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cf4fd4587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cf4fd4587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f4fd4587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f4fd4587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cf4fd458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cf4fd458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cf4fd458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cf4fd458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cf4fd4587_0_1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cf4fd4587_0_1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cf4fd4587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cf4fd4587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cf4fd4587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cf4fd4587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cf4fd4587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cf4fd4587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cf4fd4587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cf4fd4587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f4fd4587_0_1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f4fd4587_0_1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Progress 27 Feb 2019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408825" y="18222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AD</a:t>
            </a:r>
            <a:endParaRPr sz="3600"/>
          </a:p>
          <a:p>
            <a:pPr indent="0" lvl="0" marL="0" rtl="0" algn="l">
              <a:spcBef>
                <a:spcPts val="0"/>
              </a:spcBef>
              <a:spcAft>
                <a:spcPts val="0"/>
              </a:spcAft>
              <a:buNone/>
            </a:pPr>
            <a:r>
              <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Questions</a:t>
            </a:r>
            <a:endParaRPr/>
          </a:p>
        </p:txBody>
      </p:sp>
      <p:sp>
        <p:nvSpPr>
          <p:cNvPr id="125" name="Google Shape;125;p22"/>
          <p:cNvSpPr txBox="1"/>
          <p:nvPr/>
        </p:nvSpPr>
        <p:spPr>
          <a:xfrm>
            <a:off x="458975" y="1539125"/>
            <a:ext cx="7442400" cy="3225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Char char="●"/>
            </a:pPr>
            <a:r>
              <a:rPr lang="en-GB" sz="2000">
                <a:latin typeface="Roboto"/>
                <a:ea typeface="Roboto"/>
                <a:cs typeface="Roboto"/>
                <a:sym typeface="Roboto"/>
              </a:rPr>
              <a:t>How are magnetic fields formed in astronomical bodies like the sun or Earth? Do other planets have magnetic fields? </a:t>
            </a:r>
            <a:endParaRPr sz="2000">
              <a:latin typeface="Roboto"/>
              <a:ea typeface="Roboto"/>
              <a:cs typeface="Roboto"/>
              <a:sym typeface="Roboto"/>
            </a:endParaRPr>
          </a:p>
          <a:p>
            <a:pPr indent="0" lvl="0" marL="0" rtl="0" algn="l">
              <a:lnSpc>
                <a:spcPct val="150000"/>
              </a:lnSpc>
              <a:spcBef>
                <a:spcPts val="0"/>
              </a:spcBef>
              <a:spcAft>
                <a:spcPts val="0"/>
              </a:spcAft>
              <a:buNone/>
            </a:pPr>
            <a:r>
              <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GB" sz="2000">
                <a:latin typeface="Roboto"/>
                <a:ea typeface="Roboto"/>
                <a:cs typeface="Roboto"/>
                <a:sym typeface="Roboto"/>
              </a:rPr>
              <a:t>I am not able to understand how exactly the transfer of energy from solar winds to Earth’s magnetic field takes place. The term for it is “magnetic reconnection.”</a:t>
            </a:r>
            <a:endParaRPr sz="2000">
              <a:latin typeface="Roboto"/>
              <a:ea typeface="Roboto"/>
              <a:cs typeface="Roboto"/>
              <a:sym typeface="Roboto"/>
            </a:endParaRPr>
          </a:p>
          <a:p>
            <a:pPr indent="0" lvl="0" marL="0" rtl="0" algn="l">
              <a:lnSpc>
                <a:spcPct val="150000"/>
              </a:lnSpc>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311700" y="193050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nvSpPr>
        <p:spPr>
          <a:xfrm>
            <a:off x="893400" y="412950"/>
            <a:ext cx="7357200" cy="4317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The Interplanetary Magnetic Field (IMF) is a part of the sun’s magnetic field which is drifted in space (by solar wind) towards the earth and is detected by our satellites which are in orbit around at the distance where E</a:t>
            </a:r>
            <a:r>
              <a:rPr baseline="-25000" lang="en-GB" sz="2000">
                <a:latin typeface="Times New Roman"/>
                <a:ea typeface="Times New Roman"/>
                <a:cs typeface="Times New Roman"/>
                <a:sym typeface="Times New Roman"/>
              </a:rPr>
              <a:t>g</a:t>
            </a:r>
            <a:r>
              <a:rPr lang="en-GB" sz="2000">
                <a:latin typeface="Times New Roman"/>
                <a:ea typeface="Times New Roman"/>
                <a:cs typeface="Times New Roman"/>
                <a:sym typeface="Times New Roman"/>
              </a:rPr>
              <a:t> = S</a:t>
            </a:r>
            <a:r>
              <a:rPr baseline="-25000" lang="en-GB" sz="2000">
                <a:latin typeface="Times New Roman"/>
                <a:ea typeface="Times New Roman"/>
                <a:cs typeface="Times New Roman"/>
                <a:sym typeface="Times New Roman"/>
              </a:rPr>
              <a:t>g</a:t>
            </a:r>
            <a:r>
              <a:rPr lang="en-GB"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Because the sun rotates once roughly every 27 days, the IMF creates a spiral pattern, like a water sprinkler on a lawn.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Thus, depending on the orientation of the IMF, the solar wind interacts with the Earth’s magnetosphere, creating storms, auroras, etc.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893400" y="412950"/>
            <a:ext cx="7357200" cy="4317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A ring current is an electric current in the earth’s </a:t>
            </a:r>
            <a:r>
              <a:rPr lang="en-GB" sz="2000">
                <a:latin typeface="Times New Roman"/>
                <a:ea typeface="Times New Roman"/>
                <a:cs typeface="Times New Roman"/>
                <a:sym typeface="Times New Roman"/>
              </a:rPr>
              <a:t>equatorial</a:t>
            </a:r>
            <a:r>
              <a:rPr lang="en-GB" sz="2000">
                <a:latin typeface="Times New Roman"/>
                <a:ea typeface="Times New Roman"/>
                <a:cs typeface="Times New Roman"/>
                <a:sym typeface="Times New Roman"/>
              </a:rPr>
              <a:t> plane (at around 4 to 8 R</a:t>
            </a:r>
            <a:r>
              <a:rPr baseline="-25000" lang="en-GB" sz="2000">
                <a:latin typeface="Times New Roman"/>
                <a:ea typeface="Times New Roman"/>
                <a:cs typeface="Times New Roman"/>
                <a:sym typeface="Times New Roman"/>
              </a:rPr>
              <a:t>E</a:t>
            </a:r>
            <a:r>
              <a:rPr lang="en-GB" sz="2000">
                <a:latin typeface="Times New Roman"/>
                <a:ea typeface="Times New Roman"/>
                <a:cs typeface="Times New Roman"/>
                <a:sym typeface="Times New Roman"/>
              </a:rPr>
              <a:t>) caused due to ions in the earth’s magnetosphere.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These ions in the ring current are responsible in producing a magnetic field opposite to the Earth’s magnetic field. Thus, this potential decrease in the Earth’s magnetic field at the equator is measured by Dst index.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Basically, Disturbance Storm Time (or Dst) measures the strength of the Ring Current.</a:t>
            </a:r>
            <a:endParaRPr sz="20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893400" y="412950"/>
            <a:ext cx="7357200" cy="4317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 Dst measures undergo radical changes during geomagnetic storms. After the sun’s activities transfer energy via the IMF to the ring current, there is a change in the ring current densities.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A Sudden Storm C</a:t>
            </a:r>
            <a:r>
              <a:rPr lang="en-GB" sz="2000">
                <a:latin typeface="Times New Roman"/>
                <a:ea typeface="Times New Roman"/>
                <a:cs typeface="Times New Roman"/>
                <a:sym typeface="Times New Roman"/>
              </a:rPr>
              <a:t>ommencement (SC) showcases a sudden rise in Dst, followed by the recovery period, where the Dst recovers slowly back to normal ranging from 5 - 15 days.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It is important to keep in mind the Dst measures at its peak when it is at its most negative, corresponding to the abnormally low Earth’s magnetic field at the equator.</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25" y="145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Following are the Dst measures (from most recent to oldest) for geomagnetic events - 1) 2015, Dec 15 to Dec 25</a:t>
            </a:r>
            <a:endParaRPr sz="2200"/>
          </a:p>
        </p:txBody>
      </p:sp>
      <p:pic>
        <p:nvPicPr>
          <p:cNvPr id="86" name="Google Shape;86;p17"/>
          <p:cNvPicPr preferRelativeResize="0"/>
          <p:nvPr/>
        </p:nvPicPr>
        <p:blipFill>
          <a:blip r:embed="rId3">
            <a:alphaModFix/>
          </a:blip>
          <a:stretch>
            <a:fillRect/>
          </a:stretch>
        </p:blipFill>
        <p:spPr>
          <a:xfrm>
            <a:off x="311725" y="1492225"/>
            <a:ext cx="8520600" cy="3432700"/>
          </a:xfrm>
          <a:prstGeom prst="rect">
            <a:avLst/>
          </a:prstGeom>
          <a:noFill/>
          <a:ln cap="flat" cmpd="sng" w="28575">
            <a:solidFill>
              <a:schemeClr val="dk2"/>
            </a:solidFill>
            <a:prstDash val="solid"/>
            <a:round/>
            <a:headEnd len="sm" w="sm" type="none"/>
            <a:tailEnd len="sm" w="sm" type="none"/>
          </a:ln>
        </p:spPr>
      </p:pic>
      <p:cxnSp>
        <p:nvCxnSpPr>
          <p:cNvPr id="87" name="Google Shape;87;p17"/>
          <p:cNvCxnSpPr/>
          <p:nvPr/>
        </p:nvCxnSpPr>
        <p:spPr>
          <a:xfrm>
            <a:off x="1391125" y="2172850"/>
            <a:ext cx="7176000" cy="14700"/>
          </a:xfrm>
          <a:prstGeom prst="straightConnector1">
            <a:avLst/>
          </a:prstGeom>
          <a:noFill/>
          <a:ln cap="flat" cmpd="sng" w="28575">
            <a:solidFill>
              <a:schemeClr val="dk2"/>
            </a:solidFill>
            <a:prstDash val="dash"/>
            <a:round/>
            <a:headEnd len="med" w="med" type="none"/>
            <a:tailEnd len="med" w="med" type="none"/>
          </a:ln>
        </p:spPr>
      </p:cxnSp>
      <p:cxnSp>
        <p:nvCxnSpPr>
          <p:cNvPr id="88" name="Google Shape;88;p17"/>
          <p:cNvCxnSpPr/>
          <p:nvPr/>
        </p:nvCxnSpPr>
        <p:spPr>
          <a:xfrm flipH="1">
            <a:off x="4202100" y="2024875"/>
            <a:ext cx="369900" cy="888000"/>
          </a:xfrm>
          <a:prstGeom prst="straightConnector1">
            <a:avLst/>
          </a:prstGeom>
          <a:noFill/>
          <a:ln cap="flat" cmpd="sng" w="28575">
            <a:solidFill>
              <a:srgbClr val="4A86E8"/>
            </a:solidFill>
            <a:prstDash val="solid"/>
            <a:round/>
            <a:headEnd len="med" w="med" type="stealth"/>
            <a:tailEnd len="med" w="med" type="none"/>
          </a:ln>
        </p:spPr>
      </p:cxnSp>
      <p:sp>
        <p:nvSpPr>
          <p:cNvPr id="89" name="Google Shape;89;p17"/>
          <p:cNvSpPr txBox="1"/>
          <p:nvPr/>
        </p:nvSpPr>
        <p:spPr>
          <a:xfrm>
            <a:off x="3980250" y="2816525"/>
            <a:ext cx="8136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Roboto"/>
                <a:ea typeface="Roboto"/>
                <a:cs typeface="Roboto"/>
                <a:sym typeface="Roboto"/>
              </a:rPr>
              <a:t>SC</a:t>
            </a:r>
            <a:endParaRPr sz="2000">
              <a:latin typeface="Roboto"/>
              <a:ea typeface="Roboto"/>
              <a:cs typeface="Roboto"/>
              <a:sym typeface="Roboto"/>
            </a:endParaRPr>
          </a:p>
        </p:txBody>
      </p:sp>
      <p:cxnSp>
        <p:nvCxnSpPr>
          <p:cNvPr id="90" name="Google Shape;90;p17"/>
          <p:cNvCxnSpPr/>
          <p:nvPr/>
        </p:nvCxnSpPr>
        <p:spPr>
          <a:xfrm>
            <a:off x="5415650" y="3753625"/>
            <a:ext cx="3136800" cy="0"/>
          </a:xfrm>
          <a:prstGeom prst="straightConnector1">
            <a:avLst/>
          </a:prstGeom>
          <a:noFill/>
          <a:ln cap="flat" cmpd="sng" w="28575">
            <a:solidFill>
              <a:srgbClr val="4A86E8"/>
            </a:solidFill>
            <a:prstDash val="solid"/>
            <a:round/>
            <a:headEnd len="med" w="med" type="triangle"/>
            <a:tailEnd len="med" w="med" type="triangle"/>
          </a:ln>
        </p:spPr>
      </p:cxnSp>
      <p:sp>
        <p:nvSpPr>
          <p:cNvPr id="91" name="Google Shape;91;p17"/>
          <p:cNvSpPr txBox="1"/>
          <p:nvPr/>
        </p:nvSpPr>
        <p:spPr>
          <a:xfrm>
            <a:off x="5474850" y="3682050"/>
            <a:ext cx="2885100" cy="3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latin typeface="Roboto"/>
                <a:ea typeface="Roboto"/>
                <a:cs typeface="Roboto"/>
                <a:sym typeface="Roboto"/>
              </a:rPr>
              <a:t>Recovery Phase </a:t>
            </a:r>
            <a:endParaRPr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145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2) </a:t>
            </a:r>
            <a:r>
              <a:rPr lang="en-GB" sz="2400"/>
              <a:t>2005, May 05 to May 10</a:t>
            </a:r>
            <a:endParaRPr sz="2400"/>
          </a:p>
        </p:txBody>
      </p:sp>
      <p:pic>
        <p:nvPicPr>
          <p:cNvPr id="97" name="Google Shape;97;p18"/>
          <p:cNvPicPr preferRelativeResize="0"/>
          <p:nvPr/>
        </p:nvPicPr>
        <p:blipFill>
          <a:blip r:embed="rId3">
            <a:alphaModFix/>
          </a:blip>
          <a:stretch>
            <a:fillRect/>
          </a:stretch>
        </p:blipFill>
        <p:spPr>
          <a:xfrm>
            <a:off x="311725" y="1362075"/>
            <a:ext cx="8520599" cy="3607225"/>
          </a:xfrm>
          <a:prstGeom prst="rect">
            <a:avLst/>
          </a:prstGeom>
          <a:noFill/>
          <a:ln>
            <a:noFill/>
          </a:ln>
        </p:spPr>
      </p:pic>
      <p:cxnSp>
        <p:nvCxnSpPr>
          <p:cNvPr id="98" name="Google Shape;98;p18"/>
          <p:cNvCxnSpPr/>
          <p:nvPr/>
        </p:nvCxnSpPr>
        <p:spPr>
          <a:xfrm>
            <a:off x="1391125" y="2172850"/>
            <a:ext cx="7176000" cy="1470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145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3</a:t>
            </a:r>
            <a:r>
              <a:rPr lang="en-GB" sz="2400"/>
              <a:t>) 2004, Nov 04 to Nov 11</a:t>
            </a:r>
            <a:endParaRPr sz="2400"/>
          </a:p>
        </p:txBody>
      </p:sp>
      <p:pic>
        <p:nvPicPr>
          <p:cNvPr id="104" name="Google Shape;104;p19"/>
          <p:cNvPicPr preferRelativeResize="0"/>
          <p:nvPr/>
        </p:nvPicPr>
        <p:blipFill>
          <a:blip r:embed="rId3">
            <a:alphaModFix/>
          </a:blip>
          <a:stretch>
            <a:fillRect/>
          </a:stretch>
        </p:blipFill>
        <p:spPr>
          <a:xfrm>
            <a:off x="311725" y="1376375"/>
            <a:ext cx="8520599" cy="3607725"/>
          </a:xfrm>
          <a:prstGeom prst="rect">
            <a:avLst/>
          </a:prstGeom>
          <a:noFill/>
          <a:ln>
            <a:noFill/>
          </a:ln>
        </p:spPr>
      </p:pic>
      <p:cxnSp>
        <p:nvCxnSpPr>
          <p:cNvPr id="105" name="Google Shape;105;p19"/>
          <p:cNvCxnSpPr/>
          <p:nvPr/>
        </p:nvCxnSpPr>
        <p:spPr>
          <a:xfrm>
            <a:off x="1376725" y="2028775"/>
            <a:ext cx="7176000" cy="1470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145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4</a:t>
            </a:r>
            <a:r>
              <a:rPr lang="en-GB" sz="2400"/>
              <a:t>) 2002, Aug 30 to Sept 09</a:t>
            </a:r>
            <a:endParaRPr sz="2400"/>
          </a:p>
        </p:txBody>
      </p:sp>
      <p:pic>
        <p:nvPicPr>
          <p:cNvPr id="111" name="Google Shape;111;p20"/>
          <p:cNvPicPr preferRelativeResize="0"/>
          <p:nvPr/>
        </p:nvPicPr>
        <p:blipFill>
          <a:blip r:embed="rId3">
            <a:alphaModFix/>
          </a:blip>
          <a:stretch>
            <a:fillRect/>
          </a:stretch>
        </p:blipFill>
        <p:spPr>
          <a:xfrm>
            <a:off x="311725" y="1371600"/>
            <a:ext cx="8520600" cy="3570650"/>
          </a:xfrm>
          <a:prstGeom prst="rect">
            <a:avLst/>
          </a:prstGeom>
          <a:noFill/>
          <a:ln>
            <a:noFill/>
          </a:ln>
        </p:spPr>
      </p:pic>
      <p:cxnSp>
        <p:nvCxnSpPr>
          <p:cNvPr id="112" name="Google Shape;112;p20"/>
          <p:cNvCxnSpPr/>
          <p:nvPr/>
        </p:nvCxnSpPr>
        <p:spPr>
          <a:xfrm>
            <a:off x="1275875" y="2043175"/>
            <a:ext cx="7176000" cy="1470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145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4) 1986, Feb 04 to Feb 13</a:t>
            </a:r>
            <a:endParaRPr sz="2400"/>
          </a:p>
        </p:txBody>
      </p:sp>
      <p:pic>
        <p:nvPicPr>
          <p:cNvPr id="118" name="Google Shape;118;p21"/>
          <p:cNvPicPr preferRelativeResize="0"/>
          <p:nvPr/>
        </p:nvPicPr>
        <p:blipFill>
          <a:blip r:embed="rId3">
            <a:alphaModFix/>
          </a:blip>
          <a:stretch>
            <a:fillRect/>
          </a:stretch>
        </p:blipFill>
        <p:spPr>
          <a:xfrm>
            <a:off x="311725" y="1385900"/>
            <a:ext cx="8520599" cy="3568625"/>
          </a:xfrm>
          <a:prstGeom prst="rect">
            <a:avLst/>
          </a:prstGeom>
          <a:noFill/>
          <a:ln>
            <a:noFill/>
          </a:ln>
        </p:spPr>
      </p:pic>
      <p:cxnSp>
        <p:nvCxnSpPr>
          <p:cNvPr id="119" name="Google Shape;119;p21"/>
          <p:cNvCxnSpPr/>
          <p:nvPr/>
        </p:nvCxnSpPr>
        <p:spPr>
          <a:xfrm>
            <a:off x="1319100" y="2014375"/>
            <a:ext cx="7176000" cy="1470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