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4" r:id="rId5"/>
    <p:sldMasterId id="2147483686" r:id="rId6"/>
    <p:sldMasterId id="2147483660" r:id="rId7"/>
    <p:sldMasterId id="2147483692" r:id="rId8"/>
    <p:sldMasterId id="2147483698" r:id="rId9"/>
    <p:sldMasterId id="2147483704" r:id="rId10"/>
  </p:sldMasterIdLst>
  <p:notesMasterIdLst>
    <p:notesMasterId r:id="rId21"/>
  </p:notesMasterIdLst>
  <p:sldIdLst>
    <p:sldId id="257" r:id="rId11"/>
    <p:sldId id="266" r:id="rId12"/>
    <p:sldId id="258" r:id="rId13"/>
    <p:sldId id="259" r:id="rId14"/>
    <p:sldId id="260" r:id="rId15"/>
    <p:sldId id="262" r:id="rId16"/>
    <p:sldId id="263" r:id="rId17"/>
    <p:sldId id="261" r:id="rId18"/>
    <p:sldId id="264" r:id="rId19"/>
    <p:sldId id="265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B1"/>
    <a:srgbClr val="F580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4"/>
    <p:restoredTop sz="96327"/>
  </p:normalViewPr>
  <p:slideViewPr>
    <p:cSldViewPr snapToGrid="0" snapToObjects="1">
      <p:cViewPr varScale="1">
        <p:scale>
          <a:sx n="137" d="100"/>
          <a:sy n="137" d="100"/>
        </p:scale>
        <p:origin x="168" y="6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2B5D8-C527-B44B-90D8-04AF1124326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82500-135F-2A4F-B4F3-3463569B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4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64" y="704335"/>
            <a:ext cx="4413086" cy="4062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704335"/>
            <a:ext cx="4366569" cy="4062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F907-9F13-B04A-AA1B-35834381F21D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3C125D-983D-234A-A392-71AE84E77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05DC-9154-054F-87C7-A9FA43AB52FB}" type="datetime1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7700840-7B21-FB4F-992C-15AC5C4E8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8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9E3C-8114-954F-B51A-156B7B5970B6}" type="datetime1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16EC3A-F49F-2649-B625-0EE068B89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3AA0-1559-DB47-99A6-D03170CDD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4C323-B3C9-0742-A1A9-3636A1BD8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7407-BAC7-BF47-B31F-2BCACDD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3C2E-2615-C74B-AFF8-BFD5777056D9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CD3D-B63D-0949-AB9D-70DFC137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7EB60-E9B4-894D-A7CE-233AA41D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748F-EB71-894E-9D8D-1B7B3690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EC30-E31E-D94D-BB02-C0650CCD8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7C0B0-5F5F-A34B-9BF4-699D3DD2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31E7-7291-9B41-A18F-43A885CE5CC0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F9B6-2554-C04D-A9FA-00366722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03A9-BA7E-3B43-89C1-DACF8D3D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0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252D-804B-F44F-9404-7F9C4D52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70C5A-5683-0B4F-9B62-06035010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54D3-1A0A-FC43-BA5D-DBF292C8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699A-D3B1-C546-9F20-E09790F74450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DFF1-EBB1-594B-A4B0-5FB75766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4044-8F2B-F047-B944-74A384EC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FF43-97B1-964C-8292-8AB938B6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D704-59DD-0446-A1BE-06AC7C2A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DF31-3D4B-8440-8990-38EA64853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01ED-4BE1-704D-8285-CF87CF6B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44F2-8AA5-8B46-80D7-18AB83B187A9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1B10C-1D7A-7446-B222-46D6A89E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88A5-195D-2E4C-B6B4-161B4EFC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CBCD-5D85-3540-955A-302EFE38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86E0E-0077-A144-B05A-7BD6BF51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96BB4-13DB-524F-9484-1338F8FB8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B7D66-9858-A74C-B4DB-3A93B8FFA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E09B9-1237-5642-BA4F-6989D3277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44665-E42B-D240-92F8-6A0C5BF8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4E59-D51B-9E43-B695-22F0AEC6D598}" type="datetime1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2341-8E8F-444A-875B-1205C21D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DEC2D-34B2-5041-A624-69F8DAA1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6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72EA-0875-5D42-9392-4CC3AC27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45E81-C900-314D-BEB6-C0D0481B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5856-F621-3847-859A-FE950C64BF08}" type="datetime1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68E48-3136-9840-99D3-7782FB86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E5350-AC72-6E4C-8F08-05704D0E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D755D-DBB7-1744-AE7B-EF622FBD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013D-092E-1A4D-90D3-37A15AC949F6}" type="datetime1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EA152-6EEE-2E40-85D9-282C0549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7507-F849-D949-B36E-92D8B57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11B4-0406-4945-B72C-C8620661C230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010E-620A-2E4B-823F-6969CE34D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9E3A-F765-F943-A0D8-84EF2940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FAA8-5915-1940-B711-5AB04EC78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19F58-108F-D64B-A01F-3799A9409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55E72-6684-5B48-B6C1-852ADE02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C46A-0C76-574B-B207-6B25FF762725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5C8B6-36BB-BE4B-96C3-284157DF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E9191-18F9-8943-B9CC-1B1FF324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FDB-742F-364D-9777-F2D2BEF9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661B4-F353-354C-A870-D89FC98DC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CA306-AF11-5649-B899-B4EBB721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442DF-380F-C245-A4FF-27C28A9E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7D7-F907-2D4B-BDC3-FFCA764B4B31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E8FEC-DC9D-BF4D-BAB4-F6F50D31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3DE57-420B-884A-80F5-7EF805DC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DFAB-4ECC-9C42-8755-8DCFB840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5583C-D732-9E4B-847E-58DD5032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410C4-C564-2140-A986-FB09B36A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8B5-90C4-B747-AD1F-27AD142351A5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9E2D-9A4D-CF4C-A6B8-E13B4C2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15C8-3B85-D746-9C3E-DE0AA97E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AD625-E4D9-2245-972D-1CC7B06B5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43A34-DE17-CD47-A1B1-FE96D0275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1100-5AAE-C941-9BCD-0570707A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6EA9-4439-9B42-8EB0-2A9466A9FDE7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01B5-4348-8A43-9E95-31C51759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684D8-8CDB-B544-98F3-13E45926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F60D-EDEF-F742-8BE3-0EC0D04C847D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2/25/2021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010E-620A-2E4B-823F-6969CE34D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64" y="704335"/>
            <a:ext cx="4413086" cy="4062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704335"/>
            <a:ext cx="4366569" cy="4062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96C3-79F0-1741-900B-2688D9E9AA1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2/25/2021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521F08-D122-7E47-955A-8DCD794EB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6ACF-9C14-7742-97E6-C8EE398AD1D6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2/25/2021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B33D10-6D76-3946-93AB-CBD0E304E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7518-37BE-AF46-A8A2-83E908CCE765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2/25/2021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9A23F1-A81B-864A-9CC4-2963E64E8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64" y="704335"/>
            <a:ext cx="4413086" cy="40629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704335"/>
            <a:ext cx="4366569" cy="4062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520A-B06E-C447-BE81-7546139B7999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521F08-D122-7E47-955A-8DCD794EB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A423-B3D8-8B44-9263-3AEADCA26458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2/25/2021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20C8C-410B-644E-882A-037A97FF8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2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64" y="704335"/>
            <a:ext cx="4413086" cy="4062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704335"/>
            <a:ext cx="4366569" cy="4062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8301-50C7-E148-905F-1CDC770976E9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2/25/2021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3C125D-983D-234A-A392-71AE84E77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9B83-CD1A-B745-A52E-7EB6D4D21E8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2/25/2021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7700840-7B21-FB4F-992C-15AC5C4E8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4850-A7D0-CB4A-A261-CEAF8A47DAE4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2/25/2021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16EC3A-F49F-2649-B625-0EE068B89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44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3AA0-1559-DB47-99A6-D03170CDD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4C323-B3C9-0742-A1A9-3636A1BD8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7407-BAC7-BF47-B31F-2BCACDD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288D-8649-D445-BEE2-B1C9F47D662E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CD3D-B63D-0949-AB9D-70DFC137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7EB60-E9B4-894D-A7CE-233AA41D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2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748F-EB71-894E-9D8D-1B7B3690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EC30-E31E-D94D-BB02-C0650CCD8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7C0B0-5F5F-A34B-9BF4-699D3DD2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32EC-AED9-F344-AEDF-E1C2BC1A51E3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F9B6-2554-C04D-A9FA-00366722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03A9-BA7E-3B43-89C1-DACF8D3D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252D-804B-F44F-9404-7F9C4D52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70C5A-5683-0B4F-9B62-06035010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54D3-1A0A-FC43-BA5D-DBF292C8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E96E-F35A-DE4C-8CF9-3BD5DC6187F2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DFF1-EBB1-594B-A4B0-5FB75766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4044-8F2B-F047-B944-74A384EC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7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FF43-97B1-964C-8292-8AB938B6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D704-59DD-0446-A1BE-06AC7C2A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DF31-3D4B-8440-8990-38EA64853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01ED-4BE1-704D-8285-CF87CF6B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D1FC-3963-DB42-A88D-4FD3C295A409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1B10C-1D7A-7446-B222-46D6A89E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88A5-195D-2E4C-B6B4-161B4EFC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CBCD-5D85-3540-955A-302EFE38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86E0E-0077-A144-B05A-7BD6BF51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96BB4-13DB-524F-9484-1338F8FB8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B7D66-9858-A74C-B4DB-3A93B8FFA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E09B9-1237-5642-BA4F-6989D3277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44665-E42B-D240-92F8-6A0C5BF8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E553-91E6-3140-BA8B-D858379796E3}" type="datetime1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2341-8E8F-444A-875B-1205C21D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DEC2D-34B2-5041-A624-69F8DAA1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2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72EA-0875-5D42-9392-4CC3AC27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45E81-C900-314D-BEB6-C0D0481B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8940-2265-C64D-95BF-04E489D50109}" type="datetime1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68E48-3136-9840-99D3-7782FB86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E5350-AC72-6E4C-8F08-05704D0E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7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F094-11FD-5045-82D1-F4DB8CE77FEE}" type="datetime1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B33D10-6D76-3946-93AB-CBD0E304E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D755D-DBB7-1744-AE7B-EF622FBD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77EB-2DA9-4640-B3A2-3E0A450C6057}" type="datetime1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EA152-6EEE-2E40-85D9-282C0549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7507-F849-D949-B36E-92D8B57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9E3A-F765-F943-A0D8-84EF2940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FAA8-5915-1940-B711-5AB04EC78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19F58-108F-D64B-A01F-3799A9409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55E72-6684-5B48-B6C1-852ADE02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5906-D10F-DD4A-B683-594811D5F9DE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5C8B6-36BB-BE4B-96C3-284157DF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E9191-18F9-8943-B9CC-1B1FF324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FDB-742F-364D-9777-F2D2BEF9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661B4-F353-354C-A870-D89FC98DC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CA306-AF11-5649-B899-B4EBB721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442DF-380F-C245-A4FF-27C28A9E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C88C-6D36-5841-8C6E-1E62250A81FB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E8FEC-DC9D-BF4D-BAB4-F6F50D31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3DE57-420B-884A-80F5-7EF805DC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0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DFAB-4ECC-9C42-8755-8DCFB840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5583C-D732-9E4B-847E-58DD5032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410C4-C564-2140-A986-FB09B36A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ABED-B6F5-494E-BA0F-4C35411D247E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9E2D-9A4D-CF4C-A6B8-E13B4C2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15C8-3B85-D746-9C3E-DE0AA97E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8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AD625-E4D9-2245-972D-1CC7B06B5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43A34-DE17-CD47-A1B1-FE96D0275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1100-5AAE-C941-9BCD-0570707A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3B5A-FFDA-4E4D-8981-8550CFE747A5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01B5-4348-8A43-9E95-31C51759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684D8-8CDB-B544-98F3-13E45926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3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6411-2D98-7345-B530-DCFE8FBC8672}" type="datetime1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9A23F1-A81B-864A-9CC4-2963E64E8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732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D457-CEF8-2A4F-B3B3-7F7EC84286B6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80D7-5288-1C44-9E67-B76BC3CE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 t="-48000" r="-25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5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07C8-C018-D544-B57B-C6693BE466A8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20C8C-410B-644E-882A-037A97FF8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33CE00-E394-414D-BF12-2846C3787078}"/>
              </a:ext>
            </a:extLst>
          </p:cNvPr>
          <p:cNvSpPr/>
          <p:nvPr userDrawn="1"/>
        </p:nvSpPr>
        <p:spPr>
          <a:xfrm>
            <a:off x="-1" y="0"/>
            <a:ext cx="8501205" cy="585216"/>
          </a:xfrm>
          <a:prstGeom prst="rect">
            <a:avLst/>
          </a:prstGeom>
          <a:gradFill flip="none" rotWithShape="1">
            <a:gsLst>
              <a:gs pos="0">
                <a:srgbClr val="0064B1"/>
              </a:gs>
              <a:gs pos="78000">
                <a:srgbClr val="0064B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42" y="672101"/>
            <a:ext cx="8986129" cy="41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42" y="486965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47A5-3342-0040-BF59-F67A7BC19430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6965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B3F83-A647-3043-AA94-E53AD471484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510258" y="27160"/>
            <a:ext cx="624689" cy="55046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141E9-AEF6-6445-9D7C-AF2D5433F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0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  <p:sldLayoutId id="214748367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33363" indent="-233363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42" y="672101"/>
            <a:ext cx="8986129" cy="41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42" y="486965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C1EE-D33E-E743-833E-3B67EE90E176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6965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C33C-4884-8448-A154-92E15A0A2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6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33CE00-E394-414D-BF12-2846C3787078}"/>
              </a:ext>
            </a:extLst>
          </p:cNvPr>
          <p:cNvSpPr/>
          <p:nvPr userDrawn="1"/>
        </p:nvSpPr>
        <p:spPr>
          <a:xfrm rot="16200000">
            <a:off x="-2279142" y="2279142"/>
            <a:ext cx="5143500" cy="585216"/>
          </a:xfrm>
          <a:prstGeom prst="rect">
            <a:avLst/>
          </a:prstGeom>
          <a:solidFill>
            <a:srgbClr val="0064B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16200000">
            <a:off x="-2279141" y="2279142"/>
            <a:ext cx="51435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622" y="86497"/>
            <a:ext cx="8391949" cy="470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622" y="482407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67D1-BE8D-574E-A9B5-A6394AABB320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546" y="484644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BDA7-392E-3443-A0D1-4810C365C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4171" y="484565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F538-38A5-214C-A007-4851EF7D7D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9" r:id="rId3"/>
    <p:sldLayoutId id="2147483690" r:id="rId4"/>
    <p:sldLayoutId id="2147483691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68741-21E6-254E-AC10-CAF6D540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BBCB-7863-114B-9F09-CA2A3438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9DB7-9A04-254E-9364-E925C0DEF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5116-3BCF-F54A-B074-446C01838170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8AD0-2538-BD4F-B35E-2C75C3E8A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32FE-A01A-474D-9052-B0D3DC763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33CE00-E394-414D-BF12-2846C3787078}"/>
              </a:ext>
            </a:extLst>
          </p:cNvPr>
          <p:cNvSpPr/>
          <p:nvPr userDrawn="1"/>
        </p:nvSpPr>
        <p:spPr>
          <a:xfrm>
            <a:off x="-1" y="0"/>
            <a:ext cx="8501205" cy="585216"/>
          </a:xfrm>
          <a:prstGeom prst="rect">
            <a:avLst/>
          </a:prstGeom>
          <a:gradFill flip="none" rotWithShape="1">
            <a:gsLst>
              <a:gs pos="0">
                <a:srgbClr val="0064B1"/>
              </a:gs>
              <a:gs pos="78000">
                <a:srgbClr val="0064B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42" y="672101"/>
            <a:ext cx="8986129" cy="41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42" y="486965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16AC-72FF-B04B-AF47-5C9C82C073D5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2/25/2021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6965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B3F83-A647-3043-AA94-E53AD471484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510258" y="27160"/>
            <a:ext cx="624689" cy="55046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141E9-AEF6-6445-9D7C-AF2D5433F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0913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EC84-C6DA-FF47-8FA1-E59045DA3BFF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3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33363" indent="-233363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33CE00-E394-414D-BF12-2846C3787078}"/>
              </a:ext>
            </a:extLst>
          </p:cNvPr>
          <p:cNvSpPr/>
          <p:nvPr userDrawn="1"/>
        </p:nvSpPr>
        <p:spPr>
          <a:xfrm rot="16200000">
            <a:off x="-2279142" y="2279142"/>
            <a:ext cx="5143500" cy="585216"/>
          </a:xfrm>
          <a:prstGeom prst="rect">
            <a:avLst/>
          </a:prstGeom>
          <a:solidFill>
            <a:srgbClr val="0064B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16200000">
            <a:off x="-2279141" y="2279142"/>
            <a:ext cx="51435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622" y="86497"/>
            <a:ext cx="8391949" cy="470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622" y="482407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E3464-C5B6-F24C-9C6D-D690FB6BDB5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t>2/25/2021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546" y="484644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BDA7-392E-3443-A0D1-4810C365C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4171" y="484565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F538-38A5-214C-A007-4851EF7D7D44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8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5802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68741-21E6-254E-AC10-CAF6D540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BBCB-7863-114B-9F09-CA2A3438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9DB7-9A04-254E-9364-E925C0DEF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92037-4969-C542-B3B1-9FC481D61AD0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8AD0-2538-BD4F-B35E-2C75C3E8A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32FE-A01A-474D-9052-B0D3DC763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5756-63EA-6F44-A165-251BCDD2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pacecataz1663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hyperlink" Target="https://blog.uta.edu/wellingdt/" TargetMode="External"/><Relationship Id="rId4" Type="http://schemas.openxmlformats.org/officeDocument/2006/relationships/hyperlink" Target="http://www.twitch.tv/spacecataz1663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read/bjndmxtycrbx" TargetMode="External"/><Relationship Id="rId2" Type="http://schemas.openxmlformats.org/officeDocument/2006/relationships/hyperlink" Target="overleaf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pacecataz/sciprog_teach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TeX_edito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619"/>
            <a:ext cx="7772400" cy="1864059"/>
          </a:xfrm>
        </p:spPr>
        <p:txBody>
          <a:bodyPr>
            <a:normAutofit/>
          </a:bodyPr>
          <a:lstStyle/>
          <a:p>
            <a:r>
              <a:rPr lang="en-US" sz="6000" dirty="0"/>
              <a:t>L</a:t>
            </a:r>
            <a:r>
              <a:rPr lang="en-US" sz="6000" baseline="30000" dirty="0"/>
              <a:t>A</a:t>
            </a:r>
            <a:r>
              <a:rPr lang="en-US" sz="6000" dirty="0"/>
              <a:t>T</a:t>
            </a:r>
            <a:r>
              <a:rPr lang="en-US" sz="6000" baseline="-25000" dirty="0"/>
              <a:t>E</a:t>
            </a:r>
            <a:r>
              <a:rPr lang="en-US" sz="6000" dirty="0"/>
              <a:t>X: Your friend in typesetting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" y="2025968"/>
            <a:ext cx="8663940" cy="1808775"/>
          </a:xfrm>
        </p:spPr>
        <p:txBody>
          <a:bodyPr/>
          <a:lstStyle/>
          <a:p>
            <a:r>
              <a:rPr lang="en-US" dirty="0"/>
              <a:t>“Because writing should be more like programming.”</a:t>
            </a:r>
          </a:p>
          <a:p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Dr. Mike Liemohn, U of Michigan, sarcastic but correct.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AA2603-C1B9-4FCB-AF8F-E551567AA941}"/>
              </a:ext>
            </a:extLst>
          </p:cNvPr>
          <p:cNvSpPr txBox="1">
            <a:spLocks/>
          </p:cNvSpPr>
          <p:nvPr/>
        </p:nvSpPr>
        <p:spPr>
          <a:xfrm>
            <a:off x="1811655" y="3136508"/>
            <a:ext cx="5520690" cy="561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None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None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0" indent="-2743200"/>
            <a:r>
              <a:rPr lang="en-US" dirty="0"/>
              <a:t>Prof. Dan Welling – UTA Physics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7C2B2-FD49-4F9C-A6C6-03DEF6FC2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6" y="4063119"/>
            <a:ext cx="345059" cy="2803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70802B-C81B-47B9-A04C-715D8469D2A4}"/>
              </a:ext>
            </a:extLst>
          </p:cNvPr>
          <p:cNvSpPr txBox="1"/>
          <p:nvPr/>
        </p:nvSpPr>
        <p:spPr>
          <a:xfrm>
            <a:off x="392255" y="3974648"/>
            <a:ext cx="597856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indent="-2743200">
              <a:spcAft>
                <a:spcPts val="600"/>
              </a:spcAft>
            </a:pPr>
            <a:r>
              <a:rPr lang="en-US" sz="2000" dirty="0">
                <a:hlinkClick r:id="rId3"/>
              </a:rPr>
              <a:t>@spacecataz1663</a:t>
            </a:r>
            <a:endParaRPr lang="en-US" sz="2000" dirty="0"/>
          </a:p>
          <a:p>
            <a:pPr marL="2743200" indent="-2743200">
              <a:spcAft>
                <a:spcPts val="600"/>
              </a:spcAft>
            </a:pPr>
            <a:r>
              <a:rPr lang="en-US" sz="2000" dirty="0">
                <a:hlinkClick r:id="rId4"/>
              </a:rPr>
              <a:t>www.twitch.tv/spacecataz1663</a:t>
            </a:r>
            <a:r>
              <a:rPr lang="en-US" sz="2000" dirty="0"/>
              <a:t> </a:t>
            </a:r>
          </a:p>
          <a:p>
            <a:pPr marL="2743200" indent="-2743200">
              <a:spcAft>
                <a:spcPts val="600"/>
              </a:spcAft>
            </a:pPr>
            <a:r>
              <a:rPr lang="en-US" sz="2000" dirty="0">
                <a:hlinkClick r:id="rId5"/>
              </a:rPr>
              <a:t>blog.uta.edu/wellingdt/</a:t>
            </a:r>
            <a:endParaRPr lang="en-US" sz="2000" dirty="0"/>
          </a:p>
        </p:txBody>
      </p:sp>
      <p:pic>
        <p:nvPicPr>
          <p:cNvPr id="2050" name="Picture 2" descr="Twitch Logo Png - Free Transparent PNG Logos">
            <a:extLst>
              <a:ext uri="{FF2B5EF4-FFF2-40B4-BE49-F238E27FC236}">
                <a16:creationId xmlns:a16="http://schemas.microsoft.com/office/drawing/2014/main" id="{2934D86F-86BC-4182-B01E-99A8FB2785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5" r="18315"/>
          <a:stretch/>
        </p:blipFill>
        <p:spPr bwMode="auto">
          <a:xfrm>
            <a:off x="78427" y="4445328"/>
            <a:ext cx="358713" cy="31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78B40F9-0EAF-4938-A03C-931C1A2F7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92" y="4789736"/>
            <a:ext cx="334186" cy="3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5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CFD7-15BF-D243-89B7-22068578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</a:t>
            </a:r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754D-3DBA-4F47-9227-066E0E23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5" y="596662"/>
            <a:ext cx="8986129" cy="45548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Look for a template!</a:t>
            </a:r>
          </a:p>
          <a:p>
            <a:pPr lvl="1"/>
            <a:r>
              <a:rPr lang="en-US" dirty="0"/>
              <a:t>Most scientific publications supply templates that match their style specifications &amp; save you all the work.</a:t>
            </a:r>
          </a:p>
          <a:p>
            <a:pPr lvl="1"/>
            <a:r>
              <a:rPr lang="en-US" dirty="0"/>
              <a:t>Search the web for templates that you can customize.</a:t>
            </a:r>
          </a:p>
          <a:p>
            <a:pPr marL="0" indent="0">
              <a:buNone/>
            </a:pPr>
            <a:r>
              <a:rPr lang="en-US" dirty="0"/>
              <a:t>Three letters to victory: G.D.S.</a:t>
            </a:r>
          </a:p>
          <a:p>
            <a:pPr lvl="1"/>
            <a:r>
              <a:rPr lang="en-US" dirty="0"/>
              <a:t>Broad L</a:t>
            </a:r>
            <a:r>
              <a:rPr lang="en-US" baseline="30000" dirty="0"/>
              <a:t>A</a:t>
            </a:r>
            <a:r>
              <a:rPr lang="en-US" dirty="0"/>
              <a:t>T</a:t>
            </a:r>
            <a:r>
              <a:rPr lang="en-US" baseline="-25000" dirty="0"/>
              <a:t>E</a:t>
            </a:r>
            <a:r>
              <a:rPr lang="en-US" dirty="0"/>
              <a:t>X acceptance means solutions are on the web.</a:t>
            </a:r>
          </a:p>
          <a:p>
            <a:pPr marL="0" indent="0">
              <a:buNone/>
            </a:pPr>
            <a:r>
              <a:rPr lang="en-US" dirty="0"/>
              <a:t>Start building your </a:t>
            </a:r>
            <a:r>
              <a:rPr lang="en-US" dirty="0" err="1"/>
              <a:t>BibTex</a:t>
            </a:r>
            <a:r>
              <a:rPr lang="en-US" dirty="0"/>
              <a:t> library NOW.</a:t>
            </a:r>
          </a:p>
          <a:p>
            <a:pPr lvl="1"/>
            <a:r>
              <a:rPr lang="en-US" dirty="0"/>
              <a:t>Use a tool like Mendeley to automate this task.</a:t>
            </a:r>
          </a:p>
          <a:p>
            <a:pPr marL="0" indent="0">
              <a:buNone/>
            </a:pPr>
            <a:r>
              <a:rPr lang="en-US" dirty="0"/>
              <a:t>It’s more than just papers.</a:t>
            </a:r>
          </a:p>
          <a:p>
            <a:pPr lvl="1"/>
            <a:r>
              <a:rPr lang="en-US" dirty="0"/>
              <a:t>Presentations, posters, and more!</a:t>
            </a:r>
          </a:p>
          <a:p>
            <a:pPr marL="0" indent="0">
              <a:buNone/>
            </a:pPr>
            <a:r>
              <a:rPr lang="en-US" dirty="0"/>
              <a:t>Embrace the command line.  It is your destiny.</a:t>
            </a:r>
          </a:p>
          <a:p>
            <a:pPr lvl="1"/>
            <a:r>
              <a:rPr lang="en-US" dirty="0"/>
              <a:t>Integrate with Make, Python, BASH.  Automate your workflow.</a:t>
            </a:r>
          </a:p>
        </p:txBody>
      </p:sp>
    </p:spTree>
    <p:extLst>
      <p:ext uri="{BB962C8B-B14F-4D97-AF65-F5344CB8AC3E}">
        <p14:creationId xmlns:p14="http://schemas.microsoft.com/office/powerpoint/2010/main" val="6618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42E28-F1D3-4AE7-BF17-1A90AA31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About Today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7BC715-F178-4851-AEE6-B0ADDC3B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2" y="672100"/>
            <a:ext cx="8986129" cy="442567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500" dirty="0">
                <a:solidFill>
                  <a:schemeClr val="accent6"/>
                </a:solidFill>
                <a:latin typeface="Crimson Pro Black Italic" pitchFamily="2" charset="0"/>
              </a:rPr>
              <a:t>Today’s Goal: Give you a flavor for what LATEX is and how it works.</a:t>
            </a:r>
          </a:p>
          <a:p>
            <a:pPr marL="0" indent="0">
              <a:buNone/>
            </a:pPr>
            <a:r>
              <a:rPr lang="en-US" dirty="0"/>
              <a:t>Play along at home: Create an </a:t>
            </a:r>
            <a:r>
              <a:rPr lang="en-US" dirty="0">
                <a:hlinkClick r:id="rId2" action="ppaction://hlinkfile"/>
              </a:rPr>
              <a:t>Overleaf.com </a:t>
            </a:r>
            <a:r>
              <a:rPr lang="en-US" dirty="0"/>
              <a:t>account now and start a new document.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complete example document &amp; source code:</a:t>
            </a:r>
            <a:br>
              <a:rPr lang="en-US" dirty="0"/>
            </a:br>
            <a:r>
              <a:rPr lang="en-US" dirty="0">
                <a:hlinkClick r:id="rId3"/>
              </a:rPr>
              <a:t>https://www.overleaf.com/read/bjndmxtycrbx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tutorial, PPTX file, and </a:t>
            </a:r>
            <a:r>
              <a:rPr lang="en-US" i="1" dirty="0"/>
              <a:t>lots </a:t>
            </a:r>
            <a:r>
              <a:rPr lang="en-US" i="1" dirty="0" err="1"/>
              <a:t>lots</a:t>
            </a:r>
            <a:r>
              <a:rPr lang="en-US" i="1" dirty="0"/>
              <a:t> more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4"/>
              </a:rPr>
              <a:t>https://github.com/spacecataz/sciprog_teaching</a:t>
            </a:r>
            <a:endParaRPr lang="en-US" dirty="0"/>
          </a:p>
          <a:p>
            <a:pPr marL="342900" lvl="1" indent="0">
              <a:buNone/>
            </a:pPr>
            <a:r>
              <a:rPr lang="en-US" i="1" dirty="0"/>
              <a:t>This is an in-progress repository!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</a:t>
            </a:r>
            <a:r>
              <a:rPr lang="en-US" baseline="30000" dirty="0"/>
              <a:t>A</a:t>
            </a:r>
            <a:r>
              <a:rPr lang="en-US" dirty="0"/>
              <a:t>T</a:t>
            </a:r>
            <a:r>
              <a:rPr lang="en-US" baseline="-25000" dirty="0"/>
              <a:t>E</a:t>
            </a:r>
            <a:r>
              <a:rPr lang="en-US" dirty="0"/>
              <a:t>X (LAH-</a:t>
            </a:r>
            <a:r>
              <a:rPr lang="en-US" dirty="0" err="1"/>
              <a:t>tehk</a:t>
            </a:r>
            <a:r>
              <a:rPr lang="en-US" dirty="0"/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42" y="602359"/>
            <a:ext cx="8986129" cy="4405421"/>
          </a:xfrm>
        </p:spPr>
        <p:txBody>
          <a:bodyPr>
            <a:noAutofit/>
          </a:bodyPr>
          <a:lstStyle/>
          <a:p>
            <a:pPr marL="292100" indent="-292100">
              <a:spcBef>
                <a:spcPts val="1350"/>
              </a:spcBef>
              <a:buFont typeface="Arial"/>
              <a:buChar char="•"/>
            </a:pPr>
            <a:r>
              <a:rPr lang="en-US" sz="3600" dirty="0"/>
              <a:t>“</a:t>
            </a:r>
            <a:r>
              <a:rPr lang="en-US" sz="3600" dirty="0" err="1"/>
              <a:t>Lamport</a:t>
            </a:r>
            <a:r>
              <a:rPr lang="en-US" sz="3600" dirty="0"/>
              <a:t> Tex”, an extension of </a:t>
            </a:r>
            <a:br>
              <a:rPr lang="en-US" sz="3600" dirty="0"/>
            </a:br>
            <a:r>
              <a:rPr lang="en-US" sz="3600" dirty="0"/>
              <a:t>the Tex typesetting language.</a:t>
            </a:r>
          </a:p>
          <a:p>
            <a:pPr marL="292100" indent="-292100">
              <a:spcBef>
                <a:spcPts val="1350"/>
              </a:spcBef>
              <a:buFont typeface="Arial"/>
              <a:buChar char="•"/>
            </a:pPr>
            <a:r>
              <a:rPr lang="en-US" sz="3600" dirty="0"/>
              <a:t>Created by Leslie </a:t>
            </a:r>
            <a:r>
              <a:rPr lang="en-US" sz="3600" dirty="0" err="1"/>
              <a:t>Lamport</a:t>
            </a:r>
            <a:r>
              <a:rPr lang="en-US" sz="3600" dirty="0"/>
              <a:t>.</a:t>
            </a:r>
          </a:p>
          <a:p>
            <a:pPr marL="292100" indent="-292100">
              <a:spcBef>
                <a:spcPts val="1350"/>
              </a:spcBef>
              <a:buFont typeface="Arial"/>
              <a:buChar char="•"/>
            </a:pPr>
            <a:r>
              <a:rPr lang="en-US" sz="3600" dirty="0"/>
              <a:t>A markup language, along the</a:t>
            </a:r>
            <a:br>
              <a:rPr lang="en-US" sz="3600" dirty="0"/>
            </a:br>
            <a:r>
              <a:rPr lang="en-US" sz="3600" dirty="0"/>
              <a:t>same vein as HTML, XML, etc.</a:t>
            </a:r>
          </a:p>
          <a:p>
            <a:pPr marL="292100" indent="-292100">
              <a:spcBef>
                <a:spcPts val="1350"/>
              </a:spcBef>
              <a:buFont typeface="Arial"/>
              <a:buChar char="•"/>
            </a:pPr>
            <a:r>
              <a:rPr lang="en-US" sz="3600" dirty="0"/>
              <a:t>Modern (albeit less used) </a:t>
            </a:r>
            <a:br>
              <a:rPr lang="en-US" sz="3600" dirty="0"/>
            </a:br>
            <a:r>
              <a:rPr lang="en-US" sz="3600" dirty="0"/>
              <a:t>alternatives include </a:t>
            </a:r>
            <a:r>
              <a:rPr lang="en-US" sz="3600" dirty="0" err="1"/>
              <a:t>reStructuredText</a:t>
            </a:r>
            <a:r>
              <a:rPr lang="en-US" sz="3600" dirty="0"/>
              <a:t> and Markdown (you should know markdown!).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032" t="6568" r="10032"/>
          <a:stretch/>
        </p:blipFill>
        <p:spPr>
          <a:xfrm>
            <a:off x="6910606" y="696931"/>
            <a:ext cx="2233394" cy="33224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4901" y="3318406"/>
            <a:ext cx="896463" cy="507831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Human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Koala.</a:t>
            </a:r>
          </a:p>
        </p:txBody>
      </p:sp>
    </p:spTree>
    <p:extLst>
      <p:ext uri="{BB962C8B-B14F-4D97-AF65-F5344CB8AC3E}">
        <p14:creationId xmlns:p14="http://schemas.microsoft.com/office/powerpoint/2010/main" val="308362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9" y="675958"/>
            <a:ext cx="8986129" cy="486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Get a LATEX interpreter</a:t>
            </a:r>
          </a:p>
          <a:p>
            <a:pPr marL="111125" lvl="1" indent="0">
              <a:buNone/>
            </a:pPr>
            <a:r>
              <a:rPr lang="en-US" sz="2800" dirty="0"/>
              <a:t>Use package manager </a:t>
            </a:r>
            <a:br>
              <a:rPr lang="en-US" sz="2800" dirty="0"/>
            </a:br>
            <a:r>
              <a:rPr lang="en-US" sz="2800" dirty="0"/>
              <a:t>(look for </a:t>
            </a:r>
            <a:r>
              <a:rPr lang="en-US" sz="2800" i="1" dirty="0" err="1"/>
              <a:t>texlive</a:t>
            </a:r>
            <a:r>
              <a:rPr lang="en-US" sz="2800" dirty="0"/>
              <a:t> packages)</a:t>
            </a:r>
            <a:br>
              <a:rPr lang="en-US" sz="2800" dirty="0"/>
            </a:br>
            <a:r>
              <a:rPr lang="en-US" sz="2800" dirty="0"/>
              <a:t>or grab click-to-install.</a:t>
            </a:r>
          </a:p>
          <a:p>
            <a:pPr marL="0" indent="0">
              <a:buNone/>
            </a:pPr>
            <a:r>
              <a:rPr lang="en-US" sz="3200" dirty="0"/>
              <a:t>Use preferred editor to </a:t>
            </a:r>
            <a:br>
              <a:rPr lang="en-US" sz="3200" dirty="0"/>
            </a:br>
            <a:r>
              <a:rPr lang="en-US" sz="3200" dirty="0"/>
              <a:t>create source file containing text &amp; markup.</a:t>
            </a:r>
          </a:p>
          <a:p>
            <a:pPr lvl="1"/>
            <a:r>
              <a:rPr lang="en-US" sz="2800" dirty="0"/>
              <a:t>Emacs, Vi, </a:t>
            </a:r>
            <a:r>
              <a:rPr lang="en-US" sz="2800" dirty="0" err="1"/>
              <a:t>VSCode</a:t>
            </a:r>
            <a:r>
              <a:rPr lang="en-US" sz="2800" dirty="0"/>
              <a:t>, </a:t>
            </a:r>
            <a:r>
              <a:rPr lang="en-US" sz="2800" dirty="0" err="1"/>
              <a:t>wordpad</a:t>
            </a:r>
            <a:r>
              <a:rPr lang="en-US" sz="2800" dirty="0"/>
              <a:t>, whatever.</a:t>
            </a:r>
          </a:p>
          <a:p>
            <a:pPr lvl="1"/>
            <a:r>
              <a:rPr lang="en-US" sz="2800" dirty="0"/>
              <a:t>Dedicated editors available, such as </a:t>
            </a:r>
            <a:r>
              <a:rPr lang="en-US" sz="2800" dirty="0" err="1"/>
              <a:t>TexShop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Overleaf.com</a:t>
            </a:r>
            <a:r>
              <a:rPr lang="en-US" sz="2800" dirty="0"/>
              <a:t> provides an online, WYSIWYG-style collaborative LATEX.   Check it out!</a:t>
            </a:r>
          </a:p>
        </p:txBody>
      </p:sp>
      <p:pic>
        <p:nvPicPr>
          <p:cNvPr id="4" name="Picture 3" descr="Screen Shot 2016-01-13 at 5.15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1"/>
          <a:stretch/>
        </p:blipFill>
        <p:spPr>
          <a:xfrm>
            <a:off x="5008140" y="200985"/>
            <a:ext cx="4050418" cy="26197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902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42" y="672100"/>
            <a:ext cx="8986129" cy="43338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Run the interpreter on your source file.</a:t>
            </a:r>
          </a:p>
          <a:p>
            <a:pPr marL="681038" lvl="1" indent="-223838"/>
            <a:r>
              <a:rPr lang="en-US" sz="3200" dirty="0">
                <a:latin typeface="Courier New"/>
                <a:cs typeface="Courier New"/>
              </a:rPr>
              <a:t>latex </a:t>
            </a:r>
            <a:r>
              <a:rPr lang="en-US" sz="3200" dirty="0" err="1">
                <a:latin typeface="Courier New"/>
                <a:cs typeface="Courier New"/>
              </a:rPr>
              <a:t>source.tex</a:t>
            </a:r>
            <a:r>
              <a:rPr lang="en-US" sz="3200" dirty="0"/>
              <a:t> ~or~</a:t>
            </a:r>
            <a:br>
              <a:rPr lang="en-US" sz="3200" dirty="0"/>
            </a:br>
            <a:r>
              <a:rPr lang="en-US" sz="3200" dirty="0" err="1">
                <a:latin typeface="Courier New"/>
                <a:cs typeface="Courier New"/>
              </a:rPr>
              <a:t>pdflatex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source.tex</a:t>
            </a:r>
            <a:endParaRPr lang="en-US" sz="3200" dirty="0">
              <a:latin typeface="Courier New"/>
              <a:cs typeface="Courier New"/>
            </a:endParaRPr>
          </a:p>
          <a:p>
            <a:pPr marL="681038" lvl="1" indent="-223838"/>
            <a:r>
              <a:rPr lang="en-US" sz="3200" dirty="0">
                <a:cs typeface="Courier New"/>
              </a:rPr>
              <a:t>Dedicated editors may have </a:t>
            </a:r>
            <a:r>
              <a:rPr lang="en-US" sz="3200" dirty="0" err="1">
                <a:cs typeface="Courier New"/>
              </a:rPr>
              <a:t>TeX</a:t>
            </a:r>
            <a:r>
              <a:rPr lang="en-US" sz="3200" dirty="0">
                <a:cs typeface="Courier New"/>
              </a:rPr>
              <a:t> engine internally; some auto-compile.</a:t>
            </a:r>
          </a:p>
          <a:p>
            <a:pPr marL="681038" lvl="1" indent="-223838"/>
            <a:r>
              <a:rPr lang="en-US" sz="3200" dirty="0">
                <a:cs typeface="Courier New"/>
              </a:rPr>
              <a:t>Multiple runs over same file often required.</a:t>
            </a:r>
          </a:p>
          <a:p>
            <a:pPr marL="0" indent="0">
              <a:buNone/>
            </a:pPr>
            <a:r>
              <a:rPr lang="en-US" sz="3600" dirty="0">
                <a:cs typeface="Courier New"/>
              </a:rPr>
              <a:t>View resulting output and enjoy.</a:t>
            </a:r>
          </a:p>
          <a:p>
            <a:pPr lvl="1"/>
            <a:r>
              <a:rPr lang="en-US" sz="3200" dirty="0">
                <a:cs typeface="Courier New"/>
              </a:rPr>
              <a:t>Call to </a:t>
            </a:r>
            <a:r>
              <a:rPr lang="en-US" sz="3200" dirty="0">
                <a:latin typeface="Courier New"/>
                <a:cs typeface="Courier New"/>
              </a:rPr>
              <a:t>latex</a:t>
            </a:r>
            <a:r>
              <a:rPr lang="en-US" sz="3200" dirty="0">
                <a:cs typeface="Courier New"/>
              </a:rPr>
              <a:t> results in “dvi” file.</a:t>
            </a:r>
          </a:p>
          <a:p>
            <a:pPr lvl="1"/>
            <a:r>
              <a:rPr lang="en-US" sz="3200" dirty="0">
                <a:cs typeface="Courier New"/>
              </a:rPr>
              <a:t>Call to </a:t>
            </a:r>
            <a:r>
              <a:rPr lang="en-US" sz="3200" dirty="0" err="1">
                <a:latin typeface="Courier New"/>
                <a:cs typeface="Courier New"/>
              </a:rPr>
              <a:t>pdflatex</a:t>
            </a:r>
            <a:r>
              <a:rPr lang="en-US" sz="3200" dirty="0">
                <a:cs typeface="Courier New"/>
              </a:rPr>
              <a:t> results in </a:t>
            </a:r>
            <a:r>
              <a:rPr lang="en-US" sz="3200" dirty="0" err="1">
                <a:cs typeface="Courier New"/>
              </a:rPr>
              <a:t>pdf</a:t>
            </a:r>
            <a:r>
              <a:rPr lang="en-US" sz="3200" dirty="0">
                <a:cs typeface="Courier New"/>
              </a:rPr>
              <a:t> directly.</a:t>
            </a:r>
          </a:p>
          <a:p>
            <a:pPr indent="-457200"/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7531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Plenty of Good WYSIWYGs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42" y="672101"/>
            <a:ext cx="8986129" cy="4403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TeXshop</a:t>
            </a:r>
            <a:r>
              <a:rPr lang="en-US" sz="3600" dirty="0"/>
              <a:t>: OSX </a:t>
            </a:r>
            <a:r>
              <a:rPr lang="en-US" sz="3600" dirty="0" err="1"/>
              <a:t>LaTeX</a:t>
            </a:r>
            <a:r>
              <a:rPr lang="en-US" sz="3600" dirty="0"/>
              <a:t> IDE editor.</a:t>
            </a:r>
          </a:p>
          <a:p>
            <a:pPr marL="623888" lvl="1" indent="-338138">
              <a:buNone/>
            </a:pPr>
            <a:r>
              <a:rPr lang="en-US" sz="3200" dirty="0"/>
              <a:t>Very popular; can be installed via </a:t>
            </a:r>
            <a:r>
              <a:rPr lang="en-US" sz="3200" dirty="0" err="1"/>
              <a:t>MacPorts</a:t>
            </a:r>
            <a:r>
              <a:rPr lang="en-US" sz="3200" dirty="0"/>
              <a:t>.</a:t>
            </a:r>
          </a:p>
          <a:p>
            <a:pPr marL="58737" indent="0">
              <a:buNone/>
            </a:pPr>
            <a:r>
              <a:rPr lang="en-US" sz="3600" strike="sngStrike" dirty="0" err="1"/>
              <a:t>TeXStudio</a:t>
            </a:r>
            <a:r>
              <a:rPr lang="en-US" sz="3600" strike="sngStrike" dirty="0"/>
              <a:t>: Windows IDE editor</a:t>
            </a:r>
            <a:r>
              <a:rPr lang="en-US" sz="3600" dirty="0"/>
              <a:t>.</a:t>
            </a:r>
          </a:p>
          <a:p>
            <a:pPr marL="623888" lvl="1" indent="-338138">
              <a:buNone/>
            </a:pPr>
            <a:r>
              <a:rPr lang="en-US" sz="3200" dirty="0"/>
              <a:t>Visual Studio Code + Latex Workshop + WSL?</a:t>
            </a:r>
          </a:p>
          <a:p>
            <a:pPr marL="0" indent="0">
              <a:buNone/>
            </a:pPr>
            <a:r>
              <a:rPr lang="en-US" sz="3600" b="1" dirty="0"/>
              <a:t>Overleaf</a:t>
            </a:r>
            <a:r>
              <a:rPr lang="en-US" sz="3600" dirty="0"/>
              <a:t>: Web-based editor.</a:t>
            </a:r>
          </a:p>
          <a:p>
            <a:pPr marL="285750" lvl="1" indent="0">
              <a:buNone/>
            </a:pPr>
            <a:r>
              <a:rPr lang="en-US" sz="3200" dirty="0"/>
              <a:t>Collaborative tool.  Git and Mendeley integration.  growing in popularity.</a:t>
            </a:r>
            <a:endParaRPr lang="en-US" sz="3200" dirty="0">
              <a:hlinkClick r:id="" action="ppaction://noaction"/>
            </a:endParaRPr>
          </a:p>
          <a:p>
            <a:pPr marL="0" indent="0" algn="ctr">
              <a:buNone/>
            </a:pPr>
            <a:r>
              <a:rPr lang="en-US" sz="2400" dirty="0">
                <a:hlinkClick r:id="" action="ppaction://noaction"/>
              </a:rPr>
              <a:t>https</a:t>
            </a:r>
            <a:r>
              <a:rPr lang="en-US" sz="2400" dirty="0">
                <a:hlinkClick r:id="rId2"/>
              </a:rPr>
              <a:t>://en.wikipedia.org/wiki/Comparison_of_TeX_editors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520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I do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42" y="695347"/>
            <a:ext cx="8986129" cy="4372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Complete control over layout</a:t>
            </a:r>
            <a:br>
              <a:rPr lang="en-US" sz="3200" dirty="0"/>
            </a:br>
            <a:r>
              <a:rPr lang="en-US" sz="3200" dirty="0"/>
              <a:t>&amp; positioning.</a:t>
            </a:r>
          </a:p>
          <a:p>
            <a:pPr marL="0" indent="0">
              <a:buNone/>
            </a:pPr>
            <a:r>
              <a:rPr lang="en-US" sz="3200" dirty="0"/>
              <a:t>Is the standard for typesetting math symbols.</a:t>
            </a:r>
          </a:p>
          <a:p>
            <a:pPr marL="230188" lvl="1" indent="0">
              <a:buNone/>
            </a:pPr>
            <a:r>
              <a:rPr lang="en-US" sz="2800" dirty="0"/>
              <a:t>Python-Matplotlib, MS Word, Google Docs, etc. </a:t>
            </a:r>
            <a:br>
              <a:rPr lang="en-US" sz="2800" dirty="0"/>
            </a:br>
            <a:r>
              <a:rPr lang="en-US" sz="2800" i="1" dirty="0"/>
              <a:t>all</a:t>
            </a:r>
            <a:r>
              <a:rPr lang="en-US" sz="2800" dirty="0"/>
              <a:t> use L</a:t>
            </a:r>
            <a:r>
              <a:rPr lang="en-US" sz="2800" baseline="30000" dirty="0"/>
              <a:t>A</a:t>
            </a:r>
            <a:r>
              <a:rPr lang="en-US" sz="2800" dirty="0"/>
              <a:t>T</a:t>
            </a:r>
            <a:r>
              <a:rPr lang="en-US" sz="2800" baseline="-25000" dirty="0"/>
              <a:t>E</a:t>
            </a:r>
            <a:r>
              <a:rPr lang="en-US" sz="2800" dirty="0"/>
              <a:t>X math formatting syntax.  Try it!</a:t>
            </a:r>
          </a:p>
          <a:p>
            <a:pPr marL="0" indent="0">
              <a:buNone/>
            </a:pPr>
            <a:r>
              <a:rPr lang="en-US" sz="3200" dirty="0"/>
              <a:t>Powerful, automated bibliography construction.</a:t>
            </a:r>
          </a:p>
          <a:p>
            <a:pPr marL="1136650" lvl="1" indent="-906463">
              <a:buNone/>
            </a:pPr>
            <a:r>
              <a:rPr lang="en-US" sz="2800" dirty="0" err="1"/>
              <a:t>BibTeX</a:t>
            </a:r>
            <a:r>
              <a:rPr lang="en-US" sz="2800" dirty="0"/>
              <a:t> is now a standard bib format.</a:t>
            </a:r>
          </a:p>
          <a:p>
            <a:pPr marL="0" indent="0">
              <a:buNone/>
            </a:pPr>
            <a:r>
              <a:rPr lang="en-US" sz="3200" dirty="0"/>
              <a:t>Widely used &amp; accepted.</a:t>
            </a:r>
          </a:p>
          <a:p>
            <a:pPr marL="1136650" lvl="1" indent="-906463">
              <a:buNone/>
            </a:pPr>
            <a:r>
              <a:rPr lang="en-US" sz="2800" dirty="0"/>
              <a:t>Scientific manuscripts, theses, etc. </a:t>
            </a:r>
          </a:p>
          <a:p>
            <a:pPr marL="1136650" lvl="1" indent="-906463">
              <a:buNone/>
            </a:pPr>
            <a:endParaRPr lang="en-US" sz="2800" dirty="0"/>
          </a:p>
        </p:txBody>
      </p:sp>
      <p:pic>
        <p:nvPicPr>
          <p:cNvPr id="4" name="Picture 10" descr="a meme illustrating how moving a picture in Microsoft Word messes up text">
            <a:extLst>
              <a:ext uri="{FF2B5EF4-FFF2-40B4-BE49-F238E27FC236}">
                <a16:creationId xmlns:a16="http://schemas.microsoft.com/office/drawing/2014/main" id="{08CCCD72-F790-2A41-A8AB-005EED3DC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149" y="0"/>
            <a:ext cx="3649851" cy="176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3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often worth the effort.</a:t>
            </a:r>
          </a:p>
        </p:txBody>
      </p:sp>
      <p:pic>
        <p:nvPicPr>
          <p:cNvPr id="4" name="Content Placeholder 3" descr="miktex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61" y="647208"/>
            <a:ext cx="5638477" cy="44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6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567F-6E20-0F42-B2D9-83EF506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wouldn’t </a:t>
            </a:r>
            <a:r>
              <a:rPr lang="en-US" dirty="0"/>
              <a:t>I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F2F9-BB49-254D-8104-A93CF58B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Time constraints.</a:t>
            </a:r>
          </a:p>
          <a:p>
            <a:pPr marL="342900" lvl="1" indent="0">
              <a:buNone/>
            </a:pPr>
            <a:r>
              <a:rPr lang="en-US" dirty="0"/>
              <a:t>Fast turnaround?  No buffer to debug/proof?  Use Word.</a:t>
            </a:r>
          </a:p>
          <a:p>
            <a:pPr marL="0" indent="0">
              <a:buNone/>
            </a:pPr>
            <a:r>
              <a:rPr lang="en-US" dirty="0"/>
              <a:t>Team constraints.</a:t>
            </a:r>
          </a:p>
          <a:p>
            <a:pPr marL="342900" lvl="1" indent="0">
              <a:buNone/>
            </a:pPr>
            <a:r>
              <a:rPr lang="en-US" dirty="0"/>
              <a:t>Inhomogeneous teams (experience, knowledge, capability, etc.) require the tool with the widest accessibility.  </a:t>
            </a:r>
          </a:p>
          <a:p>
            <a:pPr marL="342900" lvl="1" indent="0">
              <a:buNone/>
            </a:pPr>
            <a:r>
              <a:rPr lang="en-US" dirty="0"/>
              <a:t>If you’re leading a project, be willing to be flexible!</a:t>
            </a:r>
          </a:p>
          <a:p>
            <a:pPr marL="0" indent="0">
              <a:buNone/>
            </a:pPr>
            <a:r>
              <a:rPr lang="en-US" dirty="0"/>
              <a:t>Tracking changes &amp; organizing feedback a priority</a:t>
            </a:r>
          </a:p>
          <a:p>
            <a:pPr marL="342900" lvl="1" indent="0">
              <a:buNone/>
            </a:pPr>
            <a:r>
              <a:rPr lang="en-US" dirty="0"/>
              <a:t>Possible in L</a:t>
            </a:r>
            <a:r>
              <a:rPr lang="en-US" baseline="30000" dirty="0"/>
              <a:t>A</a:t>
            </a:r>
            <a:r>
              <a:rPr lang="en-US" dirty="0"/>
              <a:t>T</a:t>
            </a:r>
            <a:r>
              <a:rPr lang="en-US" baseline="-25000" dirty="0"/>
              <a:t>E</a:t>
            </a:r>
            <a:r>
              <a:rPr lang="en-US" dirty="0"/>
              <a:t>X but often cumbersome for teams.</a:t>
            </a:r>
          </a:p>
          <a:p>
            <a:pPr marL="0" indent="0">
              <a:buNone/>
            </a:pPr>
            <a:r>
              <a:rPr lang="en-US" dirty="0"/>
              <a:t>Overleaf.com circumvents many of these issues!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8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UTA Top Edg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8EA5BF-A558-214B-B2B5-12762C923DC2}" vid="{ADDD2493-A07E-314A-9E1D-24DD87E602FA}"/>
    </a:ext>
  </a:extLst>
</a:theme>
</file>

<file path=ppt/theme/theme2.xml><?xml version="1.0" encoding="utf-8"?>
<a:theme xmlns:a="http://schemas.openxmlformats.org/drawingml/2006/main" name="1_Office Them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8EA5BF-A558-214B-B2B5-12762C923DC2}" vid="{05998316-017B-2E48-BCA3-9B85DC34A6D0}"/>
    </a:ext>
  </a:extLst>
</a:theme>
</file>

<file path=ppt/theme/theme3.xml><?xml version="1.0" encoding="utf-8"?>
<a:theme xmlns:a="http://schemas.openxmlformats.org/drawingml/2006/main" name="UTA Left Edg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8EA5BF-A558-214B-B2B5-12762C923DC2}" vid="{26D3B331-EFE7-3044-A17B-012B4A9907F8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8EA5BF-A558-214B-B2B5-12762C923DC2}" vid="{983594DE-60F4-3D46-AEF1-95910822809C}"/>
    </a:ext>
  </a:extLst>
</a:theme>
</file>

<file path=ppt/theme/theme5.xml><?xml version="1.0" encoding="utf-8"?>
<a:theme xmlns:a="http://schemas.openxmlformats.org/drawingml/2006/main" name="1_UTA Top Edg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8EA5BF-A558-214B-B2B5-12762C923DC2}" vid="{7DFD2CFD-291A-FA45-B234-80C97665F53B}"/>
    </a:ext>
  </a:extLst>
</a:theme>
</file>

<file path=ppt/theme/theme6.xml><?xml version="1.0" encoding="utf-8"?>
<a:theme xmlns:a="http://schemas.openxmlformats.org/drawingml/2006/main" name="1_UTA Left Edge">
  <a:themeElements>
    <a:clrScheme name="UTA Colors">
      <a:dk1>
        <a:srgbClr val="000000"/>
      </a:dk1>
      <a:lt1>
        <a:srgbClr val="FFFFFF"/>
      </a:lt1>
      <a:dk2>
        <a:srgbClr val="939598"/>
      </a:dk2>
      <a:lt2>
        <a:srgbClr val="E7E6E6"/>
      </a:lt2>
      <a:accent1>
        <a:srgbClr val="0064B1"/>
      </a:accent1>
      <a:accent2>
        <a:srgbClr val="F5802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8EA5BF-A558-214B-B2B5-12762C923DC2}" vid="{9D0323BE-D09C-0846-8849-62B44671EBA5}"/>
    </a:ext>
  </a:extLst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8EA5BF-A558-214B-B2B5-12762C923DC2}" vid="{423FB89B-2F38-B348-9411-331F338CAAC2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1D250500AAC24081650509B1BD893A" ma:contentTypeVersion="13" ma:contentTypeDescription="Create a new document." ma:contentTypeScope="" ma:versionID="77b52d254c0453e3cb59905bad3f97e4">
  <xsd:schema xmlns:xsd="http://www.w3.org/2001/XMLSchema" xmlns:xs="http://www.w3.org/2001/XMLSchema" xmlns:p="http://schemas.microsoft.com/office/2006/metadata/properties" xmlns:ns3="864850fb-1ad7-4a8a-9240-3621ba562e08" xmlns:ns4="2b4c7765-920b-4914-9761-ea3d972a99ef" targetNamespace="http://schemas.microsoft.com/office/2006/metadata/properties" ma:root="true" ma:fieldsID="749648e920e4eca04644c23af6d789f6" ns3:_="" ns4:_="">
    <xsd:import namespace="864850fb-1ad7-4a8a-9240-3621ba562e08"/>
    <xsd:import namespace="2b4c7765-920b-4914-9761-ea3d972a99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850fb-1ad7-4a8a-9240-3621ba562e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4c7765-920b-4914-9761-ea3d972a99e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F40CB4-4884-4C8A-B77F-1211606006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4850fb-1ad7-4a8a-9240-3621ba562e08"/>
    <ds:schemaRef ds:uri="2b4c7765-920b-4914-9761-ea3d972a99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A916DD-11CA-458F-B8F7-4B7CD3BC2F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E2B90F-30CB-4456-9AFB-EEA28731CD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UTA Top Edge</Template>
  <TotalTime>222</TotalTime>
  <Words>672</Words>
  <Application>Microsoft Office PowerPoint</Application>
  <PresentationFormat>On-screen Show (16:9)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Crimson Pro Black Italic</vt:lpstr>
      <vt:lpstr>Wingdings</vt:lpstr>
      <vt:lpstr>UTA Top Edge</vt:lpstr>
      <vt:lpstr>1_Office Theme</vt:lpstr>
      <vt:lpstr>UTA Left Edge</vt:lpstr>
      <vt:lpstr>Custom Design</vt:lpstr>
      <vt:lpstr>1_UTA Top Edge</vt:lpstr>
      <vt:lpstr>1_UTA Left Edge</vt:lpstr>
      <vt:lpstr>1_Custom Design</vt:lpstr>
      <vt:lpstr>LATEX: Your friend in typesetting</vt:lpstr>
      <vt:lpstr>Everything About Today</vt:lpstr>
      <vt:lpstr>What is LATEX (LAH-tehk)?</vt:lpstr>
      <vt:lpstr>How does it work?</vt:lpstr>
      <vt:lpstr>How does it work?</vt:lpstr>
      <vt:lpstr>Plenty of Good WYSIWYGs</vt:lpstr>
      <vt:lpstr>Why would I do this?</vt:lpstr>
      <vt:lpstr>It is often worth the effort.</vt:lpstr>
      <vt:lpstr>Why wouldn’t I do this?</vt:lpstr>
      <vt:lpstr>Tips 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LATEX: Your friend in typesetting</dc:title>
  <dc:creator>Welling, Daniel T</dc:creator>
  <cp:lastModifiedBy>Welling, Daniel T</cp:lastModifiedBy>
  <cp:revision>34</cp:revision>
  <dcterms:created xsi:type="dcterms:W3CDTF">2020-09-01T03:02:10Z</dcterms:created>
  <dcterms:modified xsi:type="dcterms:W3CDTF">2021-02-26T04:32:31Z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0x010100001D250500AAC24081650509B1BD893A</vt:lpwstr>
  </property>
</Properties>
</file>