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4" r:id="rId3"/>
    <p:sldId id="263" r:id="rId4"/>
    <p:sldId id="257" r:id="rId5"/>
    <p:sldId id="258" r:id="rId6"/>
    <p:sldId id="259" r:id="rId7"/>
    <p:sldId id="260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3609"/>
  </p:normalViewPr>
  <p:slideViewPr>
    <p:cSldViewPr snapToGrid="0" snapToObjects="1">
      <p:cViewPr varScale="1">
        <p:scale>
          <a:sx n="122" d="100"/>
          <a:sy n="122" d="100"/>
        </p:scale>
        <p:origin x="1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88BAC-82E3-E14D-8D04-C9599B746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E255-4EEA-0442-B5A9-7EB1BD75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3884240" y="8685068"/>
            <a:ext cx="2972360" cy="457489"/>
          </a:xfrm>
          <a:prstGeom prst="rect">
            <a:avLst/>
          </a:prstGeom>
          <a:ln/>
        </p:spPr>
        <p:txBody>
          <a:bodyPr lIns="82058" tIns="41029" rIns="82058" bIns="41029"/>
          <a:lstStyle/>
          <a:p>
            <a:fld id="{D3BCAD49-DB18-174D-8FD7-197963A15EB5}" type="slidenum">
              <a:rPr lang="en-US"/>
              <a:pPr/>
              <a:t>4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3670" y="4346864"/>
            <a:ext cx="5069261" cy="404090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Flux tubes are colour-coded by fluxes from Polar</a:t>
            </a:r>
          </a:p>
          <a:p>
            <a:pPr>
              <a:spcBef>
                <a:spcPts val="404"/>
              </a:spcBef>
            </a:pPr>
            <a:endParaRPr lang="en-US">
              <a:latin typeface="Arial" charset="0"/>
              <a:cs typeface="DejaVu Sans" charset="0"/>
            </a:endParaRPr>
          </a:p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The MEO orbit is a GPS orbit</a:t>
            </a:r>
          </a:p>
        </p:txBody>
      </p:sp>
    </p:spTree>
    <p:extLst>
      <p:ext uri="{BB962C8B-B14F-4D97-AF65-F5344CB8AC3E}">
        <p14:creationId xmlns:p14="http://schemas.microsoft.com/office/powerpoint/2010/main" val="121077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3884240" y="8685068"/>
            <a:ext cx="2972360" cy="457489"/>
          </a:xfrm>
          <a:prstGeom prst="rect">
            <a:avLst/>
          </a:prstGeom>
          <a:ln/>
        </p:spPr>
        <p:txBody>
          <a:bodyPr lIns="82058" tIns="41029" rIns="82058" bIns="41029"/>
          <a:lstStyle/>
          <a:p>
            <a:fld id="{D3BCAD49-DB18-174D-8FD7-197963A15EB5}" type="slidenum">
              <a:rPr lang="en-US"/>
              <a:pPr/>
              <a:t>5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3670" y="4346864"/>
            <a:ext cx="5069261" cy="404090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Flux tubes are colour-coded by fluxes from Polar</a:t>
            </a:r>
          </a:p>
          <a:p>
            <a:pPr>
              <a:spcBef>
                <a:spcPts val="404"/>
              </a:spcBef>
            </a:pPr>
            <a:endParaRPr lang="en-US">
              <a:latin typeface="Arial" charset="0"/>
              <a:cs typeface="DejaVu Sans" charset="0"/>
            </a:endParaRPr>
          </a:p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The MEO orbit is a GPS orbit</a:t>
            </a:r>
          </a:p>
        </p:txBody>
      </p:sp>
    </p:spTree>
    <p:extLst>
      <p:ext uri="{BB962C8B-B14F-4D97-AF65-F5344CB8AC3E}">
        <p14:creationId xmlns:p14="http://schemas.microsoft.com/office/powerpoint/2010/main" val="97192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3884240" y="8685068"/>
            <a:ext cx="2972360" cy="457489"/>
          </a:xfrm>
          <a:prstGeom prst="rect">
            <a:avLst/>
          </a:prstGeom>
          <a:ln/>
        </p:spPr>
        <p:txBody>
          <a:bodyPr lIns="82058" tIns="41029" rIns="82058" bIns="41029"/>
          <a:lstStyle/>
          <a:p>
            <a:fld id="{D3BCAD49-DB18-174D-8FD7-197963A15EB5}" type="slidenum">
              <a:rPr lang="en-US"/>
              <a:pPr/>
              <a:t>6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3670" y="4346864"/>
            <a:ext cx="5069261" cy="404090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Flux tubes are colour-coded by fluxes from Polar</a:t>
            </a:r>
          </a:p>
          <a:p>
            <a:pPr>
              <a:spcBef>
                <a:spcPts val="404"/>
              </a:spcBef>
            </a:pPr>
            <a:endParaRPr lang="en-US">
              <a:latin typeface="Arial" charset="0"/>
              <a:cs typeface="DejaVu Sans" charset="0"/>
            </a:endParaRPr>
          </a:p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The MEO orbit is a GPS orbit</a:t>
            </a:r>
          </a:p>
        </p:txBody>
      </p:sp>
    </p:spTree>
    <p:extLst>
      <p:ext uri="{BB962C8B-B14F-4D97-AF65-F5344CB8AC3E}">
        <p14:creationId xmlns:p14="http://schemas.microsoft.com/office/powerpoint/2010/main" val="58985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3884240" y="8685068"/>
            <a:ext cx="2972360" cy="457489"/>
          </a:xfrm>
          <a:prstGeom prst="rect">
            <a:avLst/>
          </a:prstGeom>
          <a:ln/>
        </p:spPr>
        <p:txBody>
          <a:bodyPr lIns="82058" tIns="41029" rIns="82058" bIns="41029"/>
          <a:lstStyle/>
          <a:p>
            <a:fld id="{D3BCAD49-DB18-174D-8FD7-197963A15EB5}" type="slidenum">
              <a:rPr lang="en-US"/>
              <a:pPr/>
              <a:t>7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93670" y="4346864"/>
            <a:ext cx="5069261" cy="404090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Flux tubes are colour-coded by fluxes from Polar</a:t>
            </a:r>
          </a:p>
          <a:p>
            <a:pPr>
              <a:spcBef>
                <a:spcPts val="404"/>
              </a:spcBef>
            </a:pPr>
            <a:endParaRPr lang="en-US">
              <a:latin typeface="Arial" charset="0"/>
              <a:cs typeface="DejaVu Sans" charset="0"/>
            </a:endParaRPr>
          </a:p>
          <a:p>
            <a:pPr>
              <a:spcBef>
                <a:spcPts val="404"/>
              </a:spcBef>
            </a:pPr>
            <a:r>
              <a:rPr lang="en-US">
                <a:latin typeface="Arial" charset="0"/>
                <a:cs typeface="DejaVu Sans" charset="0"/>
              </a:rPr>
              <a:t>The MEO orbit is a GPS orbit</a:t>
            </a:r>
          </a:p>
        </p:txBody>
      </p:sp>
    </p:spTree>
    <p:extLst>
      <p:ext uri="{BB962C8B-B14F-4D97-AF65-F5344CB8AC3E}">
        <p14:creationId xmlns:p14="http://schemas.microsoft.com/office/powerpoint/2010/main" val="161606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1A75-175D-5D4A-8E0B-F3374D04D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2AD6-B36C-7F4B-9EBE-9B27DFE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4" y="285612"/>
            <a:ext cx="5343939" cy="1325563"/>
          </a:xfrm>
        </p:spPr>
        <p:txBody>
          <a:bodyPr/>
          <a:lstStyle/>
          <a:p>
            <a:r>
              <a:rPr lang="en-US" dirty="0" smtClean="0"/>
              <a:t>What’s a “</a:t>
            </a:r>
            <a:r>
              <a:rPr lang="en-US" dirty="0" err="1" smtClean="0"/>
              <a:t>substorm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74" y="1611175"/>
            <a:ext cx="6059556" cy="4685058"/>
          </a:xfrm>
        </p:spPr>
        <p:txBody>
          <a:bodyPr/>
          <a:lstStyle/>
          <a:p>
            <a:r>
              <a:rPr lang="en-US" dirty="0" smtClean="0"/>
              <a:t>Began with observations of fast, </a:t>
            </a:r>
            <a:r>
              <a:rPr lang="en-US" dirty="0" err="1" smtClean="0"/>
              <a:t>nightside</a:t>
            </a:r>
            <a:r>
              <a:rPr lang="en-US" dirty="0" smtClean="0"/>
              <a:t>-localized aurora.</a:t>
            </a:r>
          </a:p>
          <a:p>
            <a:r>
              <a:rPr lang="en-US" dirty="0" smtClean="0"/>
              <a:t>Named after hypothesis that space weather storm is made of many </a:t>
            </a:r>
            <a:r>
              <a:rPr lang="en-US" dirty="0" err="1" smtClean="0"/>
              <a:t>substorms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nope.jpg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Results from build up and release of energy in </a:t>
            </a:r>
            <a:r>
              <a:rPr lang="en-US" dirty="0" err="1" smtClean="0"/>
              <a:t>magnetotail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open questions about </a:t>
            </a:r>
            <a:r>
              <a:rPr lang="en-US" dirty="0" err="1" smtClean="0"/>
              <a:t>substorms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Occur at Mercury, Jupiter, elsewhere.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69" y="0"/>
            <a:ext cx="4949687" cy="68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24"/>
            <a:ext cx="10515600" cy="839350"/>
          </a:xfrm>
        </p:spPr>
        <p:txBody>
          <a:bodyPr/>
          <a:lstStyle/>
          <a:p>
            <a:r>
              <a:rPr lang="en-US" dirty="0" smtClean="0"/>
              <a:t>Some Considerations: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0524"/>
                <a:ext cx="10515600" cy="513643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Let’s let our input IMF/solar wind file dictate </a:t>
                </a:r>
                <a:r>
                  <a:rPr lang="en-US" dirty="0" err="1" smtClean="0"/>
                  <a:t>Δt</a:t>
                </a:r>
                <a:r>
                  <a:rPr lang="en-US" dirty="0" smtClean="0"/>
                  <a:t> for each time step.  In other words, once we have 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(t), and we are integrating from 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 to 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(t</a:t>
                </a:r>
                <a:r>
                  <a:rPr lang="en-US" baseline="-25000" dirty="0" smtClean="0"/>
                  <a:t>n+1</a:t>
                </a:r>
                <a:r>
                  <a:rPr lang="en-US" dirty="0" smtClean="0"/>
                  <a:t>), let </a:t>
                </a:r>
                <a:r>
                  <a:rPr lang="en-US" dirty="0" err="1" smtClean="0"/>
                  <a:t>Δt</a:t>
                </a:r>
                <a:r>
                  <a:rPr lang="en-US" dirty="0" smtClean="0"/>
                  <a:t> = Δt</a:t>
                </a:r>
                <a:r>
                  <a:rPr lang="en-US" baseline="-25000" dirty="0" smtClean="0"/>
                  <a:t>n+1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Δt</a:t>
                </a:r>
                <a:r>
                  <a:rPr lang="en-US" baseline="-25000" dirty="0" err="1" smtClean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for that time step only.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What is our energy threshold, C?  If we let C=0, the problem is really easy to solve: </a:t>
                </a:r>
                <a:r>
                  <a:rPr lang="en-US" dirty="0" err="1"/>
                  <a:t>substorms</a:t>
                </a:r>
                <a:r>
                  <a:rPr lang="en-US" dirty="0"/>
                  <a:t> happen when E&gt;0.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What about initial conditions?  For the case of the MSM, assume a </a:t>
                </a:r>
                <a:r>
                  <a:rPr lang="en-US" dirty="0" err="1" smtClean="0"/>
                  <a:t>substorm</a:t>
                </a:r>
                <a:r>
                  <a:rPr lang="en-US" dirty="0" smtClean="0"/>
                  <a:t> just happened and that there was an energy release.  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ref</a:t>
                </a:r>
                <a:r>
                  <a:rPr lang="en-US" dirty="0" smtClean="0"/>
                  <a:t> is some reference value.  We’ll choose the mean of 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(t) over the entire input file.  Because this is negative, we will climb towards E=0 as we integrate forward in time.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0524"/>
                <a:ext cx="10515600" cy="5136439"/>
              </a:xfrm>
              <a:blipFill rotWithShape="0">
                <a:blip r:embed="rId2"/>
                <a:stretch>
                  <a:fillRect l="-1043" t="-118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89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5" y="91857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Program To-Do: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746235"/>
            <a:ext cx="11866180" cy="59908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Open IMF/solar wind file using existing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ImfData</a:t>
            </a:r>
            <a:r>
              <a:rPr lang="en-US" dirty="0" smtClean="0"/>
              <a:t> class 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clasp605.py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Calculate |V|, |B|, clock angle, and Epsilon</a:t>
            </a:r>
            <a:r>
              <a:rPr lang="en-US" dirty="0" smtClean="0">
                <a:ea typeface="Courier" charset="0"/>
                <a:cs typeface="Courier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Set time constant, “D”, to desired value.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Create empty list to hold date, time for each </a:t>
            </a:r>
            <a:r>
              <a:rPr lang="en-US" dirty="0" err="1" smtClean="0">
                <a:ea typeface="Courier" charset="0"/>
                <a:cs typeface="Courier" charset="0"/>
              </a:rPr>
              <a:t>substorm</a:t>
            </a:r>
            <a:r>
              <a:rPr lang="en-US" dirty="0" smtClean="0">
                <a:ea typeface="Courier" charset="0"/>
                <a:cs typeface="Courier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Create </a:t>
            </a:r>
            <a:r>
              <a:rPr lang="en-US" dirty="0" err="1" smtClean="0">
                <a:ea typeface="Courier" charset="0"/>
                <a:cs typeface="Courier" charset="0"/>
              </a:rPr>
              <a:t>numpy</a:t>
            </a:r>
            <a:r>
              <a:rPr lang="en-US" dirty="0" smtClean="0">
                <a:ea typeface="Courier" charset="0"/>
                <a:cs typeface="Courier" charset="0"/>
              </a:rPr>
              <a:t> array to hold E(t).  Same number of items as IMF input file.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Integrate: for </a:t>
            </a:r>
            <a:r>
              <a:rPr lang="en-US" dirty="0" err="1" smtClean="0">
                <a:ea typeface="Courier" charset="0"/>
                <a:cs typeface="Courier" charset="0"/>
              </a:rPr>
              <a:t>i</a:t>
            </a:r>
            <a:r>
              <a:rPr lang="en-US" dirty="0" smtClean="0">
                <a:ea typeface="Courier" charset="0"/>
                <a:cs typeface="Courier" charset="0"/>
              </a:rPr>
              <a:t>=0 through size of E(t) minus 1: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Calculate </a:t>
            </a:r>
            <a:r>
              <a:rPr lang="en-US" dirty="0" err="1" smtClean="0">
                <a:ea typeface="Courier" charset="0"/>
                <a:cs typeface="Courier" charset="0"/>
              </a:rPr>
              <a:t>Δt</a:t>
            </a:r>
            <a:r>
              <a:rPr lang="en-US" dirty="0" smtClean="0"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ea typeface="Courier" charset="0"/>
                <a:cs typeface="Courier" charset="0"/>
              </a:rPr>
              <a:t>imf</a:t>
            </a:r>
            <a:r>
              <a:rPr lang="en-US" dirty="0" smtClean="0">
                <a:ea typeface="Courier" charset="0"/>
                <a:cs typeface="Courier" charset="0"/>
              </a:rPr>
              <a:t>[‘time’][i+1] </a:t>
            </a:r>
            <a:r>
              <a:rPr lang="mr-IN" dirty="0" smtClean="0">
                <a:ea typeface="Courier" charset="0"/>
                <a:cs typeface="Courier" charset="0"/>
              </a:rPr>
              <a:t>–</a:t>
            </a:r>
            <a:r>
              <a:rPr lang="en-US" dirty="0" smtClean="0"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ea typeface="Courier" charset="0"/>
                <a:cs typeface="Courier" charset="0"/>
              </a:rPr>
              <a:t>imf</a:t>
            </a:r>
            <a:r>
              <a:rPr lang="en-US" dirty="0" smtClean="0">
                <a:ea typeface="Courier" charset="0"/>
                <a:cs typeface="Courier" charset="0"/>
              </a:rPr>
              <a:t>[‘time’][</a:t>
            </a:r>
            <a:r>
              <a:rPr lang="en-US" dirty="0" err="1" smtClean="0">
                <a:ea typeface="Courier" charset="0"/>
                <a:cs typeface="Courier" charset="0"/>
              </a:rPr>
              <a:t>i</a:t>
            </a:r>
            <a:r>
              <a:rPr lang="en-US" dirty="0" smtClean="0">
                <a:ea typeface="Courier" charset="0"/>
                <a:cs typeface="Courier" charset="0"/>
              </a:rPr>
              <a:t>].  Convert to seconds.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Perform Euler step: E[i+1] = E[</a:t>
            </a:r>
            <a:r>
              <a:rPr lang="en-US" dirty="0" err="1" smtClean="0">
                <a:ea typeface="Courier" charset="0"/>
                <a:cs typeface="Courier" charset="0"/>
              </a:rPr>
              <a:t>i</a:t>
            </a:r>
            <a:r>
              <a:rPr lang="en-US" dirty="0" smtClean="0">
                <a:ea typeface="Courier" charset="0"/>
                <a:cs typeface="Courier" charset="0"/>
              </a:rPr>
              <a:t>] + </a:t>
            </a:r>
            <a:r>
              <a:rPr lang="en-US" dirty="0" err="1" smtClean="0">
                <a:ea typeface="Courier" charset="0"/>
                <a:cs typeface="Courier" charset="0"/>
              </a:rPr>
              <a:t>Δt</a:t>
            </a:r>
            <a:r>
              <a:rPr lang="en-US" dirty="0" smtClean="0">
                <a:ea typeface="Courier" charset="0"/>
                <a:cs typeface="Courier" charset="0"/>
              </a:rPr>
              <a:t>*</a:t>
            </a:r>
            <a:r>
              <a:rPr lang="en-US" dirty="0" err="1">
                <a:ea typeface="Courier" charset="0"/>
                <a:cs typeface="Courier" charset="0"/>
              </a:rPr>
              <a:t>ε</a:t>
            </a:r>
            <a:r>
              <a:rPr lang="en-US" dirty="0">
                <a:ea typeface="Courier" charset="0"/>
                <a:cs typeface="Courier" charset="0"/>
              </a:rPr>
              <a:t>[</a:t>
            </a:r>
            <a:r>
              <a:rPr lang="en-US" dirty="0" err="1">
                <a:ea typeface="Courier" charset="0"/>
                <a:cs typeface="Courier" charset="0"/>
              </a:rPr>
              <a:t>i</a:t>
            </a:r>
            <a:r>
              <a:rPr lang="en-US" dirty="0">
                <a:ea typeface="Courier" charset="0"/>
                <a:cs typeface="Courier" charset="0"/>
              </a:rPr>
              <a:t>]</a:t>
            </a:r>
            <a:endParaRPr lang="en-US" dirty="0" smtClean="0">
              <a:ea typeface="Courier" charset="0"/>
              <a:cs typeface="Courier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a typeface="Courier" charset="0"/>
                <a:cs typeface="Courier" charset="0"/>
              </a:rPr>
              <a:t>Check energy threshold.  If E[i+1] &gt; 0: Save epoch via </a:t>
            </a:r>
            <a:r>
              <a:rPr lang="en-US" dirty="0" err="1" smtClean="0">
                <a:ea typeface="Courier" charset="0"/>
                <a:cs typeface="Courier" charset="0"/>
              </a:rPr>
              <a:t>epoch_list.append</a:t>
            </a:r>
            <a:r>
              <a:rPr lang="en-US" dirty="0" smtClean="0">
                <a:ea typeface="Courier" charset="0"/>
                <a:cs typeface="Courier" charset="0"/>
              </a:rPr>
              <a:t>() and reset </a:t>
            </a:r>
            <a:r>
              <a:rPr lang="en-US" dirty="0" smtClean="0">
                <a:ea typeface="Courier" charset="0"/>
                <a:cs typeface="Courier" charset="0"/>
              </a:rPr>
              <a:t>energy via E[i+1] = -D*</a:t>
            </a:r>
            <a:r>
              <a:rPr lang="en-US" dirty="0" err="1">
                <a:ea typeface="Courier" charset="0"/>
                <a:cs typeface="Courier" charset="0"/>
              </a:rPr>
              <a:t>ε</a:t>
            </a:r>
            <a:r>
              <a:rPr lang="en-US" dirty="0">
                <a:ea typeface="Courier" charset="0"/>
                <a:cs typeface="Courier" charset="0"/>
              </a:rPr>
              <a:t>[</a:t>
            </a:r>
            <a:r>
              <a:rPr lang="en-US" dirty="0" err="1">
                <a:ea typeface="Courier" charset="0"/>
                <a:cs typeface="Courier" charset="0"/>
              </a:rPr>
              <a:t>i</a:t>
            </a:r>
            <a:r>
              <a:rPr lang="en-US" dirty="0" smtClean="0"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smtClean="0">
                <a:ea typeface="Courier" charset="0"/>
                <a:cs typeface="Courier" charset="0"/>
              </a:rPr>
              <a:t>Plot results!</a:t>
            </a:r>
            <a:endParaRPr lang="en-US" dirty="0" smtClean="0"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ts_subb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73"/>
          <a:stretch/>
        </p:blipFill>
        <p:spPr>
          <a:xfrm>
            <a:off x="3190858" y="186222"/>
            <a:ext cx="6194981" cy="65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-0.496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SHIELDS – MHD Substorms</a:t>
            </a:r>
            <a:endParaRPr lang="en-US" dirty="0"/>
          </a:p>
        </p:txBody>
      </p:sp>
      <p:pic>
        <p:nvPicPr>
          <p:cNvPr id="7" name="substorm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89373" y="220804"/>
            <a:ext cx="8413253" cy="65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8238" y="1051135"/>
            <a:ext cx="10875523" cy="543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3200" dirty="0"/>
              <a:t>What precipitates [reconnection/current disruption]?</a:t>
            </a:r>
          </a:p>
          <a:p>
            <a:endParaRPr lang="en-US" sz="3200" dirty="0"/>
          </a:p>
          <a:p>
            <a:r>
              <a:rPr lang="en-US" sz="3200" dirty="0"/>
              <a:t>Or “</a:t>
            </a:r>
            <a:r>
              <a:rPr lang="en-US" sz="3200" b="1" dirty="0"/>
              <a:t>Why do </a:t>
            </a:r>
            <a:r>
              <a:rPr lang="en-US" sz="3200" b="1" dirty="0" err="1"/>
              <a:t>substorms</a:t>
            </a:r>
            <a:r>
              <a:rPr lang="en-US" sz="3200" b="1" dirty="0"/>
              <a:t> happen when they do?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Critical threshold in: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Open magnetic flux?  (Unlikely </a:t>
            </a:r>
            <a:r>
              <a:rPr lang="en-US" sz="2400" i="1" dirty="0"/>
              <a:t>[</a:t>
            </a:r>
            <a:r>
              <a:rPr lang="en-US" sz="2400" i="1" dirty="0" err="1"/>
              <a:t>Boakes</a:t>
            </a:r>
            <a:r>
              <a:rPr lang="en-US" sz="2400" i="1" dirty="0"/>
              <a:t> et al., 2009]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Kappa parameter?  </a:t>
            </a:r>
            <a:r>
              <a:rPr lang="en-US" sz="2400" i="1" dirty="0"/>
              <a:t> [Buchner and </a:t>
            </a:r>
            <a:r>
              <a:rPr lang="en-US" sz="2400" i="1" dirty="0" err="1"/>
              <a:t>Zelenyi</a:t>
            </a:r>
            <a:r>
              <a:rPr lang="en-US" sz="2400" i="1" dirty="0"/>
              <a:t>, 1987]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Something else?</a:t>
            </a:r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r>
              <a:rPr lang="en-US" sz="3200" dirty="0"/>
              <a:t>For now, we’ll assume a parameter that is proportional to the energy accumulated in the </a:t>
            </a:r>
            <a:r>
              <a:rPr lang="en-US" sz="3200" dirty="0" err="1"/>
              <a:t>magnetotail</a:t>
            </a:r>
            <a:r>
              <a:rPr lang="en-US" sz="3200" dirty="0"/>
              <a:t> lobes.</a:t>
            </a:r>
            <a:endParaRPr lang="en-US" sz="28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58238" y="25518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1274735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062560" y="3305783"/>
            <a:ext cx="8224440" cy="265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endParaRPr lang="en-US" sz="2400" dirty="0"/>
          </a:p>
          <a:p>
            <a:pPr>
              <a:buClrTx/>
              <a:buSzTx/>
              <a:buFontTx/>
              <a:buNone/>
            </a:pPr>
            <a:r>
              <a:rPr lang="en-US" sz="2400" dirty="0" err="1"/>
              <a:t>Substorm</a:t>
            </a:r>
            <a:r>
              <a:rPr lang="en-US" sz="2400" dirty="0"/>
              <a:t> is in generic class of integrate-and-fire models</a:t>
            </a:r>
          </a:p>
          <a:p>
            <a:pPr>
              <a:buClrTx/>
              <a:buSzTx/>
              <a:buFontTx/>
              <a:buNone/>
            </a:pPr>
            <a:r>
              <a:rPr lang="en-US" sz="2400" dirty="0"/>
              <a:t>(like neuron models)</a:t>
            </a:r>
          </a:p>
          <a:p>
            <a:pPr>
              <a:buClrTx/>
              <a:buSzTx/>
              <a:buFontTx/>
              <a:buNone/>
            </a:pPr>
            <a:endParaRPr lang="en-US" sz="2400" dirty="0"/>
          </a:p>
          <a:p>
            <a:pPr>
              <a:buClrTx/>
              <a:buSzTx/>
              <a:buFontTx/>
              <a:buNone/>
            </a:pPr>
            <a:r>
              <a:rPr lang="en-US" sz="2400" dirty="0"/>
              <a:t>Minimal </a:t>
            </a:r>
            <a:r>
              <a:rPr lang="en-US" sz="2400" dirty="0" err="1"/>
              <a:t>substorm</a:t>
            </a:r>
            <a:r>
              <a:rPr lang="en-US" sz="2400" dirty="0"/>
              <a:t> model </a:t>
            </a:r>
            <a:r>
              <a:rPr lang="en-US" i="1" dirty="0"/>
              <a:t>[Freeman and Morley, 2004]</a:t>
            </a:r>
            <a:r>
              <a:rPr lang="en-US" sz="2400" dirty="0"/>
              <a:t> is solar-wind driven and has only three rules and one free parameter</a:t>
            </a:r>
          </a:p>
          <a:p>
            <a:pPr>
              <a:buClrTx/>
              <a:buSzTx/>
              <a:buFontTx/>
              <a:buNone/>
            </a:pPr>
            <a:endParaRPr lang="en-US" sz="2400" dirty="0"/>
          </a:p>
          <a:p>
            <a:pPr>
              <a:buClrTx/>
              <a:buSzTx/>
              <a:buFontTx/>
              <a:buNone/>
            </a:pPr>
            <a:endParaRPr lang="en-US" sz="24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981200" y="76102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A toy model of </a:t>
            </a:r>
            <a:r>
              <a:rPr lang="en-US" dirty="0" err="1"/>
              <a:t>substorms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53183"/>
            <a:ext cx="7467600" cy="21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Simple loading-unloading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1200" y="1295400"/>
            <a:ext cx="8229600" cy="4927600"/>
          </a:xfrm>
          <a:prstGeom prst="rect">
            <a:avLst/>
          </a:prstGeom>
        </p:spPr>
        <p:txBody>
          <a:bodyPr/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Solar wind power input at magnetopause P accumulates energy in </a:t>
            </a:r>
            <a:r>
              <a:rPr lang="en-US" sz="2000" dirty="0" err="1"/>
              <a:t>magnetotail</a:t>
            </a:r>
            <a:r>
              <a:rPr lang="en-US" sz="2000" dirty="0"/>
              <a:t> E.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Unique minimum energy state for magnetosphere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min</a:t>
            </a:r>
            <a:r>
              <a:rPr lang="en-US" sz="2000" dirty="0" smtClean="0"/>
              <a:t> </a:t>
            </a:r>
            <a:r>
              <a:rPr lang="en-US" sz="2000" dirty="0"/>
              <a:t>exists for given solar wind state P.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Magnetotail</a:t>
            </a:r>
            <a:r>
              <a:rPr lang="en-US" sz="2000" dirty="0"/>
              <a:t> can only move to lower energy state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min</a:t>
            </a:r>
            <a:r>
              <a:rPr lang="en-US" sz="2000" dirty="0" smtClean="0"/>
              <a:t> </a:t>
            </a:r>
            <a:r>
              <a:rPr lang="en-US" sz="2000" dirty="0"/>
              <a:t>when energy threshold C is exceeded.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For constant input, </a:t>
            </a:r>
            <a:r>
              <a:rPr lang="en-US" sz="2000" dirty="0" err="1"/>
              <a:t>substorms</a:t>
            </a:r>
            <a:r>
              <a:rPr lang="en-US" sz="2000" dirty="0"/>
              <a:t> occur with constant period of 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Expect D = 2.5-3 </a:t>
            </a:r>
            <a:r>
              <a:rPr lang="en-US" sz="1800" dirty="0" err="1">
                <a:solidFill>
                  <a:srgbClr val="000000"/>
                </a:solidFill>
              </a:rPr>
              <a:t>hr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400" i="1" dirty="0">
                <a:solidFill>
                  <a:srgbClr val="000000"/>
                </a:solidFill>
              </a:rPr>
              <a:t>[</a:t>
            </a:r>
            <a:r>
              <a:rPr lang="en-US" sz="1400" i="1" dirty="0" err="1">
                <a:solidFill>
                  <a:srgbClr val="000000"/>
                </a:solidFill>
              </a:rPr>
              <a:t>Borovsky</a:t>
            </a:r>
            <a:r>
              <a:rPr lang="en-US" sz="1400" i="1" dirty="0">
                <a:solidFill>
                  <a:srgbClr val="000000"/>
                </a:solidFill>
              </a:rPr>
              <a:t> et al., JGR, 1993; Freeman and </a:t>
            </a:r>
            <a:r>
              <a:rPr lang="en-US" sz="1400" i="1" dirty="0" err="1">
                <a:solidFill>
                  <a:srgbClr val="000000"/>
                </a:solidFill>
              </a:rPr>
              <a:t>Farrugia</a:t>
            </a:r>
            <a:r>
              <a:rPr lang="en-US" sz="1400" i="1" dirty="0">
                <a:solidFill>
                  <a:srgbClr val="000000"/>
                </a:solidFill>
              </a:rPr>
              <a:t>, JGR, 1995; Huang et al., JGR, 2003]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36069" y="1253235"/>
            <a:ext cx="3694384" cy="1675395"/>
            <a:chOff x="6879021" y="1231799"/>
            <a:chExt cx="3694384" cy="1675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38121" y="1231799"/>
                  <a:ext cx="2535284" cy="16753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  <m:f>
                          <m:fPr>
                            <m:ctrlPr>
                              <a:rPr lang="mr-IN" sz="2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𝑣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sz="2400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sz="2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21" y="1231799"/>
                  <a:ext cx="2535284" cy="16753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Down Arrow 2"/>
            <p:cNvSpPr/>
            <p:nvPr/>
          </p:nvSpPr>
          <p:spPr>
            <a:xfrm rot="5400000">
              <a:off x="7041931" y="1492471"/>
              <a:ext cx="830317" cy="115613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8749" y="1671598"/>
                <a:ext cx="3574501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𝑑𝐸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49" y="1671598"/>
                <a:ext cx="3574501" cy="7957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1540" y="3204450"/>
                <a:ext cx="3469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40" y="3204450"/>
                <a:ext cx="346993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90488" y="4424985"/>
                <a:ext cx="4632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is-I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𝐸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𝑡</m:t>
                    </m:r>
                    <m:r>
                      <a:rPr lang="en-US" sz="2800" b="0" i="1" smtClean="0">
                        <a:latin typeface="Cambria Math" charset="0"/>
                      </a:rPr>
                      <m:t>)≥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88" y="4424985"/>
                <a:ext cx="4632042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24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Finding free parameter, D</a:t>
            </a:r>
          </a:p>
        </p:txBody>
      </p:sp>
      <p:pic>
        <p:nvPicPr>
          <p:cNvPr id="5" name="Picture 2" descr="ss_tim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r="10789"/>
          <a:stretch>
            <a:fillRect/>
          </a:stretch>
        </p:blipFill>
        <p:spPr bwMode="auto">
          <a:xfrm>
            <a:off x="1752600" y="2776073"/>
            <a:ext cx="4953000" cy="33612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33737" y="1353402"/>
            <a:ext cx="3624703" cy="2103428"/>
            <a:chOff x="3021" y="1317"/>
            <a:chExt cx="2319" cy="1346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249" y="1498"/>
              <a:ext cx="20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234" y="1494"/>
              <a:ext cx="2091" cy="914"/>
            </a:xfrm>
            <a:custGeom>
              <a:avLst/>
              <a:gdLst>
                <a:gd name="T0" fmla="*/ 0 w 2091"/>
                <a:gd name="T1" fmla="*/ 185 h 914"/>
                <a:gd name="T2" fmla="*/ 200 w 2091"/>
                <a:gd name="T3" fmla="*/ 160 h 914"/>
                <a:gd name="T4" fmla="*/ 245 w 2091"/>
                <a:gd name="T5" fmla="*/ 78 h 914"/>
                <a:gd name="T6" fmla="*/ 405 w 2091"/>
                <a:gd name="T7" fmla="*/ 3 h 914"/>
                <a:gd name="T8" fmla="*/ 415 w 2091"/>
                <a:gd name="T9" fmla="*/ 415 h 914"/>
                <a:gd name="T10" fmla="*/ 585 w 2091"/>
                <a:gd name="T11" fmla="*/ 308 h 914"/>
                <a:gd name="T12" fmla="*/ 738 w 2091"/>
                <a:gd name="T13" fmla="*/ 201 h 914"/>
                <a:gd name="T14" fmla="*/ 800 w 2091"/>
                <a:gd name="T15" fmla="*/ 135 h 914"/>
                <a:gd name="T16" fmla="*/ 891 w 2091"/>
                <a:gd name="T17" fmla="*/ 0 h 914"/>
                <a:gd name="T18" fmla="*/ 906 w 2091"/>
                <a:gd name="T19" fmla="*/ 826 h 914"/>
                <a:gd name="T20" fmla="*/ 1015 w 2091"/>
                <a:gd name="T21" fmla="*/ 530 h 914"/>
                <a:gd name="T22" fmla="*/ 1061 w 2091"/>
                <a:gd name="T23" fmla="*/ 357 h 914"/>
                <a:gd name="T24" fmla="*/ 1168 w 2091"/>
                <a:gd name="T25" fmla="*/ 300 h 914"/>
                <a:gd name="T26" fmla="*/ 1321 w 2091"/>
                <a:gd name="T27" fmla="*/ 176 h 914"/>
                <a:gd name="T28" fmla="*/ 1464 w 2091"/>
                <a:gd name="T29" fmla="*/ 3 h 914"/>
                <a:gd name="T30" fmla="*/ 1467 w 2091"/>
                <a:gd name="T31" fmla="*/ 411 h 914"/>
                <a:gd name="T32" fmla="*/ 1538 w 2091"/>
                <a:gd name="T33" fmla="*/ 292 h 914"/>
                <a:gd name="T34" fmla="*/ 1600 w 2091"/>
                <a:gd name="T35" fmla="*/ 152 h 914"/>
                <a:gd name="T36" fmla="*/ 1635 w 2091"/>
                <a:gd name="T37" fmla="*/ 3 h 914"/>
                <a:gd name="T38" fmla="*/ 1638 w 2091"/>
                <a:gd name="T39" fmla="*/ 816 h 914"/>
                <a:gd name="T40" fmla="*/ 2091 w 2091"/>
                <a:gd name="T41" fmla="*/ 431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1" h="914">
                  <a:moveTo>
                    <a:pt x="0" y="185"/>
                  </a:moveTo>
                  <a:cubicBezTo>
                    <a:pt x="32" y="181"/>
                    <a:pt x="159" y="178"/>
                    <a:pt x="200" y="160"/>
                  </a:cubicBezTo>
                  <a:cubicBezTo>
                    <a:pt x="241" y="142"/>
                    <a:pt x="211" y="104"/>
                    <a:pt x="245" y="78"/>
                  </a:cubicBezTo>
                  <a:cubicBezTo>
                    <a:pt x="279" y="52"/>
                    <a:pt x="282" y="36"/>
                    <a:pt x="405" y="3"/>
                  </a:cubicBezTo>
                  <a:cubicBezTo>
                    <a:pt x="408" y="117"/>
                    <a:pt x="411" y="291"/>
                    <a:pt x="415" y="415"/>
                  </a:cubicBezTo>
                  <a:cubicBezTo>
                    <a:pt x="445" y="466"/>
                    <a:pt x="531" y="344"/>
                    <a:pt x="585" y="308"/>
                  </a:cubicBezTo>
                  <a:cubicBezTo>
                    <a:pt x="639" y="272"/>
                    <a:pt x="703" y="230"/>
                    <a:pt x="738" y="201"/>
                  </a:cubicBezTo>
                  <a:cubicBezTo>
                    <a:pt x="774" y="172"/>
                    <a:pt x="775" y="168"/>
                    <a:pt x="800" y="135"/>
                  </a:cubicBezTo>
                  <a:cubicBezTo>
                    <a:pt x="825" y="102"/>
                    <a:pt x="768" y="74"/>
                    <a:pt x="891" y="0"/>
                  </a:cubicBezTo>
                  <a:cubicBezTo>
                    <a:pt x="914" y="121"/>
                    <a:pt x="885" y="738"/>
                    <a:pt x="906" y="826"/>
                  </a:cubicBezTo>
                  <a:cubicBezTo>
                    <a:pt x="927" y="914"/>
                    <a:pt x="989" y="608"/>
                    <a:pt x="1015" y="530"/>
                  </a:cubicBezTo>
                  <a:cubicBezTo>
                    <a:pt x="1041" y="452"/>
                    <a:pt x="1035" y="395"/>
                    <a:pt x="1061" y="357"/>
                  </a:cubicBezTo>
                  <a:cubicBezTo>
                    <a:pt x="1088" y="319"/>
                    <a:pt x="1125" y="330"/>
                    <a:pt x="1168" y="300"/>
                  </a:cubicBezTo>
                  <a:cubicBezTo>
                    <a:pt x="1211" y="270"/>
                    <a:pt x="1272" y="225"/>
                    <a:pt x="1321" y="176"/>
                  </a:cubicBezTo>
                  <a:cubicBezTo>
                    <a:pt x="1370" y="127"/>
                    <a:pt x="1401" y="36"/>
                    <a:pt x="1464" y="3"/>
                  </a:cubicBezTo>
                  <a:cubicBezTo>
                    <a:pt x="1470" y="105"/>
                    <a:pt x="1467" y="189"/>
                    <a:pt x="1467" y="411"/>
                  </a:cubicBezTo>
                  <a:cubicBezTo>
                    <a:pt x="1480" y="459"/>
                    <a:pt x="1516" y="335"/>
                    <a:pt x="1538" y="292"/>
                  </a:cubicBezTo>
                  <a:cubicBezTo>
                    <a:pt x="1560" y="249"/>
                    <a:pt x="1584" y="200"/>
                    <a:pt x="1600" y="152"/>
                  </a:cubicBezTo>
                  <a:cubicBezTo>
                    <a:pt x="1616" y="104"/>
                    <a:pt x="1614" y="39"/>
                    <a:pt x="1635" y="3"/>
                  </a:cubicBezTo>
                  <a:cubicBezTo>
                    <a:pt x="1643" y="114"/>
                    <a:pt x="1635" y="540"/>
                    <a:pt x="1638" y="816"/>
                  </a:cubicBezTo>
                  <a:cubicBezTo>
                    <a:pt x="1715" y="783"/>
                    <a:pt x="1997" y="511"/>
                    <a:pt x="2091" y="4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34" y="1317"/>
              <a:ext cx="2106" cy="114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rot="16200000">
              <a:off x="2888" y="1760"/>
              <a:ext cx="48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Energy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098" y="2446"/>
              <a:ext cx="38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Time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645" y="1317"/>
              <a:ext cx="0" cy="1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34" y="1326"/>
              <a:ext cx="0" cy="1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02" y="1318"/>
              <a:ext cx="0" cy="1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1" y="1319"/>
              <a:ext cx="0" cy="1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81200" y="1495962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Compared distribution of inter-</a:t>
            </a:r>
            <a:r>
              <a:rPr lang="en-GB" sz="2000" dirty="0" err="1"/>
              <a:t>substorm</a:t>
            </a:r>
            <a:r>
              <a:rPr lang="en-GB" sz="2000" dirty="0"/>
              <a:t> intervals from model with those observed by </a:t>
            </a:r>
            <a:r>
              <a:rPr lang="en-GB" sz="2000" dirty="0" err="1"/>
              <a:t>Borovsky</a:t>
            </a:r>
            <a:r>
              <a:rPr lang="en-GB" sz="2000" dirty="0"/>
              <a:t> et al. 1993.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600" y="3505201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Distributions similar at 95% confidence for limited range of D – using both </a:t>
            </a:r>
            <a:r>
              <a:rPr lang="el-GR" dirty="0">
                <a:cs typeface="Arial" charset="0"/>
              </a:rPr>
              <a:t>χ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and K-S test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Range of best-fit D falls in expected range based on observed recurrent </a:t>
            </a:r>
            <a:r>
              <a:rPr lang="en-GB" dirty="0" err="1"/>
              <a:t>substorms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328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Goal: Create </a:t>
            </a:r>
            <a:r>
              <a:rPr lang="en-US" dirty="0" err="1" smtClean="0"/>
              <a:t>MSM.py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Create a file that outputs the </a:t>
            </a:r>
            <a:r>
              <a:rPr lang="en-US" sz="3600" b="1" dirty="0" smtClean="0"/>
              <a:t>onset time of </a:t>
            </a:r>
            <a:r>
              <a:rPr lang="en-US" sz="3600" b="1" dirty="0" err="1" smtClean="0"/>
              <a:t>substorms</a:t>
            </a:r>
            <a:r>
              <a:rPr lang="en-US" sz="3600" dirty="0" smtClean="0"/>
              <a:t> based on the MSM.</a:t>
            </a:r>
          </a:p>
          <a:p>
            <a:r>
              <a:rPr lang="en-US" sz="3600" dirty="0" smtClean="0"/>
              <a:t>Use solar wind input that we’ve been using so far in class.</a:t>
            </a:r>
          </a:p>
          <a:p>
            <a:r>
              <a:rPr lang="en-US" sz="3600" dirty="0" smtClean="0"/>
              <a:t>Create the time-energy plot displayed on the previous page.</a:t>
            </a:r>
          </a:p>
          <a:p>
            <a:r>
              <a:rPr lang="en-US" sz="3600" dirty="0" smtClean="0"/>
              <a:t>Turn this into a </a:t>
            </a:r>
            <a:r>
              <a:rPr lang="en-US" sz="3600" u="sng" dirty="0" smtClean="0"/>
              <a:t>reusable</a:t>
            </a:r>
            <a:r>
              <a:rPr lang="en-US" sz="3600" dirty="0" smtClean="0"/>
              <a:t> tool that can be called from the command line.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777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5" y="73573"/>
            <a:ext cx="10515600" cy="69220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Numerical Integration: Euler’s Method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45" y="765779"/>
                <a:ext cx="11855669" cy="5803188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9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charset="0"/>
                          </a:rPr>
                          <m:t>𝑑𝐸</m:t>
                        </m:r>
                        <m:r>
                          <a:rPr lang="en-US" sz="29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9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900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2900" b="0" i="1" smtClean="0">
                        <a:latin typeface="Cambria Math" charset="0"/>
                      </a:rPr>
                      <m:t>=</m:t>
                    </m:r>
                    <m:r>
                      <a:rPr lang="en-US" sz="29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9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9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9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900" dirty="0" smtClean="0"/>
                  <a:t> is known.  We want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sz="29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900" dirty="0" smtClean="0"/>
                  <a:t> via time integration.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/>
                  <a:t>Start with a Taylor series expand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charset="0"/>
                      </a:rPr>
                      <m:t>𝐸</m:t>
                    </m:r>
                    <m:r>
                      <a:rPr lang="en-US" sz="2900" i="1">
                        <a:latin typeface="Cambria Math" charset="0"/>
                      </a:rPr>
                      <m:t>(</m:t>
                    </m:r>
                    <m:r>
                      <a:rPr lang="en-US" sz="2900" i="1">
                        <a:latin typeface="Cambria Math" charset="0"/>
                      </a:rPr>
                      <m:t>𝑡</m:t>
                    </m:r>
                    <m:r>
                      <a:rPr lang="en-US" sz="29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900" dirty="0" smtClean="0"/>
                  <a:t> about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charset="0"/>
                      </a:rPr>
                      <m:t>𝑡</m:t>
                    </m:r>
                    <m:r>
                      <a:rPr lang="en-US" sz="29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9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9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900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900" b="0" i="0" smtClean="0">
                        <a:latin typeface="Cambria Math" charset="0"/>
                      </a:rPr>
                      <m:t>Δ</m:t>
                    </m:r>
                    <m:r>
                      <a:rPr lang="en-US" sz="29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900" dirty="0" smtClean="0"/>
                  <a:t>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9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900" i="1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900">
                              <a:latin typeface="Cambria Math" charset="0"/>
                            </a:rPr>
                            <m:t>Δ</m:t>
                          </m:r>
                          <m:r>
                            <a:rPr lang="en-US" sz="29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9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9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900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9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mr-IN" sz="29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9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9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900" i="1">
                                  <a:latin typeface="Cambria Math" charset="0"/>
                                </a:rPr>
                                <m:t>!</m:t>
                              </m:r>
                              <m:r>
                                <a:rPr lang="en-US" sz="2900" i="1">
                                  <a:latin typeface="Cambria Math" charset="0"/>
                                </a:rPr>
                                <m:t>𝑘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900">
                              <a:latin typeface="Cambria Math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900" i="1">
                          <a:latin typeface="Cambria Math" charset="0"/>
                        </a:rPr>
                        <m:t>+</m:t>
                      </m:r>
                      <m:r>
                        <a:rPr lang="en-US" sz="2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𝒪</m:t>
                      </m:r>
                      <m:r>
                        <a:rPr lang="en-US" sz="2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sSup>
                        <m:sSupPr>
                          <m:ctrlP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endParaRPr lang="en-US" sz="2900" b="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/>
                  <a:t>Keep it first-order accurate, which sucks but is easy: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9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900" i="1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900">
                              <a:latin typeface="Cambria Math" charset="0"/>
                            </a:rPr>
                            <m:t>Δ</m:t>
                          </m:r>
                          <m:r>
                            <a:rPr lang="en-US" sz="29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900" i="1">
                          <a:latin typeface="Cambria Math" charset="0"/>
                        </a:rPr>
                        <m:t>=</m:t>
                      </m:r>
                      <m:r>
                        <a:rPr lang="en-US" sz="29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9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9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900" b="0" i="0" smtClean="0">
                          <a:latin typeface="Cambria Math" charset="0"/>
                        </a:rPr>
                        <m:t>Δt</m:t>
                      </m:r>
                      <m:r>
                        <a:rPr lang="en-US" sz="2900" i="1">
                          <a:latin typeface="Cambria Math" charset="0"/>
                        </a:rPr>
                        <m:t>+</m:t>
                      </m:r>
                      <m:r>
                        <a:rPr lang="en-US" sz="2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𝒪</m:t>
                      </m:r>
                      <m:r>
                        <a:rPr lang="en-US" sz="2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9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sSup>
                        <m:sSupPr>
                          <m:ctrlP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900" b="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/>
                  <a:t>Recalling that the time derivative of energy is 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9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900" b="0" i="1" smtClean="0">
                        <a:latin typeface="Cambria Math" charset="0"/>
                      </a:rPr>
                      <m:t>=</m:t>
                    </m:r>
                    <m:r>
                      <a:rPr lang="en-US" sz="29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9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9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9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d>
                      <m:dPr>
                        <m:ctrlPr>
                          <a:rPr lang="en-US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900" b="0" dirty="0" smtClean="0"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900" b="0" dirty="0" smtClean="0"/>
                  <a:t>We now have a simple way to advance our solution forward in time by a small amount,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9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</m:t>
                    </m:r>
                  </m:oMath>
                </a14:m>
                <a:r>
                  <a:rPr lang="en-US" sz="2900" b="0" dirty="0" smtClean="0"/>
                  <a:t>, so long as we have an initial condition,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charset="0"/>
                      </a:rPr>
                      <m:t>𝐸</m:t>
                    </m:r>
                    <m:r>
                      <a:rPr lang="en-US" sz="29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9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9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9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900" b="0" dirty="0" smtClean="0"/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900" dirty="0" smtClean="0"/>
                  <a:t>Note that Euler’s method is </a:t>
                </a:r>
                <a:r>
                  <a:rPr lang="en-US" sz="2900" i="1" dirty="0" smtClean="0"/>
                  <a:t>first order accurate</a:t>
                </a:r>
                <a:r>
                  <a:rPr lang="en-US" sz="2900" dirty="0" smtClean="0"/>
                  <a:t>, meaning it has very poor accuracy.  Use with caution!</a:t>
                </a:r>
                <a:endParaRPr lang="en-US" sz="29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45" y="765779"/>
                <a:ext cx="11855669" cy="5803188"/>
              </a:xfrm>
              <a:blipFill rotWithShape="0">
                <a:blip r:embed="rId2"/>
                <a:stretch>
                  <a:fillRect l="-1080" r="-1131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899</Words>
  <Application>Microsoft Macintosh PowerPoint</Application>
  <PresentationFormat>Widescreen</PresentationFormat>
  <Paragraphs>93</Paragraphs>
  <Slides>11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Calibri Light</vt:lpstr>
      <vt:lpstr>Cambria Math</vt:lpstr>
      <vt:lpstr>Courier</vt:lpstr>
      <vt:lpstr>DejaVu Sans</vt:lpstr>
      <vt:lpstr>Mangal</vt:lpstr>
      <vt:lpstr>ＭＳ Ｐゴシック</vt:lpstr>
      <vt:lpstr>Wingdings</vt:lpstr>
      <vt:lpstr>Arial</vt:lpstr>
      <vt:lpstr>Office Theme</vt:lpstr>
      <vt:lpstr>What’s a “substorm”?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Goal: Create MSM.py</vt:lpstr>
      <vt:lpstr>Numerical Integration: Euler’s Method</vt:lpstr>
      <vt:lpstr>Some Considerations:</vt:lpstr>
      <vt:lpstr>Program To-Do: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Magnetosphere</dc:title>
  <dc:creator>Microsoft Office User</dc:creator>
  <cp:lastModifiedBy>Microsoft Office User</cp:lastModifiedBy>
  <cp:revision>21</cp:revision>
  <dcterms:created xsi:type="dcterms:W3CDTF">2017-10-09T00:32:16Z</dcterms:created>
  <dcterms:modified xsi:type="dcterms:W3CDTF">2017-10-16T18:15:35Z</dcterms:modified>
</cp:coreProperties>
</file>