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4" r:id="rId5"/>
    <p:sldMasterId id="2147483686" r:id="rId6"/>
    <p:sldMasterId id="2147483660" r:id="rId7"/>
    <p:sldMasterId id="2147483692" r:id="rId8"/>
    <p:sldMasterId id="2147483698" r:id="rId9"/>
    <p:sldMasterId id="2147483704" r:id="rId10"/>
  </p:sldMasterIdLst>
  <p:notesMasterIdLst>
    <p:notesMasterId r:id="rId18"/>
  </p:notesMasterIdLst>
  <p:sldIdLst>
    <p:sldId id="257" r:id="rId11"/>
    <p:sldId id="258" r:id="rId12"/>
    <p:sldId id="259" r:id="rId13"/>
    <p:sldId id="260" r:id="rId14"/>
    <p:sldId id="262" r:id="rId15"/>
    <p:sldId id="263" r:id="rId16"/>
    <p:sldId id="261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F580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4"/>
    <p:restoredTop sz="96327"/>
  </p:normalViewPr>
  <p:slideViewPr>
    <p:cSldViewPr snapToGrid="0" snapToObjects="1">
      <p:cViewPr varScale="1">
        <p:scale>
          <a:sx n="165" d="100"/>
          <a:sy n="165" d="100"/>
        </p:scale>
        <p:origin x="4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B5D8-C527-B44B-90D8-04AF11243266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82500-135F-2A4F-B4F3-3463569B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94C1-9E96-0545-82FB-FF8A47974BC8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04F-ADEC-2845-B651-A4D9DA86FE71}" type="datetime1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FCE9-4605-B440-B781-C545FC649601}" type="datetime1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FF84-ED7B-C24F-9268-98C9F5F01421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3F4F-E380-314A-A73F-0D8795C7F41C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1EA-BAE0-674E-B47B-5D3062936991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62D6-1259-B241-B0D7-8778F59EC3A6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C790-0965-8341-9489-3968FD68ADAF}" type="datetime1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8062-F4BF-3A4E-89BB-395917DF940F}" type="datetime1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460-BA8C-5F4C-8A93-2DC2390C76E4}" type="datetime1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6BF-6EE6-C143-87EF-13C50E014C98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A9CA-3BC9-B945-875A-0DF0468AEC98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4C1-DDCB-3341-8F3D-11839459C04A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9781-EC02-8A43-B1CD-622E8D7B3BA6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B58-5055-DF44-B963-86FC6F03F7B1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CA10-0C9A-3949-9D99-51531C995A9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C93D-3385-6F4D-AF75-EC53DD80CE8D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883-E38F-3D4F-86FA-CEE8FE4508B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5194-D413-3643-94C7-67DBF96B05F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6A99-584A-354A-8BD0-085592F32902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D988-CA16-0A4A-9599-2B42D0D5514C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F293-C398-1E4D-AF9F-82DC081724CC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ED7-EEA3-CE4D-84E7-ECB518EF376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146-4CF1-7B4F-9156-FFCC0524A3F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0E03-7FBB-3840-8F7D-08CE0B6BFF3B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78E5-1DAC-2E4C-9C6F-612474134ED4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1902-5112-E848-9FA8-CE9D34DE9E3B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6AA0-BFDF-0A45-8EE7-E1930F9C5A62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9A47-D4B8-1B45-BC53-D14CE5F0F434}" type="datetime1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7B7-95DB-AD45-9350-72FB0714B717}" type="datetime1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342C-16E4-DE48-9F25-AFB9DC77E245}" type="datetime1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81B-271D-BF48-BA0F-DC43E68F956D}" type="datetime1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57A-C25F-E141-A41E-F419CA41654C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1D94-181E-AE4A-B9F0-6496438CC7A5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45A-3B00-7447-A3B6-71162A5AB426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7EBB-6BA0-C948-9E77-C2079493F9F1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F635-DF1E-CD40-8899-A1D779E4091C}" type="datetime1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32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8909-23B9-9C43-87FD-FBA370A80BF5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80D7-5288-1C44-9E67-B76BC3CE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2D58-DEBD-AC46-B427-3F1E6995C368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3DB7-9BCA-C44C-AFD2-C684922CEAE2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289E-8CB7-6D44-ABC4-10CC8A855208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C33C-4884-8448-A154-92E15A0A2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A855-294F-7344-B4C1-F30680D169A9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A471-6E71-824A-8746-511A75E1DE12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29A2-2492-2D48-9053-2A4E82B58F8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5DE2-344D-BB43-AA40-F00224CAE46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9/1/20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1DE0-6844-1247-992A-C91B2CA34FE8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TeX_edi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279"/>
            <a:ext cx="7772400" cy="1864059"/>
          </a:xfrm>
        </p:spPr>
        <p:txBody>
          <a:bodyPr>
            <a:normAutofit/>
          </a:bodyPr>
          <a:lstStyle/>
          <a:p>
            <a:r>
              <a:rPr lang="en-US" sz="6000" dirty="0"/>
              <a:t>L</a:t>
            </a:r>
            <a:r>
              <a:rPr lang="en-US" sz="6000" baseline="30000" dirty="0"/>
              <a:t>A</a:t>
            </a:r>
            <a:r>
              <a:rPr lang="en-US" sz="6000" dirty="0"/>
              <a:t>T</a:t>
            </a:r>
            <a:r>
              <a:rPr lang="en-US" sz="6000" baseline="-25000" dirty="0"/>
              <a:t>E</a:t>
            </a:r>
            <a:r>
              <a:rPr lang="en-US" sz="6000" dirty="0"/>
              <a:t>X: Your friend in typesetting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808775"/>
          </a:xfrm>
        </p:spPr>
        <p:txBody>
          <a:bodyPr/>
          <a:lstStyle/>
          <a:p>
            <a:r>
              <a:rPr lang="en-US" dirty="0"/>
              <a:t>“Because writing should be more like programming.”</a:t>
            </a:r>
          </a:p>
          <a:p>
            <a:r>
              <a:rPr lang="en-US" sz="2000" i="1" dirty="0"/>
              <a:t>-Dr. Mike </a:t>
            </a:r>
            <a:r>
              <a:rPr lang="en-US" sz="2000" i="1" dirty="0" err="1"/>
              <a:t>Liemohn</a:t>
            </a:r>
            <a:r>
              <a:rPr lang="en-US" sz="2000" i="1" dirty="0"/>
              <a:t>, U of Michigan, sarcastically.</a:t>
            </a:r>
          </a:p>
        </p:txBody>
      </p:sp>
    </p:spTree>
    <p:extLst>
      <p:ext uri="{BB962C8B-B14F-4D97-AF65-F5344CB8AC3E}">
        <p14:creationId xmlns:p14="http://schemas.microsoft.com/office/powerpoint/2010/main" val="42876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(LAH-</a:t>
            </a:r>
            <a:r>
              <a:rPr lang="en-US" dirty="0" err="1"/>
              <a:t>tehk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02359"/>
            <a:ext cx="8986129" cy="4405421"/>
          </a:xfrm>
        </p:spPr>
        <p:txBody>
          <a:bodyPr>
            <a:noAutofit/>
          </a:bodyPr>
          <a:lstStyle/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“</a:t>
            </a:r>
            <a:r>
              <a:rPr lang="en-US" sz="3600" dirty="0" err="1"/>
              <a:t>Lamport</a:t>
            </a:r>
            <a:r>
              <a:rPr lang="en-US" sz="3600" dirty="0"/>
              <a:t> Tex”, an extension of </a:t>
            </a:r>
            <a:br>
              <a:rPr lang="en-US" sz="3600" dirty="0"/>
            </a:br>
            <a:r>
              <a:rPr lang="en-US" sz="3600" dirty="0"/>
              <a:t>the Tex typesetting language.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Created by Leslie </a:t>
            </a:r>
            <a:r>
              <a:rPr lang="en-US" sz="3600" dirty="0" err="1"/>
              <a:t>Lamport</a:t>
            </a:r>
            <a:r>
              <a:rPr lang="en-US" sz="3600" dirty="0"/>
              <a:t>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A markup language, along the</a:t>
            </a:r>
            <a:br>
              <a:rPr lang="en-US" sz="3600" dirty="0"/>
            </a:br>
            <a:r>
              <a:rPr lang="en-US" sz="3600" dirty="0"/>
              <a:t>same vein as HTML, XML, etc.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Modern (albeit less used) </a:t>
            </a:r>
            <a:br>
              <a:rPr lang="en-US" sz="3600" dirty="0"/>
            </a:br>
            <a:r>
              <a:rPr lang="en-US" sz="3600" dirty="0"/>
              <a:t>alternatives include </a:t>
            </a:r>
            <a:r>
              <a:rPr lang="en-US" sz="3600" dirty="0" err="1"/>
              <a:t>reStructuredText</a:t>
            </a:r>
            <a:r>
              <a:rPr lang="en-US" sz="3600" dirty="0"/>
              <a:t> and Markdown (you should know markdown!).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32" t="6568" r="10032"/>
          <a:stretch/>
        </p:blipFill>
        <p:spPr>
          <a:xfrm>
            <a:off x="6910606" y="696931"/>
            <a:ext cx="2233394" cy="3322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4901" y="3318406"/>
            <a:ext cx="896463" cy="5078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Human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Koala.</a:t>
            </a:r>
          </a:p>
        </p:txBody>
      </p:sp>
    </p:spTree>
    <p:extLst>
      <p:ext uri="{BB962C8B-B14F-4D97-AF65-F5344CB8AC3E}">
        <p14:creationId xmlns:p14="http://schemas.microsoft.com/office/powerpoint/2010/main" val="3083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47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Ensure you have a LATEX</a:t>
            </a:r>
            <a:br>
              <a:rPr lang="en-US" sz="3200" dirty="0"/>
            </a:br>
            <a:r>
              <a:rPr lang="en-US" sz="3200" dirty="0"/>
              <a:t>interpreter installed.</a:t>
            </a:r>
          </a:p>
          <a:p>
            <a:pPr lvl="1"/>
            <a:r>
              <a:rPr lang="en-US" sz="2800" dirty="0"/>
              <a:t>Use package manager</a:t>
            </a:r>
            <a:br>
              <a:rPr lang="en-US" sz="2800" dirty="0"/>
            </a:br>
            <a:r>
              <a:rPr lang="en-US" sz="2800" dirty="0"/>
              <a:t>or find click-to-install.</a:t>
            </a:r>
          </a:p>
          <a:p>
            <a:pPr marL="0" indent="0">
              <a:buNone/>
            </a:pPr>
            <a:r>
              <a:rPr lang="en-US" sz="3200" dirty="0"/>
              <a:t>Use preferred editor to </a:t>
            </a:r>
            <a:br>
              <a:rPr lang="en-US" sz="3200" dirty="0"/>
            </a:br>
            <a:r>
              <a:rPr lang="en-US" sz="3200" dirty="0"/>
              <a:t>create source file containing text &amp; markup.</a:t>
            </a:r>
          </a:p>
          <a:p>
            <a:pPr lvl="1"/>
            <a:r>
              <a:rPr lang="en-US" sz="2800" dirty="0" err="1"/>
              <a:t>Emacs</a:t>
            </a:r>
            <a:r>
              <a:rPr lang="en-US" sz="2800" dirty="0"/>
              <a:t>, Vi, </a:t>
            </a:r>
            <a:r>
              <a:rPr lang="en-US" sz="2800" dirty="0" err="1"/>
              <a:t>wordpad</a:t>
            </a:r>
            <a:r>
              <a:rPr lang="en-US" sz="2800" dirty="0"/>
              <a:t>, whatever.</a:t>
            </a:r>
          </a:p>
          <a:p>
            <a:pPr lvl="1"/>
            <a:r>
              <a:rPr lang="en-US" sz="2800" dirty="0"/>
              <a:t>Dedicated editors available, such as </a:t>
            </a:r>
            <a:r>
              <a:rPr lang="en-US" sz="2800" dirty="0" err="1"/>
              <a:t>TexShop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Overleaf.com</a:t>
            </a:r>
            <a:r>
              <a:rPr lang="en-US" sz="2800" dirty="0"/>
              <a:t> provides an online, WYSIWYG-style collaborative LATEX.   Check it out!</a:t>
            </a:r>
          </a:p>
        </p:txBody>
      </p:sp>
      <p:pic>
        <p:nvPicPr>
          <p:cNvPr id="4" name="Picture 3" descr="Screen Shot 2016-01-13 at 5.15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1"/>
          <a:stretch/>
        </p:blipFill>
        <p:spPr>
          <a:xfrm>
            <a:off x="5008140" y="200985"/>
            <a:ext cx="4050418" cy="26197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0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333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Run the interpreter on your source file.</a:t>
            </a:r>
          </a:p>
          <a:p>
            <a:pPr marL="681038" lvl="1" indent="-223838"/>
            <a:r>
              <a:rPr lang="en-US" sz="3200" dirty="0">
                <a:latin typeface="Courier New"/>
                <a:cs typeface="Courier New"/>
              </a:rPr>
              <a:t>$latex </a:t>
            </a:r>
            <a:r>
              <a:rPr lang="en-US" sz="3200" dirty="0" err="1">
                <a:latin typeface="Courier New"/>
                <a:cs typeface="Courier New"/>
              </a:rPr>
              <a:t>source.tex</a:t>
            </a:r>
            <a:r>
              <a:rPr lang="en-US" sz="3200" dirty="0"/>
              <a:t> or </a:t>
            </a:r>
            <a:br>
              <a:rPr lang="en-US" sz="3200" dirty="0"/>
            </a:br>
            <a:r>
              <a:rPr lang="en-US" sz="3200" dirty="0">
                <a:latin typeface="Courier New"/>
                <a:cs typeface="Courier New"/>
              </a:rPr>
              <a:t>$</a:t>
            </a:r>
            <a:r>
              <a:rPr lang="en-US" sz="3200" dirty="0" err="1">
                <a:latin typeface="Courier New"/>
                <a:cs typeface="Courier New"/>
              </a:rPr>
              <a:t>pdflatex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source.tex</a:t>
            </a:r>
            <a:endParaRPr lang="en-US" sz="3200" dirty="0">
              <a:latin typeface="Courier New"/>
              <a:cs typeface="Courier New"/>
            </a:endParaRPr>
          </a:p>
          <a:p>
            <a:pPr marL="681038" lvl="1" indent="-223838"/>
            <a:r>
              <a:rPr lang="en-US" sz="3200" dirty="0">
                <a:cs typeface="Courier New"/>
              </a:rPr>
              <a:t>Dedicated editors may have </a:t>
            </a:r>
            <a:r>
              <a:rPr lang="en-US" sz="3200" dirty="0" err="1">
                <a:cs typeface="Courier New"/>
              </a:rPr>
              <a:t>TeX</a:t>
            </a:r>
            <a:r>
              <a:rPr lang="en-US" sz="3200" dirty="0">
                <a:cs typeface="Courier New"/>
              </a:rPr>
              <a:t> engine internally.</a:t>
            </a:r>
          </a:p>
          <a:p>
            <a:pPr marL="681038" lvl="1" indent="-223838"/>
            <a:r>
              <a:rPr lang="en-US" sz="3200" dirty="0">
                <a:cs typeface="Courier New"/>
              </a:rPr>
              <a:t>Multiple runs over same file often required.</a:t>
            </a:r>
          </a:p>
          <a:p>
            <a:pPr marL="0" indent="0">
              <a:buNone/>
            </a:pPr>
            <a:r>
              <a:rPr lang="en-US" sz="3600" dirty="0">
                <a:cs typeface="Courier New"/>
              </a:rPr>
              <a:t>View resulting output and enjoy.</a:t>
            </a:r>
          </a:p>
          <a:p>
            <a:pPr lvl="1"/>
            <a:r>
              <a:rPr lang="en-US" sz="3200" dirty="0">
                <a:cs typeface="Courier New"/>
              </a:rPr>
              <a:t>Call to </a:t>
            </a:r>
            <a:r>
              <a:rPr lang="en-US" sz="3200" dirty="0">
                <a:latin typeface="Courier New"/>
                <a:cs typeface="Courier New"/>
              </a:rPr>
              <a:t>latex</a:t>
            </a:r>
            <a:r>
              <a:rPr lang="en-US" sz="3200" dirty="0">
                <a:cs typeface="Courier New"/>
              </a:rPr>
              <a:t> results in “dvi” file.</a:t>
            </a:r>
          </a:p>
          <a:p>
            <a:pPr lvl="1"/>
            <a:r>
              <a:rPr lang="en-US" sz="3200" dirty="0">
                <a:cs typeface="Courier New"/>
              </a:rPr>
              <a:t>Call to </a:t>
            </a:r>
            <a:r>
              <a:rPr lang="en-US" sz="3200" dirty="0" err="1">
                <a:latin typeface="Courier New"/>
                <a:cs typeface="Courier New"/>
              </a:rPr>
              <a:t>pdflatex</a:t>
            </a:r>
            <a:r>
              <a:rPr lang="en-US" sz="3200" dirty="0">
                <a:cs typeface="Courier New"/>
              </a:rPr>
              <a:t> results in </a:t>
            </a:r>
            <a:r>
              <a:rPr lang="en-US" sz="3200" dirty="0" err="1">
                <a:cs typeface="Courier New"/>
              </a:rPr>
              <a:t>pdf</a:t>
            </a:r>
            <a:r>
              <a:rPr lang="en-US" sz="3200" dirty="0">
                <a:cs typeface="Courier New"/>
              </a:rPr>
              <a:t> directly.</a:t>
            </a:r>
          </a:p>
          <a:p>
            <a:pPr indent="-457200"/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53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of Good WYSIWYGs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1"/>
            <a:ext cx="8986129" cy="440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TeXshop</a:t>
            </a:r>
            <a:r>
              <a:rPr lang="en-US" sz="3600" dirty="0"/>
              <a:t>: OSX </a:t>
            </a:r>
            <a:r>
              <a:rPr lang="en-US" sz="3600" dirty="0" err="1"/>
              <a:t>LaTeX</a:t>
            </a:r>
            <a:r>
              <a:rPr lang="en-US" sz="3600" dirty="0"/>
              <a:t> IDE editor.</a:t>
            </a:r>
          </a:p>
          <a:p>
            <a:pPr marL="623888" lvl="1" indent="0">
              <a:buNone/>
            </a:pPr>
            <a:r>
              <a:rPr lang="en-US" sz="3200" dirty="0"/>
              <a:t>Very popular; can be installed via </a:t>
            </a:r>
            <a:r>
              <a:rPr lang="en-US" sz="3200" dirty="0" err="1"/>
              <a:t>MacPorts</a:t>
            </a:r>
            <a:r>
              <a:rPr lang="en-US" sz="3200" dirty="0"/>
              <a:t>.</a:t>
            </a:r>
          </a:p>
          <a:p>
            <a:pPr marL="58737" indent="0">
              <a:buNone/>
            </a:pPr>
            <a:r>
              <a:rPr lang="en-US" sz="3600" dirty="0" err="1"/>
              <a:t>TeXStudio</a:t>
            </a:r>
            <a:r>
              <a:rPr lang="en-US" sz="3600" dirty="0"/>
              <a:t>: Windows IDE editor.</a:t>
            </a:r>
          </a:p>
          <a:p>
            <a:pPr marL="623888" lvl="1" indent="0">
              <a:buNone/>
            </a:pPr>
            <a:r>
              <a:rPr lang="en-US" sz="3200" dirty="0"/>
              <a:t>Maybe popular?  Who knows.</a:t>
            </a:r>
          </a:p>
          <a:p>
            <a:pPr marL="0" indent="0">
              <a:buNone/>
            </a:pPr>
            <a:r>
              <a:rPr lang="en-US" sz="3600" dirty="0"/>
              <a:t>Overleaf: Web-based editor.</a:t>
            </a:r>
          </a:p>
          <a:p>
            <a:pPr marL="623888" lvl="1" indent="0">
              <a:buNone/>
            </a:pPr>
            <a:r>
              <a:rPr lang="en-US" sz="3200" dirty="0"/>
              <a:t>Collaborative tool; growing in popularity.</a:t>
            </a:r>
          </a:p>
          <a:p>
            <a:pPr marL="623888" lvl="1" indent="0">
              <a:buNone/>
            </a:pPr>
            <a:endParaRPr lang="en-US" sz="3200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2400" dirty="0">
                <a:hlinkClick r:id="" action="ppaction://noaction"/>
              </a:rPr>
              <a:t>https</a:t>
            </a:r>
            <a:r>
              <a:rPr lang="en-US" sz="2400" dirty="0">
                <a:hlinkClick r:id="rId2"/>
              </a:rPr>
              <a:t>://en.wikipedia.org/wiki/Comparison_of_TeX_editors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37259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Complete control over layout &amp; positioning.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Is the standard for typesetting math symbols.</a:t>
            </a:r>
          </a:p>
          <a:p>
            <a:pPr marL="1371600" lvl="1">
              <a:buFont typeface="Arial"/>
              <a:buChar char="•"/>
            </a:pPr>
            <a:r>
              <a:rPr lang="en-US" sz="2800" dirty="0"/>
              <a:t>Python, MS Word, Google Docs, etc. all use Latex math formatting.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Powerful, automated bibliography construction.</a:t>
            </a:r>
          </a:p>
          <a:p>
            <a:pPr marL="1371600" lvl="1">
              <a:buFont typeface="Arial"/>
              <a:buChar char="•"/>
            </a:pPr>
            <a:r>
              <a:rPr lang="en-US" sz="2800" dirty="0" err="1"/>
              <a:t>BibTeX</a:t>
            </a:r>
            <a:r>
              <a:rPr lang="en-US" sz="2800" dirty="0"/>
              <a:t> is now a standard bib format.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Widely used &amp; accepted.</a:t>
            </a:r>
          </a:p>
          <a:p>
            <a:pPr marL="1371600" lvl="1">
              <a:buFont typeface="Arial"/>
              <a:buChar char="•"/>
            </a:pPr>
            <a:r>
              <a:rPr lang="en-US" sz="2800" dirty="0"/>
              <a:t>Scientific manuscripts, theses, etc. </a:t>
            </a:r>
          </a:p>
        </p:txBody>
      </p:sp>
    </p:spTree>
    <p:extLst>
      <p:ext uri="{BB962C8B-B14F-4D97-AF65-F5344CB8AC3E}">
        <p14:creationId xmlns:p14="http://schemas.microsoft.com/office/powerpoint/2010/main" val="8373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worth the effort.</a:t>
            </a:r>
          </a:p>
        </p:txBody>
      </p:sp>
      <p:pic>
        <p:nvPicPr>
          <p:cNvPr id="4" name="Content Placeholder 3" descr="miktex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61" y="647208"/>
            <a:ext cx="5638477" cy="44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ADDD2493-A07E-314A-9E1D-24DD87E602FA}"/>
    </a:ext>
  </a:extLst>
</a:theme>
</file>

<file path=ppt/theme/theme2.xml><?xml version="1.0" encoding="utf-8"?>
<a:theme xmlns:a="http://schemas.openxmlformats.org/drawingml/2006/main" name="1_Office Them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05998316-017B-2E48-BCA3-9B85DC34A6D0}"/>
    </a:ext>
  </a:extLst>
</a:theme>
</file>

<file path=ppt/theme/theme3.xml><?xml version="1.0" encoding="utf-8"?>
<a:theme xmlns:a="http://schemas.openxmlformats.org/drawingml/2006/main" name="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26D3B331-EFE7-3044-A17B-012B4A9907F8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983594DE-60F4-3D46-AEF1-95910822809C}"/>
    </a:ext>
  </a:extLst>
</a:theme>
</file>

<file path=ppt/theme/theme5.xml><?xml version="1.0" encoding="utf-8"?>
<a:theme xmlns:a="http://schemas.openxmlformats.org/drawingml/2006/main" name="1_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7DFD2CFD-291A-FA45-B234-80C97665F53B}"/>
    </a:ext>
  </a:extLst>
</a:theme>
</file>

<file path=ppt/theme/theme6.xml><?xml version="1.0" encoding="utf-8"?>
<a:theme xmlns:a="http://schemas.openxmlformats.org/drawingml/2006/main" name="1_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9D0323BE-D09C-0846-8849-62B44671EBA5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423FB89B-2F38-B348-9411-331F338CAAC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D250500AAC24081650509B1BD893A" ma:contentTypeVersion="13" ma:contentTypeDescription="Create a new document." ma:contentTypeScope="" ma:versionID="77b52d254c0453e3cb59905bad3f97e4">
  <xsd:schema xmlns:xsd="http://www.w3.org/2001/XMLSchema" xmlns:xs="http://www.w3.org/2001/XMLSchema" xmlns:p="http://schemas.microsoft.com/office/2006/metadata/properties" xmlns:ns3="864850fb-1ad7-4a8a-9240-3621ba562e08" xmlns:ns4="2b4c7765-920b-4914-9761-ea3d972a99ef" targetNamespace="http://schemas.microsoft.com/office/2006/metadata/properties" ma:root="true" ma:fieldsID="749648e920e4eca04644c23af6d789f6" ns3:_="" ns4:_="">
    <xsd:import namespace="864850fb-1ad7-4a8a-9240-3621ba562e08"/>
    <xsd:import namespace="2b4c7765-920b-4914-9761-ea3d972a99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850fb-1ad7-4a8a-9240-3621ba562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7765-920b-4914-9761-ea3d972a9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F40CB4-4884-4C8A-B77F-121160600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850fb-1ad7-4a8a-9240-3621ba562e08"/>
    <ds:schemaRef ds:uri="2b4c7765-920b-4914-9761-ea3d972a9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A916DD-11CA-458F-B8F7-4B7CD3BC2F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E2B90F-30CB-4456-9AFB-EEA28731CD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Top Edge</Template>
  <TotalTime>86</TotalTime>
  <Words>350</Words>
  <Application>Microsoft Macintosh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UTA Top Edge</vt:lpstr>
      <vt:lpstr>1_Office Theme</vt:lpstr>
      <vt:lpstr>UTA Left Edge</vt:lpstr>
      <vt:lpstr>Custom Design</vt:lpstr>
      <vt:lpstr>1_UTA Top Edge</vt:lpstr>
      <vt:lpstr>1_UTA Left Edge</vt:lpstr>
      <vt:lpstr>1_Custom Design</vt:lpstr>
      <vt:lpstr>LATEX: Your friend in typesetting</vt:lpstr>
      <vt:lpstr>What is LATEX (LAH-tehk)?</vt:lpstr>
      <vt:lpstr>How does it work?</vt:lpstr>
      <vt:lpstr>How does it work?</vt:lpstr>
      <vt:lpstr>Plenty of Good WYSIWYGs</vt:lpstr>
      <vt:lpstr>Why would I do this?</vt:lpstr>
      <vt:lpstr>It is worth the effort.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LATEX: Your friend in typesetting</dc:title>
  <dc:creator>Welling, Daniel T</dc:creator>
  <cp:lastModifiedBy>Welling, Daniel T</cp:lastModifiedBy>
  <cp:revision>10</cp:revision>
  <dcterms:created xsi:type="dcterms:W3CDTF">2020-09-01T03:02:10Z</dcterms:created>
  <dcterms:modified xsi:type="dcterms:W3CDTF">2020-09-01T19:56:12Z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0x010100001D250500AAC24081650509B1BD893A</vt:lpwstr>
  </property>
</Properties>
</file>