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4" r:id="rId5"/>
    <p:sldMasterId id="2147483686" r:id="rId6"/>
    <p:sldMasterId id="2147483660" r:id="rId7"/>
    <p:sldMasterId id="2147483692" r:id="rId8"/>
    <p:sldMasterId id="2147483698" r:id="rId9"/>
    <p:sldMasterId id="2147483704" r:id="rId10"/>
  </p:sldMasterIdLst>
  <p:notesMasterIdLst>
    <p:notesMasterId r:id="rId19"/>
  </p:notesMasterIdLst>
  <p:sldIdLst>
    <p:sldId id="256" r:id="rId11"/>
    <p:sldId id="257" r:id="rId12"/>
    <p:sldId id="258" r:id="rId13"/>
    <p:sldId id="259" r:id="rId14"/>
    <p:sldId id="261" r:id="rId15"/>
    <p:sldId id="263" r:id="rId16"/>
    <p:sldId id="260" r:id="rId17"/>
    <p:sldId id="262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0064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4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184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B5D8-C527-B44B-90D8-04AF1124326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82500-135F-2A4F-B4F3-3463569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5CC-C23E-A140-AF8A-596BFD36A5D9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D2C3-0DA6-6149-BFA0-034C1854CBA9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5B4D-3805-4647-82C3-24C893395CA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1441-B7C1-9043-AEA2-DCEC5D9B815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34AC-AF0F-F54A-B502-E378FC45EDC4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956-27F1-3C43-98F0-B61AE58EF963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068-864C-5A4A-A7AF-D8E0330A3BF9}" type="datetime1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E507-6C7F-B44B-B0BB-9246F1A891F4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DB8C-9226-CE46-B5BF-F99514929BA7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ECBE-CDDD-BE40-8AE8-B38A3724150D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32A-F703-6F44-98F7-A8938296647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5CD4-CBD5-8F42-9303-54CF734D16EA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883-C201-B748-887A-1C923B3EF54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FA0E-8E58-3944-8650-D1D9C24F750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9167-974D-0143-97DF-4A072E5354D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7096-4FB9-C24B-AC1B-14092845432C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E30E-7EB0-224F-95BC-7F34E428ABC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48B-02F1-4141-AB17-7E5307491E2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2F-9E54-DF41-A782-2C826A58719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6AC3-A0ED-0542-BB68-C12694D91F0C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D48B-559D-0C4C-A75D-C3EC29EDE786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6BED-634F-1348-B615-5991FE1C619A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F869-A849-734B-8868-5640FD9307B6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D8F6-7416-5A42-9D18-63C63B40B11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F70-58F3-8949-BFAB-AF3929E574C1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1C35-21C6-7541-8870-5BA59760D6E0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0369-7025-CB43-8F7A-E84E1E85C5D0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0E5-19C5-8145-BA5B-DD1EEC37E974}" type="datetime1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AA5-CCEA-2244-BC17-32A73BBCEC4A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68F5-69E6-3E4B-9072-3FD83B17F348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582-BB92-E743-A7BA-E9344D738ED6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B5E-3F50-E54A-8695-E865AE67E401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120-FF8B-DC4F-96ED-3FAA76D43816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751A-A28C-4B4E-AF74-E23417AC2F0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472-C7E3-B74F-9022-B86CBB15772A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2541-B3DF-8942-9CB3-46025D555FB8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3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9BE6-CF4D-1048-AD09-E3162E99CFF0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748D-1C2E-B94F-9D6B-CDD8641006E4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0005-055B-024B-A70F-CD0C27E3046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B4DD-87ED-0F4E-B854-EAA5EC81E18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33C-4884-8448-A154-92E15A0A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44C4-C48A-3B44-9BD4-4E6CA1183343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7BF4-F995-AB4D-B03D-15BB3383F57F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39F8-554D-5D43-A4D9-D39FFFBC6B9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E7A0-F04E-3B48-97A7-99796F9AC10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10/22/20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9E0E-514C-054F-9B28-F9FDF3748DC3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23DB-85A5-4228-BE3B-7EF60FCE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Scripting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976F-E64A-4665-BADD-629799BFF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…because you have better things to do than the same thing over again.</a:t>
            </a:r>
          </a:p>
        </p:txBody>
      </p:sp>
    </p:spTree>
    <p:extLst>
      <p:ext uri="{BB962C8B-B14F-4D97-AF65-F5344CB8AC3E}">
        <p14:creationId xmlns:p14="http://schemas.microsoft.com/office/powerpoint/2010/main" val="16943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CBF98-0A92-BC43-8D74-5B393D16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meant by “Scripting”?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FBFC1-BBAA-4442-BAFE-BBA31EDD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" y="635279"/>
            <a:ext cx="8986129" cy="4599507"/>
          </a:xfrm>
        </p:spPr>
        <p:txBody>
          <a:bodyPr>
            <a:normAutofit/>
          </a:bodyPr>
          <a:lstStyle/>
          <a:p>
            <a:r>
              <a:rPr lang="en-US" dirty="0"/>
              <a:t>Scripting is using any programming language to automate repetitive tasks.</a:t>
            </a:r>
          </a:p>
          <a:p>
            <a:r>
              <a:rPr lang="en-US" dirty="0"/>
              <a:t>Scripts can be trivial…</a:t>
            </a:r>
          </a:p>
          <a:p>
            <a:pPr marL="342900" lvl="1" indent="0">
              <a:buNone/>
            </a:pPr>
            <a:r>
              <a:rPr lang="en-US" dirty="0"/>
              <a:t>One-off codes that do one specific tasks, e.g., make one plot</a:t>
            </a:r>
          </a:p>
          <a:p>
            <a:r>
              <a:rPr lang="en-US" dirty="0"/>
              <a:t>…or quite sophisticated.</a:t>
            </a:r>
          </a:p>
          <a:p>
            <a:pPr marL="342900" lvl="1" indent="0">
              <a:buNone/>
            </a:pPr>
            <a:r>
              <a:rPr lang="en-US" dirty="0"/>
              <a:t>Take arguments from user, navigate file system, fetch from the web, and much more.</a:t>
            </a:r>
          </a:p>
          <a:p>
            <a:r>
              <a:rPr lang="en-US" dirty="0"/>
              <a:t>Any language is a “scripting” language, but some are better equipped than others.</a:t>
            </a:r>
          </a:p>
          <a:p>
            <a:pPr marL="342900" lvl="1" indent="0">
              <a:buNone/>
            </a:pPr>
            <a:r>
              <a:rPr lang="en-US" dirty="0"/>
              <a:t>Popular general choices include shell scripting, Python, Perl, PHP, </a:t>
            </a:r>
            <a:r>
              <a:rPr lang="en-US" dirty="0" err="1"/>
              <a:t>Javacript</a:t>
            </a:r>
            <a:r>
              <a:rPr lang="en-US" dirty="0"/>
              <a:t>, Ruby, etc.</a:t>
            </a:r>
          </a:p>
        </p:txBody>
      </p:sp>
    </p:spTree>
    <p:extLst>
      <p:ext uri="{BB962C8B-B14F-4D97-AF65-F5344CB8AC3E}">
        <p14:creationId xmlns:p14="http://schemas.microsoft.com/office/powerpoint/2010/main" val="42074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224B-4085-784F-8AFD-B77F0B7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Scripting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E9E0-AE9D-154B-AC4C-882DA419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597490"/>
            <a:ext cx="8986129" cy="4558283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Interacting with the operating and file systems</a:t>
            </a:r>
          </a:p>
          <a:p>
            <a:pPr marL="342900" lvl="1" indent="0">
              <a:buNone/>
            </a:pPr>
            <a:r>
              <a:rPr lang="en-US" dirty="0"/>
              <a:t>Moving files around, getting system variables, etc.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globbing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Obtaining lists of files matching certain patterns</a:t>
            </a:r>
          </a:p>
          <a:p>
            <a:pPr marL="0" indent="0">
              <a:buNone/>
            </a:pPr>
            <a:r>
              <a:rPr lang="en-US" dirty="0"/>
              <a:t>Parsing arguments from the command line</a:t>
            </a:r>
          </a:p>
          <a:p>
            <a:pPr marL="342900" lvl="1" indent="0">
              <a:buNone/>
            </a:pPr>
            <a:r>
              <a:rPr lang="en-US" dirty="0"/>
              <a:t>Behaving differently based on input commands</a:t>
            </a:r>
          </a:p>
          <a:p>
            <a:pPr marL="0" indent="0">
              <a:buNone/>
            </a:pPr>
            <a:r>
              <a:rPr lang="en-US" dirty="0"/>
              <a:t>Connecting different software pieces together</a:t>
            </a:r>
          </a:p>
          <a:p>
            <a:pPr marL="342900" lvl="1" indent="0">
              <a:buNone/>
            </a:pPr>
            <a:r>
              <a:rPr lang="en-US" dirty="0"/>
              <a:t>Piping from one program to another</a:t>
            </a:r>
          </a:p>
          <a:p>
            <a:pPr marL="0" indent="0">
              <a:buNone/>
            </a:pPr>
            <a:r>
              <a:rPr lang="en-US" dirty="0"/>
              <a:t>Text parsing</a:t>
            </a:r>
          </a:p>
          <a:p>
            <a:pPr marL="342900" lvl="1" indent="0">
              <a:buNone/>
            </a:pPr>
            <a:r>
              <a:rPr lang="en-US" dirty="0"/>
              <a:t>Pulling apart sentences or complicated strings of characters</a:t>
            </a:r>
          </a:p>
          <a:p>
            <a:pPr marL="0" indent="0">
              <a:buNone/>
            </a:pPr>
            <a:r>
              <a:rPr lang="en-US" dirty="0"/>
              <a:t>Web interfacing</a:t>
            </a:r>
          </a:p>
          <a:p>
            <a:pPr marL="342900" lvl="1" indent="0">
              <a:buNone/>
            </a:pPr>
            <a:r>
              <a:rPr lang="en-US" dirty="0"/>
              <a:t>Automated web fetching, form completion, etc.</a:t>
            </a:r>
          </a:p>
        </p:txBody>
      </p:sp>
    </p:spTree>
    <p:extLst>
      <p:ext uri="{BB962C8B-B14F-4D97-AF65-F5344CB8AC3E}">
        <p14:creationId xmlns:p14="http://schemas.microsoft.com/office/powerpoint/2010/main" val="19736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78B1-1EFD-D248-86F2-2507AE35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Examples: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89C4-8BC1-9344-88FE-E09140F6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Shell scripting is VERY powerful!  Just place commands into a file and call it from the command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these things:</a:t>
            </a:r>
          </a:p>
          <a:p>
            <a:pPr marL="342900" lvl="1" indent="0">
              <a:buNone/>
            </a:pPr>
            <a:r>
              <a:rPr lang="en-US" dirty="0" err="1"/>
              <a:t>Globbing</a:t>
            </a:r>
            <a:r>
              <a:rPr lang="en-US" dirty="0"/>
              <a:t> lists of files using Linux wild cards.</a:t>
            </a:r>
          </a:p>
          <a:p>
            <a:pPr marL="342900" lvl="1" indent="0">
              <a:buNone/>
            </a:pPr>
            <a:r>
              <a:rPr lang="en-US" dirty="0"/>
              <a:t>Piping output from one program into another.</a:t>
            </a:r>
          </a:p>
          <a:p>
            <a:pPr marL="342900" lvl="1" indent="0">
              <a:buNone/>
            </a:pPr>
            <a:r>
              <a:rPr lang="en-US" dirty="0"/>
              <a:t>Getting arguments from the caller.</a:t>
            </a:r>
          </a:p>
          <a:p>
            <a:pPr marL="342900" lvl="1" indent="0">
              <a:buNone/>
            </a:pPr>
            <a:r>
              <a:rPr lang="en-US" dirty="0"/>
              <a:t>Calling common commands or other programs.</a:t>
            </a:r>
          </a:p>
          <a:p>
            <a:pPr marL="342900" lvl="1" indent="0">
              <a:buNone/>
            </a:pPr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dirty="0"/>
              <a:t> to find patterns in text.</a:t>
            </a:r>
          </a:p>
          <a:p>
            <a:pPr marL="342900" lvl="1" indent="0">
              <a:buNone/>
            </a:pPr>
            <a:r>
              <a:rPr lang="en-US" dirty="0"/>
              <a:t>Using utilities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/>
              <a:t> to pull from the web.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89F2-CA0D-2A47-8DEE-1E8F506E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25BE-6AAC-2447-A82B-7FA7041C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" y="672100"/>
            <a:ext cx="4359808" cy="447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${</a:t>
            </a:r>
            <a:r>
              <a:rPr lang="en-US" dirty="0">
                <a:solidFill>
                  <a:srgbClr val="F58025"/>
                </a:solidFill>
                <a:latin typeface="Courier" pitchFamily="2" charset="0"/>
                <a:cs typeface="Consolas" panose="020B0609020204030204" pitchFamily="49" charset="0"/>
              </a:rPr>
              <a:t>BASH_ARGV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[*]}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echo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-e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"$a"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echo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-e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'Hello World'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ls *.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| grep 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sciprog</a:t>
            </a:r>
            <a:endParaRPr lang="en-US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B649-FAB8-664E-BE93-6B64E446B39E}"/>
              </a:ext>
            </a:extLst>
          </p:cNvPr>
          <p:cNvSpPr txBox="1"/>
          <p:nvPr/>
        </p:nvSpPr>
        <p:spPr>
          <a:xfrm>
            <a:off x="4572000" y="638455"/>
            <a:ext cx="448655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The “</a:t>
            </a:r>
            <a:r>
              <a:rPr lang="en-US" sz="1900" dirty="0">
                <a:solidFill>
                  <a:srgbClr val="FF0000"/>
                </a:solidFill>
              </a:rPr>
              <a:t>shebang</a:t>
            </a:r>
            <a:r>
              <a:rPr lang="en-US" sz="1900" dirty="0"/>
              <a:t>” tells Linux the path of the interpreter required to run the commands in the file.</a:t>
            </a:r>
            <a:br>
              <a:rPr lang="en-US" sz="1900" dirty="0"/>
            </a:br>
            <a:r>
              <a:rPr lang="en-US" sz="1900" dirty="0"/>
              <a:t>The file suffix doesn’t matter!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F58025"/>
                </a:solidFill>
              </a:rPr>
              <a:t>ARGV</a:t>
            </a:r>
            <a:r>
              <a:rPr lang="en-US" sz="1900" dirty="0"/>
              <a:t> is a special variable in many, many languages that captures arguments.</a:t>
            </a:r>
          </a:p>
          <a:p>
            <a:endParaRPr lang="en-US" sz="1900" dirty="0"/>
          </a:p>
          <a:p>
            <a:r>
              <a:rPr lang="en-US" sz="1900" dirty="0"/>
              <a:t>This script is a BASH script.  It contains BASH commands.</a:t>
            </a:r>
          </a:p>
          <a:p>
            <a:endParaRPr lang="en-US" sz="1900" dirty="0"/>
          </a:p>
          <a:p>
            <a:r>
              <a:rPr lang="en-US" sz="1900" dirty="0"/>
              <a:t>Be sure to make your file executable by changing the permissions:</a:t>
            </a:r>
            <a:br>
              <a:rPr lang="en-US" sz="1900" dirty="0"/>
            </a:br>
            <a:r>
              <a:rPr lang="en-US" sz="1900" dirty="0" err="1">
                <a:latin typeface="Courier" pitchFamily="2" charset="0"/>
                <a:cs typeface="Consolas" panose="020B0609020204030204" pitchFamily="49" charset="0"/>
              </a:rPr>
              <a:t>chmod</a:t>
            </a:r>
            <a:r>
              <a:rPr lang="en-US" sz="1900" dirty="0">
                <a:latin typeface="Courier" pitchFamily="2" charset="0"/>
                <a:cs typeface="Consolas" panose="020B0609020204030204" pitchFamily="49" charset="0"/>
              </a:rPr>
              <a:t> +x </a:t>
            </a:r>
            <a:r>
              <a:rPr lang="en-US" sz="1900" dirty="0" err="1">
                <a:latin typeface="Courier" pitchFamily="2" charset="0"/>
                <a:cs typeface="Consolas" panose="020B0609020204030204" pitchFamily="49" charset="0"/>
              </a:rPr>
              <a:t>hello_world.sh</a:t>
            </a:r>
            <a:endParaRPr lang="en-US" sz="19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B68068-F913-9B45-AE49-508A553257B5}"/>
              </a:ext>
            </a:extLst>
          </p:cNvPr>
          <p:cNvCxnSpPr>
            <a:cxnSpLocks/>
          </p:cNvCxnSpPr>
          <p:nvPr/>
        </p:nvCxnSpPr>
        <p:spPr>
          <a:xfrm flipH="1">
            <a:off x="2525917" y="868680"/>
            <a:ext cx="20460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11BC7-7A5D-814F-9A45-B1C06726A5B5}"/>
              </a:ext>
            </a:extLst>
          </p:cNvPr>
          <p:cNvCxnSpPr>
            <a:cxnSpLocks/>
          </p:cNvCxnSpPr>
          <p:nvPr/>
        </p:nvCxnSpPr>
        <p:spPr>
          <a:xfrm flipH="1" flipV="1">
            <a:off x="3585172" y="1928388"/>
            <a:ext cx="1040169" cy="349993"/>
          </a:xfrm>
          <a:prstGeom prst="straightConnector1">
            <a:avLst/>
          </a:prstGeom>
          <a:ln w="76200">
            <a:solidFill>
              <a:srgbClr val="F580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742-06B4-8941-B44A-2A9E7182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to the System’s </a:t>
            </a:r>
            <a:r>
              <a:rPr lang="en-US" b="0" dirty="0">
                <a:latin typeface="Courier" pitchFamily="2" charset="0"/>
                <a:cs typeface="Consolas" panose="020B0609020204030204" pitchFamily="49" charset="0"/>
              </a:rPr>
              <a:t>$PATH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5FBC-F524-664A-8459-DBF2B8A7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71" y="585216"/>
            <a:ext cx="8986129" cy="4701798"/>
          </a:xfrm>
        </p:spPr>
        <p:txBody>
          <a:bodyPr>
            <a:normAutofit/>
          </a:bodyPr>
          <a:lstStyle/>
          <a:p>
            <a:pPr marL="0" indent="0">
              <a:spcBef>
                <a:spcPts val="1350"/>
              </a:spcBef>
              <a:buNone/>
            </a:pPr>
            <a:r>
              <a:rPr lang="en-US" dirty="0">
                <a:latin typeface="Courier" pitchFamily="2" charset="0"/>
              </a:rPr>
              <a:t>$PATH </a:t>
            </a:r>
            <a:r>
              <a:rPr lang="en-US" dirty="0"/>
              <a:t>is a system variable that tells your shell where to search for a program when it’s called.  </a:t>
            </a:r>
          </a:p>
          <a:p>
            <a:pPr marL="0" indent="0">
              <a:spcBef>
                <a:spcPts val="1350"/>
              </a:spcBef>
              <a:buNone/>
            </a:pPr>
            <a:r>
              <a:rPr lang="en-US" dirty="0"/>
              <a:t>Try this:</a:t>
            </a:r>
            <a:br>
              <a:rPr lang="en-US" dirty="0"/>
            </a:b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echo $PATH </a:t>
            </a:r>
            <a:r>
              <a:rPr lang="en-US" dirty="0"/>
              <a:t>(BASH or </a:t>
            </a:r>
            <a:r>
              <a:rPr lang="en-US" dirty="0" err="1"/>
              <a:t>Zshell</a:t>
            </a:r>
            <a:r>
              <a:rPr lang="en-US"/>
              <a:t> only!)</a:t>
            </a:r>
            <a:endParaRPr lang="en-US" dirty="0"/>
          </a:p>
          <a:p>
            <a:pPr marL="0" indent="0">
              <a:spcBef>
                <a:spcPts val="1350"/>
              </a:spcBef>
              <a:buNone/>
            </a:pPr>
            <a:r>
              <a:rPr lang="en-US" dirty="0"/>
              <a:t>If your script is in a folder listed in your path, you can call it from anywhere.  </a:t>
            </a:r>
          </a:p>
          <a:p>
            <a:pPr marL="0" indent="0">
              <a:spcBef>
                <a:spcPts val="1350"/>
              </a:spcBef>
              <a:buNone/>
            </a:pPr>
            <a:r>
              <a:rPr lang="en-US" dirty="0"/>
              <a:t>Add a folder to $PATH like this: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export PATH=$PATH:/folder/to/add</a:t>
            </a:r>
          </a:p>
          <a:p>
            <a:pPr marL="0" indent="0">
              <a:spcBef>
                <a:spcPts val="1350"/>
              </a:spcBef>
              <a:buNone/>
            </a:pPr>
            <a:r>
              <a:rPr lang="en-US" dirty="0"/>
              <a:t>Don’t forget to make your script </a:t>
            </a:r>
            <a:r>
              <a:rPr lang="en-US" i="1" dirty="0"/>
              <a:t>executable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" pitchFamily="2" charset="0"/>
              </a:rPr>
              <a:t>chmod</a:t>
            </a:r>
            <a:r>
              <a:rPr lang="en-US" dirty="0">
                <a:latin typeface="Courier" pitchFamily="2" charset="0"/>
              </a:rPr>
              <a:t> +x </a:t>
            </a:r>
            <a:r>
              <a:rPr lang="en-US" dirty="0" err="1">
                <a:latin typeface="Courier" pitchFamily="2" charset="0"/>
              </a:rPr>
              <a:t>name_of_script.sh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F2FF-6734-3048-9566-ACDDF7D9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Python 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D75C7A-80EF-4548-BE35-D8418BE47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075493"/>
              </p:ext>
            </p:extLst>
          </p:nvPr>
        </p:nvGraphicFramePr>
        <p:xfrm>
          <a:off x="79375" y="823913"/>
          <a:ext cx="898525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3966012026"/>
                    </a:ext>
                  </a:extLst>
                </a:gridCol>
                <a:gridCol w="7281545">
                  <a:extLst>
                    <a:ext uri="{9D8B030D-6E8A-4147-A177-3AD203B41FA5}">
                      <a16:colId xmlns:a16="http://schemas.microsoft.com/office/drawing/2014/main" val="1415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  <a:cs typeface="Consolas" panose="020B0609020204030204" pitchFamily="49" charset="0"/>
                        </a:rPr>
                        <a:t>os</a:t>
                      </a:r>
                      <a:endParaRPr lang="en-US" sz="2000" dirty="0">
                        <a:latin typeface="Courier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Contains tools for interfacing with operating system and file system.  Moves and renames files, can test for file existence, and much 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3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  <a:cs typeface="Consolas" panose="020B0609020204030204" pitchFamily="49" charset="0"/>
                        </a:rPr>
                        <a:t>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Tools for interfacing with the system; accesses </a:t>
                      </a:r>
                      <a:r>
                        <a:rPr lang="en-US" sz="1800" b="1" dirty="0">
                          <a:latin typeface="Courier" pitchFamily="2" charset="0"/>
                          <a:cs typeface="Consolas" panose="020B0609020204030204" pitchFamily="49" charset="0"/>
                        </a:rPr>
                        <a:t>ARGV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4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  <a:cs typeface="Consolas" panose="020B0609020204030204" pitchFamily="49" charset="0"/>
                        </a:rPr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Regular expression library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2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  <a:cs typeface="Consolas" panose="020B0609020204030204" pitchFamily="49" charset="0"/>
                        </a:rPr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Contains </a:t>
                      </a:r>
                      <a:r>
                        <a:rPr lang="en-US" sz="1800" b="1" dirty="0">
                          <a:latin typeface="Courier" pitchFamily="2" charset="0"/>
                          <a:cs typeface="Consolas" panose="020B0609020204030204" pitchFamily="49" charset="0"/>
                        </a:rPr>
                        <a:t>glob</a:t>
                      </a:r>
                      <a:r>
                        <a:rPr lang="en-US" sz="1800" dirty="0"/>
                        <a:t> function for </a:t>
                      </a:r>
                      <a:r>
                        <a:rPr lang="en-US" sz="1800" dirty="0" err="1"/>
                        <a:t>globbing</a:t>
                      </a:r>
                      <a:r>
                        <a:rPr lang="en-US" sz="1800" dirty="0"/>
                        <a:t> file lists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97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  <a:cs typeface="Consolas" panose="020B0609020204030204" pitchFamily="49" charset="0"/>
                        </a:rPr>
                        <a:t>subprocess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subprocesses to shell, other programs.  Extremely powerful and potentially dangerous!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37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  <a:cs typeface="Consolas" panose="020B0609020204030204" pitchFamily="49" charset="0"/>
                        </a:rPr>
                        <a:t>urllib</a:t>
                      </a:r>
                      <a:endParaRPr lang="en-US" sz="2000" dirty="0">
                        <a:latin typeface="Courier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Powerful library for interfacing to HTTP, FTP, and other web protocol.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335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5F8786-5BA5-1A4C-92FC-01FF12E8903D}"/>
              </a:ext>
            </a:extLst>
          </p:cNvPr>
          <p:cNvSpPr txBox="1"/>
          <p:nvPr/>
        </p:nvSpPr>
        <p:spPr>
          <a:xfrm>
            <a:off x="274320" y="4526280"/>
            <a:ext cx="87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of these are in the standard library- if you have Python, you have these modules.</a:t>
            </a:r>
          </a:p>
        </p:txBody>
      </p:sp>
    </p:spTree>
    <p:extLst>
      <p:ext uri="{BB962C8B-B14F-4D97-AF65-F5344CB8AC3E}">
        <p14:creationId xmlns:p14="http://schemas.microsoft.com/office/powerpoint/2010/main" val="383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86F88-1BF8-5444-8B33-1805179A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8" name="Picture 4" descr="Regular Expressions">
            <a:extLst>
              <a:ext uri="{FF2B5EF4-FFF2-40B4-BE49-F238E27FC236}">
                <a16:creationId xmlns:a16="http://schemas.microsoft.com/office/drawing/2014/main" id="{568B8A0D-6732-7241-B121-C821DCD4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" y="0"/>
            <a:ext cx="50847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874CE-28A8-FF4E-B7C8-E09BAF56EAA1}"/>
              </a:ext>
            </a:extLst>
          </p:cNvPr>
          <p:cNvSpPr txBox="1"/>
          <p:nvPr/>
        </p:nvSpPr>
        <p:spPr>
          <a:xfrm>
            <a:off x="5859715" y="243840"/>
            <a:ext cx="31851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Regular expressions are a set of </a:t>
            </a:r>
            <a:r>
              <a:rPr lang="en-US" sz="2200" i="1" dirty="0"/>
              <a:t>powerful</a:t>
            </a:r>
            <a:r>
              <a:rPr lang="en-US" sz="2200" dirty="0"/>
              <a:t> string-parsing tools.</a:t>
            </a:r>
          </a:p>
          <a:p>
            <a:endParaRPr lang="en-US" sz="2200" dirty="0"/>
          </a:p>
          <a:p>
            <a:r>
              <a:rPr lang="en-US" sz="2200" dirty="0"/>
              <a:t>Regex syntax is employed within many different programming languages.</a:t>
            </a:r>
          </a:p>
          <a:p>
            <a:endParaRPr lang="en-US" sz="2200" dirty="0"/>
          </a:p>
          <a:p>
            <a:r>
              <a:rPr lang="en-US" sz="2200" dirty="0"/>
              <a:t>Do a google search for a good tutorial.  They take practice but are worth the investment!</a:t>
            </a:r>
          </a:p>
        </p:txBody>
      </p:sp>
    </p:spTree>
    <p:extLst>
      <p:ext uri="{BB962C8B-B14F-4D97-AF65-F5344CB8AC3E}">
        <p14:creationId xmlns:p14="http://schemas.microsoft.com/office/powerpoint/2010/main" val="23016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3A244C08-308A-BB47-8F4A-BF0174E2C46D}"/>
    </a:ext>
  </a:extLst>
</a:theme>
</file>

<file path=ppt/theme/theme2.xml><?xml version="1.0" encoding="utf-8"?>
<a:theme xmlns:a="http://schemas.openxmlformats.org/drawingml/2006/main" name="1_Office Them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1AD5600B-44A2-AE41-9A57-0B43A3D5D9A2}"/>
    </a:ext>
  </a:extLst>
</a:theme>
</file>

<file path=ppt/theme/theme3.xml><?xml version="1.0" encoding="utf-8"?>
<a:theme xmlns:a="http://schemas.openxmlformats.org/drawingml/2006/main" name="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403DECAA-DEDB-3F4D-8DB6-F433F6AE2B3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BBAD0798-885A-A743-91BB-5701A38EF98F}"/>
    </a:ext>
  </a:extLst>
</a:theme>
</file>

<file path=ppt/theme/theme5.xml><?xml version="1.0" encoding="utf-8"?>
<a:theme xmlns:a="http://schemas.openxmlformats.org/drawingml/2006/main" name="1_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83464C09-9A82-4E46-B60B-679464DDBB15}"/>
    </a:ext>
  </a:extLst>
</a:theme>
</file>

<file path=ppt/theme/theme6.xml><?xml version="1.0" encoding="utf-8"?>
<a:theme xmlns:a="http://schemas.openxmlformats.org/drawingml/2006/main" name="1_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9F76190F-F58D-5F4D-9319-AD2AC5DBB3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ripting_intro" id="{8F10BD30-60A3-8047-9925-670167D0B75E}" vid="{1595A4BB-2E25-5243-A5BD-62F929118F33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50500AAC24081650509B1BD893A" ma:contentTypeVersion="13" ma:contentTypeDescription="Create a new document." ma:contentTypeScope="" ma:versionID="77b52d254c0453e3cb59905bad3f97e4">
  <xsd:schema xmlns:xsd="http://www.w3.org/2001/XMLSchema" xmlns:xs="http://www.w3.org/2001/XMLSchema" xmlns:p="http://schemas.microsoft.com/office/2006/metadata/properties" xmlns:ns3="864850fb-1ad7-4a8a-9240-3621ba562e08" xmlns:ns4="2b4c7765-920b-4914-9761-ea3d972a99ef" targetNamespace="http://schemas.microsoft.com/office/2006/metadata/properties" ma:root="true" ma:fieldsID="749648e920e4eca04644c23af6d789f6" ns3:_="" ns4:_="">
    <xsd:import namespace="864850fb-1ad7-4a8a-9240-3621ba562e08"/>
    <xsd:import namespace="2b4c7765-920b-4914-9761-ea3d972a99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850fb-1ad7-4a8a-9240-3621ba562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7765-920b-4914-9761-ea3d972a9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F40CB4-4884-4C8A-B77F-121160600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850fb-1ad7-4a8a-9240-3621ba562e08"/>
    <ds:schemaRef ds:uri="2b4c7765-920b-4914-9761-ea3d972a9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E2B90F-30CB-4456-9AFB-EEA28731CD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A916DD-11CA-458F-B8F7-4B7CD3BC2FF5}">
  <ds:schemaRefs>
    <ds:schemaRef ds:uri="http://purl.org/dc/terms/"/>
    <ds:schemaRef ds:uri="2b4c7765-920b-4914-9761-ea3d972a99ef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64850fb-1ad7-4a8a-9240-3621ba562e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Top Edge</Template>
  <TotalTime>33</TotalTime>
  <Words>613</Words>
  <Application>Microsoft Macintosh PowerPoint</Application>
  <PresentationFormat>On-screen Show (16:9)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</vt:lpstr>
      <vt:lpstr>Wingdings</vt:lpstr>
      <vt:lpstr>UTA Top Edge</vt:lpstr>
      <vt:lpstr>1_Office Theme</vt:lpstr>
      <vt:lpstr>UTA Left Edge</vt:lpstr>
      <vt:lpstr>Custom Design</vt:lpstr>
      <vt:lpstr>1_UTA Top Edge</vt:lpstr>
      <vt:lpstr>1_UTA Left Edge</vt:lpstr>
      <vt:lpstr>1_Custom Design</vt:lpstr>
      <vt:lpstr>Scripting</vt:lpstr>
      <vt:lpstr>What is meant by “Scripting”?</vt:lpstr>
      <vt:lpstr>Common Scripting Tasks</vt:lpstr>
      <vt:lpstr>Essential Examples: BASH</vt:lpstr>
      <vt:lpstr>Writing Scripts on Linux</vt:lpstr>
      <vt:lpstr>Adding to the System’s $PATH</vt:lpstr>
      <vt:lpstr>Critical Python Modules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</dc:title>
  <dc:creator>Welling, Daniel T</dc:creator>
  <cp:lastModifiedBy>Welling, Daniel T</cp:lastModifiedBy>
  <cp:revision>6</cp:revision>
  <dcterms:created xsi:type="dcterms:W3CDTF">2020-10-22T16:06:54Z</dcterms:created>
  <dcterms:modified xsi:type="dcterms:W3CDTF">2020-10-22T16:40:03Z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0x010100001D250500AAC24081650509B1BD893A</vt:lpwstr>
  </property>
</Properties>
</file>