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12192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6600"/>
    <a:srgbClr val="FF0066"/>
    <a:srgbClr val="FF0000"/>
    <a:srgbClr val="70AD47"/>
    <a:srgbClr val="497DAB"/>
    <a:srgbClr val="FF9900"/>
    <a:srgbClr val="DEEBF7"/>
    <a:srgbClr val="0000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95078"/>
            <a:ext cx="10363200" cy="44568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723804"/>
            <a:ext cx="9144000" cy="309075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19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58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81567"/>
            <a:ext cx="2628900" cy="1084876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1567"/>
            <a:ext cx="7734300" cy="1084876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73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30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91514"/>
            <a:ext cx="10515600" cy="53251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567000"/>
            <a:ext cx="10515600" cy="2800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52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407833"/>
            <a:ext cx="5181600" cy="81224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407833"/>
            <a:ext cx="5181600" cy="81224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19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1570"/>
            <a:ext cx="10515600" cy="247438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138171"/>
            <a:ext cx="5157787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76140"/>
            <a:ext cx="5157787" cy="687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138171"/>
            <a:ext cx="5183188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76140"/>
            <a:ext cx="5183188" cy="687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24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84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95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3440"/>
            <a:ext cx="39322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43196"/>
            <a:ext cx="6172200" cy="90974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40480"/>
            <a:ext cx="39322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2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3440"/>
            <a:ext cx="39322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43196"/>
            <a:ext cx="6172200" cy="90974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40480"/>
            <a:ext cx="39322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26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570"/>
            <a:ext cx="105156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407833"/>
            <a:ext cx="105156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865189"/>
            <a:ext cx="2743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BE32-40CF-434E-AE60-D7507FFD6B5F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865189"/>
            <a:ext cx="2743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52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3AF163D5-7A8D-4C0B-B7CF-B2AE55898BC7}"/>
              </a:ext>
            </a:extLst>
          </p:cNvPr>
          <p:cNvSpPr txBox="1"/>
          <p:nvPr/>
        </p:nvSpPr>
        <p:spPr>
          <a:xfrm>
            <a:off x="9820055" y="3809198"/>
            <a:ext cx="198862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Read out the highest priority sent message at the start of sending a message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24B834FC-8ACA-4D89-B50B-8A188371113F}"/>
              </a:ext>
            </a:extLst>
          </p:cNvPr>
          <p:cNvSpPr txBox="1"/>
          <p:nvPr/>
        </p:nvSpPr>
        <p:spPr>
          <a:xfrm>
            <a:off x="1358249" y="3809025"/>
            <a:ext cx="171890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>
                <a:solidFill>
                  <a:srgbClr val="FF9900"/>
                </a:solidFill>
              </a:rPr>
              <a:t>Write to an address</a:t>
            </a:r>
            <a:endParaRPr lang="en-US" altLang="ja-JP" sz="1200" dirty="0">
              <a:solidFill>
                <a:srgbClr val="FF9900"/>
              </a:solidFill>
            </a:endParaRPr>
          </a:p>
          <a:p>
            <a:pPr algn="ctr"/>
            <a:r>
              <a:rPr lang="ja-JP" altLang="en-US" sz="1200" dirty="0">
                <a:solidFill>
                  <a:srgbClr val="FF9900"/>
                </a:solidFill>
              </a:rPr>
              <a:t>where data is not stored</a:t>
            </a: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E4148E0-D3FF-4D65-BAE1-BEB1781311C9}"/>
              </a:ext>
            </a:extLst>
          </p:cNvPr>
          <p:cNvSpPr/>
          <p:nvPr/>
        </p:nvSpPr>
        <p:spPr>
          <a:xfrm>
            <a:off x="3647469" y="488923"/>
            <a:ext cx="5750320" cy="19701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sz="1600" b="1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FF894788-D086-459C-B9B5-DECFA9118BC2}"/>
              </a:ext>
            </a:extLst>
          </p:cNvPr>
          <p:cNvSpPr/>
          <p:nvPr/>
        </p:nvSpPr>
        <p:spPr>
          <a:xfrm>
            <a:off x="3646209" y="2463706"/>
            <a:ext cx="2572140" cy="578256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sz="1600" b="1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B84FFFCA-68F3-4453-AD04-F94E7BD58DBD}"/>
              </a:ext>
            </a:extLst>
          </p:cNvPr>
          <p:cNvSpPr/>
          <p:nvPr/>
        </p:nvSpPr>
        <p:spPr>
          <a:xfrm>
            <a:off x="3669413" y="2309724"/>
            <a:ext cx="2525111" cy="299326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sz="1600" b="1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BC555FE-8DBC-43C8-B93C-9CEB453F8E3F}"/>
              </a:ext>
            </a:extLst>
          </p:cNvPr>
          <p:cNvSpPr/>
          <p:nvPr/>
        </p:nvSpPr>
        <p:spPr>
          <a:xfrm>
            <a:off x="838534" y="4705060"/>
            <a:ext cx="2264420" cy="351633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sz="1600" b="1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E355DFE-100C-4E7C-977B-664AF7691B2C}"/>
              </a:ext>
            </a:extLst>
          </p:cNvPr>
          <p:cNvSpPr/>
          <p:nvPr/>
        </p:nvSpPr>
        <p:spPr>
          <a:xfrm>
            <a:off x="3842839" y="4519680"/>
            <a:ext cx="2156486" cy="358975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sz="1600" b="1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91511B8-2B19-403F-8902-389BAD58B26B}"/>
              </a:ext>
            </a:extLst>
          </p:cNvPr>
          <p:cNvSpPr/>
          <p:nvPr/>
        </p:nvSpPr>
        <p:spPr>
          <a:xfrm>
            <a:off x="671017" y="213682"/>
            <a:ext cx="11208411" cy="1086075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600" b="1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Message Storage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15A41DD4-3B2B-4605-9B1E-793A29B3B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01903"/>
              </p:ext>
            </p:extLst>
          </p:nvPr>
        </p:nvGraphicFramePr>
        <p:xfrm>
          <a:off x="1595861" y="5457118"/>
          <a:ext cx="1367942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873">
                  <a:extLst>
                    <a:ext uri="{9D8B030D-6E8A-4147-A177-3AD203B41FA5}">
                      <a16:colId xmlns:a16="http://schemas.microsoft.com/office/drawing/2014/main" val="3206475938"/>
                    </a:ext>
                  </a:extLst>
                </a:gridCol>
                <a:gridCol w="748069">
                  <a:extLst>
                    <a:ext uri="{9D8B030D-6E8A-4147-A177-3AD203B41FA5}">
                      <a16:colId xmlns:a16="http://schemas.microsoft.com/office/drawing/2014/main" val="1361696411"/>
                    </a:ext>
                  </a:extLst>
                </a:gridCol>
              </a:tblGrid>
              <a:tr h="136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游ゴシック" panose="020B0400000000000000" pitchFamily="50" charset="-128"/>
                          <a:cs typeface="+mn-cs"/>
                        </a:rPr>
                        <a:t>Entry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</a:rPr>
                        <a:t>0x01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42440"/>
                  </a:ext>
                </a:extLst>
              </a:tr>
              <a:tr h="136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游ゴシック" panose="020B0400000000000000" pitchFamily="50" charset="-128"/>
                          <a:cs typeface="+mn-cs"/>
                        </a:rPr>
                        <a:t>Entry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</a:rPr>
                        <a:t>0x04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402"/>
                  </a:ext>
                </a:extLst>
              </a:tr>
              <a:tr h="136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游ゴシック" panose="020B0400000000000000" pitchFamily="50" charset="-128"/>
                          <a:cs typeface="+mn-cs"/>
                        </a:rPr>
                        <a:t>Entry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</a:rPr>
                        <a:t>0x00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76987"/>
                  </a:ext>
                </a:extLst>
              </a:tr>
              <a:tr h="136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n-ea"/>
                          <a:cs typeface="+mn-cs"/>
                        </a:rPr>
                        <a:t>Entry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</a:rPr>
                        <a:t>0x02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780580"/>
                  </a:ext>
                </a:extLst>
              </a:tr>
              <a:tr h="136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游ゴシック" panose="020B0400000000000000" pitchFamily="50" charset="-128"/>
                          <a:cs typeface="+mn-cs"/>
                        </a:rPr>
                        <a:t>Entry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</a:rPr>
                        <a:t>0x03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416045"/>
                  </a:ext>
                </a:extLst>
              </a:tr>
              <a:tr h="136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游ゴシック" panose="020B0400000000000000" pitchFamily="50" charset="-128"/>
                          <a:cs typeface="+mn-cs"/>
                        </a:rPr>
                        <a:t>Not Entry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056068"/>
                  </a:ext>
                </a:extLst>
              </a:tr>
              <a:tr h="136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游ゴシック" panose="020B0400000000000000" pitchFamily="50" charset="-128"/>
                          <a:cs typeface="+mn-cs"/>
                        </a:rPr>
                        <a:t>Not Entry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67917"/>
                  </a:ext>
                </a:extLst>
              </a:tr>
              <a:tr h="136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游ゴシック" panose="020B0400000000000000" pitchFamily="50" charset="-128"/>
                          <a:cs typeface="+mn-cs"/>
                        </a:rPr>
                        <a:t>・・・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 本文"/>
                          <a:ea typeface="+mn-ea"/>
                          <a:cs typeface="+mn-cs"/>
                        </a:rPr>
                        <a:t>・・・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316692"/>
                  </a:ext>
                </a:extLst>
              </a:tr>
              <a:tr h="136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游ゴシック" panose="020B0400000000000000" pitchFamily="50" charset="-128"/>
                          <a:cs typeface="+mn-cs"/>
                        </a:rPr>
                        <a:t>Not Entry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961234"/>
                  </a:ext>
                </a:extLst>
              </a:tr>
              <a:tr h="136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游ゴシック" panose="020B0400000000000000" pitchFamily="50" charset="-128"/>
                          <a:cs typeface="+mn-cs"/>
                        </a:rPr>
                        <a:t>Not Entry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1044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B6248E-C50E-4FEC-A313-55F8CDF4F484}"/>
              </a:ext>
            </a:extLst>
          </p:cNvPr>
          <p:cNvSpPr txBox="1"/>
          <p:nvPr/>
        </p:nvSpPr>
        <p:spPr>
          <a:xfrm>
            <a:off x="1488315" y="5050109"/>
            <a:ext cx="809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i="1" dirty="0"/>
              <a:t>Entry bit</a:t>
            </a:r>
          </a:p>
          <a:p>
            <a:pPr algn="ctr"/>
            <a:r>
              <a:rPr lang="en-US" altLang="ja-JP" sz="1050" b="1" i="1" dirty="0"/>
              <a:t>(1bit)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8B47638-A061-4337-8FE3-26901E2FA7E1}"/>
              </a:ext>
            </a:extLst>
          </p:cNvPr>
          <p:cNvSpPr txBox="1"/>
          <p:nvPr/>
        </p:nvSpPr>
        <p:spPr>
          <a:xfrm>
            <a:off x="2045330" y="4879511"/>
            <a:ext cx="11044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i="1" dirty="0"/>
              <a:t>Memory </a:t>
            </a:r>
          </a:p>
          <a:p>
            <a:pPr algn="ctr"/>
            <a:r>
              <a:rPr lang="en-US" altLang="ja-JP" sz="1050" b="1" i="1" dirty="0"/>
              <a:t>Address</a:t>
            </a:r>
          </a:p>
          <a:p>
            <a:pPr algn="ctr"/>
            <a:r>
              <a:rPr lang="en-US" altLang="ja-JP" sz="1050" b="1" i="1" dirty="0"/>
              <a:t>(6bit)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54533B4-72E3-429B-80A1-7A61957964E2}"/>
              </a:ext>
            </a:extLst>
          </p:cNvPr>
          <p:cNvSpPr txBox="1"/>
          <p:nvPr/>
        </p:nvSpPr>
        <p:spPr>
          <a:xfrm>
            <a:off x="996428" y="4444595"/>
            <a:ext cx="1848334" cy="484172"/>
          </a:xfrm>
          <a:prstGeom prst="rect">
            <a:avLst/>
          </a:prstGeom>
          <a:solidFill>
            <a:schemeClr val="bg1"/>
          </a:solidFill>
        </p:spPr>
        <p:txBody>
          <a:bodyPr wrap="square" tIns="468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ja-JP" sz="1600" b="1" i="1" dirty="0">
                <a:solidFill>
                  <a:srgbClr val="7030A0"/>
                </a:solidFill>
              </a:rPr>
              <a:t>Priority </a:t>
            </a:r>
          </a:p>
          <a:p>
            <a:pPr algn="ctr">
              <a:lnSpc>
                <a:spcPts val="1500"/>
              </a:lnSpc>
            </a:pPr>
            <a:r>
              <a:rPr lang="en-US" altLang="ja-JP" sz="1600" b="1" i="1" dirty="0">
                <a:solidFill>
                  <a:srgbClr val="7030A0"/>
                </a:solidFill>
              </a:rPr>
              <a:t>Management Table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E3FCDCD-B703-4C32-B81A-E87B7A467A09}"/>
              </a:ext>
            </a:extLst>
          </p:cNvPr>
          <p:cNvCxnSpPr>
            <a:cxnSpLocks/>
          </p:cNvCxnSpPr>
          <p:nvPr/>
        </p:nvCxnSpPr>
        <p:spPr>
          <a:xfrm>
            <a:off x="1308574" y="5457116"/>
            <a:ext cx="0" cy="251460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4DB49A4-D115-4A56-813C-76B1B991B873}"/>
              </a:ext>
            </a:extLst>
          </p:cNvPr>
          <p:cNvSpPr txBox="1"/>
          <p:nvPr/>
        </p:nvSpPr>
        <p:spPr>
          <a:xfrm>
            <a:off x="671018" y="5229410"/>
            <a:ext cx="1232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i="1" dirty="0">
                <a:solidFill>
                  <a:schemeClr val="accent1"/>
                </a:solidFill>
              </a:rPr>
              <a:t>High priority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E92C350-B7B2-4459-84F5-82C66A02AEDB}"/>
              </a:ext>
            </a:extLst>
          </p:cNvPr>
          <p:cNvSpPr txBox="1"/>
          <p:nvPr/>
        </p:nvSpPr>
        <p:spPr>
          <a:xfrm>
            <a:off x="651299" y="7959786"/>
            <a:ext cx="1256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i="1" dirty="0">
                <a:solidFill>
                  <a:schemeClr val="accent1"/>
                </a:solidFill>
              </a:rPr>
              <a:t>Low priority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AF6155-7DD3-4270-AB55-AC1EFDE92745}"/>
              </a:ext>
            </a:extLst>
          </p:cNvPr>
          <p:cNvSpPr txBox="1"/>
          <p:nvPr/>
        </p:nvSpPr>
        <p:spPr>
          <a:xfrm>
            <a:off x="1293944" y="5490281"/>
            <a:ext cx="338554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1</a:t>
            </a: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2</a:t>
            </a: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3</a:t>
            </a: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4</a:t>
            </a: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5</a:t>
            </a: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6</a:t>
            </a: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7</a:t>
            </a:r>
          </a:p>
          <a:p>
            <a:pPr algn="ctr">
              <a:spcBef>
                <a:spcPts val="700"/>
              </a:spcBef>
            </a:pPr>
            <a:endParaRPr lang="en-US" altLang="ja-JP" sz="1050" b="1" dirty="0">
              <a:solidFill>
                <a:schemeClr val="accent1"/>
              </a:solidFill>
            </a:endParaRP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63</a:t>
            </a: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64</a:t>
            </a:r>
            <a:endParaRPr lang="ja-JP" altLang="en-US" sz="1050" b="1" dirty="0">
              <a:solidFill>
                <a:schemeClr val="accent1"/>
              </a:solidFill>
            </a:endParaRPr>
          </a:p>
        </p:txBody>
      </p:sp>
      <p:graphicFrame>
        <p:nvGraphicFramePr>
          <p:cNvPr id="72" name="表 2">
            <a:extLst>
              <a:ext uri="{FF2B5EF4-FFF2-40B4-BE49-F238E27FC236}">
                <a16:creationId xmlns:a16="http://schemas.microsoft.com/office/drawing/2014/main" id="{C7D01938-0097-406A-8FC2-3FDBD5690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17546"/>
              </p:ext>
            </p:extLst>
          </p:nvPr>
        </p:nvGraphicFramePr>
        <p:xfrm>
          <a:off x="9562096" y="5456592"/>
          <a:ext cx="137525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67">
                  <a:extLst>
                    <a:ext uri="{9D8B030D-6E8A-4147-A177-3AD203B41FA5}">
                      <a16:colId xmlns:a16="http://schemas.microsoft.com/office/drawing/2014/main" val="3206475938"/>
                    </a:ext>
                  </a:extLst>
                </a:gridCol>
                <a:gridCol w="746691">
                  <a:extLst>
                    <a:ext uri="{9D8B030D-6E8A-4147-A177-3AD203B41FA5}">
                      <a16:colId xmlns:a16="http://schemas.microsoft.com/office/drawing/2014/main" val="1361696411"/>
                    </a:ext>
                  </a:extLst>
                </a:gridCol>
              </a:tblGrid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游ゴシック" panose="020B0400000000000000" pitchFamily="50" charset="-128"/>
                          <a:cs typeface="+mn-cs"/>
                        </a:rPr>
                        <a:t>Entry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</a:rPr>
                        <a:t>0x01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42440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游ゴシック" panose="020B0400000000000000" pitchFamily="50" charset="-128"/>
                          <a:cs typeface="+mn-cs"/>
                        </a:rPr>
                        <a:t>Entry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</a:rPr>
                        <a:t>0x04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402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游ゴシック" panose="020B0400000000000000" pitchFamily="50" charset="-128"/>
                          <a:cs typeface="+mn-cs"/>
                        </a:rPr>
                        <a:t>Entry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</a:rPr>
                        <a:t>0x00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76987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n-ea"/>
                          <a:cs typeface="+mn-cs"/>
                        </a:rPr>
                        <a:t>Entry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</a:rPr>
                        <a:t>0x05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780580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n-ea"/>
                          <a:cs typeface="+mn-cs"/>
                        </a:rPr>
                        <a:t>Entry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</a:rPr>
                        <a:t>0x02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416045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游ゴシック" panose="020B0400000000000000" pitchFamily="50" charset="-128"/>
                          <a:cs typeface="+mn-cs"/>
                        </a:rPr>
                        <a:t>Entry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</a:rPr>
                        <a:t>0x03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056068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游ゴシック" panose="020B0400000000000000" pitchFamily="50" charset="-128"/>
                          <a:cs typeface="+mn-cs"/>
                        </a:rPr>
                        <a:t>Not Entry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67917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游ゴシック" panose="020B0400000000000000" pitchFamily="50" charset="-128"/>
                          <a:cs typeface="+mn-cs"/>
                        </a:rPr>
                        <a:t>・・・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 本文"/>
                          <a:ea typeface="+mn-ea"/>
                          <a:cs typeface="+mn-cs"/>
                        </a:rPr>
                        <a:t>・・・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316692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游ゴシック" panose="020B0400000000000000" pitchFamily="50" charset="-128"/>
                          <a:cs typeface="+mn-cs"/>
                        </a:rPr>
                        <a:t>Not Entry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961234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游ゴシック" panose="020B0400000000000000" pitchFamily="50" charset="-128"/>
                          <a:cs typeface="+mn-cs"/>
                        </a:rPr>
                        <a:t>Not Entry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10444"/>
                  </a:ext>
                </a:extLst>
              </a:tr>
            </a:tbl>
          </a:graphicData>
        </a:graphic>
      </p:graphicFrame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3AE29391-AECB-490B-B518-B7C129FD00C8}"/>
              </a:ext>
            </a:extLst>
          </p:cNvPr>
          <p:cNvSpPr/>
          <p:nvPr/>
        </p:nvSpPr>
        <p:spPr>
          <a:xfrm>
            <a:off x="5500336" y="850739"/>
            <a:ext cx="1110792" cy="139798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FIFO-2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(DLC)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[Block RAM]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7563B196-0A1D-478A-9EF0-C2D17FD5162E}"/>
              </a:ext>
            </a:extLst>
          </p:cNvPr>
          <p:cNvSpPr/>
          <p:nvPr/>
        </p:nvSpPr>
        <p:spPr>
          <a:xfrm>
            <a:off x="6412221" y="2667037"/>
            <a:ext cx="2479059" cy="7537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4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Priority Comparison</a:t>
            </a:r>
            <a:endParaRPr lang="ja-JP" altLang="en-US" sz="14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D01CCE2F-E390-473B-AE57-A120511BEC8A}"/>
              </a:ext>
            </a:extLst>
          </p:cNvPr>
          <p:cNvSpPr/>
          <p:nvPr/>
        </p:nvSpPr>
        <p:spPr>
          <a:xfrm>
            <a:off x="7062490" y="4480199"/>
            <a:ext cx="1245175" cy="30777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Next</a:t>
            </a:r>
            <a:endParaRPr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0A47DC3B-B001-427E-ABD7-E6CB944D6F60}"/>
              </a:ext>
            </a:extLst>
          </p:cNvPr>
          <p:cNvSpPr/>
          <p:nvPr/>
        </p:nvSpPr>
        <p:spPr>
          <a:xfrm>
            <a:off x="151516" y="2634615"/>
            <a:ext cx="1561001" cy="745008"/>
          </a:xfrm>
          <a:prstGeom prst="rightArrow">
            <a:avLst>
              <a:gd name="adj1" fmla="val 46890"/>
              <a:gd name="adj2" fmla="val 38335"/>
            </a:avLst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chemeClr val="tx1">
                <a:alpha val="63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Writing TX message</a:t>
            </a:r>
          </a:p>
          <a:p>
            <a:pPr algn="ctr"/>
            <a:r>
              <a:rPr lang="en-US" altLang="ja-JP" sz="1200" dirty="0"/>
              <a:t>From AXI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CD7EF05-89D1-4FBF-AE09-FF155A6A4EB2}"/>
              </a:ext>
            </a:extLst>
          </p:cNvPr>
          <p:cNvSpPr/>
          <p:nvPr/>
        </p:nvSpPr>
        <p:spPr>
          <a:xfrm>
            <a:off x="6808897" y="850739"/>
            <a:ext cx="1110792" cy="139798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FIFO-3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(DATA1~4)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[Block RAM]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AA5CA52-AFD2-4842-A9B4-30BE7F09426A}"/>
              </a:ext>
            </a:extLst>
          </p:cNvPr>
          <p:cNvSpPr/>
          <p:nvPr/>
        </p:nvSpPr>
        <p:spPr>
          <a:xfrm>
            <a:off x="8082471" y="850739"/>
            <a:ext cx="1110792" cy="139798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FIFO-4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(DATA5~8)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[Block RAM]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25" name="表 2">
            <a:extLst>
              <a:ext uri="{FF2B5EF4-FFF2-40B4-BE49-F238E27FC236}">
                <a16:creationId xmlns:a16="http://schemas.microsoft.com/office/drawing/2014/main" id="{B586C6C9-FDC4-4A51-80CE-08E71E968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15890"/>
              </p:ext>
            </p:extLst>
          </p:nvPr>
        </p:nvGraphicFramePr>
        <p:xfrm>
          <a:off x="4312376" y="5444402"/>
          <a:ext cx="152908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3206475938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1361696411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2465540427"/>
                    </a:ext>
                  </a:extLst>
                </a:gridCol>
                <a:gridCol w="611445">
                  <a:extLst>
                    <a:ext uri="{9D8B030D-6E8A-4147-A177-3AD203B41FA5}">
                      <a16:colId xmlns:a16="http://schemas.microsoft.com/office/drawing/2014/main" val="1014987193"/>
                    </a:ext>
                  </a:extLst>
                </a:gridCol>
                <a:gridCol w="155635">
                  <a:extLst>
                    <a:ext uri="{9D8B030D-6E8A-4147-A177-3AD203B41FA5}">
                      <a16:colId xmlns:a16="http://schemas.microsoft.com/office/drawing/2014/main" val="3015775710"/>
                    </a:ext>
                  </a:extLst>
                </a:gridCol>
              </a:tblGrid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j-ea"/>
                          <a:cs typeface="+mn-cs"/>
                        </a:rPr>
                        <a:t>0x123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+mj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1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0x23455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42440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j-ea"/>
                          <a:cs typeface="+mn-cs"/>
                        </a:rPr>
                        <a:t>0x122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+mj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1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0x34567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402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j-ea"/>
                          <a:cs typeface="+mn-cs"/>
                        </a:rPr>
                        <a:t>0x123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+mj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1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0x23457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76987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j-ea"/>
                          <a:cs typeface="+mn-cs"/>
                        </a:rPr>
                        <a:t>0x124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+mj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-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-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780580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j-ea"/>
                          <a:cs typeface="+mn-cs"/>
                        </a:rPr>
                        <a:t>0x123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+mj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-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-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416045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j-ea"/>
                          <a:cs typeface="+mn-cs"/>
                        </a:rPr>
                        <a:t>0x123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+mj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1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0x23456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056068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+mj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67917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j-ea"/>
                          <a:cs typeface="+mn-cs"/>
                        </a:rPr>
                        <a:t>・・・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j-ea"/>
                          <a:cs typeface="+mn-cs"/>
                        </a:rPr>
                        <a:t>・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 本文"/>
                        <a:ea typeface="+mj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j-ea"/>
                          <a:cs typeface="+mn-cs"/>
                        </a:rPr>
                        <a:t>・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 本文"/>
                        <a:ea typeface="+mj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j-ea"/>
                          <a:cs typeface="+mn-cs"/>
                        </a:rPr>
                        <a:t>・・・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j-ea"/>
                          <a:cs typeface="+mn-cs"/>
                        </a:rPr>
                        <a:t>・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 本文"/>
                        <a:ea typeface="+mj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316692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+mj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961234"/>
                  </a:ext>
                </a:extLst>
              </a:tr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+mj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10444"/>
                  </a:ext>
                </a:extLst>
              </a:tr>
            </a:tbl>
          </a:graphicData>
        </a:graphic>
      </p:graphicFrame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86E7A22-27E6-496D-A78E-6444B9390C6A}"/>
              </a:ext>
            </a:extLst>
          </p:cNvPr>
          <p:cNvSpPr txBox="1"/>
          <p:nvPr/>
        </p:nvSpPr>
        <p:spPr>
          <a:xfrm>
            <a:off x="9471016" y="5049583"/>
            <a:ext cx="809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i="1" dirty="0"/>
              <a:t>Entry bit</a:t>
            </a:r>
          </a:p>
          <a:p>
            <a:pPr algn="ctr"/>
            <a:r>
              <a:rPr lang="en-US" altLang="ja-JP" sz="1050" b="1" i="1" dirty="0"/>
              <a:t>(1bit)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E290023-FFE8-4F8E-B738-94EF0D31F447}"/>
              </a:ext>
            </a:extLst>
          </p:cNvPr>
          <p:cNvSpPr txBox="1"/>
          <p:nvPr/>
        </p:nvSpPr>
        <p:spPr>
          <a:xfrm>
            <a:off x="10014270" y="4901197"/>
            <a:ext cx="11044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i="1" dirty="0"/>
              <a:t>Memory </a:t>
            </a:r>
          </a:p>
          <a:p>
            <a:pPr algn="ctr"/>
            <a:r>
              <a:rPr lang="en-US" altLang="ja-JP" sz="1050" b="1" i="1" dirty="0"/>
              <a:t>Address</a:t>
            </a:r>
          </a:p>
          <a:p>
            <a:pPr algn="ctr"/>
            <a:r>
              <a:rPr lang="en-US" altLang="ja-JP" sz="1050" b="1" i="1" dirty="0"/>
              <a:t>(6bit)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842C709-4147-4D73-924B-9B3B08B5AB6D}"/>
              </a:ext>
            </a:extLst>
          </p:cNvPr>
          <p:cNvSpPr txBox="1"/>
          <p:nvPr/>
        </p:nvSpPr>
        <p:spPr>
          <a:xfrm rot="5400000">
            <a:off x="4202963" y="4848990"/>
            <a:ext cx="613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i="1" dirty="0"/>
              <a:t>ID1</a:t>
            </a:r>
          </a:p>
          <a:p>
            <a:pPr algn="ctr"/>
            <a:r>
              <a:rPr lang="en-US" altLang="ja-JP" sz="1050" b="1" i="1" dirty="0"/>
              <a:t>(11bit)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F77C6C6-4834-41C3-871B-3113AE606CC7}"/>
              </a:ext>
            </a:extLst>
          </p:cNvPr>
          <p:cNvSpPr txBox="1"/>
          <p:nvPr/>
        </p:nvSpPr>
        <p:spPr>
          <a:xfrm rot="5400000">
            <a:off x="4377399" y="4864008"/>
            <a:ext cx="904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b="1" i="1" dirty="0"/>
              <a:t>SRTR(1bit)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E86C48B-9967-4671-8772-4C7FFACCB3DE}"/>
              </a:ext>
            </a:extLst>
          </p:cNvPr>
          <p:cNvSpPr txBox="1"/>
          <p:nvPr/>
        </p:nvSpPr>
        <p:spPr>
          <a:xfrm rot="5400000">
            <a:off x="4551301" y="4864008"/>
            <a:ext cx="904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b="1" i="1" dirty="0"/>
              <a:t>IDE(1bit)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DE5F2E0-7168-4BD6-8413-3F784329E3DC}"/>
              </a:ext>
            </a:extLst>
          </p:cNvPr>
          <p:cNvSpPr txBox="1"/>
          <p:nvPr/>
        </p:nvSpPr>
        <p:spPr>
          <a:xfrm rot="5400000">
            <a:off x="4924076" y="4897240"/>
            <a:ext cx="8816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i="1" dirty="0"/>
              <a:t>ID2</a:t>
            </a:r>
          </a:p>
          <a:p>
            <a:pPr algn="ctr"/>
            <a:r>
              <a:rPr lang="en-US" altLang="ja-JP" sz="1050" b="1" i="1" dirty="0"/>
              <a:t>(18bit)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F693AB4-6FEC-4296-94FB-D6B4EBE9E756}"/>
              </a:ext>
            </a:extLst>
          </p:cNvPr>
          <p:cNvSpPr txBox="1"/>
          <p:nvPr/>
        </p:nvSpPr>
        <p:spPr>
          <a:xfrm rot="5400000">
            <a:off x="5309653" y="4864008"/>
            <a:ext cx="904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b="1" i="1" dirty="0"/>
              <a:t>SRTR(1bit)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C2DC271-FCAD-44DA-8716-B5A15F2E1DD9}"/>
              </a:ext>
            </a:extLst>
          </p:cNvPr>
          <p:cNvSpPr txBox="1"/>
          <p:nvPr/>
        </p:nvSpPr>
        <p:spPr>
          <a:xfrm>
            <a:off x="3787155" y="5194700"/>
            <a:ext cx="6112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i="1" dirty="0">
                <a:solidFill>
                  <a:schemeClr val="accent1"/>
                </a:solidFill>
              </a:rPr>
              <a:t>ADR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C82FA11-4165-4BD9-91A3-9C3B83795747}"/>
              </a:ext>
            </a:extLst>
          </p:cNvPr>
          <p:cNvSpPr txBox="1"/>
          <p:nvPr/>
        </p:nvSpPr>
        <p:spPr>
          <a:xfrm>
            <a:off x="3743035" y="5455994"/>
            <a:ext cx="722531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0x00</a:t>
            </a: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0x01</a:t>
            </a: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0x02</a:t>
            </a: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0x03</a:t>
            </a: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0x04</a:t>
            </a: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0x05</a:t>
            </a: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0x06</a:t>
            </a:r>
          </a:p>
          <a:p>
            <a:pPr algn="ctr">
              <a:spcBef>
                <a:spcPts val="700"/>
              </a:spcBef>
            </a:pPr>
            <a:endParaRPr lang="en-US" altLang="ja-JP" sz="1050" b="1" dirty="0">
              <a:solidFill>
                <a:schemeClr val="accent1"/>
              </a:solidFill>
            </a:endParaRP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0xFE</a:t>
            </a: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0xFF</a:t>
            </a:r>
            <a:endParaRPr lang="ja-JP" altLang="en-US" sz="1050" b="1" dirty="0">
              <a:solidFill>
                <a:schemeClr val="accent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5F2F510-9F80-4FE0-A8A1-84051FA7DF73}"/>
              </a:ext>
            </a:extLst>
          </p:cNvPr>
          <p:cNvSpPr txBox="1"/>
          <p:nvPr/>
        </p:nvSpPr>
        <p:spPr>
          <a:xfrm>
            <a:off x="4294476" y="4381182"/>
            <a:ext cx="13193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i="1" dirty="0">
                <a:solidFill>
                  <a:srgbClr val="0000FF"/>
                </a:solidFill>
              </a:rPr>
              <a:t>TX FIFO-1(IDR)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E27C22F-26C2-4E68-9F49-E2473145757D}"/>
              </a:ext>
            </a:extLst>
          </p:cNvPr>
          <p:cNvCxnSpPr>
            <a:cxnSpLocks/>
          </p:cNvCxnSpPr>
          <p:nvPr/>
        </p:nvCxnSpPr>
        <p:spPr>
          <a:xfrm>
            <a:off x="11221166" y="5456590"/>
            <a:ext cx="0" cy="2514602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124C11C-1BF1-4186-86F9-0CB312D48B53}"/>
              </a:ext>
            </a:extLst>
          </p:cNvPr>
          <p:cNvSpPr txBox="1"/>
          <p:nvPr/>
        </p:nvSpPr>
        <p:spPr>
          <a:xfrm>
            <a:off x="10646800" y="5228884"/>
            <a:ext cx="1232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i="1" dirty="0">
                <a:solidFill>
                  <a:schemeClr val="accent1"/>
                </a:solidFill>
              </a:rPr>
              <a:t>High priority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7B15B4F-0CF9-46FA-A7A4-70D9EF5091F7}"/>
              </a:ext>
            </a:extLst>
          </p:cNvPr>
          <p:cNvSpPr txBox="1"/>
          <p:nvPr/>
        </p:nvSpPr>
        <p:spPr>
          <a:xfrm>
            <a:off x="10627081" y="7959260"/>
            <a:ext cx="1256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i="1" dirty="0">
                <a:solidFill>
                  <a:schemeClr val="accent1"/>
                </a:solidFill>
              </a:rPr>
              <a:t>Low priority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19A161-663E-418A-8BAA-088F62AE16F8}"/>
              </a:ext>
            </a:extLst>
          </p:cNvPr>
          <p:cNvSpPr txBox="1"/>
          <p:nvPr/>
        </p:nvSpPr>
        <p:spPr>
          <a:xfrm>
            <a:off x="10889253" y="5489755"/>
            <a:ext cx="338554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1</a:t>
            </a: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2</a:t>
            </a: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3</a:t>
            </a: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4</a:t>
            </a: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5</a:t>
            </a: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6</a:t>
            </a: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7</a:t>
            </a:r>
          </a:p>
          <a:p>
            <a:pPr algn="ctr">
              <a:spcBef>
                <a:spcPts val="700"/>
              </a:spcBef>
            </a:pPr>
            <a:endParaRPr lang="en-US" altLang="ja-JP" sz="1050" b="1" dirty="0">
              <a:solidFill>
                <a:schemeClr val="accent1"/>
              </a:solidFill>
            </a:endParaRP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63</a:t>
            </a:r>
          </a:p>
          <a:p>
            <a:pPr algn="ctr">
              <a:spcBef>
                <a:spcPts val="700"/>
              </a:spcBef>
            </a:pPr>
            <a:r>
              <a:rPr lang="en-US" altLang="ja-JP" sz="1050" b="1" dirty="0">
                <a:solidFill>
                  <a:schemeClr val="accent1"/>
                </a:solidFill>
              </a:rPr>
              <a:t>64</a:t>
            </a:r>
            <a:endParaRPr lang="ja-JP" altLang="en-US" sz="1050" b="1" dirty="0">
              <a:solidFill>
                <a:schemeClr val="accent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CF800D3-B6B8-4495-B085-507A7FAB618C}"/>
              </a:ext>
            </a:extLst>
          </p:cNvPr>
          <p:cNvSpPr/>
          <p:nvPr/>
        </p:nvSpPr>
        <p:spPr>
          <a:xfrm>
            <a:off x="4191917" y="850739"/>
            <a:ext cx="1110792" cy="139798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FIFO-1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(IDR)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[Block RAM]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0" name="表 2">
            <a:extLst>
              <a:ext uri="{FF2B5EF4-FFF2-40B4-BE49-F238E27FC236}">
                <a16:creationId xmlns:a16="http://schemas.microsoft.com/office/drawing/2014/main" id="{C642BFF9-0817-4DF3-8B42-84B655B9C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24991"/>
              </p:ext>
            </p:extLst>
          </p:nvPr>
        </p:nvGraphicFramePr>
        <p:xfrm>
          <a:off x="6936148" y="3442340"/>
          <a:ext cx="152908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3206475938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1361696411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2465540427"/>
                    </a:ext>
                  </a:extLst>
                </a:gridCol>
                <a:gridCol w="611445">
                  <a:extLst>
                    <a:ext uri="{9D8B030D-6E8A-4147-A177-3AD203B41FA5}">
                      <a16:colId xmlns:a16="http://schemas.microsoft.com/office/drawing/2014/main" val="1014987193"/>
                    </a:ext>
                  </a:extLst>
                </a:gridCol>
                <a:gridCol w="155635">
                  <a:extLst>
                    <a:ext uri="{9D8B030D-6E8A-4147-A177-3AD203B41FA5}">
                      <a16:colId xmlns:a16="http://schemas.microsoft.com/office/drawing/2014/main" val="3015775710"/>
                    </a:ext>
                  </a:extLst>
                </a:gridCol>
              </a:tblGrid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j-ea"/>
                          <a:cs typeface="+mn-cs"/>
                        </a:rPr>
                        <a:t>0x123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+mj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1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0x23456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056068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F9826E-F128-4415-94DB-3CBF1B639B49}"/>
              </a:ext>
            </a:extLst>
          </p:cNvPr>
          <p:cNvSpPr txBox="1"/>
          <p:nvPr/>
        </p:nvSpPr>
        <p:spPr>
          <a:xfrm>
            <a:off x="6785803" y="3141958"/>
            <a:ext cx="1111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</a:rPr>
              <a:t>Target Data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graphicFrame>
        <p:nvGraphicFramePr>
          <p:cNvPr id="51" name="表 2">
            <a:extLst>
              <a:ext uri="{FF2B5EF4-FFF2-40B4-BE49-F238E27FC236}">
                <a16:creationId xmlns:a16="http://schemas.microsoft.com/office/drawing/2014/main" id="{5D577077-55A7-4C0A-B12C-7F1B44BCB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86309"/>
              </p:ext>
            </p:extLst>
          </p:nvPr>
        </p:nvGraphicFramePr>
        <p:xfrm>
          <a:off x="6936148" y="4078907"/>
          <a:ext cx="152908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3206475938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1361696411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2465540427"/>
                    </a:ext>
                  </a:extLst>
                </a:gridCol>
                <a:gridCol w="611445">
                  <a:extLst>
                    <a:ext uri="{9D8B030D-6E8A-4147-A177-3AD203B41FA5}">
                      <a16:colId xmlns:a16="http://schemas.microsoft.com/office/drawing/2014/main" val="1014987193"/>
                    </a:ext>
                  </a:extLst>
                </a:gridCol>
                <a:gridCol w="155635">
                  <a:extLst>
                    <a:ext uri="{9D8B030D-6E8A-4147-A177-3AD203B41FA5}">
                      <a16:colId xmlns:a16="http://schemas.microsoft.com/office/drawing/2014/main" val="3015775710"/>
                    </a:ext>
                  </a:extLst>
                </a:gridCol>
              </a:tblGrid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j-ea"/>
                          <a:cs typeface="+mn-cs"/>
                        </a:rPr>
                        <a:t>0x122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+mj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1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0x34567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42440"/>
                  </a:ext>
                </a:extLst>
              </a:tr>
            </a:tbl>
          </a:graphicData>
        </a:graphic>
      </p:graphicFrame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B14C2EF-3380-49D5-B0C2-91C27B74B51A}"/>
              </a:ext>
            </a:extLst>
          </p:cNvPr>
          <p:cNvSpPr txBox="1"/>
          <p:nvPr/>
        </p:nvSpPr>
        <p:spPr>
          <a:xfrm>
            <a:off x="6828967" y="3789181"/>
            <a:ext cx="147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B050"/>
                </a:solidFill>
              </a:rPr>
              <a:t>Comparison Data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674CBAD-F00B-43B8-B723-26D8328D7DC3}"/>
              </a:ext>
            </a:extLst>
          </p:cNvPr>
          <p:cNvSpPr txBox="1"/>
          <p:nvPr/>
        </p:nvSpPr>
        <p:spPr>
          <a:xfrm rot="5400000">
            <a:off x="7533780" y="3622893"/>
            <a:ext cx="358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&gt;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59BE239-C9F3-4993-882E-F010EDF80BE1}"/>
              </a:ext>
            </a:extLst>
          </p:cNvPr>
          <p:cNvSpPr txBox="1"/>
          <p:nvPr/>
        </p:nvSpPr>
        <p:spPr>
          <a:xfrm rot="5400000">
            <a:off x="7531300" y="9279223"/>
            <a:ext cx="358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0000FF"/>
                </a:solidFill>
              </a:rPr>
              <a:t>&lt;</a:t>
            </a:r>
            <a:endParaRPr kumimoji="1" lang="ja-JP" altLang="en-US" sz="2000" b="1" dirty="0">
              <a:solidFill>
                <a:srgbClr val="0000FF"/>
              </a:solidFill>
            </a:endParaRPr>
          </a:p>
        </p:txBody>
      </p:sp>
      <p:graphicFrame>
        <p:nvGraphicFramePr>
          <p:cNvPr id="64" name="表 2">
            <a:extLst>
              <a:ext uri="{FF2B5EF4-FFF2-40B4-BE49-F238E27FC236}">
                <a16:creationId xmlns:a16="http://schemas.microsoft.com/office/drawing/2014/main" id="{82F6A17B-39F8-4AB7-981A-55E3ADA6E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41822"/>
              </p:ext>
            </p:extLst>
          </p:nvPr>
        </p:nvGraphicFramePr>
        <p:xfrm>
          <a:off x="6936901" y="5953137"/>
          <a:ext cx="152908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3206475938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1361696411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2465540427"/>
                    </a:ext>
                  </a:extLst>
                </a:gridCol>
                <a:gridCol w="611445">
                  <a:extLst>
                    <a:ext uri="{9D8B030D-6E8A-4147-A177-3AD203B41FA5}">
                      <a16:colId xmlns:a16="http://schemas.microsoft.com/office/drawing/2014/main" val="1014987193"/>
                    </a:ext>
                  </a:extLst>
                </a:gridCol>
                <a:gridCol w="155635">
                  <a:extLst>
                    <a:ext uri="{9D8B030D-6E8A-4147-A177-3AD203B41FA5}">
                      <a16:colId xmlns:a16="http://schemas.microsoft.com/office/drawing/2014/main" val="3015775710"/>
                    </a:ext>
                  </a:extLst>
                </a:gridCol>
              </a:tblGrid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j-ea"/>
                          <a:cs typeface="+mn-cs"/>
                        </a:rPr>
                        <a:t>0x123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+mj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-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-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402"/>
                  </a:ext>
                </a:extLst>
              </a:tr>
            </a:tbl>
          </a:graphicData>
        </a:graphic>
      </p:graphicFrame>
      <p:graphicFrame>
        <p:nvGraphicFramePr>
          <p:cNvPr id="65" name="表 2">
            <a:extLst>
              <a:ext uri="{FF2B5EF4-FFF2-40B4-BE49-F238E27FC236}">
                <a16:creationId xmlns:a16="http://schemas.microsoft.com/office/drawing/2014/main" id="{711A6AB4-9780-416C-8932-4835E486E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004805"/>
              </p:ext>
            </p:extLst>
          </p:nvPr>
        </p:nvGraphicFramePr>
        <p:xfrm>
          <a:off x="6936901" y="7843081"/>
          <a:ext cx="152908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3206475938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1361696411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2465540427"/>
                    </a:ext>
                  </a:extLst>
                </a:gridCol>
                <a:gridCol w="611445">
                  <a:extLst>
                    <a:ext uri="{9D8B030D-6E8A-4147-A177-3AD203B41FA5}">
                      <a16:colId xmlns:a16="http://schemas.microsoft.com/office/drawing/2014/main" val="1014987193"/>
                    </a:ext>
                  </a:extLst>
                </a:gridCol>
                <a:gridCol w="155635">
                  <a:extLst>
                    <a:ext uri="{9D8B030D-6E8A-4147-A177-3AD203B41FA5}">
                      <a16:colId xmlns:a16="http://schemas.microsoft.com/office/drawing/2014/main" val="3015775710"/>
                    </a:ext>
                  </a:extLst>
                </a:gridCol>
              </a:tblGrid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j-ea"/>
                          <a:cs typeface="+mn-cs"/>
                        </a:rPr>
                        <a:t>0x123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+mj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1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0x23455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76987"/>
                  </a:ext>
                </a:extLst>
              </a:tr>
            </a:tbl>
          </a:graphicData>
        </a:graphic>
      </p:graphicFrame>
      <p:graphicFrame>
        <p:nvGraphicFramePr>
          <p:cNvPr id="66" name="表 2">
            <a:extLst>
              <a:ext uri="{FF2B5EF4-FFF2-40B4-BE49-F238E27FC236}">
                <a16:creationId xmlns:a16="http://schemas.microsoft.com/office/drawing/2014/main" id="{37441AE3-9492-48D1-8589-7750F5CB4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25920"/>
              </p:ext>
            </p:extLst>
          </p:nvPr>
        </p:nvGraphicFramePr>
        <p:xfrm>
          <a:off x="6933936" y="9723221"/>
          <a:ext cx="152908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3206475938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1361696411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2465540427"/>
                    </a:ext>
                  </a:extLst>
                </a:gridCol>
                <a:gridCol w="611445">
                  <a:extLst>
                    <a:ext uri="{9D8B030D-6E8A-4147-A177-3AD203B41FA5}">
                      <a16:colId xmlns:a16="http://schemas.microsoft.com/office/drawing/2014/main" val="1014987193"/>
                    </a:ext>
                  </a:extLst>
                </a:gridCol>
                <a:gridCol w="155635">
                  <a:extLst>
                    <a:ext uri="{9D8B030D-6E8A-4147-A177-3AD203B41FA5}">
                      <a16:colId xmlns:a16="http://schemas.microsoft.com/office/drawing/2014/main" val="3015775710"/>
                    </a:ext>
                  </a:extLst>
                </a:gridCol>
              </a:tblGrid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j-ea"/>
                          <a:cs typeface="+mn-cs"/>
                        </a:rPr>
                        <a:t>0x123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+mj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1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0x23457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780580"/>
                  </a:ext>
                </a:extLst>
              </a:tr>
            </a:tbl>
          </a:graphicData>
        </a:graphic>
      </p:graphicFrame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0E62A4F-43AE-48BE-8EAA-03B6BDBAECB8}"/>
              </a:ext>
            </a:extLst>
          </p:cNvPr>
          <p:cNvCxnSpPr>
            <a:cxnSpLocks/>
          </p:cNvCxnSpPr>
          <p:nvPr/>
        </p:nvCxnSpPr>
        <p:spPr>
          <a:xfrm flipH="1">
            <a:off x="3860334" y="2248722"/>
            <a:ext cx="331583" cy="2270958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4C955E3-DE1E-4077-948E-18B44694552C}"/>
              </a:ext>
            </a:extLst>
          </p:cNvPr>
          <p:cNvCxnSpPr>
            <a:cxnSpLocks/>
          </p:cNvCxnSpPr>
          <p:nvPr/>
        </p:nvCxnSpPr>
        <p:spPr>
          <a:xfrm>
            <a:off x="5290480" y="2248722"/>
            <a:ext cx="693876" cy="2247811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3338CF37-29F6-4CBE-AE69-3663ECD26065}"/>
              </a:ext>
            </a:extLst>
          </p:cNvPr>
          <p:cNvSpPr/>
          <p:nvPr/>
        </p:nvSpPr>
        <p:spPr>
          <a:xfrm>
            <a:off x="9397788" y="4704534"/>
            <a:ext cx="2295715" cy="351633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sz="1600" b="1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B118890F-9ACC-4A9A-9574-88598107DE9A}"/>
              </a:ext>
            </a:extLst>
          </p:cNvPr>
          <p:cNvSpPr/>
          <p:nvPr/>
        </p:nvSpPr>
        <p:spPr>
          <a:xfrm>
            <a:off x="6749410" y="3094643"/>
            <a:ext cx="1860172" cy="13036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sz="1600" b="1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FE74215-9D65-4FDF-AD04-B036A3F0E5AE}"/>
              </a:ext>
            </a:extLst>
          </p:cNvPr>
          <p:cNvSpPr txBox="1"/>
          <p:nvPr/>
        </p:nvSpPr>
        <p:spPr>
          <a:xfrm>
            <a:off x="6573025" y="2924522"/>
            <a:ext cx="1324748" cy="307777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1st Comparison</a:t>
            </a:r>
            <a:endParaRPr kumimoji="1" lang="ja-JP" alt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2EEDFADF-2C32-41AD-884F-453AED7597A6}"/>
              </a:ext>
            </a:extLst>
          </p:cNvPr>
          <p:cNvSpPr/>
          <p:nvPr/>
        </p:nvSpPr>
        <p:spPr>
          <a:xfrm>
            <a:off x="7062490" y="6353121"/>
            <a:ext cx="1245175" cy="30777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Next</a:t>
            </a:r>
            <a:endParaRPr lang="ja-JP" altLang="en-US" dirty="0"/>
          </a:p>
        </p:txBody>
      </p:sp>
      <p:graphicFrame>
        <p:nvGraphicFramePr>
          <p:cNvPr id="96" name="表 2">
            <a:extLst>
              <a:ext uri="{FF2B5EF4-FFF2-40B4-BE49-F238E27FC236}">
                <a16:creationId xmlns:a16="http://schemas.microsoft.com/office/drawing/2014/main" id="{E5D0576C-BE4E-49E9-9EA6-F23BF0BF6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535243"/>
              </p:ext>
            </p:extLst>
          </p:nvPr>
        </p:nvGraphicFramePr>
        <p:xfrm>
          <a:off x="6936148" y="5315262"/>
          <a:ext cx="152908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3206475938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1361696411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2465540427"/>
                    </a:ext>
                  </a:extLst>
                </a:gridCol>
                <a:gridCol w="611445">
                  <a:extLst>
                    <a:ext uri="{9D8B030D-6E8A-4147-A177-3AD203B41FA5}">
                      <a16:colId xmlns:a16="http://schemas.microsoft.com/office/drawing/2014/main" val="1014987193"/>
                    </a:ext>
                  </a:extLst>
                </a:gridCol>
                <a:gridCol w="155635">
                  <a:extLst>
                    <a:ext uri="{9D8B030D-6E8A-4147-A177-3AD203B41FA5}">
                      <a16:colId xmlns:a16="http://schemas.microsoft.com/office/drawing/2014/main" val="3015775710"/>
                    </a:ext>
                  </a:extLst>
                </a:gridCol>
              </a:tblGrid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j-ea"/>
                          <a:cs typeface="+mn-cs"/>
                        </a:rPr>
                        <a:t>0x123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+mj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1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0x23456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056068"/>
                  </a:ext>
                </a:extLst>
              </a:tr>
            </a:tbl>
          </a:graphicData>
        </a:graphic>
      </p:graphicFrame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2145C322-329B-43BD-9A33-0036CB802861}"/>
              </a:ext>
            </a:extLst>
          </p:cNvPr>
          <p:cNvSpPr txBox="1"/>
          <p:nvPr/>
        </p:nvSpPr>
        <p:spPr>
          <a:xfrm>
            <a:off x="6785803" y="5014880"/>
            <a:ext cx="1111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</a:rPr>
              <a:t>Target Data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FF33E52B-F8BF-44B2-AAA0-224B58BF2844}"/>
              </a:ext>
            </a:extLst>
          </p:cNvPr>
          <p:cNvSpPr txBox="1"/>
          <p:nvPr/>
        </p:nvSpPr>
        <p:spPr>
          <a:xfrm>
            <a:off x="6828967" y="5662103"/>
            <a:ext cx="147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B050"/>
                </a:solidFill>
              </a:rPr>
              <a:t>Comparison Data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A66784-DB1B-42B1-B4F6-F0D8358BFFFA}"/>
              </a:ext>
            </a:extLst>
          </p:cNvPr>
          <p:cNvSpPr txBox="1"/>
          <p:nvPr/>
        </p:nvSpPr>
        <p:spPr>
          <a:xfrm rot="5400000">
            <a:off x="7533780" y="5495815"/>
            <a:ext cx="358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&gt;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29F6231E-55B6-4DE6-BC40-87EFEB73A707}"/>
              </a:ext>
            </a:extLst>
          </p:cNvPr>
          <p:cNvSpPr/>
          <p:nvPr/>
        </p:nvSpPr>
        <p:spPr>
          <a:xfrm>
            <a:off x="6749410" y="4967565"/>
            <a:ext cx="1860172" cy="13036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sz="1600" b="1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46B4AD1-5CC8-427B-B1B7-7D02EB07722B}"/>
              </a:ext>
            </a:extLst>
          </p:cNvPr>
          <p:cNvSpPr txBox="1"/>
          <p:nvPr/>
        </p:nvSpPr>
        <p:spPr>
          <a:xfrm>
            <a:off x="6573025" y="4797444"/>
            <a:ext cx="1376542" cy="307777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2nd Comparison</a:t>
            </a:r>
            <a:endParaRPr kumimoji="1" lang="ja-JP" alt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矢印: 下 109">
            <a:extLst>
              <a:ext uri="{FF2B5EF4-FFF2-40B4-BE49-F238E27FC236}">
                <a16:creationId xmlns:a16="http://schemas.microsoft.com/office/drawing/2014/main" id="{396C8EBA-E06C-42F6-A080-3AD095A1FD55}"/>
              </a:ext>
            </a:extLst>
          </p:cNvPr>
          <p:cNvSpPr/>
          <p:nvPr/>
        </p:nvSpPr>
        <p:spPr>
          <a:xfrm>
            <a:off x="7062490" y="8246325"/>
            <a:ext cx="1245175" cy="30777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Next</a:t>
            </a:r>
            <a:endParaRPr lang="ja-JP" altLang="en-US" dirty="0"/>
          </a:p>
        </p:txBody>
      </p:sp>
      <p:graphicFrame>
        <p:nvGraphicFramePr>
          <p:cNvPr id="111" name="表 2">
            <a:extLst>
              <a:ext uri="{FF2B5EF4-FFF2-40B4-BE49-F238E27FC236}">
                <a16:creationId xmlns:a16="http://schemas.microsoft.com/office/drawing/2014/main" id="{77C33F5D-2B7E-47DD-A1B9-0C7D1802B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953224"/>
              </p:ext>
            </p:extLst>
          </p:nvPr>
        </p:nvGraphicFramePr>
        <p:xfrm>
          <a:off x="6936148" y="7208466"/>
          <a:ext cx="152908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3206475938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1361696411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2465540427"/>
                    </a:ext>
                  </a:extLst>
                </a:gridCol>
                <a:gridCol w="611445">
                  <a:extLst>
                    <a:ext uri="{9D8B030D-6E8A-4147-A177-3AD203B41FA5}">
                      <a16:colId xmlns:a16="http://schemas.microsoft.com/office/drawing/2014/main" val="1014987193"/>
                    </a:ext>
                  </a:extLst>
                </a:gridCol>
                <a:gridCol w="155635">
                  <a:extLst>
                    <a:ext uri="{9D8B030D-6E8A-4147-A177-3AD203B41FA5}">
                      <a16:colId xmlns:a16="http://schemas.microsoft.com/office/drawing/2014/main" val="3015775710"/>
                    </a:ext>
                  </a:extLst>
                </a:gridCol>
              </a:tblGrid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j-ea"/>
                          <a:cs typeface="+mn-cs"/>
                        </a:rPr>
                        <a:t>0x123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+mj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1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0x23456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056068"/>
                  </a:ext>
                </a:extLst>
              </a:tr>
            </a:tbl>
          </a:graphicData>
        </a:graphic>
      </p:graphicFrame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EBAB25A-5643-4E45-BB31-03A339C7777F}"/>
              </a:ext>
            </a:extLst>
          </p:cNvPr>
          <p:cNvSpPr txBox="1"/>
          <p:nvPr/>
        </p:nvSpPr>
        <p:spPr>
          <a:xfrm>
            <a:off x="6785803" y="6908084"/>
            <a:ext cx="1111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</a:rPr>
              <a:t>Target Data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5178AAB-4525-49C8-B144-C66E04E2A3F7}"/>
              </a:ext>
            </a:extLst>
          </p:cNvPr>
          <p:cNvSpPr txBox="1"/>
          <p:nvPr/>
        </p:nvSpPr>
        <p:spPr>
          <a:xfrm>
            <a:off x="6828967" y="7555307"/>
            <a:ext cx="147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B050"/>
                </a:solidFill>
              </a:rPr>
              <a:t>Comparison Data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29B2DA5E-1342-4DFE-A9D0-561E1431B1BC}"/>
              </a:ext>
            </a:extLst>
          </p:cNvPr>
          <p:cNvSpPr txBox="1"/>
          <p:nvPr/>
        </p:nvSpPr>
        <p:spPr>
          <a:xfrm rot="5400000">
            <a:off x="7533780" y="7389019"/>
            <a:ext cx="358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&gt;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AC7C767C-D4D2-4146-85CF-15C7599C1DD1}"/>
              </a:ext>
            </a:extLst>
          </p:cNvPr>
          <p:cNvSpPr/>
          <p:nvPr/>
        </p:nvSpPr>
        <p:spPr>
          <a:xfrm>
            <a:off x="6749410" y="6860769"/>
            <a:ext cx="1860172" cy="13036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sz="1600" b="1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85AB5DE2-12B0-4555-B3AD-9E79D3F8BDF3}"/>
              </a:ext>
            </a:extLst>
          </p:cNvPr>
          <p:cNvSpPr txBox="1"/>
          <p:nvPr/>
        </p:nvSpPr>
        <p:spPr>
          <a:xfrm>
            <a:off x="6573025" y="6690648"/>
            <a:ext cx="1376542" cy="307777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3rd Comparison</a:t>
            </a:r>
            <a:endParaRPr kumimoji="1" lang="ja-JP" alt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8" name="表 2">
            <a:extLst>
              <a:ext uri="{FF2B5EF4-FFF2-40B4-BE49-F238E27FC236}">
                <a16:creationId xmlns:a16="http://schemas.microsoft.com/office/drawing/2014/main" id="{C7E1D873-2A2C-48D2-8B1F-570FA1B97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57953"/>
              </p:ext>
            </p:extLst>
          </p:nvPr>
        </p:nvGraphicFramePr>
        <p:xfrm>
          <a:off x="6936148" y="9091750"/>
          <a:ext cx="152908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3206475938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1361696411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2465540427"/>
                    </a:ext>
                  </a:extLst>
                </a:gridCol>
                <a:gridCol w="611445">
                  <a:extLst>
                    <a:ext uri="{9D8B030D-6E8A-4147-A177-3AD203B41FA5}">
                      <a16:colId xmlns:a16="http://schemas.microsoft.com/office/drawing/2014/main" val="1014987193"/>
                    </a:ext>
                  </a:extLst>
                </a:gridCol>
                <a:gridCol w="155635">
                  <a:extLst>
                    <a:ext uri="{9D8B030D-6E8A-4147-A177-3AD203B41FA5}">
                      <a16:colId xmlns:a16="http://schemas.microsoft.com/office/drawing/2014/main" val="3015775710"/>
                    </a:ext>
                  </a:extLst>
                </a:gridCol>
              </a:tblGrid>
              <a:tr h="248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本文"/>
                          <a:ea typeface="+mj-ea"/>
                          <a:cs typeface="+mn-cs"/>
                        </a:rPr>
                        <a:t>0x123</a:t>
                      </a:r>
                      <a:endParaRPr kumimoji="1" lang="ja-JP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本文"/>
                        <a:ea typeface="+mj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1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0x23456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tx1"/>
                          </a:solidFill>
                          <a:latin typeface="Calibri 本文"/>
                          <a:ea typeface="+mj-ea"/>
                        </a:rPr>
                        <a:t>0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  <a:latin typeface="Calibri 本文"/>
                        <a:ea typeface="+mj-ea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056068"/>
                  </a:ext>
                </a:extLst>
              </a:tr>
            </a:tbl>
          </a:graphicData>
        </a:graphic>
      </p:graphicFrame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DBC82CD3-FF97-44C0-8696-7F24916E770D}"/>
              </a:ext>
            </a:extLst>
          </p:cNvPr>
          <p:cNvSpPr txBox="1"/>
          <p:nvPr/>
        </p:nvSpPr>
        <p:spPr>
          <a:xfrm>
            <a:off x="6785803" y="8791368"/>
            <a:ext cx="1111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</a:rPr>
              <a:t>Target Data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E0449E12-65D5-48BC-AFC6-8C743EECA81D}"/>
              </a:ext>
            </a:extLst>
          </p:cNvPr>
          <p:cNvSpPr txBox="1"/>
          <p:nvPr/>
        </p:nvSpPr>
        <p:spPr>
          <a:xfrm>
            <a:off x="6828967" y="9438591"/>
            <a:ext cx="147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B050"/>
                </a:solidFill>
              </a:rPr>
              <a:t>Comparison Data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E53E6B4-E5A3-4BA9-8576-897E4B22C05E}"/>
              </a:ext>
            </a:extLst>
          </p:cNvPr>
          <p:cNvSpPr/>
          <p:nvPr/>
        </p:nvSpPr>
        <p:spPr>
          <a:xfrm>
            <a:off x="6749410" y="8744053"/>
            <a:ext cx="1860172" cy="13036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sz="1600" b="1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BF8E4161-E127-47BC-98F3-31BAF05F4A41}"/>
              </a:ext>
            </a:extLst>
          </p:cNvPr>
          <p:cNvSpPr txBox="1"/>
          <p:nvPr/>
        </p:nvSpPr>
        <p:spPr>
          <a:xfrm>
            <a:off x="6618928" y="8573932"/>
            <a:ext cx="1376542" cy="307777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4th Comparison</a:t>
            </a:r>
            <a:endParaRPr kumimoji="1" lang="ja-JP" alt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F041D800-CF1E-468E-9D07-4532C3F66C7A}"/>
              </a:ext>
            </a:extLst>
          </p:cNvPr>
          <p:cNvSpPr/>
          <p:nvPr/>
        </p:nvSpPr>
        <p:spPr>
          <a:xfrm>
            <a:off x="1714593" y="2349701"/>
            <a:ext cx="971445" cy="12939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Data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Write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968E1841-EC00-4E75-AC73-B414DCC3E526}"/>
              </a:ext>
            </a:extLst>
          </p:cNvPr>
          <p:cNvSpPr txBox="1"/>
          <p:nvPr/>
        </p:nvSpPr>
        <p:spPr>
          <a:xfrm>
            <a:off x="3860334" y="367324"/>
            <a:ext cx="851209" cy="291811"/>
          </a:xfrm>
          <a:prstGeom prst="rect">
            <a:avLst/>
          </a:prstGeom>
          <a:solidFill>
            <a:schemeClr val="bg1"/>
          </a:solidFill>
        </p:spPr>
        <p:txBody>
          <a:bodyPr wrap="square" tIns="468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ja-JP" sz="1600" b="1" i="1" dirty="0"/>
              <a:t>TX FIFO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99AF5A1-3F80-423A-9FA0-FE726CDD1021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2686038" y="2996661"/>
            <a:ext cx="1231835" cy="384763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F6BD9F07-C8EB-4543-B0D7-F983ACE3ECB6}"/>
              </a:ext>
            </a:extLst>
          </p:cNvPr>
          <p:cNvCxnSpPr>
            <a:cxnSpLocks/>
          </p:cNvCxnSpPr>
          <p:nvPr/>
        </p:nvCxnSpPr>
        <p:spPr>
          <a:xfrm flipV="1">
            <a:off x="5851257" y="3689319"/>
            <a:ext cx="1089755" cy="313913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7A4D10FC-CD4B-4A0B-8C87-24A5F095BFB8}"/>
              </a:ext>
            </a:extLst>
          </p:cNvPr>
          <p:cNvCxnSpPr>
            <a:cxnSpLocks/>
          </p:cNvCxnSpPr>
          <p:nvPr/>
        </p:nvCxnSpPr>
        <p:spPr>
          <a:xfrm flipV="1">
            <a:off x="5855119" y="4329670"/>
            <a:ext cx="1066194" cy="151011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D387D71E-AB1F-4B80-A56D-C4C6BB40E40C}"/>
              </a:ext>
            </a:extLst>
          </p:cNvPr>
          <p:cNvCxnSpPr>
            <a:cxnSpLocks/>
          </p:cNvCxnSpPr>
          <p:nvPr/>
        </p:nvCxnSpPr>
        <p:spPr>
          <a:xfrm flipV="1">
            <a:off x="5854191" y="6084901"/>
            <a:ext cx="1081957" cy="48068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57031B59-5CDC-4685-AD33-B2670B366EB1}"/>
              </a:ext>
            </a:extLst>
          </p:cNvPr>
          <p:cNvCxnSpPr>
            <a:cxnSpLocks/>
          </p:cNvCxnSpPr>
          <p:nvPr/>
        </p:nvCxnSpPr>
        <p:spPr>
          <a:xfrm>
            <a:off x="5855119" y="5562241"/>
            <a:ext cx="1057875" cy="229126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8D0DC331-93C1-455C-8805-501194E5E3FA}"/>
              </a:ext>
            </a:extLst>
          </p:cNvPr>
          <p:cNvCxnSpPr>
            <a:cxnSpLocks/>
          </p:cNvCxnSpPr>
          <p:nvPr/>
        </p:nvCxnSpPr>
        <p:spPr>
          <a:xfrm>
            <a:off x="5848096" y="6071243"/>
            <a:ext cx="1058345" cy="365197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D59E7D0E-A1F7-44F6-9A38-5E008D4EF37F}"/>
              </a:ext>
            </a:extLst>
          </p:cNvPr>
          <p:cNvCxnSpPr>
            <a:cxnSpLocks/>
          </p:cNvCxnSpPr>
          <p:nvPr/>
        </p:nvCxnSpPr>
        <p:spPr>
          <a:xfrm>
            <a:off x="2758256" y="5579661"/>
            <a:ext cx="1159617" cy="25140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B55D204F-8882-4E25-9CC9-A803E01A3714}"/>
              </a:ext>
            </a:extLst>
          </p:cNvPr>
          <p:cNvCxnSpPr>
            <a:cxnSpLocks/>
          </p:cNvCxnSpPr>
          <p:nvPr/>
        </p:nvCxnSpPr>
        <p:spPr>
          <a:xfrm>
            <a:off x="2758256" y="5865700"/>
            <a:ext cx="1159617" cy="69609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2EE3EA19-76E8-4C06-85B6-63126B2044AF}"/>
              </a:ext>
            </a:extLst>
          </p:cNvPr>
          <p:cNvCxnSpPr>
            <a:cxnSpLocks/>
          </p:cNvCxnSpPr>
          <p:nvPr/>
        </p:nvCxnSpPr>
        <p:spPr>
          <a:xfrm flipV="1">
            <a:off x="2758256" y="5583198"/>
            <a:ext cx="1159617" cy="52688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26426C01-E4C3-4C6B-9BB5-2E861C6EDAEC}"/>
              </a:ext>
            </a:extLst>
          </p:cNvPr>
          <p:cNvCxnSpPr>
            <a:cxnSpLocks/>
          </p:cNvCxnSpPr>
          <p:nvPr/>
        </p:nvCxnSpPr>
        <p:spPr>
          <a:xfrm flipV="1">
            <a:off x="2758256" y="6084901"/>
            <a:ext cx="1169453" cy="25712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34358004-6053-408D-9901-4591208CEDF7}"/>
              </a:ext>
            </a:extLst>
          </p:cNvPr>
          <p:cNvSpPr txBox="1"/>
          <p:nvPr/>
        </p:nvSpPr>
        <p:spPr>
          <a:xfrm>
            <a:off x="3175172" y="5608798"/>
            <a:ext cx="18737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1100" b="1" dirty="0">
                <a:solidFill>
                  <a:schemeClr val="accent6"/>
                </a:solidFill>
              </a:rPr>
              <a:t>①</a:t>
            </a: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B6AF9AAD-3F98-4B9C-81BB-92877F71BB82}"/>
              </a:ext>
            </a:extLst>
          </p:cNvPr>
          <p:cNvSpPr txBox="1"/>
          <p:nvPr/>
        </p:nvSpPr>
        <p:spPr>
          <a:xfrm>
            <a:off x="6019685" y="5361828"/>
            <a:ext cx="18737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1100" b="1" dirty="0">
                <a:solidFill>
                  <a:schemeClr val="accent6"/>
                </a:solidFill>
              </a:rPr>
              <a:t>①</a:t>
            </a: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9CA8389B-4331-4E9F-9576-DD729ADD37B7}"/>
              </a:ext>
            </a:extLst>
          </p:cNvPr>
          <p:cNvSpPr txBox="1"/>
          <p:nvPr/>
        </p:nvSpPr>
        <p:spPr>
          <a:xfrm>
            <a:off x="3482040" y="6292760"/>
            <a:ext cx="18737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1100" b="1" dirty="0">
                <a:solidFill>
                  <a:schemeClr val="accent6"/>
                </a:solidFill>
              </a:rPr>
              <a:t>②</a:t>
            </a: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5297C7AC-3767-4AF3-8160-A1D3D3179A66}"/>
              </a:ext>
            </a:extLst>
          </p:cNvPr>
          <p:cNvSpPr txBox="1"/>
          <p:nvPr/>
        </p:nvSpPr>
        <p:spPr>
          <a:xfrm>
            <a:off x="6469763" y="6179511"/>
            <a:ext cx="187373" cy="169277"/>
          </a:xfrm>
          <a:prstGeom prst="rect">
            <a:avLst/>
          </a:prstGeom>
          <a:solidFill>
            <a:srgbClr val="DEEBF7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1100" b="1" dirty="0">
                <a:solidFill>
                  <a:schemeClr val="accent6"/>
                </a:solidFill>
              </a:rPr>
              <a:t>②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0ADA7487-7D6A-4CA0-8BC8-CCA763B5E7A2}"/>
              </a:ext>
            </a:extLst>
          </p:cNvPr>
          <p:cNvSpPr txBox="1"/>
          <p:nvPr/>
        </p:nvSpPr>
        <p:spPr>
          <a:xfrm>
            <a:off x="3150139" y="5822465"/>
            <a:ext cx="18737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1100" b="1" dirty="0">
                <a:solidFill>
                  <a:schemeClr val="accent6"/>
                </a:solidFill>
              </a:rPr>
              <a:t>③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C0603371-7EA7-4B74-BF26-E51406D0D44C}"/>
              </a:ext>
            </a:extLst>
          </p:cNvPr>
          <p:cNvSpPr txBox="1"/>
          <p:nvPr/>
        </p:nvSpPr>
        <p:spPr>
          <a:xfrm>
            <a:off x="6445119" y="6994754"/>
            <a:ext cx="187373" cy="169277"/>
          </a:xfrm>
          <a:prstGeom prst="rect">
            <a:avLst/>
          </a:prstGeom>
          <a:solidFill>
            <a:srgbClr val="DEEBF7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1100" b="1" dirty="0">
                <a:solidFill>
                  <a:schemeClr val="accent6"/>
                </a:solidFill>
              </a:rPr>
              <a:t>③</a:t>
            </a: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D67CC75-D50F-47B1-BFD4-67345A10AFC6}"/>
              </a:ext>
            </a:extLst>
          </p:cNvPr>
          <p:cNvSpPr txBox="1"/>
          <p:nvPr/>
        </p:nvSpPr>
        <p:spPr>
          <a:xfrm>
            <a:off x="3013613" y="6200581"/>
            <a:ext cx="18737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1100" b="1" dirty="0">
                <a:solidFill>
                  <a:schemeClr val="accent6"/>
                </a:solidFill>
              </a:rPr>
              <a:t>④</a:t>
            </a: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B60A02C1-96FF-43DA-9236-F119A461BEF6}"/>
              </a:ext>
            </a:extLst>
          </p:cNvPr>
          <p:cNvSpPr txBox="1"/>
          <p:nvPr/>
        </p:nvSpPr>
        <p:spPr>
          <a:xfrm>
            <a:off x="6105034" y="7287805"/>
            <a:ext cx="18737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1100" b="1" dirty="0">
                <a:solidFill>
                  <a:schemeClr val="accent6"/>
                </a:solidFill>
              </a:rPr>
              <a:t>④</a:t>
            </a: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E863FBBB-5F3A-4839-8D12-14339BC582E7}"/>
              </a:ext>
            </a:extLst>
          </p:cNvPr>
          <p:cNvSpPr/>
          <p:nvPr/>
        </p:nvSpPr>
        <p:spPr>
          <a:xfrm>
            <a:off x="9722943" y="214842"/>
            <a:ext cx="2156486" cy="358975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sz="1600" b="1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4B6B6667-5B2E-4192-A854-9393CA480639}"/>
              </a:ext>
            </a:extLst>
          </p:cNvPr>
          <p:cNvSpPr/>
          <p:nvPr/>
        </p:nvSpPr>
        <p:spPr>
          <a:xfrm>
            <a:off x="9744769" y="115669"/>
            <a:ext cx="2296319" cy="3665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sz="1600" b="1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6" name="矢印: 右 195">
            <a:extLst>
              <a:ext uri="{FF2B5EF4-FFF2-40B4-BE49-F238E27FC236}">
                <a16:creationId xmlns:a16="http://schemas.microsoft.com/office/drawing/2014/main" id="{47DF141D-299F-4EFA-A6AF-83C7F24D672D}"/>
              </a:ext>
            </a:extLst>
          </p:cNvPr>
          <p:cNvSpPr/>
          <p:nvPr/>
        </p:nvSpPr>
        <p:spPr>
          <a:xfrm>
            <a:off x="9304810" y="1205844"/>
            <a:ext cx="1617914" cy="670333"/>
          </a:xfrm>
          <a:prstGeom prst="rightArrow">
            <a:avLst>
              <a:gd name="adj1" fmla="val 39035"/>
              <a:gd name="adj2" fmla="val 55027"/>
            </a:avLst>
          </a:prstGeom>
          <a:gradFill>
            <a:gsLst>
              <a:gs pos="0">
                <a:srgbClr val="FF9999"/>
              </a:gs>
              <a:gs pos="50000">
                <a:srgbClr val="FF66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chemeClr val="tx1">
                <a:alpha val="63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Reading TX message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A6888B31-58F9-488B-BC41-4CD30920FE97}"/>
              </a:ext>
            </a:extLst>
          </p:cNvPr>
          <p:cNvSpPr/>
          <p:nvPr/>
        </p:nvSpPr>
        <p:spPr>
          <a:xfrm>
            <a:off x="10937354" y="290237"/>
            <a:ext cx="1068251" cy="28517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Bit Stream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Processor</a:t>
            </a:r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90129063-4892-47AE-9546-88F40AEA117B}"/>
              </a:ext>
            </a:extLst>
          </p:cNvPr>
          <p:cNvSpPr/>
          <p:nvPr/>
        </p:nvSpPr>
        <p:spPr>
          <a:xfrm>
            <a:off x="9562096" y="5452591"/>
            <a:ext cx="1371266" cy="25048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sz="1600" b="1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F67925F7-4DED-48C4-8638-480A69CAAD9A}"/>
              </a:ext>
            </a:extLst>
          </p:cNvPr>
          <p:cNvCxnSpPr>
            <a:cxnSpLocks/>
          </p:cNvCxnSpPr>
          <p:nvPr/>
        </p:nvCxnSpPr>
        <p:spPr>
          <a:xfrm flipH="1" flipV="1">
            <a:off x="9304810" y="2004365"/>
            <a:ext cx="946617" cy="3462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60C0B96-3E5B-4512-9B96-17DEEF6229FD}"/>
              </a:ext>
            </a:extLst>
          </p:cNvPr>
          <p:cNvSpPr txBox="1"/>
          <p:nvPr/>
        </p:nvSpPr>
        <p:spPr>
          <a:xfrm>
            <a:off x="9635190" y="4444069"/>
            <a:ext cx="1848334" cy="484172"/>
          </a:xfrm>
          <a:prstGeom prst="rect">
            <a:avLst/>
          </a:prstGeom>
          <a:solidFill>
            <a:schemeClr val="bg1"/>
          </a:solidFill>
        </p:spPr>
        <p:txBody>
          <a:bodyPr wrap="square" tIns="468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ja-JP" sz="1600" b="1" i="1" dirty="0">
                <a:solidFill>
                  <a:srgbClr val="7030A0"/>
                </a:solidFill>
              </a:rPr>
              <a:t>Priority </a:t>
            </a:r>
          </a:p>
          <a:p>
            <a:pPr algn="ctr">
              <a:lnSpc>
                <a:spcPts val="1500"/>
              </a:lnSpc>
            </a:pPr>
            <a:r>
              <a:rPr lang="en-US" altLang="ja-JP" sz="1600" b="1" i="1" dirty="0">
                <a:solidFill>
                  <a:srgbClr val="7030A0"/>
                </a:solidFill>
              </a:rPr>
              <a:t>Management Table</a:t>
            </a:r>
          </a:p>
        </p:txBody>
      </p:sp>
      <p:sp>
        <p:nvSpPr>
          <p:cNvPr id="207" name="矢印: 上カーブ 206">
            <a:extLst>
              <a:ext uri="{FF2B5EF4-FFF2-40B4-BE49-F238E27FC236}">
                <a16:creationId xmlns:a16="http://schemas.microsoft.com/office/drawing/2014/main" id="{FC869A59-C451-49B8-A102-DAF287357F25}"/>
              </a:ext>
            </a:extLst>
          </p:cNvPr>
          <p:cNvSpPr/>
          <p:nvPr/>
        </p:nvSpPr>
        <p:spPr>
          <a:xfrm>
            <a:off x="1595861" y="8234096"/>
            <a:ext cx="9631946" cy="2499183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1CCD2A0C-6B6D-41B6-8D41-A4E5DEA11699}"/>
              </a:ext>
            </a:extLst>
          </p:cNvPr>
          <p:cNvSpPr txBox="1"/>
          <p:nvPr/>
        </p:nvSpPr>
        <p:spPr>
          <a:xfrm>
            <a:off x="4904385" y="10705104"/>
            <a:ext cx="2959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1" dirty="0">
                <a:solidFill>
                  <a:srgbClr val="497DAB"/>
                </a:solidFill>
              </a:rPr>
              <a:t>After Priority Comparison</a:t>
            </a:r>
            <a:endParaRPr lang="ja-JP" altLang="en-US" b="1" i="1" dirty="0">
              <a:solidFill>
                <a:srgbClr val="497DAB"/>
              </a:solidFill>
            </a:endParaRPr>
          </a:p>
        </p:txBody>
      </p:sp>
      <p:sp>
        <p:nvSpPr>
          <p:cNvPr id="212" name="円弧 211">
            <a:extLst>
              <a:ext uri="{FF2B5EF4-FFF2-40B4-BE49-F238E27FC236}">
                <a16:creationId xmlns:a16="http://schemas.microsoft.com/office/drawing/2014/main" id="{8771E540-515F-41CC-9532-3B85410B2278}"/>
              </a:ext>
            </a:extLst>
          </p:cNvPr>
          <p:cNvSpPr/>
          <p:nvPr/>
        </p:nvSpPr>
        <p:spPr>
          <a:xfrm rot="19779977" flipH="1">
            <a:off x="9446381" y="6363283"/>
            <a:ext cx="262000" cy="263394"/>
          </a:xfrm>
          <a:prstGeom prst="arc">
            <a:avLst>
              <a:gd name="adj1" fmla="val 14772783"/>
              <a:gd name="adj2" fmla="val 3360235"/>
            </a:avLst>
          </a:prstGeom>
          <a:ln w="28575">
            <a:solidFill>
              <a:srgbClr val="70AD4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フリーフォーム: 図形 214">
            <a:extLst>
              <a:ext uri="{FF2B5EF4-FFF2-40B4-BE49-F238E27FC236}">
                <a16:creationId xmlns:a16="http://schemas.microsoft.com/office/drawing/2014/main" id="{1F833AD8-4C7C-4A92-A2EC-1054513CAA22}"/>
              </a:ext>
            </a:extLst>
          </p:cNvPr>
          <p:cNvSpPr/>
          <p:nvPr/>
        </p:nvSpPr>
        <p:spPr>
          <a:xfrm>
            <a:off x="8470368" y="6256579"/>
            <a:ext cx="1100667" cy="2891366"/>
          </a:xfrm>
          <a:custGeom>
            <a:avLst/>
            <a:gdLst>
              <a:gd name="connsiteX0" fmla="*/ 0 w 1100667"/>
              <a:gd name="connsiteY0" fmla="*/ 2891366 h 2891366"/>
              <a:gd name="connsiteX1" fmla="*/ 503767 w 1100667"/>
              <a:gd name="connsiteY1" fmla="*/ 999066 h 2891366"/>
              <a:gd name="connsiteX2" fmla="*/ 770467 w 1100667"/>
              <a:gd name="connsiteY2" fmla="*/ 215900 h 2891366"/>
              <a:gd name="connsiteX3" fmla="*/ 1100667 w 1100667"/>
              <a:gd name="connsiteY3" fmla="*/ 0 h 2891366"/>
              <a:gd name="connsiteX4" fmla="*/ 1100667 w 1100667"/>
              <a:gd name="connsiteY4" fmla="*/ 0 h 289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667" h="2891366">
                <a:moveTo>
                  <a:pt x="0" y="2891366"/>
                </a:moveTo>
                <a:cubicBezTo>
                  <a:pt x="187678" y="2168171"/>
                  <a:pt x="375356" y="1444977"/>
                  <a:pt x="503767" y="999066"/>
                </a:cubicBezTo>
                <a:cubicBezTo>
                  <a:pt x="632178" y="553155"/>
                  <a:pt x="670984" y="382411"/>
                  <a:pt x="770467" y="215900"/>
                </a:cubicBezTo>
                <a:cubicBezTo>
                  <a:pt x="869950" y="49389"/>
                  <a:pt x="1100667" y="0"/>
                  <a:pt x="1100667" y="0"/>
                </a:cubicBezTo>
                <a:lnTo>
                  <a:pt x="1100667" y="0"/>
                </a:lnTo>
              </a:path>
            </a:pathLst>
          </a:custGeom>
          <a:noFill/>
          <a:ln w="28575">
            <a:solidFill>
              <a:srgbClr val="FFC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円弧 215">
            <a:extLst>
              <a:ext uri="{FF2B5EF4-FFF2-40B4-BE49-F238E27FC236}">
                <a16:creationId xmlns:a16="http://schemas.microsoft.com/office/drawing/2014/main" id="{04AD8256-6465-40F3-9FE5-1C96BF3224E6}"/>
              </a:ext>
            </a:extLst>
          </p:cNvPr>
          <p:cNvSpPr/>
          <p:nvPr/>
        </p:nvSpPr>
        <p:spPr>
          <a:xfrm rot="19779977" flipH="1">
            <a:off x="9446380" y="6640094"/>
            <a:ext cx="262000" cy="263394"/>
          </a:xfrm>
          <a:prstGeom prst="arc">
            <a:avLst>
              <a:gd name="adj1" fmla="val 14772783"/>
              <a:gd name="adj2" fmla="val 3360235"/>
            </a:avLst>
          </a:prstGeom>
          <a:ln w="28575">
            <a:solidFill>
              <a:srgbClr val="70AD4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矢印: 右 107">
            <a:extLst>
              <a:ext uri="{FF2B5EF4-FFF2-40B4-BE49-F238E27FC236}">
                <a16:creationId xmlns:a16="http://schemas.microsoft.com/office/drawing/2014/main" id="{AF67C1FF-CBFE-4DED-BEB9-C0B725451893}"/>
              </a:ext>
            </a:extLst>
          </p:cNvPr>
          <p:cNvSpPr/>
          <p:nvPr/>
        </p:nvSpPr>
        <p:spPr>
          <a:xfrm rot="19856156">
            <a:off x="2641411" y="1454190"/>
            <a:ext cx="1558586" cy="939117"/>
          </a:xfrm>
          <a:prstGeom prst="rightArrow">
            <a:avLst>
              <a:gd name="adj1" fmla="val 39035"/>
              <a:gd name="adj2" fmla="val 55027"/>
            </a:avLst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chemeClr val="tx1">
                <a:alpha val="63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Write to address 0x05</a:t>
            </a:r>
          </a:p>
        </p:txBody>
      </p:sp>
      <p:sp>
        <p:nvSpPr>
          <p:cNvPr id="109" name="矢印: 右 108">
            <a:extLst>
              <a:ext uri="{FF2B5EF4-FFF2-40B4-BE49-F238E27FC236}">
                <a16:creationId xmlns:a16="http://schemas.microsoft.com/office/drawing/2014/main" id="{D653E6F7-6E57-4668-9BFD-08D51C439E1E}"/>
              </a:ext>
            </a:extLst>
          </p:cNvPr>
          <p:cNvSpPr/>
          <p:nvPr/>
        </p:nvSpPr>
        <p:spPr>
          <a:xfrm rot="4427226" flipH="1">
            <a:off x="8856552" y="2430803"/>
            <a:ext cx="1404079" cy="966499"/>
          </a:xfrm>
          <a:prstGeom prst="rightArrow">
            <a:avLst>
              <a:gd name="adj1" fmla="val 39035"/>
              <a:gd name="adj2" fmla="val 55027"/>
            </a:avLst>
          </a:prstGeom>
          <a:gradFill>
            <a:gsLst>
              <a:gs pos="0">
                <a:srgbClr val="FF9999"/>
              </a:gs>
              <a:gs pos="50000">
                <a:srgbClr val="FF66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chemeClr val="tx1">
                <a:alpha val="63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Read to address</a:t>
            </a:r>
          </a:p>
          <a:p>
            <a:pPr algn="ctr"/>
            <a:r>
              <a:rPr lang="en-US" altLang="ja-JP" sz="1200" dirty="0"/>
              <a:t>0x01</a:t>
            </a:r>
          </a:p>
        </p:txBody>
      </p:sp>
    </p:spTree>
    <p:extLst>
      <p:ext uri="{BB962C8B-B14F-4D97-AF65-F5344CB8AC3E}">
        <p14:creationId xmlns:p14="http://schemas.microsoft.com/office/powerpoint/2010/main" val="150219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14414</TotalTime>
  <Words>344</Words>
  <Application>Microsoft Office PowerPoint</Application>
  <PresentationFormat>ユーザー設定</PresentationFormat>
  <Paragraphs>222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 本文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佐々木 大輔</dc:creator>
  <cp:lastModifiedBy>井上 孝洋</cp:lastModifiedBy>
  <cp:revision>76</cp:revision>
  <dcterms:created xsi:type="dcterms:W3CDTF">2020-02-27T07:31:47Z</dcterms:created>
  <dcterms:modified xsi:type="dcterms:W3CDTF">2022-04-20T09:39:57Z</dcterms:modified>
</cp:coreProperties>
</file>