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81CA-5CAF-FBD5-0008-925152CD2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585725-3F79-B4BD-7641-A987BD196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F57EDC-78A6-0796-0E88-AE0124BA8FF3}"/>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5" name="Footer Placeholder 4">
            <a:extLst>
              <a:ext uri="{FF2B5EF4-FFF2-40B4-BE49-F238E27FC236}">
                <a16:creationId xmlns:a16="http://schemas.microsoft.com/office/drawing/2014/main" id="{45D38BFB-95B5-7673-A978-F022D5896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8837A-4F21-9EAA-724B-00D11047C16D}"/>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105255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F32E-1E43-3ADA-F484-00C5C47D5D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FE3C13-A9C4-FBB6-F0A0-54BC9181D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7567C-A0F9-F2F5-9920-2BCE4D6D2F48}"/>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5" name="Footer Placeholder 4">
            <a:extLst>
              <a:ext uri="{FF2B5EF4-FFF2-40B4-BE49-F238E27FC236}">
                <a16:creationId xmlns:a16="http://schemas.microsoft.com/office/drawing/2014/main" id="{D75FB044-10C3-189C-51CC-DFFF31B47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B7993-18E1-B8C4-2BF4-2FCCD8CF8F84}"/>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328373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A1C9C-D867-7355-6CA1-6614EE3C36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B5C4F8-14AA-EF2E-3510-9BE38832D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188F6-F621-5136-7ACF-52C83291118B}"/>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5" name="Footer Placeholder 4">
            <a:extLst>
              <a:ext uri="{FF2B5EF4-FFF2-40B4-BE49-F238E27FC236}">
                <a16:creationId xmlns:a16="http://schemas.microsoft.com/office/drawing/2014/main" id="{BBFD5EC0-E5FB-D1CD-8000-90433520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CB43D-B8E2-0E89-9D5C-28F31A19F9D8}"/>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321951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F457-941D-E163-0B9C-0DE7C9C8FC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B2DBB-8693-AFB3-77B7-0B9D2977F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3D42E-A910-891B-A116-A8857CBA84DB}"/>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5" name="Footer Placeholder 4">
            <a:extLst>
              <a:ext uri="{FF2B5EF4-FFF2-40B4-BE49-F238E27FC236}">
                <a16:creationId xmlns:a16="http://schemas.microsoft.com/office/drawing/2014/main" id="{E852648D-3A50-3317-3AD1-32592ECF3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8A868-19F9-F23B-96F1-50F62D2FEEA8}"/>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25989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3AED-BEE1-C942-0835-2018A2050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A09065-1281-0F83-4E90-F89FC0F7D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2C721-A329-9C45-E948-8A568448C74A}"/>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5" name="Footer Placeholder 4">
            <a:extLst>
              <a:ext uri="{FF2B5EF4-FFF2-40B4-BE49-F238E27FC236}">
                <a16:creationId xmlns:a16="http://schemas.microsoft.com/office/drawing/2014/main" id="{7BCBF983-8D31-9B31-0D65-A81177196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7778C-42B4-362C-36EB-29344D3690DD}"/>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380613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07F5-D639-912C-59D8-064866C48D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5A1867-FB83-AD68-A40D-B2C7B0F8E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32A6DA-3C92-6BFB-20A7-9C488B0798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DD32FB-A15F-60B0-E7C3-383DD00CAB68}"/>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6" name="Footer Placeholder 5">
            <a:extLst>
              <a:ext uri="{FF2B5EF4-FFF2-40B4-BE49-F238E27FC236}">
                <a16:creationId xmlns:a16="http://schemas.microsoft.com/office/drawing/2014/main" id="{3DDE5B7C-3E6D-4FBC-91E6-74279736E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1EB23-31F3-DB1D-5003-F36C47064AFA}"/>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309736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E391-A006-62DC-ED77-E0E5823A93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7A494C-789A-B4DC-DBA6-F0EEAFE46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53013-30B2-36B0-A806-CE18031CC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0410C9-21EF-67D2-9898-F53FE0A44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7AD468-2148-83D4-75CC-4B7F4723E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1183AE-586D-A517-5E2B-4E15CB5F4E12}"/>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8" name="Footer Placeholder 7">
            <a:extLst>
              <a:ext uri="{FF2B5EF4-FFF2-40B4-BE49-F238E27FC236}">
                <a16:creationId xmlns:a16="http://schemas.microsoft.com/office/drawing/2014/main" id="{A4C83C23-51EF-4C49-F3E0-B0F14C32AA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97D921-AC27-4398-158E-95243CC53ED7}"/>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22208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0B9-B2EE-1C7B-FD2F-8271F1BDBD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29C248-277C-8B3A-3684-DF8F67C15DAF}"/>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4" name="Footer Placeholder 3">
            <a:extLst>
              <a:ext uri="{FF2B5EF4-FFF2-40B4-BE49-F238E27FC236}">
                <a16:creationId xmlns:a16="http://schemas.microsoft.com/office/drawing/2014/main" id="{BF9B1E77-8892-2C87-550B-1F79022B37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3D4EF6-3FC5-D1C2-2566-F4EB2A1C2154}"/>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214869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D5E44-650E-E601-D513-3710D7A9AD18}"/>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3" name="Footer Placeholder 2">
            <a:extLst>
              <a:ext uri="{FF2B5EF4-FFF2-40B4-BE49-F238E27FC236}">
                <a16:creationId xmlns:a16="http://schemas.microsoft.com/office/drawing/2014/main" id="{F52C6FC8-5C75-AAB3-736B-58B6E219C9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CD41EA-FB6B-7AAF-B0C0-A48F108E97FF}"/>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318642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7021-0C90-C5F7-AF14-4DA412F2E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30EE5B-1203-D6A3-0D6E-F199B09A5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EA7F74-57DC-51C0-8715-F7DC7B28F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D60B3-A6B6-0EEE-9A9E-DEF063468359}"/>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6" name="Footer Placeholder 5">
            <a:extLst>
              <a:ext uri="{FF2B5EF4-FFF2-40B4-BE49-F238E27FC236}">
                <a16:creationId xmlns:a16="http://schemas.microsoft.com/office/drawing/2014/main" id="{EDC0DACB-D7EE-2288-5F08-96DA2C8074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5B224-78B9-E9DB-4363-F30FD1089856}"/>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10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3B55-E2DA-1B3E-4B1C-31389F715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6666C2-1A97-10F2-0EF5-BAE20C961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3467E1-C03D-621F-8F24-12826594A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04E93-1D34-65C5-78B6-ED46823140CF}"/>
              </a:ext>
            </a:extLst>
          </p:cNvPr>
          <p:cNvSpPr>
            <a:spLocks noGrp="1"/>
          </p:cNvSpPr>
          <p:nvPr>
            <p:ph type="dt" sz="half" idx="10"/>
          </p:nvPr>
        </p:nvSpPr>
        <p:spPr/>
        <p:txBody>
          <a:bodyPr/>
          <a:lstStyle/>
          <a:p>
            <a:fld id="{DE796000-DEF7-42FE-AEDF-4B12DC871483}" type="datetimeFigureOut">
              <a:rPr lang="en-IN" smtClean="0"/>
              <a:t>19-02-2024</a:t>
            </a:fld>
            <a:endParaRPr lang="en-IN"/>
          </a:p>
        </p:txBody>
      </p:sp>
      <p:sp>
        <p:nvSpPr>
          <p:cNvPr id="6" name="Footer Placeholder 5">
            <a:extLst>
              <a:ext uri="{FF2B5EF4-FFF2-40B4-BE49-F238E27FC236}">
                <a16:creationId xmlns:a16="http://schemas.microsoft.com/office/drawing/2014/main" id="{A364A62C-B964-800B-E61E-A7FC0C882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1D2DA-8EA2-93EF-B400-9969C69699E9}"/>
              </a:ext>
            </a:extLst>
          </p:cNvPr>
          <p:cNvSpPr>
            <a:spLocks noGrp="1"/>
          </p:cNvSpPr>
          <p:nvPr>
            <p:ph type="sldNum" sz="quarter" idx="12"/>
          </p:nvPr>
        </p:nvSpPr>
        <p:spPr/>
        <p:txBody>
          <a:bodyPr/>
          <a:lstStyle/>
          <a:p>
            <a:fld id="{2BF2A986-13C4-4B38-ADB8-54684E8CB3CC}" type="slidenum">
              <a:rPr lang="en-IN" smtClean="0"/>
              <a:t>‹#›</a:t>
            </a:fld>
            <a:endParaRPr lang="en-IN"/>
          </a:p>
        </p:txBody>
      </p:sp>
    </p:spTree>
    <p:extLst>
      <p:ext uri="{BB962C8B-B14F-4D97-AF65-F5344CB8AC3E}">
        <p14:creationId xmlns:p14="http://schemas.microsoft.com/office/powerpoint/2010/main" val="187232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E2CC9-D59F-9B20-14D1-510A34F2C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F943A3-0296-D4A0-3E67-000AA734B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FA578-2F5D-9C2A-55A6-009BA0CC2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96000-DEF7-42FE-AEDF-4B12DC871483}" type="datetimeFigureOut">
              <a:rPr lang="en-IN" smtClean="0"/>
              <a:t>19-02-2024</a:t>
            </a:fld>
            <a:endParaRPr lang="en-IN"/>
          </a:p>
        </p:txBody>
      </p:sp>
      <p:sp>
        <p:nvSpPr>
          <p:cNvPr id="5" name="Footer Placeholder 4">
            <a:extLst>
              <a:ext uri="{FF2B5EF4-FFF2-40B4-BE49-F238E27FC236}">
                <a16:creationId xmlns:a16="http://schemas.microsoft.com/office/drawing/2014/main" id="{8EB950E8-1F48-4D71-5E30-D6052C245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F9FB70-B4CE-56C4-6C85-67F4F7994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2A986-13C4-4B38-ADB8-54684E8CB3CC}" type="slidenum">
              <a:rPr lang="en-IN" smtClean="0"/>
              <a:t>‹#›</a:t>
            </a:fld>
            <a:endParaRPr lang="en-IN"/>
          </a:p>
        </p:txBody>
      </p:sp>
    </p:spTree>
    <p:extLst>
      <p:ext uri="{BB962C8B-B14F-4D97-AF65-F5344CB8AC3E}">
        <p14:creationId xmlns:p14="http://schemas.microsoft.com/office/powerpoint/2010/main" val="56090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IX" TargetMode="External"/><Relationship Id="rId3" Type="http://schemas.openxmlformats.org/officeDocument/2006/relationships/hyperlink" Target="https://en.wikipedia.org/wiki/Distributed_computing" TargetMode="External"/><Relationship Id="rId7" Type="http://schemas.openxmlformats.org/officeDocument/2006/relationships/hyperlink" Target="https://en.wikipedia.org/wiki/Linux"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Computer_administration" TargetMode="External"/><Relationship Id="rId5" Type="http://schemas.openxmlformats.org/officeDocument/2006/relationships/hyperlink" Target="https://en.wikipedia.org/wiki/System_deployment" TargetMode="External"/><Relationship Id="rId4" Type="http://schemas.openxmlformats.org/officeDocument/2006/relationships/hyperlink" Target="https://en.wikipedia.org/wiki/IBM" TargetMode="External"/><Relationship Id="rId9" Type="http://schemas.openxmlformats.org/officeDocument/2006/relationships/hyperlink" Target="https://en.wikipedia.org/wiki/Computer_clust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8A6A-14F5-E142-CF83-044359E3F403}"/>
              </a:ext>
            </a:extLst>
          </p:cNvPr>
          <p:cNvSpPr>
            <a:spLocks noGrp="1"/>
          </p:cNvSpPr>
          <p:nvPr>
            <p:ph type="ctrTitle"/>
          </p:nvPr>
        </p:nvSpPr>
        <p:spPr>
          <a:xfrm>
            <a:off x="1524000" y="1600200"/>
            <a:ext cx="9144000" cy="1861469"/>
          </a:xfrm>
        </p:spPr>
        <p:txBody>
          <a:bodyPr>
            <a:normAutofit fontScale="90000"/>
          </a:bodyPr>
          <a:lstStyle/>
          <a:p>
            <a:pPr marL="591820" marR="1050290" algn="ctr">
              <a:spcBef>
                <a:spcPts val="1125"/>
              </a:spcBef>
              <a:spcAft>
                <a:spcPts val="0"/>
              </a:spcAft>
            </a:pPr>
            <a:r>
              <a:rPr lang="en-US" sz="3200" b="1" dirty="0">
                <a:effectLst/>
                <a:latin typeface="Times New Roman" panose="02020603050405020304" pitchFamily="18" charset="0"/>
                <a:ea typeface="Times New Roman" panose="02020603050405020304" pitchFamily="18" charset="0"/>
              </a:rPr>
              <a:t>Deploying Application on HPC cluster</a:t>
            </a:r>
            <a:r>
              <a:rPr lang="en-IN" sz="3200" b="1"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by using internal CI-CD Pipeline</a:t>
            </a:r>
            <a:br>
              <a:rPr lang="en-US" sz="32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Post Graduate Diploma in High Performance</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Computing System Administration </a:t>
            </a:r>
            <a:r>
              <a:rPr lang="en-US" sz="1800" dirty="0">
                <a:effectLst/>
                <a:latin typeface="Times New Roman" panose="02020603050405020304" pitchFamily="18" charset="0"/>
                <a:ea typeface="Times New Roman" panose="02020603050405020304" pitchFamily="18" charset="0"/>
              </a:rPr>
              <a:t>from </a:t>
            </a:r>
            <a:r>
              <a:rPr lang="en-US" sz="1800" b="1" dirty="0">
                <a:effectLst/>
                <a:latin typeface="Times New Roman" panose="02020603050405020304" pitchFamily="18" charset="0"/>
                <a:ea typeface="Times New Roman" panose="02020603050405020304" pitchFamily="18" charset="0"/>
              </a:rPr>
              <a:t>C-DAC ACTS</a:t>
            </a:r>
            <a:r>
              <a:rPr lang="en-US" sz="1800" b="1" spc="-4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(Pune)</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C11710C-38C8-0D86-71C1-12C35B4FA710}"/>
              </a:ext>
            </a:extLst>
          </p:cNvPr>
          <p:cNvSpPr>
            <a:spLocks noGrp="1"/>
          </p:cNvSpPr>
          <p:nvPr>
            <p:ph type="subTitle" idx="1"/>
          </p:nvPr>
        </p:nvSpPr>
        <p:spPr/>
        <p:txBody>
          <a:bodyPr/>
          <a:lstStyle/>
          <a:p>
            <a:pPr marL="316230" marR="1050925" algn="ctr">
              <a:spcAft>
                <a:spcPts val="0"/>
              </a:spcAft>
            </a:pPr>
            <a:r>
              <a:rPr lang="en-US" sz="1800" b="1" dirty="0">
                <a:effectLst/>
                <a:latin typeface="Cambria" panose="02040503050406030204" pitchFamily="18" charset="0"/>
                <a:ea typeface="Times New Roman" panose="02020603050405020304" pitchFamily="18" charset="0"/>
              </a:rPr>
              <a:t>Guided</a:t>
            </a:r>
            <a:r>
              <a:rPr lang="en-US" sz="1800" b="1" spc="-65" dirty="0">
                <a:effectLst/>
                <a:latin typeface="Cambria" panose="02040503050406030204" pitchFamily="18" charset="0"/>
                <a:ea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rPr>
              <a:t>by</a:t>
            </a:r>
            <a:endParaRPr lang="en-IN" sz="1800" dirty="0">
              <a:effectLst/>
              <a:latin typeface="Times New Roman" panose="02020603050405020304" pitchFamily="18" charset="0"/>
              <a:ea typeface="Times New Roman" panose="02020603050405020304" pitchFamily="18" charset="0"/>
            </a:endParaRPr>
          </a:p>
          <a:p>
            <a:pPr marL="250825" marR="1050925" algn="ctr">
              <a:spcAft>
                <a:spcPts val="0"/>
              </a:spcAft>
            </a:pPr>
            <a:r>
              <a:rPr lang="en-US" sz="1800" b="1" dirty="0" err="1">
                <a:solidFill>
                  <a:srgbClr val="4E81B9"/>
                </a:solidFill>
                <a:effectLst/>
                <a:latin typeface="Cambria" panose="02040503050406030204" pitchFamily="18" charset="0"/>
                <a:ea typeface="Times New Roman" panose="02020603050405020304" pitchFamily="18" charset="0"/>
              </a:rPr>
              <a:t>Mr.Pratik</a:t>
            </a:r>
            <a:r>
              <a:rPr lang="en-US" sz="1800" b="1" dirty="0">
                <a:solidFill>
                  <a:srgbClr val="4E81B9"/>
                </a:solidFill>
                <a:effectLst/>
                <a:latin typeface="Cambria" panose="02040503050406030204" pitchFamily="18" charset="0"/>
                <a:ea typeface="Times New Roman" panose="02020603050405020304" pitchFamily="18" charset="0"/>
              </a:rPr>
              <a:t> Maheshwari</a:t>
            </a:r>
          </a:p>
          <a:p>
            <a:pPr marL="250825" marR="1050925" algn="ctr">
              <a:spcAft>
                <a:spcPts val="0"/>
              </a:spcAft>
            </a:pPr>
            <a:endParaRPr lang="en-US" sz="1800" b="1" dirty="0">
              <a:solidFill>
                <a:srgbClr val="4E81B9"/>
              </a:solidFill>
              <a:effectLst/>
              <a:latin typeface="Cambria" panose="02040503050406030204" pitchFamily="18" charset="0"/>
              <a:ea typeface="Times New Roman" panose="02020603050405020304" pitchFamily="18" charset="0"/>
            </a:endParaRPr>
          </a:p>
          <a:p>
            <a:pPr marL="250825" marR="1050925"/>
            <a:r>
              <a:rPr lang="en-US" sz="1800" b="1" dirty="0">
                <a:effectLst/>
                <a:latin typeface="Cambria" panose="02040503050406030204" pitchFamily="18" charset="0"/>
                <a:ea typeface="Times New Roman" panose="02020603050405020304" pitchFamily="18" charset="0"/>
              </a:rPr>
              <a:t>Presented</a:t>
            </a:r>
            <a:r>
              <a:rPr lang="en-US" sz="1800" b="1" spc="-45" dirty="0">
                <a:effectLst/>
                <a:latin typeface="Cambria" panose="02040503050406030204" pitchFamily="18" charset="0"/>
                <a:ea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rPr>
              <a:t>By</a:t>
            </a:r>
            <a:endParaRPr lang="en-IN" sz="1800" dirty="0">
              <a:effectLst/>
              <a:latin typeface="Times New Roman" panose="02020603050405020304" pitchFamily="18" charset="0"/>
              <a:ea typeface="Times New Roman" panose="02020603050405020304" pitchFamily="18" charset="0"/>
            </a:endParaRPr>
          </a:p>
          <a:p>
            <a:pPr marL="250825" marR="1050925" algn="ctr">
              <a:spcAft>
                <a:spcPts val="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 Box 2">
            <a:extLst>
              <a:ext uri="{FF2B5EF4-FFF2-40B4-BE49-F238E27FC236}">
                <a16:creationId xmlns:a16="http://schemas.microsoft.com/office/drawing/2014/main" id="{8869D923-4205-81A7-9D03-26D0DB7F6BDC}"/>
              </a:ext>
            </a:extLst>
          </p:cNvPr>
          <p:cNvSpPr txBox="1">
            <a:spLocks noChangeArrowheads="1"/>
          </p:cNvSpPr>
          <p:nvPr/>
        </p:nvSpPr>
        <p:spPr bwMode="auto">
          <a:xfrm>
            <a:off x="3833462" y="5156517"/>
            <a:ext cx="2567940" cy="115824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r>
              <a:rPr lang="en-IN" sz="1600" b="1" dirty="0">
                <a:effectLst/>
                <a:latin typeface="Times New Roman" panose="02020603050405020304" pitchFamily="18" charset="0"/>
                <a:ea typeface="Times New Roman" panose="02020603050405020304" pitchFamily="18" charset="0"/>
              </a:rPr>
              <a:t>Mr. Sandeep </a:t>
            </a:r>
            <a:r>
              <a:rPr lang="en-IN" sz="1600" b="1" dirty="0" err="1">
                <a:effectLst/>
                <a:latin typeface="Times New Roman" panose="02020603050405020304" pitchFamily="18" charset="0"/>
                <a:ea typeface="Times New Roman" panose="02020603050405020304" pitchFamily="18" charset="0"/>
              </a:rPr>
              <a:t>Kamble</a:t>
            </a:r>
            <a:endParaRPr lang="en-IN" sz="1100" dirty="0">
              <a:effectLst/>
              <a:latin typeface="Times New Roman" panose="02020603050405020304" pitchFamily="18" charset="0"/>
              <a:ea typeface="Times New Roman" panose="02020603050405020304" pitchFamily="18" charset="0"/>
            </a:endParaRPr>
          </a:p>
          <a:p>
            <a:r>
              <a:rPr lang="en-IN" sz="1600" b="1" dirty="0">
                <a:effectLst/>
                <a:latin typeface="Times New Roman" panose="02020603050405020304" pitchFamily="18" charset="0"/>
                <a:ea typeface="Times New Roman" panose="02020603050405020304" pitchFamily="18" charset="0"/>
              </a:rPr>
              <a:t>Mr. Pranav Ambhore</a:t>
            </a:r>
            <a:endParaRPr lang="en-IN" sz="1100" dirty="0">
              <a:effectLst/>
              <a:latin typeface="Times New Roman" panose="02020603050405020304" pitchFamily="18" charset="0"/>
              <a:ea typeface="Times New Roman" panose="02020603050405020304" pitchFamily="18" charset="0"/>
            </a:endParaRPr>
          </a:p>
          <a:p>
            <a:r>
              <a:rPr lang="en-IN" sz="1600" b="1" dirty="0">
                <a:effectLst/>
                <a:latin typeface="Times New Roman" panose="02020603050405020304" pitchFamily="18" charset="0"/>
                <a:ea typeface="Times New Roman" panose="02020603050405020304" pitchFamily="18" charset="0"/>
              </a:rPr>
              <a:t>Mr. Mithlesh </a:t>
            </a:r>
            <a:r>
              <a:rPr lang="en-IN" sz="1600" b="1" dirty="0" err="1">
                <a:effectLst/>
                <a:latin typeface="Times New Roman" panose="02020603050405020304" pitchFamily="18" charset="0"/>
                <a:ea typeface="Times New Roman" panose="02020603050405020304" pitchFamily="18" charset="0"/>
              </a:rPr>
              <a:t>Murmu</a:t>
            </a:r>
            <a:endParaRPr lang="en-IN" sz="1100" dirty="0">
              <a:effectLst/>
              <a:latin typeface="Times New Roman" panose="02020603050405020304" pitchFamily="18" charset="0"/>
              <a:ea typeface="Times New Roman" panose="02020603050405020304" pitchFamily="18" charset="0"/>
            </a:endParaRPr>
          </a:p>
          <a:p>
            <a:r>
              <a:rPr lang="en-IN" sz="1600" b="1" dirty="0">
                <a:effectLst/>
                <a:latin typeface="Times New Roman" panose="02020603050405020304" pitchFamily="18" charset="0"/>
                <a:ea typeface="Times New Roman" panose="02020603050405020304" pitchFamily="18" charset="0"/>
              </a:rPr>
              <a:t>Mr. Siddharth </a:t>
            </a:r>
            <a:r>
              <a:rPr lang="en-IN" sz="1600" b="1" dirty="0" err="1">
                <a:effectLst/>
                <a:latin typeface="Times New Roman" panose="02020603050405020304" pitchFamily="18" charset="0"/>
                <a:ea typeface="Times New Roman" panose="02020603050405020304" pitchFamily="18" charset="0"/>
              </a:rPr>
              <a:t>Birajdar</a:t>
            </a:r>
            <a:endParaRPr lang="en-IN" sz="1100" dirty="0">
              <a:effectLst/>
              <a:latin typeface="Times New Roman" panose="02020603050405020304" pitchFamily="18" charset="0"/>
              <a:ea typeface="Times New Roman" panose="02020603050405020304" pitchFamily="18" charset="0"/>
            </a:endParaRPr>
          </a:p>
        </p:txBody>
      </p:sp>
      <p:sp>
        <p:nvSpPr>
          <p:cNvPr id="5" name="Text Box 2">
            <a:extLst>
              <a:ext uri="{FF2B5EF4-FFF2-40B4-BE49-F238E27FC236}">
                <a16:creationId xmlns:a16="http://schemas.microsoft.com/office/drawing/2014/main" id="{7DD58119-81C1-2EB0-40BE-8BBD05C6D054}"/>
              </a:ext>
            </a:extLst>
          </p:cNvPr>
          <p:cNvSpPr txBox="1">
            <a:spLocks noChangeArrowheads="1"/>
          </p:cNvSpPr>
          <p:nvPr/>
        </p:nvSpPr>
        <p:spPr bwMode="auto">
          <a:xfrm>
            <a:off x="6096000" y="5187799"/>
            <a:ext cx="2057400" cy="132588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r>
              <a:rPr lang="en-IN" sz="1600" b="1" dirty="0">
                <a:effectLst/>
                <a:latin typeface="Times New Roman" panose="02020603050405020304" pitchFamily="18" charset="0"/>
                <a:ea typeface="Times New Roman" panose="02020603050405020304" pitchFamily="18" charset="0"/>
              </a:rPr>
              <a:t>PRN : 230940127048</a:t>
            </a:r>
            <a:endParaRPr lang="en-IN" sz="1100" dirty="0">
              <a:effectLst/>
              <a:latin typeface="Times New Roman" panose="02020603050405020304" pitchFamily="18" charset="0"/>
              <a:ea typeface="Times New Roman" panose="02020603050405020304" pitchFamily="18" charset="0"/>
            </a:endParaRPr>
          </a:p>
          <a:p>
            <a:r>
              <a:rPr lang="en-IN" sz="1600" b="1" dirty="0">
                <a:effectLst/>
                <a:latin typeface="Times New Roman" panose="02020603050405020304" pitchFamily="18" charset="0"/>
                <a:ea typeface="Times New Roman" panose="02020603050405020304" pitchFamily="18" charset="0"/>
              </a:rPr>
              <a:t>PRN : 230940127044</a:t>
            </a:r>
            <a:endParaRPr lang="en-IN" sz="1100" dirty="0">
              <a:effectLst/>
              <a:latin typeface="Times New Roman" panose="02020603050405020304" pitchFamily="18" charset="0"/>
              <a:ea typeface="Times New Roman" panose="02020603050405020304" pitchFamily="18" charset="0"/>
            </a:endParaRPr>
          </a:p>
          <a:p>
            <a:r>
              <a:rPr lang="en-IN" sz="1600" b="1" dirty="0">
                <a:effectLst/>
                <a:latin typeface="Times New Roman" panose="02020603050405020304" pitchFamily="18" charset="0"/>
                <a:ea typeface="Times New Roman" panose="02020603050405020304" pitchFamily="18" charset="0"/>
              </a:rPr>
              <a:t>PRN : 230940127041</a:t>
            </a:r>
            <a:endParaRPr lang="en-IN" sz="1100" dirty="0">
              <a:effectLst/>
              <a:latin typeface="Times New Roman" panose="02020603050405020304" pitchFamily="18" charset="0"/>
              <a:ea typeface="Times New Roman" panose="02020603050405020304" pitchFamily="18" charset="0"/>
            </a:endParaRPr>
          </a:p>
          <a:p>
            <a:r>
              <a:rPr lang="en-IN" sz="1600" b="1" dirty="0">
                <a:effectLst/>
                <a:latin typeface="Times New Roman" panose="02020603050405020304" pitchFamily="18" charset="0"/>
                <a:ea typeface="Times New Roman" panose="02020603050405020304" pitchFamily="18" charset="0"/>
              </a:rPr>
              <a:t>PRN : 230940127012</a:t>
            </a:r>
            <a:endParaRPr lang="en-IN" sz="1100" dirty="0">
              <a:effectLst/>
              <a:latin typeface="Times New Roman" panose="02020603050405020304" pitchFamily="18" charset="0"/>
              <a:ea typeface="Times New Roman" panose="02020603050405020304" pitchFamily="18" charset="0"/>
            </a:endParaRPr>
          </a:p>
        </p:txBody>
      </p:sp>
      <p:pic>
        <p:nvPicPr>
          <p:cNvPr id="6" name="image1.jpeg">
            <a:extLst>
              <a:ext uri="{FF2B5EF4-FFF2-40B4-BE49-F238E27FC236}">
                <a16:creationId xmlns:a16="http://schemas.microsoft.com/office/drawing/2014/main" id="{885E370C-FEBF-DB54-B1F1-E005EE13635C}"/>
              </a:ext>
            </a:extLst>
          </p:cNvPr>
          <p:cNvPicPr>
            <a:picLocks noChangeAspect="1"/>
          </p:cNvPicPr>
          <p:nvPr/>
        </p:nvPicPr>
        <p:blipFill>
          <a:blip r:embed="rId2" cstate="print"/>
          <a:stretch>
            <a:fillRect/>
          </a:stretch>
        </p:blipFill>
        <p:spPr>
          <a:xfrm>
            <a:off x="4710664" y="365677"/>
            <a:ext cx="2253615" cy="494030"/>
          </a:xfrm>
          <a:prstGeom prst="rect">
            <a:avLst/>
          </a:prstGeom>
        </p:spPr>
      </p:pic>
    </p:spTree>
    <p:extLst>
      <p:ext uri="{BB962C8B-B14F-4D97-AF65-F5344CB8AC3E}">
        <p14:creationId xmlns:p14="http://schemas.microsoft.com/office/powerpoint/2010/main" val="420850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8513C-C789-D1C0-6AB2-26291FE208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83A951-5F27-8780-3024-DAEAA1604389}"/>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Jenkins</a:t>
            </a:r>
          </a:p>
        </p:txBody>
      </p:sp>
      <p:sp>
        <p:nvSpPr>
          <p:cNvPr id="4" name="TextBox 3">
            <a:extLst>
              <a:ext uri="{FF2B5EF4-FFF2-40B4-BE49-F238E27FC236}">
                <a16:creationId xmlns:a16="http://schemas.microsoft.com/office/drawing/2014/main" id="{C78C563F-186D-9907-E991-A8E66DE7F678}"/>
              </a:ext>
            </a:extLst>
          </p:cNvPr>
          <p:cNvSpPr txBox="1"/>
          <p:nvPr/>
        </p:nvSpPr>
        <p:spPr>
          <a:xfrm>
            <a:off x="838200" y="3059668"/>
            <a:ext cx="113538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We identified that we needed Jenkins Machine (Production Machine) which will deploy applications on </a:t>
            </a:r>
            <a:r>
              <a:rPr lang="en-US" sz="1800" dirty="0" err="1">
                <a:effectLst/>
                <a:latin typeface="Times New Roman" panose="02020603050405020304" pitchFamily="18" charset="0"/>
                <a:ea typeface="Times New Roman" panose="02020603050405020304" pitchFamily="18" charset="0"/>
              </a:rPr>
              <a:t>Hpc</a:t>
            </a:r>
            <a:r>
              <a:rPr lang="en-US" sz="1800" dirty="0">
                <a:effectLst/>
                <a:latin typeface="Times New Roman" panose="02020603050405020304" pitchFamily="18" charset="0"/>
                <a:ea typeface="Times New Roman" panose="02020603050405020304" pitchFamily="18" charset="0"/>
              </a:rPr>
              <a:t> cluster.</a:t>
            </a:r>
            <a:endParaRPr lang="en-IN" dirty="0"/>
          </a:p>
        </p:txBody>
      </p:sp>
      <p:sp>
        <p:nvSpPr>
          <p:cNvPr id="6" name="TextBox 5">
            <a:extLst>
              <a:ext uri="{FF2B5EF4-FFF2-40B4-BE49-F238E27FC236}">
                <a16:creationId xmlns:a16="http://schemas.microsoft.com/office/drawing/2014/main" id="{2B2912D3-30A9-492C-8163-6FFD1409B5F2}"/>
              </a:ext>
            </a:extLst>
          </p:cNvPr>
          <p:cNvSpPr txBox="1"/>
          <p:nvPr/>
        </p:nvSpPr>
        <p:spPr>
          <a:xfrm>
            <a:off x="838199" y="1397675"/>
            <a:ext cx="10936705"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Jenkins is an open-source automation server that facilitates Continuous Integration and Continuous Deployment (CI/CD) practices. It enables developers to build, test, and deploy their software automatically, thereby increasing efficiency and reducing the likelihood of errors. Jenkins supports a wide array of plugins that extend its capabilities, making it highly customizable and adaptable to various development needs. </a:t>
            </a:r>
            <a:endParaRPr lang="en-IN" dirty="0"/>
          </a:p>
        </p:txBody>
      </p:sp>
    </p:spTree>
    <p:extLst>
      <p:ext uri="{BB962C8B-B14F-4D97-AF65-F5344CB8AC3E}">
        <p14:creationId xmlns:p14="http://schemas.microsoft.com/office/powerpoint/2010/main" val="266815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D9BE0-CC07-A806-79C2-EF0CBF7C8E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AAA41-FC1D-60DB-1F3B-9F042DE7246E}"/>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NFS</a:t>
            </a:r>
          </a:p>
        </p:txBody>
      </p:sp>
      <p:sp>
        <p:nvSpPr>
          <p:cNvPr id="4" name="TextBox 3">
            <a:extLst>
              <a:ext uri="{FF2B5EF4-FFF2-40B4-BE49-F238E27FC236}">
                <a16:creationId xmlns:a16="http://schemas.microsoft.com/office/drawing/2014/main" id="{91986980-1158-281C-D9D8-8F5E6F5207E7}"/>
              </a:ext>
            </a:extLst>
          </p:cNvPr>
          <p:cNvSpPr txBox="1"/>
          <p:nvPr/>
        </p:nvSpPr>
        <p:spPr>
          <a:xfrm>
            <a:off x="838200" y="2353906"/>
            <a:ext cx="11353800" cy="369332"/>
          </a:xfrm>
          <a:prstGeom prst="rect">
            <a:avLst/>
          </a:prstGeom>
          <a:noFill/>
        </p:spPr>
        <p:txBody>
          <a:bodyPr wrap="square">
            <a:spAutoFit/>
          </a:bodyPr>
          <a:lstStyle/>
          <a:p>
            <a:pPr marR="876935" lvl="0" algn="just">
              <a:spcAft>
                <a:spcPts val="0"/>
              </a:spcAft>
              <a:tabLst>
                <a:tab pos="876300" algn="l"/>
              </a:tabLst>
            </a:pPr>
            <a:r>
              <a:rPr lang="en-US" sz="1800" dirty="0">
                <a:effectLst/>
                <a:latin typeface="Times New Roman" panose="02020603050405020304" pitchFamily="18" charset="0"/>
                <a:ea typeface="Times New Roman" panose="02020603050405020304" pitchFamily="18" charset="0"/>
              </a:rPr>
              <a:t>Configured common storage for </a:t>
            </a:r>
            <a:r>
              <a:rPr lang="en-US" sz="1800" dirty="0" err="1">
                <a:effectLst/>
                <a:latin typeface="Times New Roman" panose="02020603050405020304" pitchFamily="18" charset="0"/>
                <a:ea typeface="Times New Roman" panose="02020603050405020304" pitchFamily="18" charset="0"/>
              </a:rPr>
              <a:t>Hpc</a:t>
            </a:r>
            <a:r>
              <a:rPr lang="en-US" sz="1800" dirty="0">
                <a:effectLst/>
                <a:latin typeface="Times New Roman" panose="02020603050405020304" pitchFamily="18" charset="0"/>
                <a:ea typeface="Times New Roman" panose="02020603050405020304" pitchFamily="18" charset="0"/>
              </a:rPr>
              <a:t> Cluster so that files remain same everywhere via NFS</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754C70D-8A5A-34E3-14E9-9BB51D494CEE}"/>
              </a:ext>
            </a:extLst>
          </p:cNvPr>
          <p:cNvSpPr txBox="1"/>
          <p:nvPr/>
        </p:nvSpPr>
        <p:spPr>
          <a:xfrm>
            <a:off x="838199" y="1397675"/>
            <a:ext cx="10936705"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Network File System (NFS) is a distributed file system protocol that allows a user on a client computer to access files over a network in a manner similar to how local storage is accessed. </a:t>
            </a:r>
            <a:endParaRPr lang="en-IN" dirty="0"/>
          </a:p>
        </p:txBody>
      </p:sp>
    </p:spTree>
    <p:extLst>
      <p:ext uri="{BB962C8B-B14F-4D97-AF65-F5344CB8AC3E}">
        <p14:creationId xmlns:p14="http://schemas.microsoft.com/office/powerpoint/2010/main" val="91349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FC2D2-29E5-E646-1198-B99D8F9DB9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10AF3-83EB-5E5B-5CC2-BF55B1861D37}"/>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err="1">
                <a:effectLst/>
                <a:latin typeface="Times New Roman" panose="02020603050405020304" pitchFamily="18" charset="0"/>
                <a:ea typeface="Times New Roman" panose="02020603050405020304" pitchFamily="18" charset="0"/>
              </a:rPr>
              <a:t>Slurm</a:t>
            </a:r>
            <a:r>
              <a:rPr lang="en-IN" sz="3200" b="1" kern="0" spc="-5" dirty="0">
                <a:effectLst/>
                <a:latin typeface="Times New Roman" panose="02020603050405020304" pitchFamily="18" charset="0"/>
                <a:ea typeface="Times New Roman" panose="02020603050405020304" pitchFamily="18" charset="0"/>
              </a:rPr>
              <a:t> on HPC Cluster</a:t>
            </a:r>
          </a:p>
        </p:txBody>
      </p:sp>
      <p:sp>
        <p:nvSpPr>
          <p:cNvPr id="4" name="TextBox 3">
            <a:extLst>
              <a:ext uri="{FF2B5EF4-FFF2-40B4-BE49-F238E27FC236}">
                <a16:creationId xmlns:a16="http://schemas.microsoft.com/office/drawing/2014/main" id="{A7C44B84-4956-E213-FF9F-876BAEA4F991}"/>
              </a:ext>
            </a:extLst>
          </p:cNvPr>
          <p:cNvSpPr txBox="1"/>
          <p:nvPr/>
        </p:nvSpPr>
        <p:spPr>
          <a:xfrm>
            <a:off x="838200" y="1416857"/>
            <a:ext cx="11097126" cy="923330"/>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Slurm</a:t>
            </a:r>
            <a:r>
              <a:rPr lang="en-US" sz="1800" dirty="0">
                <a:effectLst/>
                <a:latin typeface="Times New Roman" panose="02020603050405020304" pitchFamily="18" charset="0"/>
                <a:ea typeface="Times New Roman" panose="02020603050405020304" pitchFamily="18" charset="0"/>
              </a:rPr>
              <a:t> (Simple Linux Utility for Resource Management) is an open-source, fault-tolerant, and highly scalable cluster management and job scheduling system for Linux clusters. It is widely used in HPC environments to allocate resources, manage job queues, and schedule job execution, optimizing the utilization of available computing resources.</a:t>
            </a:r>
            <a:endParaRPr lang="en-IN" dirty="0"/>
          </a:p>
        </p:txBody>
      </p:sp>
      <p:sp>
        <p:nvSpPr>
          <p:cNvPr id="6" name="TextBox 5">
            <a:extLst>
              <a:ext uri="{FF2B5EF4-FFF2-40B4-BE49-F238E27FC236}">
                <a16:creationId xmlns:a16="http://schemas.microsoft.com/office/drawing/2014/main" id="{302DDAFE-39FA-C0DF-A632-527220109717}"/>
              </a:ext>
            </a:extLst>
          </p:cNvPr>
          <p:cNvSpPr txBox="1"/>
          <p:nvPr/>
        </p:nvSpPr>
        <p:spPr>
          <a:xfrm>
            <a:off x="838200" y="2554250"/>
            <a:ext cx="11097126" cy="646331"/>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Hpc</a:t>
            </a:r>
            <a:r>
              <a:rPr lang="en-US" sz="1800" dirty="0">
                <a:effectLst/>
                <a:latin typeface="Times New Roman" panose="02020603050405020304" pitchFamily="18" charset="0"/>
                <a:ea typeface="Times New Roman" panose="02020603050405020304" pitchFamily="18" charset="0"/>
              </a:rPr>
              <a:t> cluster which would be made by </a:t>
            </a:r>
            <a:r>
              <a:rPr lang="en-US" sz="1800" dirty="0" err="1">
                <a:effectLst/>
                <a:latin typeface="Times New Roman" panose="02020603050405020304" pitchFamily="18" charset="0"/>
                <a:ea typeface="Times New Roman" panose="02020603050405020304" pitchFamily="18" charset="0"/>
              </a:rPr>
              <a:t>xcat</a:t>
            </a:r>
            <a:r>
              <a:rPr lang="en-US" sz="1800" dirty="0">
                <a:effectLst/>
                <a:latin typeface="Times New Roman" panose="02020603050405020304" pitchFamily="18" charset="0"/>
                <a:ea typeface="Times New Roman" panose="02020603050405020304" pitchFamily="18" charset="0"/>
              </a:rPr>
              <a:t> node provisioning and its resources had to be managed for that we decide to use </a:t>
            </a:r>
            <a:r>
              <a:rPr lang="en-US" sz="1800" dirty="0" err="1">
                <a:effectLst/>
                <a:latin typeface="Times New Roman" panose="02020603050405020304" pitchFamily="18" charset="0"/>
                <a:ea typeface="Times New Roman" panose="02020603050405020304" pitchFamily="18" charset="0"/>
              </a:rPr>
              <a:t>Slurm</a:t>
            </a:r>
            <a:endParaRPr lang="en-IN" dirty="0"/>
          </a:p>
        </p:txBody>
      </p:sp>
    </p:spTree>
    <p:extLst>
      <p:ext uri="{BB962C8B-B14F-4D97-AF65-F5344CB8AC3E}">
        <p14:creationId xmlns:p14="http://schemas.microsoft.com/office/powerpoint/2010/main" val="418586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27A51-B71E-1C4F-174C-D62B3F5C9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89A90-7B46-0ACB-7126-F36E962D3D7F}"/>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Jenkins Pipeline </a:t>
            </a:r>
          </a:p>
        </p:txBody>
      </p:sp>
      <p:sp>
        <p:nvSpPr>
          <p:cNvPr id="14" name="Rectangle 10">
            <a:extLst>
              <a:ext uri="{FF2B5EF4-FFF2-40B4-BE49-F238E27FC236}">
                <a16:creationId xmlns:a16="http://schemas.microsoft.com/office/drawing/2014/main" id="{14E50044-6D3C-58EA-9D50-6A433145E166}"/>
              </a:ext>
            </a:extLst>
          </p:cNvPr>
          <p:cNvSpPr>
            <a:spLocks noChangeArrowheads="1"/>
          </p:cNvSpPr>
          <p:nvPr/>
        </p:nvSpPr>
        <p:spPr bwMode="auto">
          <a:xfrm>
            <a:off x="838200" y="1420007"/>
            <a:ext cx="9740153" cy="53091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pipeline{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solidFill>
                  <a:srgbClr val="000000"/>
                </a:solidFill>
                <a:latin typeface="Arial Unicode MS"/>
                <a:cs typeface="Courier New" panose="02070309020205020404" pitchFamily="49" charset="0"/>
              </a:rPr>
              <a:t>	</a:t>
            </a:r>
            <a:r>
              <a:rPr lang="en-US" sz="1400" dirty="0">
                <a:solidFill>
                  <a:srgbClr val="000000"/>
                </a:solidFill>
                <a:effectLst/>
                <a:latin typeface="Times New Roman" panose="02020603050405020304" pitchFamily="18" charset="0"/>
                <a:ea typeface="Times New Roman" panose="02020603050405020304" pitchFamily="18" charset="0"/>
              </a:rPr>
              <a:t>agent any</a:t>
            </a:r>
            <a:endParaRPr lang="en-US" sz="800" dirty="0">
              <a:solidFill>
                <a:srgbClr val="0000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Unicode MS"/>
                <a:cs typeface="Courier New" panose="02070309020205020404" pitchFamily="49" charset="0"/>
              </a:rPr>
              <a:t>	</a:t>
            </a:r>
            <a:r>
              <a:rPr lang="en-US" sz="1400" dirty="0">
                <a:solidFill>
                  <a:srgbClr val="000000"/>
                </a:solidFill>
                <a:effectLst/>
                <a:latin typeface="Times New Roman" panose="02020603050405020304" pitchFamily="18" charset="0"/>
                <a:ea typeface="Times New Roman" panose="02020603050405020304" pitchFamily="18" charset="0"/>
              </a:rPr>
              <a:t>stages{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latin typeface="Times New Roman" panose="02020603050405020304" pitchFamily="18" charset="0"/>
              </a:rPr>
              <a:t>		</a:t>
            </a:r>
            <a:r>
              <a:rPr kumimoji="0" lang="en-US" altLang="en-US" sz="600" b="0" i="0" u="none" strike="noStrike" cap="none" normalizeH="0" baseline="0" dirty="0">
                <a:ln>
                  <a:noFill/>
                </a:ln>
                <a:solidFill>
                  <a:schemeClr val="tx1"/>
                </a:solidFill>
                <a:effectLst/>
              </a:rPr>
              <a:t> </a:t>
            </a:r>
            <a:r>
              <a:rPr lang="en-US" sz="1400" dirty="0">
                <a:solidFill>
                  <a:srgbClr val="000000"/>
                </a:solidFill>
                <a:effectLst/>
                <a:latin typeface="Times New Roman" panose="02020603050405020304" pitchFamily="18" charset="0"/>
                <a:ea typeface="Times New Roman" panose="02020603050405020304" pitchFamily="18" charset="0"/>
              </a:rPr>
              <a:t>stage('fetch-code’){</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steps{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rPr>
              <a:t>sh</a:t>
            </a: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ssh root@192.168.144.213 'cd /</a:t>
            </a:r>
            <a:r>
              <a:rPr lang="en-US" sz="1400" dirty="0" err="1">
                <a:solidFill>
                  <a:srgbClr val="000000"/>
                </a:solidFill>
                <a:latin typeface="Times New Roman" panose="02020603050405020304" pitchFamily="18" charset="0"/>
                <a:ea typeface="Times New Roman" panose="02020603050405020304" pitchFamily="18" charset="0"/>
              </a:rPr>
              <a:t>nfs</a:t>
            </a:r>
            <a:r>
              <a:rPr lang="en-US" sz="1400" dirty="0">
                <a:solidFill>
                  <a:srgbClr val="000000"/>
                </a:solidFill>
                <a:latin typeface="Times New Roman" panose="02020603050405020304" pitchFamily="18" charset="0"/>
                <a:ea typeface="Times New Roman" panose="02020603050405020304" pitchFamily="18" charset="0"/>
              </a:rPr>
              <a:t>/</a:t>
            </a:r>
            <a:r>
              <a:rPr lang="en-US" sz="1400" dirty="0" err="1">
                <a:solidFill>
                  <a:srgbClr val="000000"/>
                </a:solidFill>
                <a:latin typeface="Times New Roman" panose="02020603050405020304" pitchFamily="18" charset="0"/>
                <a:ea typeface="Times New Roman" panose="02020603050405020304" pitchFamily="18" charset="0"/>
              </a:rPr>
              <a:t>slurm</a:t>
            </a:r>
            <a:r>
              <a:rPr lang="en-US" sz="1400" dirty="0">
                <a:solidFill>
                  <a:srgbClr val="000000"/>
                </a:solidFill>
                <a:latin typeface="Times New Roman" panose="02020603050405020304" pitchFamily="18" charset="0"/>
                <a:ea typeface="Times New Roman" panose="02020603050405020304" pitchFamily="18" charset="0"/>
              </a:rPr>
              <a:t>-rpms/HPC-SLURM/ &amp;&amp; git pull'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stage('Run-code'){</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steps{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rPr>
              <a:t>sh</a:t>
            </a: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ssh root@192.168.144.213 'pip3 install </a:t>
            </a:r>
            <a:r>
              <a:rPr lang="en-US" sz="1400" dirty="0" err="1">
                <a:solidFill>
                  <a:srgbClr val="000000"/>
                </a:solidFill>
                <a:latin typeface="Times New Roman" panose="02020603050405020304" pitchFamily="18" charset="0"/>
                <a:ea typeface="Times New Roman" panose="02020603050405020304" pitchFamily="18" charset="0"/>
              </a:rPr>
              <a:t>virtualenv</a:t>
            </a:r>
            <a:r>
              <a:rPr lang="en-US" sz="1400" dirty="0">
                <a:solidFill>
                  <a:srgbClr val="000000"/>
                </a:solidFill>
                <a:latin typeface="Times New Roman" panose="02020603050405020304" pitchFamily="18" charset="0"/>
                <a:ea typeface="Times New Roman" panose="02020603050405020304" pitchFamily="18" charset="0"/>
              </a:rPr>
              <a:t> &amp;&amp; cd /</a:t>
            </a:r>
            <a:r>
              <a:rPr lang="en-US" sz="1400" dirty="0" err="1">
                <a:solidFill>
                  <a:srgbClr val="000000"/>
                </a:solidFill>
                <a:latin typeface="Times New Roman" panose="02020603050405020304" pitchFamily="18" charset="0"/>
                <a:ea typeface="Times New Roman" panose="02020603050405020304" pitchFamily="18" charset="0"/>
              </a:rPr>
              <a:t>nfs</a:t>
            </a:r>
            <a:r>
              <a:rPr lang="en-US" sz="1400" dirty="0">
                <a:solidFill>
                  <a:srgbClr val="000000"/>
                </a:solidFill>
                <a:latin typeface="Times New Roman" panose="02020603050405020304" pitchFamily="18" charset="0"/>
                <a:ea typeface="Times New Roman" panose="02020603050405020304" pitchFamily="18" charset="0"/>
              </a:rPr>
              <a:t>/</a:t>
            </a:r>
            <a:r>
              <a:rPr lang="en-US" sz="1400" dirty="0" err="1">
                <a:solidFill>
                  <a:srgbClr val="000000"/>
                </a:solidFill>
                <a:latin typeface="Times New Roman" panose="02020603050405020304" pitchFamily="18" charset="0"/>
                <a:ea typeface="Times New Roman" panose="02020603050405020304" pitchFamily="18" charset="0"/>
              </a:rPr>
              <a:t>slurm</a:t>
            </a:r>
            <a:r>
              <a:rPr lang="en-US" sz="1400" dirty="0">
                <a:solidFill>
                  <a:srgbClr val="000000"/>
                </a:solidFill>
                <a:latin typeface="Times New Roman" panose="02020603050405020304" pitchFamily="18" charset="0"/>
                <a:ea typeface="Times New Roman" panose="02020603050405020304" pitchFamily="18" charset="0"/>
              </a:rPr>
              <a:t>-rpms/ &amp;&amp; </a:t>
            </a:r>
            <a:r>
              <a:rPr lang="en-US" sz="1400" dirty="0" err="1">
                <a:solidFill>
                  <a:srgbClr val="000000"/>
                </a:solidFill>
                <a:latin typeface="Times New Roman" panose="02020603050405020304" pitchFamily="18" charset="0"/>
                <a:ea typeface="Times New Roman" panose="02020603050405020304" pitchFamily="18" charset="0"/>
              </a:rPr>
              <a:t>virtualenv</a:t>
            </a:r>
            <a:r>
              <a:rPr lang="en-US" sz="1400" dirty="0">
                <a:solidFill>
                  <a:srgbClr val="000000"/>
                </a:solidFill>
                <a:latin typeface="Times New Roman" panose="02020603050405020304" pitchFamily="18" charset="0"/>
                <a:ea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rPr>
              <a:t>venv</a:t>
            </a:r>
            <a:r>
              <a:rPr lang="en-US" sz="1400" dirty="0">
                <a:solidFill>
                  <a:srgbClr val="000000"/>
                </a:solidFill>
                <a:latin typeface="Times New Roman" panose="02020603050405020304" pitchFamily="18" charset="0"/>
                <a:ea typeface="Times New Roman" panose="02020603050405020304" pitchFamily="18" charset="0"/>
              </a:rPr>
              <a:t> &amp;&amp; source </a:t>
            </a:r>
            <a:r>
              <a:rPr lang="en-US" sz="1400" dirty="0" err="1">
                <a:solidFill>
                  <a:srgbClr val="000000"/>
                </a:solidFill>
                <a:latin typeface="Times New Roman" panose="02020603050405020304" pitchFamily="18" charset="0"/>
                <a:ea typeface="Times New Roman" panose="02020603050405020304" pitchFamily="18" charset="0"/>
              </a:rPr>
              <a:t>venv</a:t>
            </a:r>
            <a:r>
              <a:rPr lang="en-US" sz="1400" dirty="0">
                <a:solidFill>
                  <a:srgbClr val="000000"/>
                </a:solidFill>
                <a:latin typeface="Times New Roman" panose="02020603050405020304" pitchFamily="18" charset="0"/>
                <a:ea typeface="Times New Roman" panose="02020603050405020304" pitchFamily="18" charset="0"/>
              </a:rPr>
              <a:t>/bin/activate &amp;&amp; pip3 install </a:t>
            </a:r>
            <a:r>
              <a:rPr lang="en-US" sz="1400" dirty="0" err="1">
                <a:solidFill>
                  <a:srgbClr val="000000"/>
                </a:solidFill>
                <a:latin typeface="Times New Roman" panose="02020603050405020304" pitchFamily="18" charset="0"/>
                <a:ea typeface="Times New Roman" panose="02020603050405020304" pitchFamily="18" charset="0"/>
              </a:rPr>
              <a:t>numpy</a:t>
            </a:r>
            <a:r>
              <a:rPr lang="en-US" sz="1400" dirty="0">
                <a:solidFill>
                  <a:srgbClr val="000000"/>
                </a:solidFill>
                <a:latin typeface="Times New Roman" panose="02020603050405020304" pitchFamily="18" charset="0"/>
                <a:ea typeface="Times New Roman" panose="02020603050405020304" pitchFamily="18" charset="0"/>
              </a:rPr>
              <a:t> pandas </a:t>
            </a:r>
            <a:r>
              <a:rPr lang="en-US" sz="1400" dirty="0" err="1">
                <a:solidFill>
                  <a:srgbClr val="000000"/>
                </a:solidFill>
                <a:latin typeface="Times New Roman" panose="02020603050405020304" pitchFamily="18" charset="0"/>
                <a:ea typeface="Times New Roman" panose="02020603050405020304" pitchFamily="18" charset="0"/>
              </a:rPr>
              <a:t>sklearn</a:t>
            </a:r>
            <a:r>
              <a:rPr lang="en-US" sz="1400" dirty="0">
                <a:solidFill>
                  <a:srgbClr val="000000"/>
                </a:solidFill>
                <a:latin typeface="Times New Roman" panose="02020603050405020304" pitchFamily="18" charset="0"/>
                <a:ea typeface="Times New Roman" panose="02020603050405020304" pitchFamily="18" charset="0"/>
              </a:rPr>
              <a:t> &amp;&amp; </a:t>
            </a:r>
            <a:r>
              <a:rPr lang="en-US" sz="1400" dirty="0" err="1">
                <a:solidFill>
                  <a:srgbClr val="000000"/>
                </a:solidFill>
                <a:latin typeface="Times New Roman" panose="02020603050405020304" pitchFamily="18" charset="0"/>
                <a:ea typeface="Times New Roman" panose="02020603050405020304" pitchFamily="18" charset="0"/>
              </a:rPr>
              <a:t>sbatch</a:t>
            </a:r>
            <a:r>
              <a:rPr lang="en-US" sz="1400" dirty="0">
                <a:solidFill>
                  <a:srgbClr val="000000"/>
                </a:solidFill>
                <a:latin typeface="Times New Roman" panose="02020603050405020304" pitchFamily="18" charset="0"/>
                <a:ea typeface="Times New Roman" panose="02020603050405020304" pitchFamily="18" charset="0"/>
              </a:rPr>
              <a:t> myscript1.sh'</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Times New Roman" panose="02020603050405020304" pitchFamily="18" charset="0"/>
                <a:ea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latin typeface="Times New Roman" panose="02020603050405020304" pitchFamily="18" charset="0"/>
              </a:rPr>
              <a:t>	</a:t>
            </a:r>
            <a:r>
              <a:rPr kumimoji="0" lang="en-US" altLang="en-US" b="0" i="0" u="none" strike="noStrike" cap="none" normalizeH="0" baseline="0" dirty="0">
                <a:ln>
                  <a:noFill/>
                </a:ln>
                <a:solidFill>
                  <a:srgbClr val="000000"/>
                </a:solidFill>
                <a:latin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89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2ECF-1BFF-D03B-CA4F-13C289010B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E6827-8EC9-7EB8-FEFD-3450D76B75B2}"/>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Output</a:t>
            </a:r>
          </a:p>
        </p:txBody>
      </p:sp>
      <p:pic>
        <p:nvPicPr>
          <p:cNvPr id="3" name="Picture 2">
            <a:extLst>
              <a:ext uri="{FF2B5EF4-FFF2-40B4-BE49-F238E27FC236}">
                <a16:creationId xmlns:a16="http://schemas.microsoft.com/office/drawing/2014/main" id="{A59FC547-955E-B756-EAA8-DF35E08D23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123" y="1690688"/>
            <a:ext cx="8645024" cy="4864194"/>
          </a:xfrm>
          <a:prstGeom prst="rect">
            <a:avLst/>
          </a:prstGeom>
          <a:noFill/>
          <a:ln>
            <a:noFill/>
          </a:ln>
        </p:spPr>
      </p:pic>
    </p:spTree>
    <p:extLst>
      <p:ext uri="{BB962C8B-B14F-4D97-AF65-F5344CB8AC3E}">
        <p14:creationId xmlns:p14="http://schemas.microsoft.com/office/powerpoint/2010/main" val="418274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E754F-980C-9F22-9D91-A4A65EB52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333EF-9DF5-AFA2-B3B9-092B1F1ED4D4}"/>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Output</a:t>
            </a:r>
          </a:p>
        </p:txBody>
      </p:sp>
      <p:pic>
        <p:nvPicPr>
          <p:cNvPr id="4" name="Picture 3">
            <a:extLst>
              <a:ext uri="{FF2B5EF4-FFF2-40B4-BE49-F238E27FC236}">
                <a16:creationId xmlns:a16="http://schemas.microsoft.com/office/drawing/2014/main" id="{3634BB5E-E69B-B8F7-4BE1-30C22CADCB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7546" y="1453197"/>
            <a:ext cx="8956908" cy="5039678"/>
          </a:xfrm>
          <a:prstGeom prst="rect">
            <a:avLst/>
          </a:prstGeom>
          <a:noFill/>
          <a:ln>
            <a:noFill/>
          </a:ln>
        </p:spPr>
      </p:pic>
    </p:spTree>
    <p:extLst>
      <p:ext uri="{BB962C8B-B14F-4D97-AF65-F5344CB8AC3E}">
        <p14:creationId xmlns:p14="http://schemas.microsoft.com/office/powerpoint/2010/main" val="7961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C892B-9293-E379-9CBD-0D9B843C2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13986-D9F8-9F43-BBBB-3D04F1748D3F}"/>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Output</a:t>
            </a:r>
          </a:p>
        </p:txBody>
      </p:sp>
      <p:pic>
        <p:nvPicPr>
          <p:cNvPr id="3" name="Picture 2">
            <a:extLst>
              <a:ext uri="{FF2B5EF4-FFF2-40B4-BE49-F238E27FC236}">
                <a16:creationId xmlns:a16="http://schemas.microsoft.com/office/drawing/2014/main" id="{B57703AF-9EE8-A41F-8B0F-BDA1B7DC19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250" y="1453197"/>
            <a:ext cx="8956908" cy="5039678"/>
          </a:xfrm>
          <a:prstGeom prst="rect">
            <a:avLst/>
          </a:prstGeom>
          <a:noFill/>
          <a:ln>
            <a:noFill/>
          </a:ln>
        </p:spPr>
      </p:pic>
    </p:spTree>
    <p:extLst>
      <p:ext uri="{BB962C8B-B14F-4D97-AF65-F5344CB8AC3E}">
        <p14:creationId xmlns:p14="http://schemas.microsoft.com/office/powerpoint/2010/main" val="158283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AE203-9EC4-8256-81E9-FEA395C4D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E37FB-A50A-A6AA-CCEE-57C028E5E838}"/>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a:effectLst/>
                <a:latin typeface="Times New Roman" panose="02020603050405020304" pitchFamily="18" charset="0"/>
                <a:ea typeface="Times New Roman" panose="02020603050405020304" pitchFamily="18" charset="0"/>
              </a:rPr>
              <a:t>Output</a:t>
            </a:r>
          </a:p>
        </p:txBody>
      </p:sp>
      <p:pic>
        <p:nvPicPr>
          <p:cNvPr id="4" name="Picture 3">
            <a:extLst>
              <a:ext uri="{FF2B5EF4-FFF2-40B4-BE49-F238E27FC236}">
                <a16:creationId xmlns:a16="http://schemas.microsoft.com/office/drawing/2014/main" id="{13F2A14D-341B-DBCF-84CC-2C65E697D8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4850" y="1453197"/>
            <a:ext cx="8956908" cy="5039678"/>
          </a:xfrm>
          <a:prstGeom prst="rect">
            <a:avLst/>
          </a:prstGeom>
          <a:noFill/>
          <a:ln>
            <a:noFill/>
          </a:ln>
        </p:spPr>
      </p:pic>
    </p:spTree>
    <p:extLst>
      <p:ext uri="{BB962C8B-B14F-4D97-AF65-F5344CB8AC3E}">
        <p14:creationId xmlns:p14="http://schemas.microsoft.com/office/powerpoint/2010/main" val="58673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8DDBA-9E82-AD65-2079-CE12C2A52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81790-F17F-E5A8-5758-98D33346708C}"/>
              </a:ext>
            </a:extLst>
          </p:cNvPr>
          <p:cNvSpPr>
            <a:spLocks noGrp="1"/>
          </p:cNvSpPr>
          <p:nvPr>
            <p:ph type="title"/>
          </p:nvPr>
        </p:nvSpPr>
        <p:spPr>
          <a:xfrm>
            <a:off x="3009900" y="2400383"/>
            <a:ext cx="5380121" cy="2057233"/>
          </a:xfrm>
        </p:spPr>
        <p:txBody>
          <a:bodyPr>
            <a:normAutofit/>
          </a:bodyPr>
          <a:lstStyle/>
          <a:p>
            <a:pPr lvl="0">
              <a:spcBef>
                <a:spcPts val="415"/>
              </a:spcBef>
              <a:buSzPts val="2000"/>
              <a:tabLst>
                <a:tab pos="584200" algn="l"/>
              </a:tabLst>
            </a:pPr>
            <a:r>
              <a:rPr lang="en-IN" sz="8000" b="1" kern="0" spc="-5" dirty="0">
                <a:effectLst/>
                <a:latin typeface="Times New Roman" panose="02020603050405020304" pitchFamily="18" charset="0"/>
                <a:ea typeface="Times New Roman" panose="02020603050405020304" pitchFamily="18" charset="0"/>
              </a:rPr>
              <a:t>Thank You</a:t>
            </a:r>
          </a:p>
        </p:txBody>
      </p:sp>
    </p:spTree>
    <p:extLst>
      <p:ext uri="{BB962C8B-B14F-4D97-AF65-F5344CB8AC3E}">
        <p14:creationId xmlns:p14="http://schemas.microsoft.com/office/powerpoint/2010/main" val="330492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872D-79A9-8DC8-8AB8-0076AC120FC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205E316-F58D-98A4-E234-C9A95B35DAAB}"/>
              </a:ext>
            </a:extLst>
          </p:cNvPr>
          <p:cNvSpPr>
            <a:spLocks noGrp="1"/>
          </p:cNvSpPr>
          <p:nvPr>
            <p:ph idx="1"/>
          </p:nvPr>
        </p:nvSpPr>
        <p:spPr/>
        <p:txBody>
          <a:bodyPr>
            <a:normAutofit fontScale="92500" lnSpcReduction="10000"/>
          </a:bodyPr>
          <a:lstStyle/>
          <a:p>
            <a:r>
              <a:rPr lang="en-US" dirty="0">
                <a:effectLst/>
                <a:latin typeface="+mj-lt"/>
                <a:ea typeface="Times New Roman" panose="02020603050405020304" pitchFamily="18" charset="0"/>
              </a:rPr>
              <a:t>This Project aims to implement Continuous Integration and Continuous Deployment using Jenkins to Deploy Applications on  High Performance Computing Cluster.</a:t>
            </a:r>
            <a:endParaRPr lang="en-IN" dirty="0">
              <a:latin typeface="+mj-lt"/>
            </a:endParaRPr>
          </a:p>
          <a:p>
            <a:pPr marL="0" indent="0">
              <a:buNone/>
            </a:pPr>
            <a:r>
              <a:rPr lang="en-IN" dirty="0"/>
              <a:t>Technologies Used</a:t>
            </a:r>
          </a:p>
          <a:p>
            <a:r>
              <a:rPr lang="en-IN" sz="2600" dirty="0"/>
              <a:t>Jenkins</a:t>
            </a:r>
          </a:p>
          <a:p>
            <a:r>
              <a:rPr lang="en-IN" sz="2600" dirty="0" err="1"/>
              <a:t>xCAT</a:t>
            </a:r>
            <a:endParaRPr lang="en-IN" sz="2600" dirty="0"/>
          </a:p>
          <a:p>
            <a:r>
              <a:rPr lang="en-IN" sz="2600" dirty="0"/>
              <a:t>NFS</a:t>
            </a:r>
          </a:p>
          <a:p>
            <a:r>
              <a:rPr lang="en-IN" sz="2600" dirty="0" err="1"/>
              <a:t>Slurm</a:t>
            </a:r>
            <a:endParaRPr lang="en-IN" sz="2600" dirty="0"/>
          </a:p>
          <a:p>
            <a:r>
              <a:rPr lang="en-IN" sz="2600" dirty="0"/>
              <a:t>Iptables</a:t>
            </a:r>
          </a:p>
          <a:p>
            <a:r>
              <a:rPr lang="en-IN" sz="2600" dirty="0"/>
              <a:t>Python Program</a:t>
            </a:r>
          </a:p>
        </p:txBody>
      </p:sp>
    </p:spTree>
    <p:extLst>
      <p:ext uri="{BB962C8B-B14F-4D97-AF65-F5344CB8AC3E}">
        <p14:creationId xmlns:p14="http://schemas.microsoft.com/office/powerpoint/2010/main" val="416377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ECBF9-F440-C587-195A-000B5E37E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7955C4-B357-391A-680A-ED9E6A67E9C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2BDF4756-863F-E0E8-5C19-819D29A8F85F}"/>
              </a:ext>
            </a:extLst>
          </p:cNvPr>
          <p:cNvSpPr>
            <a:spLocks noGrp="1"/>
          </p:cNvSpPr>
          <p:nvPr>
            <p:ph idx="1"/>
          </p:nvPr>
        </p:nvSpPr>
        <p:spPr/>
        <p:txBody>
          <a:bodyPr>
            <a:normAutofit/>
          </a:bodyPr>
          <a:lstStyle/>
          <a:p>
            <a:pPr marL="419100" marR="871220" indent="457200" algn="just">
              <a:spcBef>
                <a:spcPts val="1650"/>
              </a:spcBef>
              <a:spcAft>
                <a:spcPts val="0"/>
              </a:spcAft>
            </a:pPr>
            <a:r>
              <a:rPr lang="en-US" dirty="0">
                <a:effectLst/>
                <a:latin typeface="+mj-lt"/>
                <a:ea typeface="Times New Roman" panose="02020603050405020304" pitchFamily="18" charset="0"/>
              </a:rPr>
              <a:t>For implementing CI-CD Pipeline to deploy app on HPC cluster we needed Jenkins to work on one machine which will deploy application on HPC cluster.</a:t>
            </a:r>
            <a:endParaRPr lang="en-IN" dirty="0">
              <a:effectLst/>
              <a:latin typeface="+mj-lt"/>
              <a:ea typeface="Times New Roman" panose="02020603050405020304" pitchFamily="18" charset="0"/>
            </a:endParaRPr>
          </a:p>
          <a:p>
            <a:pPr marL="419100" marR="871220" indent="457200" algn="just">
              <a:spcBef>
                <a:spcPts val="1650"/>
              </a:spcBef>
              <a:spcAft>
                <a:spcPts val="0"/>
              </a:spcAft>
            </a:pPr>
            <a:r>
              <a:rPr lang="en-US" dirty="0">
                <a:effectLst/>
                <a:latin typeface="+mj-lt"/>
                <a:ea typeface="Times New Roman" panose="02020603050405020304" pitchFamily="18" charset="0"/>
              </a:rPr>
              <a:t>While HPC cluster had to be made for that. To make HPC cluster we needed </a:t>
            </a:r>
            <a:r>
              <a:rPr lang="en-US" dirty="0" err="1">
                <a:effectLst/>
                <a:latin typeface="+mj-lt"/>
                <a:ea typeface="Times New Roman" panose="02020603050405020304" pitchFamily="18" charset="0"/>
              </a:rPr>
              <a:t>xcat</a:t>
            </a:r>
            <a:r>
              <a:rPr lang="en-US" dirty="0">
                <a:effectLst/>
                <a:latin typeface="+mj-lt"/>
                <a:ea typeface="Times New Roman" panose="02020603050405020304" pitchFamily="18" charset="0"/>
              </a:rPr>
              <a:t> to provision node OS and then perform routing for the nodes via </a:t>
            </a:r>
            <a:r>
              <a:rPr lang="en-US" dirty="0" err="1">
                <a:effectLst/>
                <a:latin typeface="+mj-lt"/>
                <a:ea typeface="Times New Roman" panose="02020603050405020304" pitchFamily="18" charset="0"/>
              </a:rPr>
              <a:t>xcat</a:t>
            </a:r>
            <a:r>
              <a:rPr lang="en-US" dirty="0">
                <a:effectLst/>
                <a:latin typeface="+mj-lt"/>
                <a:ea typeface="Times New Roman" panose="02020603050405020304" pitchFamily="18" charset="0"/>
              </a:rPr>
              <a:t> machine (here we call it HPC Master) while its nodes are compute nodes.</a:t>
            </a:r>
            <a:endParaRPr lang="en-IN" dirty="0">
              <a:effectLst/>
              <a:latin typeface="+mj-lt"/>
              <a:ea typeface="Times New Roman" panose="02020603050405020304" pitchFamily="18" charset="0"/>
            </a:endParaRPr>
          </a:p>
        </p:txBody>
      </p:sp>
    </p:spTree>
    <p:extLst>
      <p:ext uri="{BB962C8B-B14F-4D97-AF65-F5344CB8AC3E}">
        <p14:creationId xmlns:p14="http://schemas.microsoft.com/office/powerpoint/2010/main" val="403488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06C53-273E-FB05-BCE2-1992DCFF3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2ECDA7-07BD-FA64-87D0-68D90CA3E04F}"/>
              </a:ext>
            </a:extLst>
          </p:cNvPr>
          <p:cNvSpPr>
            <a:spLocks noGrp="1"/>
          </p:cNvSpPr>
          <p:nvPr>
            <p:ph type="title"/>
          </p:nvPr>
        </p:nvSpPr>
        <p:spPr/>
        <p:txBody>
          <a:bodyPr/>
          <a:lstStyle/>
          <a:p>
            <a:r>
              <a:rPr lang="en-IN" dirty="0"/>
              <a:t>System Requirement</a:t>
            </a:r>
          </a:p>
        </p:txBody>
      </p:sp>
      <p:sp>
        <p:nvSpPr>
          <p:cNvPr id="3" name="Content Placeholder 2">
            <a:extLst>
              <a:ext uri="{FF2B5EF4-FFF2-40B4-BE49-F238E27FC236}">
                <a16:creationId xmlns:a16="http://schemas.microsoft.com/office/drawing/2014/main" id="{48AFC1ED-6F70-8393-26E7-636499F9D8FA}"/>
              </a:ext>
            </a:extLst>
          </p:cNvPr>
          <p:cNvSpPr>
            <a:spLocks noGrp="1"/>
          </p:cNvSpPr>
          <p:nvPr>
            <p:ph idx="1"/>
          </p:nvPr>
        </p:nvSpPr>
        <p:spPr/>
        <p:txBody>
          <a:bodyPr>
            <a:normAutofit fontScale="92500" lnSpcReduction="20000"/>
          </a:bodyPr>
          <a:lstStyle/>
          <a:p>
            <a:pPr marL="422275"/>
            <a:r>
              <a:rPr lang="en-US" sz="2000" b="1" dirty="0">
                <a:effectLst/>
                <a:latin typeface="Times New Roman" panose="02020603050405020304" pitchFamily="18" charset="0"/>
                <a:ea typeface="Times New Roman" panose="02020603050405020304" pitchFamily="18" charset="0"/>
              </a:rPr>
              <a:t>Hardware</a:t>
            </a:r>
            <a:r>
              <a:rPr lang="en-US" sz="2000" b="1" spc="-6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Requirement</a:t>
            </a:r>
            <a:endParaRPr lang="en-IN" sz="2000" b="1" dirty="0">
              <a:effectLst/>
              <a:latin typeface="Times New Roman" panose="02020603050405020304" pitchFamily="18" charset="0"/>
              <a:ea typeface="Times New Roman" panose="02020603050405020304" pitchFamily="18" charset="0"/>
            </a:endParaRPr>
          </a:p>
          <a:p>
            <a:pPr marL="742950" lvl="1" indent="-285750" algn="just">
              <a:spcBef>
                <a:spcPts val="375"/>
              </a:spcBef>
              <a:spcAft>
                <a:spcPts val="0"/>
              </a:spcAft>
              <a:buSzPts val="1400"/>
              <a:buFont typeface="Times New Roman" panose="02020603050405020304" pitchFamily="18" charset="0"/>
              <a:buAutoNum type="arabicPeriod"/>
              <a:tabLst>
                <a:tab pos="574675" algn="l"/>
              </a:tabLst>
            </a:pPr>
            <a:r>
              <a:rPr lang="en-US" sz="1800" spc="-5" dirty="0">
                <a:effectLst/>
                <a:latin typeface="Times New Roman" panose="02020603050405020304" pitchFamily="18" charset="0"/>
                <a:ea typeface="Times New Roman" panose="02020603050405020304" pitchFamily="18" charset="0"/>
              </a:rPr>
              <a:t>Cent OS 7 30GB</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HD,</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4</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GB</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RAM</a:t>
            </a:r>
          </a:p>
          <a:p>
            <a:pPr marL="457200" lvl="1" indent="0" algn="just">
              <a:spcBef>
                <a:spcPts val="375"/>
              </a:spcBef>
              <a:spcAft>
                <a:spcPts val="0"/>
              </a:spcAft>
              <a:buSzPts val="1400"/>
              <a:buNone/>
              <a:tabLst>
                <a:tab pos="574675" algn="l"/>
              </a:tabLst>
            </a:pPr>
            <a:endParaRPr lang="en-IN" sz="1400" spc="-5" dirty="0">
              <a:effectLst/>
              <a:latin typeface="Times New Roman" panose="02020603050405020304" pitchFamily="18" charset="0"/>
              <a:ea typeface="Times New Roman" panose="02020603050405020304" pitchFamily="18" charset="0"/>
            </a:endParaRPr>
          </a:p>
          <a:p>
            <a:pPr marL="422275">
              <a:spcBef>
                <a:spcPts val="870"/>
              </a:spcBef>
              <a:spcAft>
                <a:spcPts val="0"/>
              </a:spcAft>
            </a:pPr>
            <a:r>
              <a:rPr lang="en-US" sz="2400" b="1" dirty="0">
                <a:effectLst/>
                <a:latin typeface="Times New Roman" panose="02020603050405020304" pitchFamily="18" charset="0"/>
                <a:ea typeface="Times New Roman" panose="02020603050405020304" pitchFamily="18" charset="0"/>
              </a:rPr>
              <a:t>Used Languages</a:t>
            </a:r>
            <a:endParaRPr lang="en-IN" sz="2400" dirty="0">
              <a:effectLst/>
              <a:latin typeface="Times New Roman" panose="02020603050405020304" pitchFamily="18" charset="0"/>
              <a:ea typeface="Times New Roman" panose="02020603050405020304" pitchFamily="18" charset="0"/>
            </a:endParaRPr>
          </a:p>
          <a:p>
            <a:pPr marL="431800">
              <a:spcBef>
                <a:spcPts val="870"/>
              </a:spcBef>
              <a:spcAft>
                <a:spcPts val="0"/>
              </a:spcAft>
            </a:pPr>
            <a:r>
              <a:rPr lang="en-US" sz="2400" dirty="0">
                <a:effectLst/>
                <a:latin typeface="Times New Roman" panose="02020603050405020304" pitchFamily="18" charset="0"/>
                <a:ea typeface="Times New Roman" panose="02020603050405020304" pitchFamily="18" charset="0"/>
              </a:rPr>
              <a:t>1.</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Python</a:t>
            </a:r>
          </a:p>
          <a:p>
            <a:pPr marL="431800">
              <a:spcBef>
                <a:spcPts val="870"/>
              </a:spcBef>
              <a:spcAft>
                <a:spcPts val="0"/>
              </a:spcAft>
            </a:pPr>
            <a:endParaRPr lang="en-US" sz="2400" dirty="0">
              <a:effectLst/>
              <a:latin typeface="Times New Roman" panose="02020603050405020304" pitchFamily="18" charset="0"/>
              <a:ea typeface="Times New Roman" panose="02020603050405020304" pitchFamily="18" charset="0"/>
            </a:endParaRPr>
          </a:p>
          <a:p>
            <a:pPr marL="437515"/>
            <a:r>
              <a:rPr lang="en-US" sz="2400" b="1" dirty="0">
                <a:effectLst/>
                <a:latin typeface="Times New Roman" panose="02020603050405020304" pitchFamily="18" charset="0"/>
                <a:ea typeface="Times New Roman" panose="02020603050405020304" pitchFamily="18" charset="0"/>
              </a:rPr>
              <a:t>Software</a:t>
            </a:r>
            <a:r>
              <a:rPr lang="en-US" sz="2400" b="1" spc="-6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Requirement</a:t>
            </a:r>
            <a:endParaRPr lang="en-IN" sz="2400" b="1" dirty="0">
              <a:effectLst/>
              <a:latin typeface="Times New Roman" panose="02020603050405020304" pitchFamily="18" charset="0"/>
              <a:ea typeface="Times New Roman" panose="02020603050405020304" pitchFamily="18" charset="0"/>
            </a:endParaRPr>
          </a:p>
          <a:p>
            <a:pPr>
              <a:spcBef>
                <a:spcPts val="55"/>
              </a:spcBef>
            </a:pP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584200" algn="l"/>
              </a:tabLst>
            </a:pPr>
            <a:r>
              <a:rPr lang="en-US" sz="2400" spc="-5" dirty="0">
                <a:effectLst/>
                <a:latin typeface="Times New Roman" panose="02020603050405020304" pitchFamily="18" charset="0"/>
                <a:ea typeface="Times New Roman" panose="02020603050405020304" pitchFamily="18" charset="0"/>
              </a:rPr>
              <a:t>GIT</a:t>
            </a:r>
            <a:endParaRPr lang="en-IN" sz="2400" spc="-5" dirty="0">
              <a:effectLst/>
              <a:latin typeface="Times New Roman" panose="02020603050405020304" pitchFamily="18" charset="0"/>
              <a:ea typeface="Times New Roman" panose="02020603050405020304" pitchFamily="18" charset="0"/>
            </a:endParaRPr>
          </a:p>
          <a:p>
            <a:pPr marL="342900" lvl="0" indent="-342900" algn="just">
              <a:spcBef>
                <a:spcPts val="240"/>
              </a:spcBef>
              <a:spcAft>
                <a:spcPts val="0"/>
              </a:spcAft>
              <a:buFont typeface="+mj-lt"/>
              <a:buAutoNum type="arabicPeriod"/>
              <a:tabLst>
                <a:tab pos="584200" algn="l"/>
              </a:tabLst>
            </a:pPr>
            <a:r>
              <a:rPr lang="en-US" sz="2400" spc="-5" dirty="0">
                <a:effectLst/>
                <a:latin typeface="Times New Roman" panose="02020603050405020304" pitchFamily="18" charset="0"/>
                <a:ea typeface="Times New Roman" panose="02020603050405020304" pitchFamily="18" charset="0"/>
              </a:rPr>
              <a:t>Jenkins</a:t>
            </a:r>
            <a:endParaRPr lang="en-IN" sz="2400" spc="-5" dirty="0">
              <a:effectLst/>
              <a:latin typeface="Times New Roman" panose="02020603050405020304" pitchFamily="18" charset="0"/>
              <a:ea typeface="Times New Roman" panose="02020603050405020304" pitchFamily="18" charset="0"/>
            </a:endParaRPr>
          </a:p>
          <a:p>
            <a:pPr marL="342900" lvl="0" indent="-342900" algn="just">
              <a:spcBef>
                <a:spcPts val="245"/>
              </a:spcBef>
              <a:spcAft>
                <a:spcPts val="0"/>
              </a:spcAft>
              <a:buFont typeface="+mj-lt"/>
              <a:buAutoNum type="arabicPeriod"/>
              <a:tabLst>
                <a:tab pos="584200" algn="l"/>
              </a:tabLst>
            </a:pPr>
            <a:r>
              <a:rPr lang="en-US" sz="2400" spc="-5" dirty="0" err="1">
                <a:effectLst/>
                <a:latin typeface="Times New Roman" panose="02020603050405020304" pitchFamily="18" charset="0"/>
                <a:ea typeface="Times New Roman" panose="02020603050405020304" pitchFamily="18" charset="0"/>
              </a:rPr>
              <a:t>xCat</a:t>
            </a:r>
            <a:endParaRPr lang="en-IN" sz="2400" spc="-5" dirty="0">
              <a:effectLst/>
              <a:latin typeface="Times New Roman" panose="02020603050405020304" pitchFamily="18" charset="0"/>
              <a:ea typeface="Times New Roman" panose="02020603050405020304" pitchFamily="18" charset="0"/>
            </a:endParaRPr>
          </a:p>
          <a:p>
            <a:pPr marL="342900" lvl="0" indent="-342900" algn="just">
              <a:spcBef>
                <a:spcPts val="240"/>
              </a:spcBef>
              <a:spcAft>
                <a:spcPts val="0"/>
              </a:spcAft>
              <a:buFont typeface="+mj-lt"/>
              <a:buAutoNum type="arabicPeriod"/>
              <a:tabLst>
                <a:tab pos="584200" algn="l"/>
              </a:tabLst>
            </a:pPr>
            <a:r>
              <a:rPr lang="en-US" sz="2400" spc="-5" dirty="0">
                <a:effectLst/>
                <a:latin typeface="Times New Roman" panose="02020603050405020304" pitchFamily="18" charset="0"/>
                <a:ea typeface="Times New Roman" panose="02020603050405020304" pitchFamily="18" charset="0"/>
              </a:rPr>
              <a:t>Iptables</a:t>
            </a:r>
            <a:endParaRPr lang="en-IN" sz="2400" spc="-5" dirty="0">
              <a:effectLst/>
              <a:latin typeface="Times New Roman" panose="02020603050405020304" pitchFamily="18" charset="0"/>
              <a:ea typeface="Times New Roman" panose="02020603050405020304" pitchFamily="18" charset="0"/>
            </a:endParaRPr>
          </a:p>
          <a:p>
            <a:pPr marL="342900" lvl="0" indent="-342900" algn="just">
              <a:spcBef>
                <a:spcPts val="240"/>
              </a:spcBef>
              <a:spcAft>
                <a:spcPts val="0"/>
              </a:spcAft>
              <a:buFont typeface="+mj-lt"/>
              <a:buAutoNum type="arabicPeriod"/>
              <a:tabLst>
                <a:tab pos="584200" algn="l"/>
              </a:tabLst>
            </a:pPr>
            <a:r>
              <a:rPr lang="en-US" sz="2400" spc="-5" dirty="0" err="1">
                <a:effectLst/>
                <a:latin typeface="Times New Roman" panose="02020603050405020304" pitchFamily="18" charset="0"/>
                <a:ea typeface="Times New Roman" panose="02020603050405020304" pitchFamily="18" charset="0"/>
              </a:rPr>
              <a:t>Slurm</a:t>
            </a:r>
            <a:endParaRPr lang="en-IN" sz="2400" spc="-5" dirty="0">
              <a:effectLst/>
              <a:latin typeface="Times New Roman" panose="02020603050405020304" pitchFamily="18" charset="0"/>
              <a:ea typeface="Times New Roman" panose="02020603050405020304" pitchFamily="18" charset="0"/>
            </a:endParaRPr>
          </a:p>
          <a:p>
            <a:pPr marL="342900" lvl="0" indent="-342900" algn="just">
              <a:spcBef>
                <a:spcPts val="245"/>
              </a:spcBef>
              <a:spcAft>
                <a:spcPts val="0"/>
              </a:spcAft>
              <a:buFont typeface="+mj-lt"/>
              <a:buAutoNum type="arabicPeriod"/>
              <a:tabLst>
                <a:tab pos="584200" algn="l"/>
              </a:tabLst>
            </a:pPr>
            <a:r>
              <a:rPr lang="en-US" sz="2400" spc="-5" dirty="0" err="1">
                <a:effectLst/>
                <a:latin typeface="Times New Roman" panose="02020603050405020304" pitchFamily="18" charset="0"/>
                <a:ea typeface="Times New Roman" panose="02020603050405020304" pitchFamily="18" charset="0"/>
              </a:rPr>
              <a:t>Nfs</a:t>
            </a:r>
            <a:endParaRPr lang="en-IN" sz="2400" spc="-5" dirty="0">
              <a:effectLst/>
              <a:latin typeface="Times New Roman" panose="02020603050405020304" pitchFamily="18" charset="0"/>
              <a:ea typeface="Times New Roman" panose="02020603050405020304" pitchFamily="18" charset="0"/>
            </a:endParaRPr>
          </a:p>
          <a:p>
            <a:pPr marL="431800">
              <a:spcBef>
                <a:spcPts val="870"/>
              </a:spcBef>
              <a:spcAft>
                <a:spcPts val="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991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98B70-81B7-DF66-300D-FC820322A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32DA5-0C1C-8315-10B1-0EE44AC5C235}"/>
              </a:ext>
            </a:extLst>
          </p:cNvPr>
          <p:cNvSpPr>
            <a:spLocks noGrp="1"/>
          </p:cNvSpPr>
          <p:nvPr>
            <p:ph type="title"/>
          </p:nvPr>
        </p:nvSpPr>
        <p:spPr/>
        <p:txBody>
          <a:bodyPr/>
          <a:lstStyle/>
          <a:p>
            <a:r>
              <a:rPr lang="en-IN" dirty="0"/>
              <a:t>System Architecture</a:t>
            </a:r>
          </a:p>
        </p:txBody>
      </p:sp>
      <p:pic>
        <p:nvPicPr>
          <p:cNvPr id="4" name="Picture 3">
            <a:extLst>
              <a:ext uri="{FF2B5EF4-FFF2-40B4-BE49-F238E27FC236}">
                <a16:creationId xmlns:a16="http://schemas.microsoft.com/office/drawing/2014/main" id="{3F47CD28-17B9-DC6E-025B-7F5BEC88F1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1340786"/>
            <a:ext cx="9926053" cy="5003410"/>
          </a:xfrm>
          <a:prstGeom prst="rect">
            <a:avLst/>
          </a:prstGeom>
          <a:noFill/>
          <a:ln>
            <a:noFill/>
          </a:ln>
        </p:spPr>
      </p:pic>
    </p:spTree>
    <p:extLst>
      <p:ext uri="{BB962C8B-B14F-4D97-AF65-F5344CB8AC3E}">
        <p14:creationId xmlns:p14="http://schemas.microsoft.com/office/powerpoint/2010/main" val="384968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15DF3-CF4E-E514-2CA1-F0A3B1E54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A39E0-CEFB-3687-78C8-0F2916AC473F}"/>
              </a:ext>
            </a:extLst>
          </p:cNvPr>
          <p:cNvSpPr>
            <a:spLocks noGrp="1"/>
          </p:cNvSpPr>
          <p:nvPr>
            <p:ph type="title"/>
          </p:nvPr>
        </p:nvSpPr>
        <p:spPr/>
        <p:txBody>
          <a:bodyPr/>
          <a:lstStyle/>
          <a:p>
            <a:r>
              <a:rPr lang="en-IN" dirty="0"/>
              <a:t>Activity Architecture</a:t>
            </a:r>
          </a:p>
        </p:txBody>
      </p:sp>
      <p:pic>
        <p:nvPicPr>
          <p:cNvPr id="3" name="Picture 2">
            <a:extLst>
              <a:ext uri="{FF2B5EF4-FFF2-40B4-BE49-F238E27FC236}">
                <a16:creationId xmlns:a16="http://schemas.microsoft.com/office/drawing/2014/main" id="{90A98398-E3C8-2E38-32DD-D19D6FF514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023100" cy="3956685"/>
          </a:xfrm>
          <a:prstGeom prst="rect">
            <a:avLst/>
          </a:prstGeom>
          <a:noFill/>
          <a:ln>
            <a:noFill/>
          </a:ln>
        </p:spPr>
      </p:pic>
    </p:spTree>
    <p:extLst>
      <p:ext uri="{BB962C8B-B14F-4D97-AF65-F5344CB8AC3E}">
        <p14:creationId xmlns:p14="http://schemas.microsoft.com/office/powerpoint/2010/main" val="136222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F6CF0-485C-B476-33F3-76D03A10C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6BB36-5B48-BCEA-DA8A-CF22E427B61A}"/>
              </a:ext>
            </a:extLst>
          </p:cNvPr>
          <p:cNvSpPr>
            <a:spLocks noGrp="1"/>
          </p:cNvSpPr>
          <p:nvPr>
            <p:ph type="title"/>
          </p:nvPr>
        </p:nvSpPr>
        <p:spPr/>
        <p:txBody>
          <a:bodyPr>
            <a:normAutofit/>
          </a:bodyPr>
          <a:lstStyle/>
          <a:p>
            <a:pPr lvl="0">
              <a:spcBef>
                <a:spcPts val="415"/>
              </a:spcBef>
              <a:buSzPts val="2000"/>
              <a:tabLst>
                <a:tab pos="584200" algn="l"/>
              </a:tabLst>
            </a:pPr>
            <a:r>
              <a:rPr lang="en-US" sz="3200" b="1" kern="0" spc="-5" dirty="0">
                <a:effectLst/>
                <a:latin typeface="Times New Roman" panose="02020603050405020304" pitchFamily="18" charset="0"/>
                <a:ea typeface="Times New Roman" panose="02020603050405020304" pitchFamily="18" charset="0"/>
              </a:rPr>
              <a:t>Process</a:t>
            </a:r>
            <a:r>
              <a:rPr lang="en-US" sz="3200" b="1" kern="0" spc="-40" dirty="0">
                <a:effectLst/>
                <a:latin typeface="Times New Roman" panose="02020603050405020304" pitchFamily="18" charset="0"/>
                <a:ea typeface="Times New Roman" panose="02020603050405020304" pitchFamily="18" charset="0"/>
              </a:rPr>
              <a:t> </a:t>
            </a:r>
            <a:r>
              <a:rPr lang="en-US" sz="3200" b="1" kern="0" spc="-5" dirty="0">
                <a:effectLst/>
                <a:latin typeface="Times New Roman" panose="02020603050405020304" pitchFamily="18" charset="0"/>
                <a:ea typeface="Times New Roman" panose="02020603050405020304" pitchFamily="18" charset="0"/>
              </a:rPr>
              <a:t>Flow</a:t>
            </a:r>
            <a:r>
              <a:rPr lang="en-US" sz="3200" b="1" kern="0" spc="-40" dirty="0">
                <a:effectLst/>
                <a:latin typeface="Times New Roman" panose="02020603050405020304" pitchFamily="18" charset="0"/>
                <a:ea typeface="Times New Roman" panose="02020603050405020304" pitchFamily="18" charset="0"/>
              </a:rPr>
              <a:t> </a:t>
            </a:r>
            <a:r>
              <a:rPr lang="en-US" sz="3200" b="1" kern="0" spc="-5" dirty="0">
                <a:effectLst/>
                <a:latin typeface="Times New Roman" panose="02020603050405020304" pitchFamily="18" charset="0"/>
                <a:ea typeface="Times New Roman" panose="02020603050405020304" pitchFamily="18" charset="0"/>
              </a:rPr>
              <a:t>Diagram</a:t>
            </a:r>
            <a:endParaRPr lang="en-IN" sz="3200" b="1" kern="0" spc="-5"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BBF4A93-9DA0-F227-9BEF-0CA8573270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9059779" cy="4810038"/>
          </a:xfrm>
          <a:prstGeom prst="rect">
            <a:avLst/>
          </a:prstGeom>
          <a:noFill/>
          <a:ln>
            <a:noFill/>
          </a:ln>
        </p:spPr>
      </p:pic>
    </p:spTree>
    <p:extLst>
      <p:ext uri="{BB962C8B-B14F-4D97-AF65-F5344CB8AC3E}">
        <p14:creationId xmlns:p14="http://schemas.microsoft.com/office/powerpoint/2010/main" val="390440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4AF3E-AFDF-47C0-2CD3-9F71DDFA85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48420-7F98-F99B-A5F5-2A285D617465}"/>
              </a:ext>
            </a:extLst>
          </p:cNvPr>
          <p:cNvSpPr>
            <a:spLocks noGrp="1"/>
          </p:cNvSpPr>
          <p:nvPr>
            <p:ph type="title"/>
          </p:nvPr>
        </p:nvSpPr>
        <p:spPr/>
        <p:txBody>
          <a:bodyPr>
            <a:normAutofit/>
          </a:bodyPr>
          <a:lstStyle/>
          <a:p>
            <a:pPr lvl="0">
              <a:spcBef>
                <a:spcPts val="415"/>
              </a:spcBef>
              <a:buSzPts val="2000"/>
              <a:tabLst>
                <a:tab pos="584200" algn="l"/>
              </a:tabLst>
            </a:pPr>
            <a:r>
              <a:rPr lang="en-US" sz="3200" b="1" kern="0" spc="-5" dirty="0" err="1">
                <a:effectLst/>
                <a:latin typeface="Times New Roman" panose="02020603050405020304" pitchFamily="18" charset="0"/>
                <a:ea typeface="Times New Roman" panose="02020603050405020304" pitchFamily="18" charset="0"/>
              </a:rPr>
              <a:t>xCat</a:t>
            </a:r>
            <a:endParaRPr lang="en-IN" sz="3200" b="1" kern="0" spc="-5"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5515D56-EE3B-F641-AD72-E30B4104F0CD}"/>
              </a:ext>
            </a:extLst>
          </p:cNvPr>
          <p:cNvSpPr txBox="1"/>
          <p:nvPr/>
        </p:nvSpPr>
        <p:spPr>
          <a:xfrm>
            <a:off x="288756" y="1690688"/>
            <a:ext cx="11614485" cy="646331"/>
          </a:xfrm>
          <a:prstGeom prst="rect">
            <a:avLst/>
          </a:prstGeom>
          <a:noFill/>
        </p:spPr>
        <p:txBody>
          <a:bodyPr wrap="square">
            <a:spAutoFit/>
          </a:bodyPr>
          <a:lstStyle/>
          <a:p>
            <a:pPr marL="270510" marR="812165" algn="just">
              <a:spcAft>
                <a:spcPts val="0"/>
              </a:spcAft>
            </a:pPr>
            <a:r>
              <a:rPr lang="en-US" sz="1800" b="1" dirty="0" err="1">
                <a:effectLst/>
                <a:latin typeface="Cambria" panose="02040503050406030204" pitchFamily="18" charset="0"/>
                <a:ea typeface="Times New Roman" panose="02020603050405020304" pitchFamily="18" charset="0"/>
                <a:cs typeface="Arial" panose="020B0604020202020204" pitchFamily="34" charset="0"/>
              </a:rPr>
              <a:t>xCAT</a:t>
            </a:r>
            <a:r>
              <a:rPr lang="en-US" sz="1800" dirty="0">
                <a:effectLst/>
                <a:latin typeface="Cambria" panose="02040503050406030204" pitchFamily="18" charset="0"/>
                <a:ea typeface="Times New Roman" panose="02020603050405020304" pitchFamily="18" charset="0"/>
                <a:cs typeface="Arial" panose="020B0604020202020204" pitchFamily="34" charset="0"/>
              </a:rPr>
              <a:t> (</a:t>
            </a:r>
            <a:r>
              <a:rPr lang="en-US" sz="1800" b="1" dirty="0">
                <a:effectLst/>
                <a:latin typeface="Cambria" panose="02040503050406030204" pitchFamily="18" charset="0"/>
                <a:ea typeface="Times New Roman" panose="02020603050405020304" pitchFamily="18" charset="0"/>
                <a:cs typeface="Arial" panose="020B0604020202020204" pitchFamily="34" charset="0"/>
              </a:rPr>
              <a:t>Extreme Cloud Administration Toolkit</a:t>
            </a:r>
            <a:r>
              <a:rPr lang="en-US" sz="1800" dirty="0">
                <a:effectLst/>
                <a:latin typeface="Cambria" panose="02040503050406030204" pitchFamily="18" charset="0"/>
                <a:ea typeface="Times New Roman" panose="02020603050405020304" pitchFamily="18" charset="0"/>
                <a:cs typeface="Arial" panose="020B0604020202020204" pitchFamily="34" charset="0"/>
              </a:rPr>
              <a:t>) is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2" tooltip="Open-source software">
                  <a:extLst>
                    <a:ext uri="{A12FA001-AC4F-418D-AE19-62706E023703}">
                      <ahyp:hlinkClr xmlns:ahyp="http://schemas.microsoft.com/office/drawing/2018/hyperlinkcolor" val="tx"/>
                    </a:ext>
                  </a:extLst>
                </a:hlinkClick>
              </a:rPr>
              <a:t>open-source</a:t>
            </a:r>
            <a:r>
              <a:rPr lang="en-US" sz="1800" dirty="0">
                <a:effectLst/>
                <a:latin typeface="Cambria" panose="02040503050406030204" pitchFamily="18" charset="0"/>
                <a:ea typeface="Times New Roman" panose="02020603050405020304" pitchFamily="18" charset="0"/>
                <a:cs typeface="Arial" panose="020B0604020202020204" pitchFamily="34" charset="0"/>
              </a:rPr>
              <a:t>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3" tooltip="Distributed computing">
                  <a:extLst>
                    <a:ext uri="{A12FA001-AC4F-418D-AE19-62706E023703}">
                      <ahyp:hlinkClr xmlns:ahyp="http://schemas.microsoft.com/office/drawing/2018/hyperlinkcolor" val="tx"/>
                    </a:ext>
                  </a:extLst>
                </a:hlinkClick>
              </a:rPr>
              <a:t>distributed computing</a:t>
            </a:r>
            <a:r>
              <a:rPr lang="en-US" sz="1800" dirty="0">
                <a:effectLst/>
                <a:latin typeface="Cambria" panose="02040503050406030204" pitchFamily="18" charset="0"/>
                <a:ea typeface="Times New Roman" panose="02020603050405020304" pitchFamily="18" charset="0"/>
                <a:cs typeface="Arial" panose="020B0604020202020204" pitchFamily="34" charset="0"/>
              </a:rPr>
              <a:t> management software developed by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4" tooltip="IBM">
                  <a:extLst>
                    <a:ext uri="{A12FA001-AC4F-418D-AE19-62706E023703}">
                      <ahyp:hlinkClr xmlns:ahyp="http://schemas.microsoft.com/office/drawing/2018/hyperlinkcolor" val="tx"/>
                    </a:ext>
                  </a:extLst>
                </a:hlinkClick>
              </a:rPr>
              <a:t>IBM</a:t>
            </a:r>
            <a:r>
              <a:rPr lang="en-US" sz="1800" dirty="0">
                <a:effectLst/>
                <a:latin typeface="Cambria" panose="02040503050406030204" pitchFamily="18" charset="0"/>
                <a:ea typeface="Times New Roman" panose="02020603050405020304" pitchFamily="18" charset="0"/>
                <a:cs typeface="Arial" panose="020B0604020202020204" pitchFamily="34" charset="0"/>
              </a:rPr>
              <a:t>, used for the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5" tooltip="System deployment">
                  <a:extLst>
                    <a:ext uri="{A12FA001-AC4F-418D-AE19-62706E023703}">
                      <ahyp:hlinkClr xmlns:ahyp="http://schemas.microsoft.com/office/drawing/2018/hyperlinkcolor" val="tx"/>
                    </a:ext>
                  </a:extLst>
                </a:hlinkClick>
              </a:rPr>
              <a:t>deployment</a:t>
            </a:r>
            <a:r>
              <a:rPr lang="en-US" sz="1800" dirty="0">
                <a:effectLst/>
                <a:latin typeface="Cambria" panose="02040503050406030204" pitchFamily="18" charset="0"/>
                <a:ea typeface="Times New Roman" panose="02020603050405020304" pitchFamily="18" charset="0"/>
                <a:cs typeface="Arial" panose="020B0604020202020204" pitchFamily="34" charset="0"/>
              </a:rPr>
              <a:t> and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6" tooltip="Computer administration">
                  <a:extLst>
                    <a:ext uri="{A12FA001-AC4F-418D-AE19-62706E023703}">
                      <ahyp:hlinkClr xmlns:ahyp="http://schemas.microsoft.com/office/drawing/2018/hyperlinkcolor" val="tx"/>
                    </a:ext>
                  </a:extLst>
                </a:hlinkClick>
              </a:rPr>
              <a:t>administration</a:t>
            </a:r>
            <a:r>
              <a:rPr lang="en-US" sz="1800" dirty="0">
                <a:effectLst/>
                <a:latin typeface="Cambria" panose="02040503050406030204" pitchFamily="18" charset="0"/>
                <a:ea typeface="Times New Roman" panose="02020603050405020304" pitchFamily="18" charset="0"/>
                <a:cs typeface="Arial" panose="020B0604020202020204" pitchFamily="34" charset="0"/>
              </a:rPr>
              <a:t> of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7" tooltip="Linux">
                  <a:extLst>
                    <a:ext uri="{A12FA001-AC4F-418D-AE19-62706E023703}">
                      <ahyp:hlinkClr xmlns:ahyp="http://schemas.microsoft.com/office/drawing/2018/hyperlinkcolor" val="tx"/>
                    </a:ext>
                  </a:extLst>
                </a:hlinkClick>
              </a:rPr>
              <a:t>Linux</a:t>
            </a:r>
            <a:r>
              <a:rPr lang="en-US" sz="1800" dirty="0">
                <a:effectLst/>
                <a:latin typeface="Cambria" panose="02040503050406030204" pitchFamily="18" charset="0"/>
                <a:ea typeface="Times New Roman" panose="02020603050405020304" pitchFamily="18" charset="0"/>
                <a:cs typeface="Arial" panose="020B0604020202020204" pitchFamily="34" charset="0"/>
              </a:rPr>
              <a:t> or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8" tooltip="AIX">
                  <a:extLst>
                    <a:ext uri="{A12FA001-AC4F-418D-AE19-62706E023703}">
                      <ahyp:hlinkClr xmlns:ahyp="http://schemas.microsoft.com/office/drawing/2018/hyperlinkcolor" val="tx"/>
                    </a:ext>
                  </a:extLst>
                </a:hlinkClick>
              </a:rPr>
              <a:t>AIX</a:t>
            </a:r>
            <a:r>
              <a:rPr lang="en-US" sz="1800" dirty="0">
                <a:effectLst/>
                <a:latin typeface="Cambria" panose="02040503050406030204" pitchFamily="18" charset="0"/>
                <a:ea typeface="Times New Roman" panose="02020603050405020304" pitchFamily="18" charset="0"/>
                <a:cs typeface="Arial" panose="020B0604020202020204" pitchFamily="34" charset="0"/>
              </a:rPr>
              <a:t> based </a:t>
            </a:r>
            <a:r>
              <a:rPr lang="en-US" sz="1800" dirty="0">
                <a:effectLst/>
                <a:latin typeface="Cambria" panose="02040503050406030204" pitchFamily="18" charset="0"/>
                <a:ea typeface="Times New Roman" panose="02020603050405020304" pitchFamily="18" charset="0"/>
                <a:cs typeface="Arial" panose="020B0604020202020204" pitchFamily="34" charset="0"/>
                <a:hlinkClick r:id="rId9" tooltip="Computer clusters">
                  <a:extLst>
                    <a:ext uri="{A12FA001-AC4F-418D-AE19-62706E023703}">
                      <ahyp:hlinkClr xmlns:ahyp="http://schemas.microsoft.com/office/drawing/2018/hyperlinkcolor" val="tx"/>
                    </a:ext>
                  </a:extLst>
                </a:hlinkClick>
              </a:rPr>
              <a:t>clusters</a:t>
            </a:r>
            <a:r>
              <a:rPr lang="en-US" sz="1800" dirty="0">
                <a:effectLst/>
                <a:latin typeface="Cambria" panose="02040503050406030204" pitchFamily="18" charset="0"/>
                <a:ea typeface="Times New Roman" panose="02020603050405020304" pitchFamily="18" charset="0"/>
                <a:cs typeface="Arial" panose="020B0604020202020204" pitchFamily="34" charset="0"/>
              </a:rPr>
              <a:t>.</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5338652-E634-8E33-0966-D70DE35612CB}"/>
              </a:ext>
            </a:extLst>
          </p:cNvPr>
          <p:cNvSpPr txBox="1"/>
          <p:nvPr/>
        </p:nvSpPr>
        <p:spPr>
          <a:xfrm>
            <a:off x="611603" y="2618230"/>
            <a:ext cx="10968789" cy="646331"/>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Hpc</a:t>
            </a:r>
            <a:r>
              <a:rPr lang="en-US" sz="1800" dirty="0">
                <a:effectLst/>
                <a:latin typeface="Times New Roman" panose="02020603050405020304" pitchFamily="18" charset="0"/>
                <a:ea typeface="Times New Roman" panose="02020603050405020304" pitchFamily="18" charset="0"/>
              </a:rPr>
              <a:t> cluster which would be made by </a:t>
            </a:r>
            <a:r>
              <a:rPr lang="en-US" sz="1800" dirty="0" err="1">
                <a:effectLst/>
                <a:latin typeface="Times New Roman" panose="02020603050405020304" pitchFamily="18" charset="0"/>
                <a:ea typeface="Times New Roman" panose="02020603050405020304" pitchFamily="18" charset="0"/>
              </a:rPr>
              <a:t>xcat</a:t>
            </a:r>
            <a:r>
              <a:rPr lang="en-US" sz="1800" dirty="0">
                <a:effectLst/>
                <a:latin typeface="Times New Roman" panose="02020603050405020304" pitchFamily="18" charset="0"/>
                <a:ea typeface="Times New Roman" panose="02020603050405020304" pitchFamily="18" charset="0"/>
              </a:rPr>
              <a:t> node provisioning and its resources had to be managed for that we decide to use </a:t>
            </a:r>
            <a:r>
              <a:rPr lang="en-US" sz="1800" dirty="0" err="1">
                <a:effectLst/>
                <a:latin typeface="Times New Roman" panose="02020603050405020304" pitchFamily="18" charset="0"/>
                <a:ea typeface="Times New Roman" panose="02020603050405020304" pitchFamily="18" charset="0"/>
              </a:rPr>
              <a:t>Slurm</a:t>
            </a: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27612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A90B7-C63C-C372-6DD3-368DEB9AC2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842EF-8AC0-537D-5E7A-18CB5573D99E}"/>
              </a:ext>
            </a:extLst>
          </p:cNvPr>
          <p:cNvSpPr>
            <a:spLocks noGrp="1"/>
          </p:cNvSpPr>
          <p:nvPr>
            <p:ph type="title"/>
          </p:nvPr>
        </p:nvSpPr>
        <p:spPr/>
        <p:txBody>
          <a:bodyPr>
            <a:normAutofit/>
          </a:bodyPr>
          <a:lstStyle/>
          <a:p>
            <a:pPr lvl="0">
              <a:spcBef>
                <a:spcPts val="415"/>
              </a:spcBef>
              <a:buSzPts val="2000"/>
              <a:tabLst>
                <a:tab pos="584200" algn="l"/>
              </a:tabLst>
            </a:pPr>
            <a:r>
              <a:rPr lang="en-IN" sz="3200" b="1" kern="0" spc="-5" dirty="0" err="1">
                <a:effectLst/>
                <a:latin typeface="Times New Roman" panose="02020603050405020304" pitchFamily="18" charset="0"/>
                <a:ea typeface="Times New Roman" panose="02020603050405020304" pitchFamily="18" charset="0"/>
              </a:rPr>
              <a:t>IPtables</a:t>
            </a:r>
            <a:endParaRPr lang="en-IN" sz="3200" b="1" kern="0" spc="-5"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38BE307-ACAD-E159-709E-D62E867AD07B}"/>
              </a:ext>
            </a:extLst>
          </p:cNvPr>
          <p:cNvSpPr txBox="1"/>
          <p:nvPr/>
        </p:nvSpPr>
        <p:spPr>
          <a:xfrm>
            <a:off x="497305" y="1397676"/>
            <a:ext cx="12192000" cy="1477328"/>
          </a:xfrm>
          <a:prstGeom prst="rect">
            <a:avLst/>
          </a:prstGeom>
          <a:noFill/>
        </p:spPr>
        <p:txBody>
          <a:bodyPr wrap="square">
            <a:spAutoFit/>
          </a:bodyPr>
          <a:lstStyle/>
          <a:p>
            <a:pPr marL="270510" marR="902335" algn="just">
              <a:spcAft>
                <a:spcPts val="0"/>
              </a:spcAft>
            </a:pPr>
            <a:r>
              <a:rPr lang="en-IN" sz="1800" dirty="0">
                <a:effectLst/>
                <a:latin typeface="Cambria" panose="02040503050406030204" pitchFamily="18" charset="0"/>
                <a:ea typeface="Times New Roman" panose="02020603050405020304" pitchFamily="18" charset="0"/>
              </a:rPr>
              <a:t>`iptables` is a versatile and powerful tool that acts as a firewall for managing network traffic in Linux-based systems. It uses tables to organize sets of rules, called chains, to determine how to treat network packets. The three primary tables are `filter`, `</a:t>
            </a:r>
            <a:r>
              <a:rPr lang="en-IN" sz="1800" dirty="0" err="1">
                <a:effectLst/>
                <a:latin typeface="Cambria" panose="02040503050406030204" pitchFamily="18" charset="0"/>
                <a:ea typeface="Times New Roman" panose="02020603050405020304" pitchFamily="18" charset="0"/>
              </a:rPr>
              <a:t>nat</a:t>
            </a:r>
            <a:r>
              <a:rPr lang="en-IN" sz="1800" dirty="0">
                <a:effectLst/>
                <a:latin typeface="Cambria" panose="02040503050406030204" pitchFamily="18" charset="0"/>
                <a:ea typeface="Times New Roman" panose="02020603050405020304" pitchFamily="18" charset="0"/>
              </a:rPr>
              <a:t>`, and `mangle`, but we'll focus mainly on `filter` for basic firewall functionalities and `</a:t>
            </a:r>
            <a:r>
              <a:rPr lang="en-IN" sz="1800" dirty="0" err="1">
                <a:effectLst/>
                <a:latin typeface="Cambria" panose="02040503050406030204" pitchFamily="18" charset="0"/>
                <a:ea typeface="Times New Roman" panose="02020603050405020304" pitchFamily="18" charset="0"/>
              </a:rPr>
              <a:t>nat</a:t>
            </a:r>
            <a:r>
              <a:rPr lang="en-IN" sz="1800" dirty="0">
                <a:effectLst/>
                <a:latin typeface="Cambria" panose="02040503050406030204" pitchFamily="18" charset="0"/>
                <a:ea typeface="Times New Roman" panose="02020603050405020304" pitchFamily="18" charset="0"/>
              </a:rPr>
              <a:t>` for network address translation, which are pertinent to your query about enabling forwarding, NAT rules, and allowing every input in the input chain.</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A52C272-9537-3E1B-9A72-42821D124E00}"/>
              </a:ext>
            </a:extLst>
          </p:cNvPr>
          <p:cNvSpPr txBox="1"/>
          <p:nvPr/>
        </p:nvSpPr>
        <p:spPr>
          <a:xfrm>
            <a:off x="838200" y="3030392"/>
            <a:ext cx="9019674" cy="1754326"/>
          </a:xfrm>
          <a:prstGeom prst="rect">
            <a:avLst/>
          </a:prstGeom>
          <a:noFill/>
        </p:spPr>
        <p:txBody>
          <a:bodyPr wrap="square">
            <a:spAutoFit/>
          </a:bodyPr>
          <a:lstStyle/>
          <a:p>
            <a:pPr marL="342900" marR="902335" lvl="0" indent="-342900" algn="just">
              <a:spcAft>
                <a:spcPts val="0"/>
              </a:spcAft>
              <a:buFont typeface="Symbol" panose="05050102010706020507" pitchFamily="18" charset="2"/>
              <a:buChar char=""/>
            </a:pPr>
            <a:r>
              <a:rPr lang="en-IN" sz="1800" b="1" dirty="0">
                <a:effectLst/>
                <a:latin typeface="Cambria" panose="02040503050406030204" pitchFamily="18" charset="0"/>
                <a:ea typeface="Times New Roman" panose="02020603050405020304" pitchFamily="18" charset="0"/>
              </a:rPr>
              <a:t>Key Tables and Chains</a:t>
            </a:r>
            <a:endParaRPr lang="en-IN" sz="1600" dirty="0">
              <a:effectLst/>
              <a:latin typeface="Times New Roman" panose="02020603050405020304" pitchFamily="18" charset="0"/>
              <a:ea typeface="Times New Roman" panose="02020603050405020304" pitchFamily="18" charset="0"/>
            </a:endParaRPr>
          </a:p>
          <a:p>
            <a:pPr marL="270510" marR="902335" algn="just">
              <a:spcAft>
                <a:spcPts val="0"/>
              </a:spcAft>
            </a:pPr>
            <a:r>
              <a:rPr lang="en-IN" sz="1800" dirty="0">
                <a:effectLst/>
                <a:latin typeface="Cambria" panose="020405030504060302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70510" marR="902335" algn="just">
              <a:spcAft>
                <a:spcPts val="0"/>
              </a:spcAft>
            </a:pPr>
            <a:r>
              <a:rPr lang="en-IN" sz="1800" dirty="0">
                <a:effectLst/>
                <a:latin typeface="Cambria" panose="02040503050406030204" pitchFamily="18" charset="0"/>
                <a:ea typeface="Times New Roman" panose="02020603050405020304" pitchFamily="18" charset="0"/>
              </a:rPr>
              <a:t>- </a:t>
            </a:r>
            <a:r>
              <a:rPr lang="en-IN" sz="1800" b="1" dirty="0">
                <a:effectLst/>
                <a:latin typeface="Cambria" panose="02040503050406030204" pitchFamily="18" charset="0"/>
                <a:ea typeface="Times New Roman" panose="02020603050405020304" pitchFamily="18" charset="0"/>
              </a:rPr>
              <a:t>Filter Table</a:t>
            </a:r>
            <a:r>
              <a:rPr lang="en-IN" sz="1800" dirty="0">
                <a:effectLst/>
                <a:latin typeface="Cambria" panose="02040503050406030204" pitchFamily="18" charset="0"/>
                <a:ea typeface="Times New Roman" panose="02020603050405020304" pitchFamily="18" charset="0"/>
              </a:rPr>
              <a:t> The default table, which contains the `INPUT`, `OUTPUT`, and `FORWARD` chains for packet filtering.</a:t>
            </a:r>
            <a:endParaRPr lang="en-IN" sz="1600" dirty="0">
              <a:effectLst/>
              <a:latin typeface="Times New Roman" panose="02020603050405020304" pitchFamily="18" charset="0"/>
              <a:ea typeface="Times New Roman" panose="02020603050405020304" pitchFamily="18" charset="0"/>
            </a:endParaRPr>
          </a:p>
          <a:p>
            <a:pPr marL="270510" marR="902335" algn="just">
              <a:spcAft>
                <a:spcPts val="0"/>
              </a:spcAft>
            </a:pPr>
            <a:r>
              <a:rPr lang="en-IN" sz="1800" dirty="0">
                <a:effectLst/>
                <a:latin typeface="Cambria" panose="02040503050406030204" pitchFamily="18" charset="0"/>
                <a:ea typeface="Times New Roman" panose="02020603050405020304" pitchFamily="18" charset="0"/>
              </a:rPr>
              <a:t>- </a:t>
            </a:r>
            <a:r>
              <a:rPr lang="en-IN" sz="1800" b="1" dirty="0">
                <a:effectLst/>
                <a:latin typeface="Cambria" panose="02040503050406030204" pitchFamily="18" charset="0"/>
                <a:ea typeface="Times New Roman" panose="02020603050405020304" pitchFamily="18" charset="0"/>
              </a:rPr>
              <a:t>NAT Table</a:t>
            </a:r>
            <a:r>
              <a:rPr lang="en-IN" sz="1800" dirty="0">
                <a:effectLst/>
                <a:latin typeface="Cambria" panose="02040503050406030204" pitchFamily="18" charset="0"/>
                <a:ea typeface="Times New Roman" panose="02020603050405020304" pitchFamily="18" charset="0"/>
              </a:rPr>
              <a:t>: Used for network address translation, containing `PREROUTING`, `POSTROUTING`, and `OUTPUT` chains.</a:t>
            </a:r>
            <a:endParaRPr lang="en-IN"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085DD72-6BD6-3ED6-64E2-4B27E7B2FD1E}"/>
              </a:ext>
            </a:extLst>
          </p:cNvPr>
          <p:cNvSpPr txBox="1"/>
          <p:nvPr/>
        </p:nvSpPr>
        <p:spPr>
          <a:xfrm>
            <a:off x="838200" y="4940106"/>
            <a:ext cx="6344652" cy="369332"/>
          </a:xfrm>
          <a:prstGeom prst="rect">
            <a:avLst/>
          </a:prstGeom>
          <a:noFill/>
        </p:spPr>
        <p:txBody>
          <a:bodyPr wrap="square">
            <a:spAutoFit/>
          </a:bodyPr>
          <a:lstStyle/>
          <a:p>
            <a:pPr marL="342900" marR="902335" lvl="0" indent="-342900" algn="just">
              <a:spcAft>
                <a:spcPts val="0"/>
              </a:spcAft>
              <a:buFont typeface="Symbol" panose="05050102010706020507" pitchFamily="18" charset="2"/>
              <a:buChar char=""/>
            </a:pPr>
            <a:r>
              <a:rPr lang="en-IN" sz="1800" b="1" dirty="0">
                <a:effectLst/>
                <a:latin typeface="Cambria" panose="02040503050406030204" pitchFamily="18" charset="0"/>
                <a:ea typeface="Times New Roman" panose="02020603050405020304" pitchFamily="18" charset="0"/>
              </a:rPr>
              <a:t>Enabling IP Forwarding</a:t>
            </a:r>
            <a:endParaRPr lang="en-IN" sz="16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523496F4-CBCF-39D2-F30B-0C343AE32119}"/>
              </a:ext>
            </a:extLst>
          </p:cNvPr>
          <p:cNvSpPr txBox="1"/>
          <p:nvPr/>
        </p:nvSpPr>
        <p:spPr>
          <a:xfrm>
            <a:off x="838200" y="5309438"/>
            <a:ext cx="6344652" cy="369332"/>
          </a:xfrm>
          <a:prstGeom prst="rect">
            <a:avLst/>
          </a:prstGeom>
          <a:noFill/>
        </p:spPr>
        <p:txBody>
          <a:bodyPr wrap="square">
            <a:spAutoFit/>
          </a:bodyPr>
          <a:lstStyle/>
          <a:p>
            <a:pPr marL="342900" marR="902335" lvl="0" indent="-342900" algn="just">
              <a:spcAft>
                <a:spcPts val="0"/>
              </a:spcAft>
              <a:buFont typeface="Symbol" panose="05050102010706020507" pitchFamily="18" charset="2"/>
              <a:buChar char=""/>
            </a:pPr>
            <a:r>
              <a:rPr lang="en-IN" sz="1800" b="1" dirty="0">
                <a:effectLst/>
                <a:latin typeface="Cambria" panose="02040503050406030204" pitchFamily="18" charset="0"/>
                <a:ea typeface="Times New Roman" panose="02020603050405020304" pitchFamily="18" charset="0"/>
              </a:rPr>
              <a:t>Setting Up NAT</a:t>
            </a:r>
            <a:endParaRPr lang="en-IN"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799EB913-BA9B-44E8-EE54-8A7297C394BD}"/>
              </a:ext>
            </a:extLst>
          </p:cNvPr>
          <p:cNvSpPr txBox="1"/>
          <p:nvPr/>
        </p:nvSpPr>
        <p:spPr>
          <a:xfrm>
            <a:off x="838200" y="5678770"/>
            <a:ext cx="6344652" cy="369332"/>
          </a:xfrm>
          <a:prstGeom prst="rect">
            <a:avLst/>
          </a:prstGeom>
          <a:noFill/>
        </p:spPr>
        <p:txBody>
          <a:bodyPr wrap="square">
            <a:spAutoFit/>
          </a:bodyPr>
          <a:lstStyle/>
          <a:p>
            <a:pPr marL="342900" marR="902335" lvl="0" indent="-342900" algn="just">
              <a:spcAft>
                <a:spcPts val="0"/>
              </a:spcAft>
              <a:buFont typeface="Symbol" panose="05050102010706020507" pitchFamily="18" charset="2"/>
              <a:buChar char=""/>
            </a:pPr>
            <a:r>
              <a:rPr lang="en-IN" sz="1800" b="1" dirty="0">
                <a:effectLst/>
                <a:latin typeface="Cambria" panose="02040503050406030204" pitchFamily="18" charset="0"/>
                <a:ea typeface="Times New Roman" panose="02020603050405020304" pitchFamily="18" charset="0"/>
              </a:rPr>
              <a:t> Enabling Packet Forwarding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1249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763</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Arial</vt:lpstr>
      <vt:lpstr>Calibri</vt:lpstr>
      <vt:lpstr>Calibri Light</vt:lpstr>
      <vt:lpstr>Cambria</vt:lpstr>
      <vt:lpstr>Symbol</vt:lpstr>
      <vt:lpstr>Times New Roman</vt:lpstr>
      <vt:lpstr>Office Theme</vt:lpstr>
      <vt:lpstr>Deploying Application on HPC cluster by using internal CI-CD Pipeline Post Graduate Diploma in High Performance Computing System Administration from C-DAC ACTS (Pune)  </vt:lpstr>
      <vt:lpstr>Introduction</vt:lpstr>
      <vt:lpstr>Implementation</vt:lpstr>
      <vt:lpstr>System Requirement</vt:lpstr>
      <vt:lpstr>System Architecture</vt:lpstr>
      <vt:lpstr>Activity Architecture</vt:lpstr>
      <vt:lpstr>Process Flow Diagram</vt:lpstr>
      <vt:lpstr>xCat</vt:lpstr>
      <vt:lpstr>IPtables</vt:lpstr>
      <vt:lpstr>Jenkins</vt:lpstr>
      <vt:lpstr>NFS</vt:lpstr>
      <vt:lpstr>Slurm on HPC Cluster</vt:lpstr>
      <vt:lpstr>Jenkins Pipeline </vt:lpstr>
      <vt:lpstr>Output</vt:lpstr>
      <vt:lpstr>Output</vt:lpstr>
      <vt:lpstr>Output</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Application on HPC cluster by using internal CI-CD Pipeline </dc:title>
  <dc:creator>Pranav Ambhore</dc:creator>
  <cp:lastModifiedBy>Pranav Ambhore</cp:lastModifiedBy>
  <cp:revision>13</cp:revision>
  <dcterms:created xsi:type="dcterms:W3CDTF">2024-02-19T10:38:43Z</dcterms:created>
  <dcterms:modified xsi:type="dcterms:W3CDTF">2024-02-19T11:22:30Z</dcterms:modified>
</cp:coreProperties>
</file>