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1"/>
  </p:notesMasterIdLst>
  <p:handoutMasterIdLst>
    <p:handoutMasterId r:id="rId132"/>
  </p:handoutMasterIdLst>
  <p:sldIdLst>
    <p:sldId id="256" r:id="rId2"/>
    <p:sldId id="372" r:id="rId3"/>
    <p:sldId id="309" r:id="rId4"/>
    <p:sldId id="310" r:id="rId5"/>
    <p:sldId id="311" r:id="rId6"/>
    <p:sldId id="376" r:id="rId7"/>
    <p:sldId id="312" r:id="rId8"/>
    <p:sldId id="313" r:id="rId9"/>
    <p:sldId id="314" r:id="rId10"/>
    <p:sldId id="315" r:id="rId11"/>
    <p:sldId id="318" r:id="rId12"/>
    <p:sldId id="319" r:id="rId13"/>
    <p:sldId id="320" r:id="rId14"/>
    <p:sldId id="321" r:id="rId15"/>
    <p:sldId id="322" r:id="rId16"/>
    <p:sldId id="323" r:id="rId17"/>
    <p:sldId id="324" r:id="rId18"/>
    <p:sldId id="374" r:id="rId19"/>
    <p:sldId id="373" r:id="rId20"/>
    <p:sldId id="325" r:id="rId21"/>
    <p:sldId id="326" r:id="rId22"/>
    <p:sldId id="327" r:id="rId23"/>
    <p:sldId id="375" r:id="rId24"/>
    <p:sldId id="328" r:id="rId25"/>
    <p:sldId id="329" r:id="rId26"/>
    <p:sldId id="330" r:id="rId27"/>
    <p:sldId id="331" r:id="rId28"/>
    <p:sldId id="377" r:id="rId29"/>
    <p:sldId id="332" r:id="rId30"/>
    <p:sldId id="333" r:id="rId31"/>
    <p:sldId id="334" r:id="rId32"/>
    <p:sldId id="335" r:id="rId33"/>
    <p:sldId id="378" r:id="rId34"/>
    <p:sldId id="336" r:id="rId35"/>
    <p:sldId id="337" r:id="rId36"/>
    <p:sldId id="338" r:id="rId37"/>
    <p:sldId id="339" r:id="rId38"/>
    <p:sldId id="340" r:id="rId39"/>
    <p:sldId id="341" r:id="rId40"/>
    <p:sldId id="342" r:id="rId41"/>
    <p:sldId id="343" r:id="rId42"/>
    <p:sldId id="344" r:id="rId43"/>
    <p:sldId id="345" r:id="rId44"/>
    <p:sldId id="520" r:id="rId45"/>
    <p:sldId id="521" r:id="rId46"/>
    <p:sldId id="346" r:id="rId47"/>
    <p:sldId id="347" r:id="rId48"/>
    <p:sldId id="348" r:id="rId49"/>
    <p:sldId id="349" r:id="rId50"/>
    <p:sldId id="350" r:id="rId51"/>
    <p:sldId id="352" r:id="rId52"/>
    <p:sldId id="353" r:id="rId53"/>
    <p:sldId id="354" r:id="rId54"/>
    <p:sldId id="355" r:id="rId55"/>
    <p:sldId id="356" r:id="rId56"/>
    <p:sldId id="357" r:id="rId57"/>
    <p:sldId id="359" r:id="rId58"/>
    <p:sldId id="360" r:id="rId59"/>
    <p:sldId id="361" r:id="rId60"/>
    <p:sldId id="362" r:id="rId61"/>
    <p:sldId id="363" r:id="rId62"/>
    <p:sldId id="364" r:id="rId63"/>
    <p:sldId id="367" r:id="rId64"/>
    <p:sldId id="368" r:id="rId65"/>
    <p:sldId id="369" r:id="rId66"/>
    <p:sldId id="370" r:id="rId67"/>
    <p:sldId id="371" r:id="rId68"/>
    <p:sldId id="379" r:id="rId69"/>
    <p:sldId id="380" r:id="rId70"/>
    <p:sldId id="381" r:id="rId71"/>
    <p:sldId id="382" r:id="rId72"/>
    <p:sldId id="383" r:id="rId73"/>
    <p:sldId id="384" r:id="rId74"/>
    <p:sldId id="385" r:id="rId75"/>
    <p:sldId id="386" r:id="rId76"/>
    <p:sldId id="387" r:id="rId77"/>
    <p:sldId id="388" r:id="rId78"/>
    <p:sldId id="391" r:id="rId79"/>
    <p:sldId id="392" r:id="rId80"/>
    <p:sldId id="393" r:id="rId81"/>
    <p:sldId id="394" r:id="rId82"/>
    <p:sldId id="395" r:id="rId83"/>
    <p:sldId id="396" r:id="rId84"/>
    <p:sldId id="397" r:id="rId85"/>
    <p:sldId id="398" r:id="rId86"/>
    <p:sldId id="399" r:id="rId87"/>
    <p:sldId id="400" r:id="rId88"/>
    <p:sldId id="401" r:id="rId89"/>
    <p:sldId id="402" r:id="rId90"/>
    <p:sldId id="404" r:id="rId91"/>
    <p:sldId id="405" r:id="rId92"/>
    <p:sldId id="407" r:id="rId93"/>
    <p:sldId id="408" r:id="rId94"/>
    <p:sldId id="410" r:id="rId95"/>
    <p:sldId id="411" r:id="rId96"/>
    <p:sldId id="412" r:id="rId97"/>
    <p:sldId id="413" r:id="rId98"/>
    <p:sldId id="414" r:id="rId99"/>
    <p:sldId id="415" r:id="rId100"/>
    <p:sldId id="416" r:id="rId101"/>
    <p:sldId id="417" r:id="rId102"/>
    <p:sldId id="418" r:id="rId103"/>
    <p:sldId id="419" r:id="rId104"/>
    <p:sldId id="420" r:id="rId105"/>
    <p:sldId id="421" r:id="rId106"/>
    <p:sldId id="422" r:id="rId107"/>
    <p:sldId id="423" r:id="rId108"/>
    <p:sldId id="424" r:id="rId109"/>
    <p:sldId id="425" r:id="rId110"/>
    <p:sldId id="426" r:id="rId111"/>
    <p:sldId id="432" r:id="rId112"/>
    <p:sldId id="433" r:id="rId113"/>
    <p:sldId id="434" r:id="rId114"/>
    <p:sldId id="435" r:id="rId115"/>
    <p:sldId id="436" r:id="rId116"/>
    <p:sldId id="437" r:id="rId117"/>
    <p:sldId id="453" r:id="rId118"/>
    <p:sldId id="454" r:id="rId119"/>
    <p:sldId id="455" r:id="rId120"/>
    <p:sldId id="456" r:id="rId121"/>
    <p:sldId id="457" r:id="rId122"/>
    <p:sldId id="458" r:id="rId123"/>
    <p:sldId id="459" r:id="rId124"/>
    <p:sldId id="460" r:id="rId125"/>
    <p:sldId id="461" r:id="rId126"/>
    <p:sldId id="462" r:id="rId127"/>
    <p:sldId id="463" r:id="rId128"/>
    <p:sldId id="464" r:id="rId129"/>
    <p:sldId id="259" r:id="rId1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68" autoAdjust="0"/>
  </p:normalViewPr>
  <p:slideViewPr>
    <p:cSldViewPr>
      <p:cViewPr>
        <p:scale>
          <a:sx n="70" d="100"/>
          <a:sy n="70" d="100"/>
        </p:scale>
        <p:origin x="-137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t>2017/6/4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t>‹#›</a:t>
            </a:fld>
            <a:endParaRPr lang="zh-CN" altLang="en-US"/>
          </a:p>
        </p:txBody>
      </p:sp>
    </p:spTree>
    <p:extLst>
      <p:ext uri="{BB962C8B-B14F-4D97-AF65-F5344CB8AC3E}">
        <p14:creationId xmlns:p14="http://schemas.microsoft.com/office/powerpoint/2010/main" val="629600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2B39EF-3155-4229-86AA-C828B76CADD8}" type="datetimeFigureOut">
              <a:rPr lang="zh-CN" altLang="en-US" smtClean="0"/>
              <a:t>2017/6/4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25ACA-8F7B-4FED-BFCE-C9AEF82FB192}" type="slidenum">
              <a:rPr lang="zh-CN" altLang="en-US" smtClean="0"/>
              <a:t>‹#›</a:t>
            </a:fld>
            <a:endParaRPr lang="zh-CN" altLang="en-US"/>
          </a:p>
        </p:txBody>
      </p:sp>
    </p:spTree>
    <p:extLst>
      <p:ext uri="{BB962C8B-B14F-4D97-AF65-F5344CB8AC3E}">
        <p14:creationId xmlns:p14="http://schemas.microsoft.com/office/powerpoint/2010/main" val="2252208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35</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Mysql</a:t>
            </a:r>
            <a:r>
              <a:rPr lang="zh-CN" altLang="zh-CN" sz="1200" kern="1200" dirty="0" smtClean="0">
                <a:solidFill>
                  <a:schemeClr val="tx1"/>
                </a:solidFill>
                <a:effectLst/>
                <a:latin typeface="+mn-lt"/>
                <a:ea typeface="+mn-ea"/>
                <a:cs typeface="+mn-cs"/>
              </a:rPr>
              <a:t>数据库服务器中哪些地方需要设置字符集？</a:t>
            </a:r>
          </a:p>
          <a:p>
            <a:pPr lvl="0"/>
            <a:r>
              <a:rPr lang="zh-CN" altLang="zh-CN" sz="1200" kern="1200" dirty="0" smtClean="0">
                <a:solidFill>
                  <a:schemeClr val="tx1"/>
                </a:solidFill>
                <a:effectLst/>
                <a:latin typeface="+mn-lt"/>
                <a:ea typeface="+mn-ea"/>
                <a:cs typeface="+mn-cs"/>
              </a:rPr>
              <a:t>安装数据库软件的时候，我们选择的是</a:t>
            </a:r>
            <a:r>
              <a:rPr lang="en-US" altLang="zh-CN" sz="1200" kern="1200" dirty="0" smtClean="0">
                <a:solidFill>
                  <a:schemeClr val="tx1"/>
                </a:solidFill>
                <a:effectLst/>
                <a:latin typeface="+mn-lt"/>
                <a:ea typeface="+mn-ea"/>
                <a:cs typeface="+mn-cs"/>
              </a:rPr>
              <a:t>utf8</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创建新数据库的时候，默认的数据库选项</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pPr lvl="0"/>
            <a:r>
              <a:rPr lang="zh-CN" altLang="zh-CN" sz="1200" kern="1200" dirty="0" smtClean="0">
                <a:solidFill>
                  <a:schemeClr val="tx1"/>
                </a:solidFill>
                <a:effectLst/>
                <a:latin typeface="+mn-lt"/>
                <a:ea typeface="+mn-ea"/>
                <a:cs typeface="+mn-cs"/>
              </a:rPr>
              <a:t>创建新数据表的时候，默认的数据表选项</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pPr lvl="0"/>
            <a:r>
              <a:rPr lang="zh-CN" altLang="zh-CN" sz="1200" kern="1200" dirty="0" smtClean="0">
                <a:solidFill>
                  <a:schemeClr val="tx1"/>
                </a:solidFill>
                <a:effectLst/>
                <a:latin typeface="+mn-lt"/>
                <a:ea typeface="+mn-ea"/>
                <a:cs typeface="+mn-cs"/>
              </a:rPr>
              <a:t>设置字段的时候（一般都不设置）</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38</a:t>
            </a:fld>
            <a:endParaRPr lang="zh-CN" altLang="en-US"/>
          </a:p>
        </p:txBody>
      </p:sp>
    </p:spTree>
    <p:extLst>
      <p:ext uri="{BB962C8B-B14F-4D97-AF65-F5344CB8AC3E}">
        <p14:creationId xmlns:p14="http://schemas.microsoft.com/office/powerpoint/2010/main" val="1362726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r>
              <a:rPr lang="en-US" altLang="zh-CN" sz="1200" b="1" kern="1200" dirty="0" smtClean="0">
                <a:solidFill>
                  <a:schemeClr val="tx1"/>
                </a:solidFill>
                <a:effectLst/>
                <a:latin typeface="+mn-lt"/>
                <a:ea typeface="+mn-ea"/>
                <a:cs typeface="+mn-cs"/>
              </a:rPr>
              <a:t>1</a:t>
            </a:r>
            <a:r>
              <a:rPr lang="zh-CN"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如果以后使用</a:t>
            </a:r>
            <a:r>
              <a:rPr lang="en-US" altLang="zh-CN" sz="1200" kern="1200" dirty="0" err="1" smtClean="0">
                <a:solidFill>
                  <a:schemeClr val="tx1"/>
                </a:solidFill>
                <a:effectLst/>
                <a:latin typeface="+mn-lt"/>
                <a:ea typeface="+mn-ea"/>
                <a:cs typeface="+mn-cs"/>
              </a:rPr>
              <a:t>php</a:t>
            </a:r>
            <a:r>
              <a:rPr lang="zh-CN" altLang="zh-CN" sz="1200" kern="1200" dirty="0" smtClean="0">
                <a:solidFill>
                  <a:schemeClr val="tx1"/>
                </a:solidFill>
                <a:effectLst/>
                <a:latin typeface="+mn-lt"/>
                <a:ea typeface="+mn-ea"/>
                <a:cs typeface="+mn-cs"/>
              </a:rPr>
              <a:t>操作</a:t>
            </a:r>
            <a:r>
              <a:rPr lang="en-US" altLang="zh-CN" sz="1200" kern="1200" dirty="0" err="1" smtClean="0">
                <a:solidFill>
                  <a:schemeClr val="tx1"/>
                </a:solidFill>
                <a:effectLst/>
                <a:latin typeface="+mn-lt"/>
                <a:ea typeface="+mn-ea"/>
                <a:cs typeface="+mn-cs"/>
              </a:rPr>
              <a:t>Mysql</a:t>
            </a:r>
            <a:r>
              <a:rPr lang="zh-CN" altLang="zh-CN" sz="1200" kern="1200" dirty="0" smtClean="0">
                <a:solidFill>
                  <a:schemeClr val="tx1"/>
                </a:solidFill>
                <a:effectLst/>
                <a:latin typeface="+mn-lt"/>
                <a:ea typeface="+mn-ea"/>
                <a:cs typeface="+mn-cs"/>
              </a:rPr>
              <a:t>，应该怎么设置？</a:t>
            </a:r>
          </a:p>
          <a:p>
            <a:r>
              <a:rPr lang="zh-CN" altLang="zh-CN" sz="1200" kern="1200" dirty="0" smtClean="0">
                <a:solidFill>
                  <a:schemeClr val="tx1"/>
                </a:solidFill>
                <a:effectLst/>
                <a:latin typeface="+mn-lt"/>
                <a:ea typeface="+mn-ea"/>
                <a:cs typeface="+mn-cs"/>
              </a:rPr>
              <a:t>答案：</a:t>
            </a:r>
            <a:r>
              <a:rPr lang="en-US" altLang="zh-CN" sz="1200" kern="1200" dirty="0" smtClean="0">
                <a:solidFill>
                  <a:schemeClr val="tx1"/>
                </a:solidFill>
                <a:effectLst/>
                <a:latin typeface="+mn-lt"/>
                <a:ea typeface="+mn-ea"/>
                <a:cs typeface="+mn-cs"/>
              </a:rPr>
              <a:t>set names uft8;</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思考</a:t>
            </a:r>
            <a:r>
              <a:rPr lang="en-US" altLang="zh-CN" sz="1200" b="1" kern="1200" dirty="0" smtClean="0">
                <a:solidFill>
                  <a:schemeClr val="tx1"/>
                </a:solidFill>
                <a:effectLst/>
                <a:latin typeface="+mn-lt"/>
                <a:ea typeface="+mn-ea"/>
                <a:cs typeface="+mn-cs"/>
              </a:rPr>
              <a:t>2</a:t>
            </a:r>
            <a:r>
              <a:rPr lang="zh-CN"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还有什么地方可能会出现乱码？</a:t>
            </a:r>
          </a:p>
          <a:p>
            <a:r>
              <a:rPr lang="zh-CN" altLang="zh-CN" sz="1200" kern="1200" dirty="0" smtClean="0">
                <a:solidFill>
                  <a:schemeClr val="tx1"/>
                </a:solidFill>
                <a:effectLst/>
                <a:latin typeface="+mn-lt"/>
                <a:ea typeface="+mn-ea"/>
                <a:cs typeface="+mn-cs"/>
              </a:rPr>
              <a:t>浏览器上：默认的是</a:t>
            </a:r>
            <a:r>
              <a:rPr lang="en-US" altLang="zh-CN" sz="1200" kern="1200" dirty="0" err="1" smtClean="0">
                <a:solidFill>
                  <a:schemeClr val="tx1"/>
                </a:solidFill>
                <a:effectLst/>
                <a:latin typeface="+mn-lt"/>
                <a:ea typeface="+mn-ea"/>
                <a:cs typeface="+mn-cs"/>
              </a:rPr>
              <a:t>gbk</a:t>
            </a:r>
            <a:r>
              <a:rPr lang="zh-CN" altLang="zh-CN" sz="1200" kern="1200" dirty="0" smtClean="0">
                <a:solidFill>
                  <a:schemeClr val="tx1"/>
                </a:solidFill>
                <a:effectLst/>
                <a:latin typeface="+mn-lt"/>
                <a:ea typeface="+mn-ea"/>
                <a:cs typeface="+mn-cs"/>
              </a:rPr>
              <a:t>编码</a:t>
            </a:r>
          </a:p>
          <a:p>
            <a:r>
              <a:rPr lang="zh-CN" altLang="zh-CN" sz="1200" kern="1200" dirty="0" smtClean="0">
                <a:solidFill>
                  <a:schemeClr val="tx1"/>
                </a:solidFill>
                <a:effectLst/>
                <a:latin typeface="+mn-lt"/>
                <a:ea typeface="+mn-ea"/>
                <a:cs typeface="+mn-cs"/>
              </a:rPr>
              <a:t>解决方案：在</a:t>
            </a:r>
            <a:r>
              <a:rPr lang="en-US" altLang="zh-CN" sz="1200" kern="1200" dirty="0" err="1" smtClean="0">
                <a:solidFill>
                  <a:schemeClr val="tx1"/>
                </a:solidFill>
                <a:effectLst/>
                <a:latin typeface="+mn-lt"/>
                <a:ea typeface="+mn-ea"/>
                <a:cs typeface="+mn-cs"/>
              </a:rPr>
              <a:t>php</a:t>
            </a:r>
            <a:r>
              <a:rPr lang="zh-CN" altLang="zh-CN" sz="1200" kern="1200" dirty="0" smtClean="0">
                <a:solidFill>
                  <a:schemeClr val="tx1"/>
                </a:solidFill>
                <a:effectLst/>
                <a:latin typeface="+mn-lt"/>
                <a:ea typeface="+mn-ea"/>
                <a:cs typeface="+mn-cs"/>
              </a:rPr>
              <a:t>代码中增加</a:t>
            </a:r>
            <a:r>
              <a:rPr lang="en-US" altLang="zh-CN" sz="1200" kern="1200" dirty="0" smtClean="0">
                <a:solidFill>
                  <a:schemeClr val="tx1"/>
                </a:solidFill>
                <a:effectLst/>
                <a:latin typeface="+mn-lt"/>
                <a:ea typeface="+mn-ea"/>
                <a:cs typeface="+mn-cs"/>
              </a:rPr>
              <a:t>header("</a:t>
            </a:r>
            <a:r>
              <a:rPr lang="en-US" altLang="zh-CN" sz="1200" kern="1200" dirty="0" err="1" smtClean="0">
                <a:solidFill>
                  <a:schemeClr val="tx1"/>
                </a:solidFill>
                <a:effectLst/>
                <a:latin typeface="+mn-lt"/>
                <a:ea typeface="+mn-ea"/>
                <a:cs typeface="+mn-cs"/>
              </a:rPr>
              <a:t>Content-Type:text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html;Charset</a:t>
            </a:r>
            <a:r>
              <a:rPr lang="en-US" altLang="zh-CN" sz="1200" kern="1200" dirty="0" smtClean="0">
                <a:solidFill>
                  <a:schemeClr val="tx1"/>
                </a:solidFill>
                <a:effectLst/>
                <a:latin typeface="+mn-lt"/>
                <a:ea typeface="+mn-ea"/>
                <a:cs typeface="+mn-cs"/>
              </a:rPr>
              <a:t>=utf-8");</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40</a:t>
            </a:fld>
            <a:endParaRPr lang="zh-CN" altLang="en-US"/>
          </a:p>
        </p:txBody>
      </p:sp>
    </p:spTree>
    <p:extLst>
      <p:ext uri="{BB962C8B-B14F-4D97-AF65-F5344CB8AC3E}">
        <p14:creationId xmlns:p14="http://schemas.microsoft.com/office/powerpoint/2010/main" val="1626560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42</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utf8</a:t>
            </a:r>
            <a:r>
              <a:rPr lang="zh-CN" altLang="zh-CN" dirty="0" smtClean="0"/>
              <a:t>不支持中文排序比较，但是</a:t>
            </a:r>
            <a:r>
              <a:rPr lang="en-US" altLang="zh-CN" dirty="0" err="1" smtClean="0"/>
              <a:t>gbk</a:t>
            </a:r>
            <a:r>
              <a:rPr lang="zh-CN" altLang="zh-CN" dirty="0" smtClean="0"/>
              <a:t>支持（比较拼音），所以，一般我们不用中文字段去作为排序的规则！</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43</a:t>
            </a:fld>
            <a:endParaRPr lang="zh-CN" altLang="en-US"/>
          </a:p>
        </p:txBody>
      </p:sp>
    </p:spTree>
    <p:extLst>
      <p:ext uri="{BB962C8B-B14F-4D97-AF65-F5344CB8AC3E}">
        <p14:creationId xmlns:p14="http://schemas.microsoft.com/office/powerpoint/2010/main" val="4049033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由于货币的值往往都是用</a:t>
            </a:r>
            <a:r>
              <a:rPr lang="en-US" altLang="zh-CN" sz="1200" kern="1200" dirty="0" smtClean="0">
                <a:solidFill>
                  <a:schemeClr val="tx1"/>
                </a:solidFill>
                <a:effectLst/>
                <a:latin typeface="+mn-lt"/>
                <a:ea typeface="+mn-ea"/>
                <a:cs typeface="+mn-cs"/>
              </a:rPr>
              <a:t>decimal</a:t>
            </a:r>
            <a:r>
              <a:rPr lang="zh-CN" altLang="zh-CN" sz="1200" kern="1200" dirty="0" smtClean="0">
                <a:solidFill>
                  <a:schemeClr val="tx1"/>
                </a:solidFill>
                <a:effectLst/>
                <a:latin typeface="+mn-lt"/>
                <a:ea typeface="+mn-ea"/>
                <a:cs typeface="+mn-cs"/>
              </a:rPr>
              <a:t>型存放，所以，</a:t>
            </a:r>
            <a:r>
              <a:rPr lang="en-US" altLang="zh-CN" sz="1200" kern="1200" dirty="0" smtClean="0">
                <a:solidFill>
                  <a:schemeClr val="tx1"/>
                </a:solidFill>
                <a:effectLst/>
                <a:latin typeface="+mn-lt"/>
                <a:ea typeface="+mn-ea"/>
                <a:cs typeface="+mn-cs"/>
              </a:rPr>
              <a:t>decimal</a:t>
            </a:r>
            <a:r>
              <a:rPr lang="zh-CN" altLang="zh-CN" sz="1200" kern="1200" dirty="0" smtClean="0">
                <a:solidFill>
                  <a:schemeClr val="tx1"/>
                </a:solidFill>
                <a:effectLst/>
                <a:latin typeface="+mn-lt"/>
                <a:ea typeface="+mn-ea"/>
                <a:cs typeface="+mn-cs"/>
              </a:rPr>
              <a:t>也被称为货币型</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52</a:t>
            </a:fld>
            <a:endParaRPr lang="zh-CN" altLang="en-US"/>
          </a:p>
        </p:txBody>
      </p:sp>
    </p:spTree>
    <p:extLst>
      <p:ext uri="{BB962C8B-B14F-4D97-AF65-F5344CB8AC3E}">
        <p14:creationId xmlns:p14="http://schemas.microsoft.com/office/powerpoint/2010/main" val="3737242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思考：如果想从</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开始自动增长，怎么办？默认是</a:t>
            </a:r>
            <a:r>
              <a:rPr lang="en-US" altLang="zh-CN" sz="1200" kern="1200" dirty="0" smtClean="0">
                <a:solidFill>
                  <a:schemeClr val="tx1"/>
                </a:solidFill>
                <a:effectLst/>
                <a:latin typeface="+mn-lt"/>
                <a:ea typeface="+mn-ea"/>
                <a:cs typeface="+mn-cs"/>
              </a:rPr>
              <a:t>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这个时候需要设置自动增长的初始值，通过表选项进行设置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注意：</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清空数据并不能重置自动增长机制</a:t>
            </a:r>
          </a:p>
          <a:p>
            <a:r>
              <a:rPr lang="zh-CN" altLang="zh-CN" sz="1200" kern="1200" dirty="0" smtClean="0">
                <a:solidFill>
                  <a:schemeClr val="tx1"/>
                </a:solidFill>
                <a:effectLst/>
                <a:latin typeface="+mn-lt"/>
                <a:ea typeface="+mn-ea"/>
                <a:cs typeface="+mn-cs"/>
              </a:rPr>
              <a:t>自动增长的字段，一样可以手动的插入，也可以更新，只需要保证不重复就行了！</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68</a:t>
            </a:fld>
            <a:endParaRPr lang="zh-CN" altLang="en-US"/>
          </a:p>
        </p:txBody>
      </p:sp>
    </p:spTree>
    <p:extLst>
      <p:ext uri="{BB962C8B-B14F-4D97-AF65-F5344CB8AC3E}">
        <p14:creationId xmlns:p14="http://schemas.microsoft.com/office/powerpoint/2010/main" val="4239906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使用</a:t>
            </a:r>
            <a:r>
              <a:rPr lang="en-US" altLang="zh-CN" sz="1200" b="1" kern="1200" dirty="0" smtClean="0">
                <a:solidFill>
                  <a:schemeClr val="tx1"/>
                </a:solidFill>
                <a:effectLst/>
                <a:latin typeface="+mn-lt"/>
                <a:ea typeface="+mn-ea"/>
                <a:cs typeface="+mn-cs"/>
              </a:rPr>
              <a:t>delete</a:t>
            </a:r>
            <a:r>
              <a:rPr lang="zh-CN" altLang="zh-CN" sz="1200" b="1" kern="1200" dirty="0" smtClean="0">
                <a:solidFill>
                  <a:schemeClr val="tx1"/>
                </a:solidFill>
                <a:effectLst/>
                <a:latin typeface="+mn-lt"/>
                <a:ea typeface="+mn-ea"/>
                <a:cs typeface="+mn-cs"/>
              </a:rPr>
              <a:t>语句不会重置自增长机制！</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86</a:t>
            </a:fld>
            <a:endParaRPr lang="zh-CN" altLang="en-US"/>
          </a:p>
        </p:txBody>
      </p:sp>
    </p:spTree>
    <p:extLst>
      <p:ext uri="{BB962C8B-B14F-4D97-AF65-F5344CB8AC3E}">
        <p14:creationId xmlns:p14="http://schemas.microsoft.com/office/powerpoint/2010/main" val="49078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在实际的开发的，如果要查询所有字段的话，这个选项基本不用，因为几乎所有的表都有一个主键！</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88</a:t>
            </a:fld>
            <a:endParaRPr lang="zh-CN" altLang="en-US"/>
          </a:p>
        </p:txBody>
      </p:sp>
    </p:spTree>
    <p:extLst>
      <p:ext uri="{BB962C8B-B14F-4D97-AF65-F5344CB8AC3E}">
        <p14:creationId xmlns:p14="http://schemas.microsoft.com/office/powerpoint/2010/main" val="4135218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as</a:t>
            </a:r>
            <a:r>
              <a:rPr lang="zh-CN" altLang="zh-CN" sz="1200" kern="1200" dirty="0" smtClean="0">
                <a:solidFill>
                  <a:schemeClr val="tx1"/>
                </a:solidFill>
                <a:effectLst/>
                <a:latin typeface="+mn-lt"/>
                <a:ea typeface="+mn-ea"/>
                <a:cs typeface="+mn-cs"/>
              </a:rPr>
              <a:t>可以省略，但是为了增强可读性，建议写上</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89</a:t>
            </a:fld>
            <a:endParaRPr lang="zh-CN" altLang="en-US"/>
          </a:p>
        </p:txBody>
      </p:sp>
    </p:spTree>
    <p:extLst>
      <p:ext uri="{BB962C8B-B14F-4D97-AF65-F5344CB8AC3E}">
        <p14:creationId xmlns:p14="http://schemas.microsoft.com/office/powerpoint/2010/main" val="4165978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3</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既然是多个查询记录的拼接，所以联合查询的一个最基本的语法就是每个查询语句的字段数量应该是一样的，比如，不能一个</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列，一个</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列！</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100</a:t>
            </a:fld>
            <a:endParaRPr lang="zh-CN" altLang="en-US"/>
          </a:p>
        </p:txBody>
      </p:sp>
    </p:spTree>
    <p:extLst>
      <p:ext uri="{BB962C8B-B14F-4D97-AF65-F5344CB8AC3E}">
        <p14:creationId xmlns:p14="http://schemas.microsoft.com/office/powerpoint/2010/main" val="338504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需求：求全省内每月打电话消费在</a:t>
            </a:r>
            <a:r>
              <a:rPr lang="en-US" altLang="zh-CN" sz="1200" kern="1200" dirty="0" smtClean="0">
                <a:solidFill>
                  <a:schemeClr val="tx1"/>
                </a:solidFill>
                <a:effectLst/>
                <a:latin typeface="+mn-lt"/>
                <a:ea typeface="+mn-ea"/>
                <a:cs typeface="+mn-cs"/>
              </a:rPr>
              <a:t>200</a:t>
            </a:r>
            <a:r>
              <a:rPr lang="zh-CN" altLang="zh-CN" sz="1200" kern="1200" dirty="0" smtClean="0">
                <a:solidFill>
                  <a:schemeClr val="tx1"/>
                </a:solidFill>
                <a:effectLst/>
                <a:latin typeface="+mn-lt"/>
                <a:ea typeface="+mn-ea"/>
                <a:cs typeface="+mn-cs"/>
              </a:rPr>
              <a:t>元以上的用户！</a:t>
            </a:r>
          </a:p>
          <a:p>
            <a:r>
              <a:rPr lang="en-US" altLang="zh-CN" sz="1200" kern="1200" dirty="0" smtClean="0">
                <a:solidFill>
                  <a:schemeClr val="tx1"/>
                </a:solidFill>
                <a:effectLst/>
                <a:latin typeface="+mn-lt"/>
                <a:ea typeface="+mn-ea"/>
                <a:cs typeface="+mn-cs"/>
              </a:rPr>
              <a:t>select </a:t>
            </a:r>
            <a:r>
              <a:rPr lang="zh-CN" altLang="zh-CN" sz="1200" kern="1200" dirty="0" smtClean="0">
                <a:solidFill>
                  <a:schemeClr val="tx1"/>
                </a:solidFill>
                <a:effectLst/>
                <a:latin typeface="+mn-lt"/>
                <a:ea typeface="+mn-ea"/>
                <a:cs typeface="+mn-cs"/>
              </a:rPr>
              <a:t>广州市</a:t>
            </a:r>
          </a:p>
          <a:p>
            <a:r>
              <a:rPr lang="en-US" altLang="zh-CN" sz="1200" kern="1200" dirty="0" smtClean="0">
                <a:solidFill>
                  <a:schemeClr val="tx1"/>
                </a:solidFill>
                <a:effectLst/>
                <a:latin typeface="+mn-lt"/>
                <a:ea typeface="+mn-ea"/>
                <a:cs typeface="+mn-cs"/>
              </a:rPr>
              <a:t>union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select </a:t>
            </a:r>
            <a:r>
              <a:rPr lang="zh-CN" altLang="zh-CN" sz="1200" kern="1200" dirty="0" smtClean="0">
                <a:solidFill>
                  <a:schemeClr val="tx1"/>
                </a:solidFill>
                <a:effectLst/>
                <a:latin typeface="+mn-lt"/>
                <a:ea typeface="+mn-ea"/>
                <a:cs typeface="+mn-cs"/>
              </a:rPr>
              <a:t>深圳市</a:t>
            </a:r>
          </a:p>
          <a:p>
            <a:r>
              <a:rPr lang="en-US" altLang="zh-CN" sz="1200" kern="1200" dirty="0" smtClean="0">
                <a:solidFill>
                  <a:schemeClr val="tx1"/>
                </a:solidFill>
                <a:effectLst/>
                <a:latin typeface="+mn-lt"/>
                <a:ea typeface="+mn-ea"/>
                <a:cs typeface="+mn-cs"/>
              </a:rPr>
              <a:t>union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select </a:t>
            </a:r>
            <a:r>
              <a:rPr lang="zh-CN" altLang="zh-CN" sz="1200" kern="1200" dirty="0" smtClean="0">
                <a:solidFill>
                  <a:schemeClr val="tx1"/>
                </a:solidFill>
                <a:effectLst/>
                <a:latin typeface="+mn-lt"/>
                <a:ea typeface="+mn-ea"/>
                <a:cs typeface="+mn-cs"/>
              </a:rPr>
              <a:t>东莞市</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103</a:t>
            </a:fld>
            <a:endParaRPr lang="zh-CN" altLang="en-US"/>
          </a:p>
        </p:txBody>
      </p:sp>
    </p:spTree>
    <p:extLst>
      <p:ext uri="{BB962C8B-B14F-4D97-AF65-F5344CB8AC3E}">
        <p14:creationId xmlns:p14="http://schemas.microsoft.com/office/powerpoint/2010/main" val="1145501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交叉连接一般没有意义，因为产生了大量的无效的数据！</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105</a:t>
            </a:fld>
            <a:endParaRPr lang="zh-CN" altLang="en-US"/>
          </a:p>
        </p:txBody>
      </p:sp>
    </p:spTree>
    <p:extLst>
      <p:ext uri="{BB962C8B-B14F-4D97-AF65-F5344CB8AC3E}">
        <p14:creationId xmlns:p14="http://schemas.microsoft.com/office/powerpoint/2010/main" val="3342726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我们现在的教室有哪几种实体集？</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假如为一个酒店设计一个酒店管理系统，你觉得需要设计哪几张表？</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6</a:t>
            </a:fld>
            <a:endParaRPr lang="zh-CN" altLang="en-US"/>
          </a:p>
        </p:txBody>
      </p:sp>
    </p:spTree>
    <p:extLst>
      <p:ext uri="{BB962C8B-B14F-4D97-AF65-F5344CB8AC3E}">
        <p14:creationId xmlns:p14="http://schemas.microsoft.com/office/powerpoint/2010/main" val="3879762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16</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所有的特殊字符都不建议使用！</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一般的，很多图形化客户端软件在创建数据库的时候，都会自动的把所有的数据库名都加上反引号！</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19</a:t>
            </a:fld>
            <a:endParaRPr lang="zh-CN" altLang="en-US"/>
          </a:p>
        </p:txBody>
      </p:sp>
    </p:spTree>
    <p:extLst>
      <p:ext uri="{BB962C8B-B14F-4D97-AF65-F5344CB8AC3E}">
        <p14:creationId xmlns:p14="http://schemas.microsoft.com/office/powerpoint/2010/main" val="1940549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在真实的项目中，我们往往会给表名设置一个表前缀！原因如下：</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有时候，我们需要在一个数据库中管理不同的应用，比如同时开发一个学生管理系统和一个在线答题系统，然后放在同一个数据库里面！</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为了避免表重名的问题，一般都会给不同的应用前面加上不同的表前缀！</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25</a:t>
            </a:fld>
            <a:endParaRPr lang="zh-CN" altLang="en-US"/>
          </a:p>
        </p:txBody>
      </p:sp>
    </p:spTree>
    <p:extLst>
      <p:ext uri="{BB962C8B-B14F-4D97-AF65-F5344CB8AC3E}">
        <p14:creationId xmlns:p14="http://schemas.microsoft.com/office/powerpoint/2010/main" val="555587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26</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其实，数据库和数据表的创建和删除都可以使用该完整语法形式避免报错</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27</a:t>
            </a:fld>
            <a:endParaRPr lang="zh-CN" altLang="en-US"/>
          </a:p>
        </p:txBody>
      </p:sp>
    </p:spTree>
    <p:extLst>
      <p:ext uri="{BB962C8B-B14F-4D97-AF65-F5344CB8AC3E}">
        <p14:creationId xmlns:p14="http://schemas.microsoft.com/office/powerpoint/2010/main" val="130550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可以利用</a:t>
            </a:r>
            <a:r>
              <a:rPr lang="en-US" altLang="zh-CN" dirty="0" smtClean="0"/>
              <a:t>rename</a:t>
            </a:r>
            <a:r>
              <a:rPr lang="zh-CN" altLang="en-US" dirty="0" smtClean="0"/>
              <a:t>实现把一个数据库的表移动</a:t>
            </a:r>
            <a:r>
              <a:rPr lang="en-US" altLang="zh-CN" dirty="0" smtClean="0"/>
              <a:t>(</a:t>
            </a:r>
            <a:r>
              <a:rPr lang="zh-CN" altLang="en-US" dirty="0" smtClean="0"/>
              <a:t>剪切</a:t>
            </a:r>
            <a:r>
              <a:rPr lang="en-US" altLang="zh-CN" dirty="0" smtClean="0"/>
              <a:t>)</a:t>
            </a:r>
            <a:r>
              <a:rPr lang="zh-CN" altLang="en-US" dirty="0" smtClean="0"/>
              <a:t>到另外一个数据库中</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29</a:t>
            </a:fld>
            <a:endParaRPr lang="zh-CN" altLang="en-US"/>
          </a:p>
        </p:txBody>
      </p:sp>
    </p:spTree>
    <p:extLst>
      <p:ext uri="{BB962C8B-B14F-4D97-AF65-F5344CB8AC3E}">
        <p14:creationId xmlns:p14="http://schemas.microsoft.com/office/powerpoint/2010/main" val="2575466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
        <p:nvSpPr>
          <p:cNvPr id="7" name="标题 1"/>
          <p:cNvSpPr>
            <a:spLocks noGrp="1"/>
          </p:cNvSpPr>
          <p:nvPr>
            <p:ph type="title" hasCustomPrompt="1"/>
          </p:nvPr>
        </p:nvSpPr>
        <p:spPr>
          <a:xfrm>
            <a:off x="457200" y="476672"/>
            <a:ext cx="8229600" cy="1143000"/>
          </a:xfrm>
          <a:prstGeom prst="rect">
            <a:avLst/>
          </a:prstGeom>
        </p:spPr>
        <p:txBody>
          <a:bodyPr/>
          <a:lstStyle/>
          <a:p>
            <a:r>
              <a:rPr lang="zh-CN" altLang="en-US" dirty="0" smtClean="0"/>
              <a:t>标题</a:t>
            </a:r>
            <a:endParaRPr lang="zh-CN" altLang="en-US" dirty="0"/>
          </a:p>
        </p:txBody>
      </p:sp>
      <p:sp>
        <p:nvSpPr>
          <p:cNvPr id="8" name="内容占位符 2"/>
          <p:cNvSpPr>
            <a:spLocks noGrp="1"/>
          </p:cNvSpPr>
          <p:nvPr>
            <p:ph idx="1" hasCustomPrompt="1"/>
          </p:nvPr>
        </p:nvSpPr>
        <p:spPr>
          <a:xfrm>
            <a:off x="457200" y="1600200"/>
            <a:ext cx="8229600" cy="4525963"/>
          </a:xfrm>
          <a:prstGeom prst="rect">
            <a:avLst/>
          </a:prstGeom>
        </p:spPr>
        <p:txBody>
          <a:bodyPr/>
          <a:lstStyle/>
          <a:p>
            <a:r>
              <a:rPr lang="zh-CN" altLang="en-US" dirty="0" smtClean="0"/>
              <a:t>内容</a:t>
            </a:r>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t>2017/6/4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Visio___1.vsdx"/><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500239" y="2660688"/>
            <a:ext cx="2133918" cy="830997"/>
          </a:xfrm>
          <a:prstGeom prst="rect">
            <a:avLst/>
          </a:prstGeom>
          <a:noFill/>
        </p:spPr>
        <p:txBody>
          <a:bodyPr wrap="none" rtlCol="0" anchor="ctr">
            <a:spAutoFit/>
          </a:bodyPr>
          <a:lstStyle/>
          <a:p>
            <a:pPr algn="ctr"/>
            <a:r>
              <a:rPr lang="en-US" altLang="zh-CN" sz="4800" b="1" dirty="0" err="1" smtClean="0">
                <a:solidFill>
                  <a:schemeClr val="bg1"/>
                </a:solidFill>
                <a:latin typeface="微软雅黑" pitchFamily="34" charset="-122"/>
                <a:ea typeface="微软雅黑" pitchFamily="34" charset="-122"/>
              </a:rPr>
              <a:t>MySql</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DCL</a:t>
            </a:r>
            <a:endParaRPr lang="zh-CN" altLang="en-US" dirty="0"/>
          </a:p>
        </p:txBody>
      </p:sp>
      <p:sp>
        <p:nvSpPr>
          <p:cNvPr id="3" name="内容占位符 2"/>
          <p:cNvSpPr>
            <a:spLocks noGrp="1"/>
          </p:cNvSpPr>
          <p:nvPr>
            <p:ph idx="1"/>
          </p:nvPr>
        </p:nvSpPr>
        <p:spPr/>
        <p:txBody>
          <a:bodyPr/>
          <a:lstStyle/>
          <a:p>
            <a:r>
              <a:rPr lang="en-US" altLang="zh-CN" dirty="0"/>
              <a:t>DCL</a:t>
            </a:r>
            <a:r>
              <a:rPr lang="zh-CN" altLang="en-US" dirty="0"/>
              <a:t>：</a:t>
            </a:r>
            <a:r>
              <a:rPr lang="en-US" altLang="zh-CN" dirty="0"/>
              <a:t>Date Control Language</a:t>
            </a:r>
            <a:r>
              <a:rPr lang="zh-CN" altLang="en-US" dirty="0"/>
              <a:t>，数据控制语言</a:t>
            </a:r>
          </a:p>
          <a:p>
            <a:endParaRPr lang="en-US" altLang="zh-CN" dirty="0" smtClean="0"/>
          </a:p>
          <a:p>
            <a:r>
              <a:rPr lang="zh-CN" altLang="en-US" dirty="0" smtClean="0"/>
              <a:t>主要</a:t>
            </a:r>
            <a:r>
              <a:rPr lang="zh-CN" altLang="en-US" dirty="0"/>
              <a:t>是对数据库进行统一的管理和统一控制，比如具体的有数据库的权限管理，数据库的备份与恢复等。</a:t>
            </a:r>
          </a:p>
        </p:txBody>
      </p:sp>
    </p:spTree>
    <p:extLst>
      <p:ext uri="{BB962C8B-B14F-4D97-AF65-F5344CB8AC3E}">
        <p14:creationId xmlns:p14="http://schemas.microsoft.com/office/powerpoint/2010/main" val="42119093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联合查询</a:t>
            </a:r>
            <a:endParaRPr lang="zh-CN" altLang="en-US" dirty="0"/>
          </a:p>
        </p:txBody>
      </p:sp>
      <p:sp>
        <p:nvSpPr>
          <p:cNvPr id="3" name="内容占位符 2"/>
          <p:cNvSpPr>
            <a:spLocks noGrp="1"/>
          </p:cNvSpPr>
          <p:nvPr>
            <p:ph idx="1"/>
          </p:nvPr>
        </p:nvSpPr>
        <p:spPr/>
        <p:txBody>
          <a:bodyPr/>
          <a:lstStyle/>
          <a:p>
            <a:r>
              <a:rPr lang="zh-CN" altLang="zh-CN" dirty="0"/>
              <a:t>关键字：</a:t>
            </a:r>
            <a:r>
              <a:rPr lang="en-US" altLang="zh-CN" b="1" dirty="0" smtClean="0"/>
              <a:t>union</a:t>
            </a:r>
            <a:endParaRPr lang="zh-CN" altLang="zh-CN" dirty="0"/>
          </a:p>
          <a:p>
            <a:r>
              <a:rPr lang="zh-CN" altLang="zh-CN" b="1" dirty="0"/>
              <a:t>语法</a:t>
            </a:r>
          </a:p>
          <a:p>
            <a:pPr lvl="2"/>
            <a:r>
              <a:rPr lang="en-US" altLang="zh-CN" dirty="0"/>
              <a:t>select </a:t>
            </a:r>
            <a:r>
              <a:rPr lang="zh-CN" altLang="zh-CN" dirty="0"/>
              <a:t>语句</a:t>
            </a:r>
            <a:r>
              <a:rPr lang="en-US" altLang="zh-CN" dirty="0"/>
              <a:t>1  </a:t>
            </a:r>
            <a:r>
              <a:rPr lang="en-US" altLang="zh-CN" b="1" dirty="0" smtClean="0"/>
              <a:t>union[union</a:t>
            </a:r>
            <a:r>
              <a:rPr lang="zh-CN" altLang="zh-CN" b="1" dirty="0"/>
              <a:t>选项</a:t>
            </a:r>
            <a:r>
              <a:rPr lang="en-US" altLang="zh-CN" b="1" dirty="0" smtClean="0"/>
              <a:t>]</a:t>
            </a:r>
            <a:r>
              <a:rPr lang="en-US" altLang="zh-CN" dirty="0"/>
              <a:t> </a:t>
            </a:r>
            <a:r>
              <a:rPr lang="en-US" altLang="zh-CN" dirty="0" smtClean="0"/>
              <a:t> select </a:t>
            </a:r>
            <a:r>
              <a:rPr lang="zh-CN" altLang="zh-CN" dirty="0"/>
              <a:t>语句</a:t>
            </a:r>
            <a:r>
              <a:rPr lang="en-US" altLang="zh-CN" dirty="0" smtClean="0"/>
              <a:t>2</a:t>
            </a:r>
            <a:r>
              <a:rPr lang="en-US" altLang="zh-CN" dirty="0"/>
              <a:t> </a:t>
            </a:r>
            <a:r>
              <a:rPr lang="en-US" altLang="zh-CN" b="1" dirty="0" smtClean="0"/>
              <a:t>union[union</a:t>
            </a:r>
            <a:r>
              <a:rPr lang="zh-CN" altLang="zh-CN" b="1" dirty="0"/>
              <a:t>选项</a:t>
            </a:r>
            <a:r>
              <a:rPr lang="en-US" altLang="zh-CN" b="1" dirty="0" smtClean="0"/>
              <a:t>]</a:t>
            </a:r>
            <a:r>
              <a:rPr lang="en-US" altLang="zh-CN" dirty="0"/>
              <a:t> </a:t>
            </a:r>
            <a:r>
              <a:rPr lang="en-US" altLang="zh-CN" dirty="0" smtClean="0"/>
              <a:t> select </a:t>
            </a:r>
            <a:r>
              <a:rPr lang="zh-CN" altLang="zh-CN" dirty="0"/>
              <a:t>语句</a:t>
            </a:r>
            <a:r>
              <a:rPr lang="en-US" altLang="zh-CN" dirty="0" smtClean="0"/>
              <a:t>3</a:t>
            </a:r>
            <a:r>
              <a:rPr lang="en-US" altLang="zh-CN" dirty="0"/>
              <a:t> </a:t>
            </a:r>
            <a:r>
              <a:rPr lang="zh-CN" altLang="zh-CN" dirty="0" smtClean="0"/>
              <a:t>……</a:t>
            </a:r>
            <a:endParaRPr lang="zh-CN" altLang="zh-CN" dirty="0"/>
          </a:p>
          <a:p>
            <a:r>
              <a:rPr lang="zh-CN" altLang="zh-CN" dirty="0"/>
              <a:t>联合查询，就是将多个查询结果进行纵向上的拼接！也就是将</a:t>
            </a:r>
            <a:r>
              <a:rPr lang="en-US" altLang="zh-CN" dirty="0"/>
              <a:t>select</a:t>
            </a:r>
            <a:r>
              <a:rPr lang="zh-CN" altLang="zh-CN" dirty="0"/>
              <a:t>语句</a:t>
            </a:r>
            <a:r>
              <a:rPr lang="en-US" altLang="zh-CN" dirty="0"/>
              <a:t>2</a:t>
            </a:r>
            <a:r>
              <a:rPr lang="zh-CN" altLang="zh-CN" dirty="0"/>
              <a:t>的查询结果放在</a:t>
            </a:r>
            <a:r>
              <a:rPr lang="en-US" altLang="zh-CN" dirty="0"/>
              <a:t>select</a:t>
            </a:r>
            <a:r>
              <a:rPr lang="zh-CN" altLang="zh-CN" dirty="0"/>
              <a:t>语句</a:t>
            </a:r>
            <a:r>
              <a:rPr lang="en-US" altLang="zh-CN" dirty="0"/>
              <a:t>1</a:t>
            </a:r>
            <a:r>
              <a:rPr lang="zh-CN" altLang="zh-CN" dirty="0"/>
              <a:t>查询结果的后面，很显然，总的记录数增加了，但是字段数量没有增加！</a:t>
            </a:r>
            <a:endParaRPr lang="zh-CN" altLang="en-US" dirty="0"/>
          </a:p>
        </p:txBody>
      </p:sp>
    </p:spTree>
    <p:extLst>
      <p:ext uri="{BB962C8B-B14F-4D97-AF65-F5344CB8AC3E}">
        <p14:creationId xmlns:p14="http://schemas.microsoft.com/office/powerpoint/2010/main" val="30154623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union</a:t>
            </a:r>
            <a:r>
              <a:rPr lang="zh-CN" altLang="zh-CN" b="1" dirty="0"/>
              <a:t>选项</a:t>
            </a:r>
          </a:p>
          <a:p>
            <a:r>
              <a:rPr lang="zh-CN" altLang="zh-CN" dirty="0"/>
              <a:t>这里的</a:t>
            </a:r>
            <a:r>
              <a:rPr lang="en-US" altLang="zh-CN" dirty="0"/>
              <a:t>union</a:t>
            </a:r>
            <a:r>
              <a:rPr lang="zh-CN" altLang="zh-CN" dirty="0"/>
              <a:t>选项跟前面学习的</a:t>
            </a:r>
            <a:r>
              <a:rPr lang="en-US" altLang="zh-CN" dirty="0"/>
              <a:t>select</a:t>
            </a:r>
            <a:r>
              <a:rPr lang="zh-CN" altLang="zh-CN" dirty="0"/>
              <a:t>选项的值是一样的，只是默认值不一样</a:t>
            </a:r>
            <a:r>
              <a:rPr lang="zh-CN" altLang="zh-CN" dirty="0" smtClean="0"/>
              <a:t>！</a:t>
            </a:r>
            <a:endParaRPr lang="zh-CN" altLang="zh-CN" dirty="0"/>
          </a:p>
          <a:p>
            <a:r>
              <a:rPr lang="en-US" altLang="zh-CN" dirty="0"/>
              <a:t>all</a:t>
            </a:r>
            <a:r>
              <a:rPr lang="zh-CN" altLang="zh-CN" dirty="0"/>
              <a:t>：保留所有的查询</a:t>
            </a:r>
            <a:r>
              <a:rPr lang="zh-CN" altLang="zh-CN" dirty="0" smtClean="0"/>
              <a:t>结果</a:t>
            </a:r>
            <a:r>
              <a:rPr lang="en-US" altLang="zh-CN" dirty="0"/>
              <a:t> </a:t>
            </a:r>
            <a:endParaRPr lang="zh-CN" altLang="zh-CN" dirty="0"/>
          </a:p>
          <a:p>
            <a:r>
              <a:rPr lang="en-US" altLang="zh-CN" dirty="0"/>
              <a:t>distinct</a:t>
            </a:r>
            <a:r>
              <a:rPr lang="zh-CN" altLang="zh-CN" dirty="0"/>
              <a:t>：也是默认值（缺省值），去重，这里的重复是指查询的结果完全一样</a:t>
            </a:r>
          </a:p>
          <a:p>
            <a:endParaRPr lang="zh-CN" altLang="en-US" dirty="0"/>
          </a:p>
        </p:txBody>
      </p:sp>
    </p:spTree>
    <p:extLst>
      <p:ext uri="{BB962C8B-B14F-4D97-AF65-F5344CB8AC3E}">
        <p14:creationId xmlns:p14="http://schemas.microsoft.com/office/powerpoint/2010/main" val="13310778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1" dirty="0"/>
              <a:t>union</a:t>
            </a:r>
            <a:r>
              <a:rPr lang="zh-CN" altLang="zh-CN" b="1" dirty="0"/>
              <a:t>应用</a:t>
            </a:r>
          </a:p>
          <a:p>
            <a:pPr lvl="2"/>
            <a:r>
              <a:rPr lang="zh-CN" altLang="zh-CN" dirty="0"/>
              <a:t>如果我们筛选数据的条件，在同一个</a:t>
            </a:r>
            <a:r>
              <a:rPr lang="en-US" altLang="zh-CN" dirty="0"/>
              <a:t>select</a:t>
            </a:r>
            <a:r>
              <a:rPr lang="zh-CN" altLang="zh-CN" dirty="0"/>
              <a:t>语句中存在逻辑上冲突，或者很难再同一个逻辑上实现，这个时候，需要把我们的需求拆分成多个逻辑，也就是在多个</a:t>
            </a:r>
            <a:r>
              <a:rPr lang="en-US" altLang="zh-CN" dirty="0"/>
              <a:t>select</a:t>
            </a:r>
            <a:r>
              <a:rPr lang="zh-CN" altLang="zh-CN" dirty="0"/>
              <a:t>语句上分别实现，然后再将结果拼接到一起就行了</a:t>
            </a:r>
            <a:r>
              <a:rPr lang="zh-CN" altLang="zh-CN" dirty="0" smtClean="0"/>
              <a:t>！</a:t>
            </a:r>
            <a:endParaRPr lang="en-US" altLang="zh-CN" dirty="0" smtClean="0"/>
          </a:p>
          <a:p>
            <a:pPr lvl="3"/>
            <a:r>
              <a:rPr lang="zh-CN" altLang="zh-CN" dirty="0"/>
              <a:t>比如</a:t>
            </a:r>
            <a:r>
              <a:rPr lang="zh-CN" altLang="zh-CN" dirty="0" smtClean="0"/>
              <a:t>：现在</a:t>
            </a:r>
            <a:r>
              <a:rPr lang="zh-CN" altLang="zh-CN" dirty="0"/>
              <a:t>要查询上面</a:t>
            </a:r>
            <a:r>
              <a:rPr lang="en-US" altLang="zh-CN" dirty="0" err="1"/>
              <a:t>php_stuent</a:t>
            </a:r>
            <a:r>
              <a:rPr lang="zh-CN" altLang="zh-CN" dirty="0"/>
              <a:t>表中高老庄中</a:t>
            </a:r>
            <a:r>
              <a:rPr lang="en-US" altLang="zh-CN" dirty="0"/>
              <a:t>score</a:t>
            </a:r>
            <a:r>
              <a:rPr lang="zh-CN" altLang="zh-CN" dirty="0"/>
              <a:t>最高的，以及花果山中</a:t>
            </a:r>
            <a:r>
              <a:rPr lang="en-US" altLang="zh-CN" dirty="0"/>
              <a:t>score</a:t>
            </a:r>
            <a:r>
              <a:rPr lang="zh-CN" altLang="zh-CN" dirty="0"/>
              <a:t>最低的，如何实现？</a:t>
            </a:r>
          </a:p>
          <a:p>
            <a:pPr lvl="3"/>
            <a:endParaRPr lang="zh-CN" altLang="zh-CN" dirty="0"/>
          </a:p>
          <a:p>
            <a:endParaRPr lang="zh-CN" altLang="en-US" dirty="0"/>
          </a:p>
        </p:txBody>
      </p:sp>
    </p:spTree>
    <p:extLst>
      <p:ext uri="{BB962C8B-B14F-4D97-AF65-F5344CB8AC3E}">
        <p14:creationId xmlns:p14="http://schemas.microsoft.com/office/powerpoint/2010/main" val="12234182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2"/>
            <a:r>
              <a:rPr lang="zh-CN" altLang="zh-CN" dirty="0"/>
              <a:t>如果一个网站的某张表的数据量特别的大，往往会导致查询效率特别低，此时，可以采取某种方式或规律对表进行“切割”，此时，每张表的结构还是一样的，只是存放的数据不一样！</a:t>
            </a:r>
          </a:p>
          <a:p>
            <a:pPr lvl="3"/>
            <a:r>
              <a:rPr lang="zh-CN" altLang="zh-CN" dirty="0"/>
              <a:t>比如：手机号码！</a:t>
            </a:r>
          </a:p>
          <a:p>
            <a:pPr lvl="3"/>
            <a:r>
              <a:rPr lang="zh-CN" altLang="zh-CN" dirty="0"/>
              <a:t>广州市</a:t>
            </a:r>
            <a:r>
              <a:rPr lang="en-US" altLang="zh-CN" dirty="0"/>
              <a:t>  </a:t>
            </a:r>
            <a:r>
              <a:rPr lang="zh-CN" altLang="zh-CN" dirty="0"/>
              <a:t>一张表</a:t>
            </a:r>
          </a:p>
          <a:p>
            <a:pPr lvl="3"/>
            <a:r>
              <a:rPr lang="zh-CN" altLang="zh-CN" dirty="0"/>
              <a:t>深圳市</a:t>
            </a:r>
            <a:r>
              <a:rPr lang="en-US" altLang="zh-CN" dirty="0"/>
              <a:t>  </a:t>
            </a:r>
            <a:r>
              <a:rPr lang="zh-CN" altLang="zh-CN" dirty="0"/>
              <a:t>一张表</a:t>
            </a:r>
          </a:p>
          <a:p>
            <a:pPr lvl="3"/>
            <a:r>
              <a:rPr lang="zh-CN" altLang="zh-CN" dirty="0"/>
              <a:t>东莞市</a:t>
            </a:r>
            <a:r>
              <a:rPr lang="en-US" altLang="zh-CN" dirty="0"/>
              <a:t>  </a:t>
            </a:r>
            <a:r>
              <a:rPr lang="zh-CN" altLang="zh-CN" dirty="0"/>
              <a:t>一张表</a:t>
            </a:r>
            <a:endParaRPr lang="zh-CN" altLang="en-US" dirty="0"/>
          </a:p>
        </p:txBody>
      </p:sp>
    </p:spTree>
    <p:extLst>
      <p:ext uri="{BB962C8B-B14F-4D97-AF65-F5344CB8AC3E}">
        <p14:creationId xmlns:p14="http://schemas.microsoft.com/office/powerpoint/2010/main" val="37154612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连接查询</a:t>
            </a:r>
            <a:endParaRPr lang="zh-CN" altLang="en-US" dirty="0"/>
          </a:p>
        </p:txBody>
      </p:sp>
      <p:sp>
        <p:nvSpPr>
          <p:cNvPr id="3" name="内容占位符 2"/>
          <p:cNvSpPr>
            <a:spLocks noGrp="1"/>
          </p:cNvSpPr>
          <p:nvPr>
            <p:ph idx="1"/>
          </p:nvPr>
        </p:nvSpPr>
        <p:spPr>
          <a:xfrm>
            <a:off x="457200" y="1600200"/>
            <a:ext cx="8229600" cy="4781128"/>
          </a:xfrm>
        </p:spPr>
        <p:txBody>
          <a:bodyPr/>
          <a:lstStyle/>
          <a:p>
            <a:r>
              <a:rPr lang="zh-CN" altLang="zh-CN" dirty="0"/>
              <a:t>为什么要有连接查询？</a:t>
            </a:r>
          </a:p>
          <a:p>
            <a:r>
              <a:rPr lang="zh-CN" altLang="zh-CN" dirty="0"/>
              <a:t>因为表与表之间是有联系的！在实际的项目中，有时候需要查询多张数据表的数据</a:t>
            </a:r>
            <a:r>
              <a:rPr lang="zh-CN" altLang="zh-CN" dirty="0" smtClean="0"/>
              <a:t>！</a:t>
            </a:r>
            <a:endParaRPr lang="zh-CN" altLang="zh-CN" dirty="0"/>
          </a:p>
          <a:p>
            <a:r>
              <a:rPr lang="zh-CN" altLang="zh-CN" dirty="0"/>
              <a:t>所谓的连接查询，是指将多张表的字段安装某些指定的条件连接在一起，所以，从结果上看，字段数就增加了</a:t>
            </a:r>
          </a:p>
          <a:p>
            <a:r>
              <a:rPr lang="zh-CN" altLang="zh-CN" dirty="0"/>
              <a:t>连接查询根据操作的目的不一样，又可以分成不同的类别，比如：</a:t>
            </a:r>
            <a:r>
              <a:rPr lang="zh-CN" altLang="zh-CN" b="1" dirty="0"/>
              <a:t>交叉连接</a:t>
            </a:r>
            <a:r>
              <a:rPr lang="zh-CN" altLang="zh-CN" dirty="0"/>
              <a:t>，</a:t>
            </a:r>
            <a:r>
              <a:rPr lang="zh-CN" altLang="zh-CN" b="1" dirty="0"/>
              <a:t>内连接</a:t>
            </a:r>
            <a:r>
              <a:rPr lang="zh-CN" altLang="zh-CN" dirty="0"/>
              <a:t>、</a:t>
            </a:r>
            <a:r>
              <a:rPr lang="zh-CN" altLang="zh-CN" b="1" dirty="0"/>
              <a:t>外连接</a:t>
            </a:r>
            <a:r>
              <a:rPr lang="zh-CN" altLang="zh-CN" dirty="0"/>
              <a:t>和</a:t>
            </a:r>
            <a:r>
              <a:rPr lang="zh-CN" altLang="zh-CN" b="1" dirty="0"/>
              <a:t>自然连接</a:t>
            </a:r>
            <a:r>
              <a:rPr lang="zh-CN" altLang="zh-CN" dirty="0" smtClean="0"/>
              <a:t>！</a:t>
            </a:r>
            <a:endParaRPr lang="zh-CN" altLang="zh-CN" dirty="0"/>
          </a:p>
        </p:txBody>
      </p:sp>
    </p:spTree>
    <p:extLst>
      <p:ext uri="{BB962C8B-B14F-4D97-AF65-F5344CB8AC3E}">
        <p14:creationId xmlns:p14="http://schemas.microsoft.com/office/powerpoint/2010/main" val="7546369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交叉</a:t>
            </a:r>
            <a:r>
              <a:rPr lang="zh-CN" altLang="zh-CN" b="1" dirty="0" smtClean="0"/>
              <a:t>连接</a:t>
            </a:r>
            <a:r>
              <a:rPr lang="zh-CN" altLang="en-US" b="1" dirty="0" smtClean="0"/>
              <a:t>查询</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zh-CN" b="1" dirty="0"/>
              <a:t>关键字：</a:t>
            </a:r>
            <a:r>
              <a:rPr lang="en-US" altLang="zh-CN" b="1" dirty="0"/>
              <a:t>cross join</a:t>
            </a:r>
            <a:endParaRPr lang="zh-CN" altLang="zh-CN" dirty="0"/>
          </a:p>
          <a:p>
            <a:r>
              <a:rPr lang="zh-CN" altLang="zh-CN" dirty="0" smtClean="0"/>
              <a:t>交叉</a:t>
            </a:r>
            <a:r>
              <a:rPr lang="zh-CN" altLang="zh-CN" dirty="0"/>
              <a:t>连接是最容易理解的，就是指从一张表的一条记录去连接另外一张表的所有记录，并且保存所有的记录，其中包括两张表的所有的字段</a:t>
            </a:r>
            <a:r>
              <a:rPr lang="zh-CN" altLang="zh-CN" dirty="0" smtClean="0"/>
              <a:t>！</a:t>
            </a:r>
            <a:endParaRPr lang="zh-CN" altLang="zh-CN" dirty="0"/>
          </a:p>
          <a:p>
            <a:r>
              <a:rPr lang="zh-CN" altLang="zh-CN" dirty="0"/>
              <a:t>从数学上看，就是对两张表做笛卡尔积</a:t>
            </a:r>
            <a:r>
              <a:rPr lang="zh-CN" altLang="zh-CN" dirty="0" smtClean="0"/>
              <a:t>！</a:t>
            </a:r>
            <a:endParaRPr lang="zh-CN" altLang="zh-CN" dirty="0"/>
          </a:p>
          <a:p>
            <a:r>
              <a:rPr lang="zh-CN" altLang="zh-CN" b="1" dirty="0"/>
              <a:t>语法规则：</a:t>
            </a:r>
            <a:endParaRPr lang="zh-CN" altLang="zh-CN" dirty="0"/>
          </a:p>
          <a:p>
            <a:pPr lvl="2"/>
            <a:r>
              <a:rPr lang="en-US" altLang="zh-CN" b="1" dirty="0"/>
              <a:t>select *|</a:t>
            </a:r>
            <a:r>
              <a:rPr lang="zh-CN" altLang="zh-CN" b="1" dirty="0"/>
              <a:t>字段列表</a:t>
            </a:r>
            <a:r>
              <a:rPr lang="en-US" altLang="zh-CN" b="1" dirty="0"/>
              <a:t> from </a:t>
            </a:r>
            <a:r>
              <a:rPr lang="zh-CN" altLang="zh-CN" b="1" dirty="0"/>
              <a:t>表名</a:t>
            </a:r>
            <a:r>
              <a:rPr lang="en-US" altLang="zh-CN" b="1" dirty="0"/>
              <a:t>1 cross join </a:t>
            </a:r>
            <a:r>
              <a:rPr lang="zh-CN" altLang="zh-CN" b="1" dirty="0"/>
              <a:t>表名</a:t>
            </a:r>
            <a:r>
              <a:rPr lang="en-US" altLang="zh-CN" b="1" dirty="0"/>
              <a:t>2</a:t>
            </a:r>
            <a:endParaRPr lang="zh-CN" altLang="zh-CN" dirty="0"/>
          </a:p>
          <a:p>
            <a:endParaRPr lang="zh-CN" altLang="en-US" dirty="0"/>
          </a:p>
        </p:txBody>
      </p:sp>
    </p:spTree>
    <p:extLst>
      <p:ext uri="{BB962C8B-B14F-4D97-AF65-F5344CB8AC3E}">
        <p14:creationId xmlns:p14="http://schemas.microsoft.com/office/powerpoint/2010/main" val="11920394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内连接查询</a:t>
            </a:r>
            <a:endParaRPr lang="zh-CN" altLang="en-US" dirty="0"/>
          </a:p>
        </p:txBody>
      </p:sp>
      <p:sp>
        <p:nvSpPr>
          <p:cNvPr id="3" name="内容占位符 2"/>
          <p:cNvSpPr>
            <a:spLocks noGrp="1"/>
          </p:cNvSpPr>
          <p:nvPr>
            <p:ph idx="1"/>
          </p:nvPr>
        </p:nvSpPr>
        <p:spPr>
          <a:xfrm>
            <a:off x="467544" y="1097360"/>
            <a:ext cx="8229600" cy="5760640"/>
          </a:xfrm>
        </p:spPr>
        <p:txBody>
          <a:bodyPr/>
          <a:lstStyle/>
          <a:p>
            <a:r>
              <a:rPr lang="zh-CN" altLang="zh-CN" b="1" dirty="0"/>
              <a:t>关键字：</a:t>
            </a:r>
            <a:r>
              <a:rPr lang="en-US" altLang="zh-CN" b="1" dirty="0"/>
              <a:t>inner </a:t>
            </a:r>
            <a:r>
              <a:rPr lang="en-US" altLang="zh-CN" b="1" dirty="0" smtClean="0"/>
              <a:t> join</a:t>
            </a:r>
            <a:endParaRPr lang="zh-CN" altLang="zh-CN" dirty="0"/>
          </a:p>
          <a:p>
            <a:r>
              <a:rPr lang="zh-CN" altLang="zh-CN" dirty="0"/>
              <a:t>内连接就分为左表和右表，出现在</a:t>
            </a:r>
            <a:r>
              <a:rPr lang="en-US" altLang="zh-CN" dirty="0"/>
              <a:t>join</a:t>
            </a:r>
            <a:r>
              <a:rPr lang="zh-CN" altLang="zh-CN" dirty="0"/>
              <a:t>关键字左边的就是左表，出现在</a:t>
            </a:r>
            <a:r>
              <a:rPr lang="en-US" altLang="zh-CN" dirty="0"/>
              <a:t>join</a:t>
            </a:r>
            <a:r>
              <a:rPr lang="zh-CN" altLang="zh-CN" dirty="0"/>
              <a:t>关键字右边的就是右表</a:t>
            </a:r>
            <a:r>
              <a:rPr lang="zh-CN" altLang="zh-CN" dirty="0" smtClean="0"/>
              <a:t>！</a:t>
            </a:r>
            <a:endParaRPr lang="zh-CN" altLang="zh-CN" b="1" dirty="0"/>
          </a:p>
          <a:p>
            <a:r>
              <a:rPr lang="zh-CN" altLang="zh-CN" dirty="0"/>
              <a:t>其实首先做的还是笛卡尔积！数据在左表存在，同时在右表有对应的匹配的结果才会保存，如果没有匹配上，数据就没有意义，也就不会被保存</a:t>
            </a:r>
            <a:r>
              <a:rPr lang="zh-CN" altLang="zh-CN" dirty="0" smtClean="0"/>
              <a:t>！</a:t>
            </a:r>
            <a:endParaRPr lang="zh-CN" altLang="zh-CN" dirty="0"/>
          </a:p>
          <a:p>
            <a:r>
              <a:rPr lang="zh-CN" altLang="zh-CN" b="1" dirty="0"/>
              <a:t>语法规则</a:t>
            </a:r>
          </a:p>
          <a:p>
            <a:pPr lvl="2"/>
            <a:r>
              <a:rPr lang="en-US" altLang="zh-CN" b="1" dirty="0"/>
              <a:t>select *|</a:t>
            </a:r>
            <a:r>
              <a:rPr lang="zh-CN" altLang="zh-CN" b="1" dirty="0"/>
              <a:t>字段列表</a:t>
            </a:r>
            <a:r>
              <a:rPr lang="en-US" altLang="zh-CN" b="1" dirty="0"/>
              <a:t> from </a:t>
            </a:r>
            <a:r>
              <a:rPr lang="zh-CN" altLang="zh-CN" b="1" dirty="0"/>
              <a:t>左表</a:t>
            </a:r>
            <a:r>
              <a:rPr lang="en-US" altLang="zh-CN" b="1" dirty="0"/>
              <a:t> inner join </a:t>
            </a:r>
            <a:r>
              <a:rPr lang="zh-CN" altLang="zh-CN" b="1" dirty="0"/>
              <a:t>右表</a:t>
            </a:r>
            <a:r>
              <a:rPr lang="en-US" altLang="zh-CN" b="1" dirty="0"/>
              <a:t> on </a:t>
            </a:r>
            <a:r>
              <a:rPr lang="zh-CN" altLang="zh-CN" b="1" dirty="0"/>
              <a:t>左表</a:t>
            </a:r>
            <a:r>
              <a:rPr lang="en-US" altLang="zh-CN" b="1" dirty="0"/>
              <a:t>.</a:t>
            </a:r>
            <a:r>
              <a:rPr lang="zh-CN" altLang="zh-CN" b="1" dirty="0"/>
              <a:t>字段</a:t>
            </a:r>
            <a:r>
              <a:rPr lang="en-US" altLang="zh-CN" b="1" dirty="0"/>
              <a:t> = </a:t>
            </a:r>
            <a:r>
              <a:rPr lang="zh-CN" altLang="zh-CN" b="1" dirty="0"/>
              <a:t>右表</a:t>
            </a:r>
            <a:r>
              <a:rPr lang="en-US" altLang="zh-CN" b="1" dirty="0"/>
              <a:t>.</a:t>
            </a:r>
            <a:r>
              <a:rPr lang="zh-CN" altLang="zh-CN" b="1" dirty="0"/>
              <a:t>字段</a:t>
            </a:r>
            <a:endParaRPr lang="zh-CN" altLang="en-US" dirty="0"/>
          </a:p>
        </p:txBody>
      </p:sp>
    </p:spTree>
    <p:extLst>
      <p:ext uri="{BB962C8B-B14F-4D97-AF65-F5344CB8AC3E}">
        <p14:creationId xmlns:p14="http://schemas.microsoft.com/office/powerpoint/2010/main" val="22627539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注意：</a:t>
            </a:r>
            <a:endParaRPr lang="zh-CN" altLang="zh-CN" dirty="0"/>
          </a:p>
          <a:p>
            <a:pPr lvl="2"/>
            <a:r>
              <a:rPr lang="zh-CN" altLang="zh-CN" dirty="0"/>
              <a:t>这里的</a:t>
            </a:r>
            <a:r>
              <a:rPr lang="en-US" altLang="zh-CN" dirty="0"/>
              <a:t>inner</a:t>
            </a:r>
            <a:r>
              <a:rPr lang="zh-CN" altLang="zh-CN" dirty="0"/>
              <a:t>可以省略，只写</a:t>
            </a:r>
            <a:r>
              <a:rPr lang="en-US" altLang="zh-CN" dirty="0"/>
              <a:t>join</a:t>
            </a:r>
            <a:r>
              <a:rPr lang="zh-CN" altLang="zh-CN" dirty="0"/>
              <a:t>的时候，系统默认的就是内连接！并且两个字段相等的那个条件往往就是外键关系，只是外键往往又不会通过语法来表现出来！</a:t>
            </a:r>
          </a:p>
          <a:p>
            <a:pPr lvl="2"/>
            <a:r>
              <a:rPr lang="zh-CN" altLang="zh-CN" dirty="0"/>
              <a:t>如果表名很长，往往就用别名</a:t>
            </a:r>
          </a:p>
          <a:p>
            <a:pPr lvl="2"/>
            <a:r>
              <a:rPr lang="zh-CN" altLang="zh-CN" dirty="0"/>
              <a:t>如果省略掉了关键字</a:t>
            </a:r>
            <a:r>
              <a:rPr lang="en-US" altLang="zh-CN" dirty="0"/>
              <a:t>on</a:t>
            </a:r>
            <a:r>
              <a:rPr lang="zh-CN" altLang="zh-CN" dirty="0"/>
              <a:t>和后面的条件，其实就相当于交叉连接！</a:t>
            </a:r>
          </a:p>
          <a:p>
            <a:pPr lvl="2"/>
            <a:r>
              <a:rPr lang="zh-CN" altLang="zh-CN" dirty="0"/>
              <a:t>这里的</a:t>
            </a:r>
            <a:r>
              <a:rPr lang="en-US" altLang="zh-CN" dirty="0"/>
              <a:t>on</a:t>
            </a:r>
            <a:r>
              <a:rPr lang="zh-CN" altLang="zh-CN" dirty="0"/>
              <a:t>是指定条件的意思，所以也可以用</a:t>
            </a:r>
            <a:r>
              <a:rPr lang="en-US" altLang="zh-CN" dirty="0"/>
              <a:t>where</a:t>
            </a:r>
            <a:r>
              <a:rPr lang="zh-CN" altLang="zh-CN" dirty="0"/>
              <a:t>来代替，但是使用</a:t>
            </a:r>
            <a:r>
              <a:rPr lang="en-US" altLang="zh-CN" dirty="0"/>
              <a:t>on</a:t>
            </a:r>
            <a:r>
              <a:rPr lang="zh-CN" altLang="zh-CN" dirty="0"/>
              <a:t>效率要高一些！</a:t>
            </a:r>
          </a:p>
          <a:p>
            <a:endParaRPr lang="zh-CN" altLang="en-US" dirty="0"/>
          </a:p>
        </p:txBody>
      </p:sp>
    </p:spTree>
    <p:extLst>
      <p:ext uri="{BB962C8B-B14F-4D97-AF65-F5344CB8AC3E}">
        <p14:creationId xmlns:p14="http://schemas.microsoft.com/office/powerpoint/2010/main" val="2222859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外连接</a:t>
            </a:r>
            <a:r>
              <a:rPr lang="en-US" altLang="zh-CN" dirty="0" smtClean="0"/>
              <a:t>	</a:t>
            </a:r>
            <a:endParaRPr lang="zh-CN" altLang="en-US" dirty="0"/>
          </a:p>
        </p:txBody>
      </p:sp>
      <p:sp>
        <p:nvSpPr>
          <p:cNvPr id="3" name="内容占位符 2"/>
          <p:cNvSpPr>
            <a:spLocks noGrp="1"/>
          </p:cNvSpPr>
          <p:nvPr>
            <p:ph idx="1"/>
          </p:nvPr>
        </p:nvSpPr>
        <p:spPr>
          <a:xfrm>
            <a:off x="457200" y="1600200"/>
            <a:ext cx="8229600" cy="4997152"/>
          </a:xfrm>
        </p:spPr>
        <p:txBody>
          <a:bodyPr/>
          <a:lstStyle/>
          <a:p>
            <a:r>
              <a:rPr lang="zh-CN" altLang="en-US" dirty="0" smtClean="0"/>
              <a:t>可以分为左外连接和由外连接</a:t>
            </a:r>
            <a:endParaRPr lang="en-US" altLang="zh-CN" dirty="0" smtClean="0"/>
          </a:p>
          <a:p>
            <a:r>
              <a:rPr lang="zh-CN" altLang="en-US" dirty="0" smtClean="0"/>
              <a:t>左外连接</a:t>
            </a:r>
            <a:endParaRPr lang="en-US" altLang="zh-CN" dirty="0" smtClean="0"/>
          </a:p>
          <a:p>
            <a:pPr lvl="2"/>
            <a:r>
              <a:rPr lang="en-US" altLang="zh-CN" dirty="0"/>
              <a:t>l</a:t>
            </a:r>
            <a:r>
              <a:rPr lang="en-US" altLang="zh-CN" dirty="0" smtClean="0"/>
              <a:t>eft outer join</a:t>
            </a:r>
          </a:p>
          <a:p>
            <a:r>
              <a:rPr lang="zh-CN" altLang="zh-CN" dirty="0" smtClean="0"/>
              <a:t>同样</a:t>
            </a:r>
            <a:r>
              <a:rPr lang="zh-CN" altLang="zh-CN" dirty="0"/>
              <a:t>是拿左表的每一条记录按照</a:t>
            </a:r>
            <a:r>
              <a:rPr lang="en-US" altLang="zh-CN" dirty="0"/>
              <a:t>on</a:t>
            </a:r>
            <a:r>
              <a:rPr lang="zh-CN" altLang="zh-CN" dirty="0"/>
              <a:t>后面的条件去匹配右表的每一个记录，如果匹配成功，就保留两个表的所有的记录，如果匹配失败（也就是左表中的某一个记录与右表中所有的记录都没有匹配上），只保留左表的记录，右表的记录全部为</a:t>
            </a:r>
            <a:r>
              <a:rPr lang="en-US" altLang="zh-CN" dirty="0"/>
              <a:t>null</a:t>
            </a:r>
            <a:r>
              <a:rPr lang="zh-CN" altLang="zh-CN" dirty="0"/>
              <a:t>，此时左表也叫作主表！</a:t>
            </a:r>
          </a:p>
          <a:p>
            <a:pPr lvl="2"/>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右外连接</a:t>
            </a:r>
          </a:p>
          <a:p>
            <a:pPr lvl="2"/>
            <a:r>
              <a:rPr lang="en-US" altLang="zh-CN" b="1" dirty="0"/>
              <a:t>right  outer  </a:t>
            </a:r>
            <a:r>
              <a:rPr lang="en-US" altLang="zh-CN" b="1" dirty="0" smtClean="0"/>
              <a:t>join</a:t>
            </a:r>
            <a:endParaRPr lang="zh-CN" altLang="zh-CN" b="1" dirty="0"/>
          </a:p>
          <a:p>
            <a:r>
              <a:rPr lang="zh-CN" altLang="zh-CN" dirty="0"/>
              <a:t>同样是拿左表的每一条记录按照</a:t>
            </a:r>
            <a:r>
              <a:rPr lang="en-US" altLang="zh-CN" dirty="0"/>
              <a:t>on</a:t>
            </a:r>
            <a:r>
              <a:rPr lang="zh-CN" altLang="zh-CN" dirty="0"/>
              <a:t>后面的条件去匹配右表的每一个记录，如果匹配成功，就保留两个表的所有的记录，如果匹配失败（也就是左表中的某一个记录与右表中所有的记录都没有匹配上），只保留右表的记录，左表的记录全部为</a:t>
            </a:r>
            <a:r>
              <a:rPr lang="en-US" altLang="zh-CN" dirty="0"/>
              <a:t>null</a:t>
            </a:r>
            <a:r>
              <a:rPr lang="zh-CN" altLang="zh-CN" dirty="0"/>
              <a:t>，此时右表也叫作主表！</a:t>
            </a:r>
          </a:p>
          <a:p>
            <a:endParaRPr lang="zh-CN" altLang="en-US" dirty="0"/>
          </a:p>
        </p:txBody>
      </p:sp>
    </p:spTree>
    <p:extLst>
      <p:ext uri="{BB962C8B-B14F-4D97-AF65-F5344CB8AC3E}">
        <p14:creationId xmlns:p14="http://schemas.microsoft.com/office/powerpoint/2010/main" val="176757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Mysql</a:t>
            </a:r>
            <a:r>
              <a:rPr lang="zh-CN" altLang="zh-CN" dirty="0"/>
              <a:t>的软件架构</a:t>
            </a:r>
            <a:endParaRPr lang="zh-CN" altLang="en-US" dirty="0"/>
          </a:p>
        </p:txBody>
      </p:sp>
      <p:sp>
        <p:nvSpPr>
          <p:cNvPr id="4" name="内容占位符 3"/>
          <p:cNvSpPr>
            <a:spLocks noGrp="1"/>
          </p:cNvSpPr>
          <p:nvPr>
            <p:ph idx="1"/>
          </p:nvPr>
        </p:nvSpPr>
        <p:spPr/>
        <p:txBody>
          <a:bodyPr/>
          <a:lstStyle/>
          <a:p>
            <a:r>
              <a:rPr lang="en-US" altLang="zh-CN" dirty="0" err="1"/>
              <a:t>Mysql</a:t>
            </a:r>
            <a:r>
              <a:rPr lang="zh-CN" altLang="en-US" dirty="0"/>
              <a:t>是基于</a:t>
            </a:r>
            <a:r>
              <a:rPr lang="en-US" altLang="zh-CN" dirty="0"/>
              <a:t>C/S</a:t>
            </a:r>
            <a:r>
              <a:rPr lang="zh-CN" altLang="en-US" dirty="0"/>
              <a:t>模式的，也就是说，安装完</a:t>
            </a:r>
            <a:r>
              <a:rPr lang="en-US" altLang="zh-CN" dirty="0" err="1"/>
              <a:t>Mysql</a:t>
            </a:r>
            <a:r>
              <a:rPr lang="zh-CN" altLang="en-US" dirty="0"/>
              <a:t>后，其实里面就包含了两个部分：</a:t>
            </a:r>
          </a:p>
          <a:p>
            <a:pPr lvl="2"/>
            <a:r>
              <a:rPr lang="zh-CN" altLang="en-US" dirty="0" smtClean="0"/>
              <a:t>服务器</a:t>
            </a:r>
            <a:r>
              <a:rPr lang="zh-CN" altLang="en-US" dirty="0"/>
              <a:t>端软件</a:t>
            </a:r>
          </a:p>
          <a:p>
            <a:pPr lvl="2"/>
            <a:r>
              <a:rPr lang="zh-CN" altLang="en-US" dirty="0" smtClean="0"/>
              <a:t>客户端软件</a:t>
            </a:r>
            <a:endParaRPr lang="zh-CN" altLang="en-US" dirty="0"/>
          </a:p>
          <a:p>
            <a:r>
              <a:rPr lang="zh-CN" altLang="en-US" dirty="0" smtClean="0"/>
              <a:t>要</a:t>
            </a:r>
            <a:r>
              <a:rPr lang="zh-CN" altLang="en-US" dirty="0"/>
              <a:t>正常的使用</a:t>
            </a:r>
            <a:r>
              <a:rPr lang="en-US" altLang="zh-CN" dirty="0" err="1"/>
              <a:t>Mysql</a:t>
            </a:r>
            <a:r>
              <a:rPr lang="zh-CN" altLang="en-US" dirty="0"/>
              <a:t>服务器，首先要完成两个步骤：</a:t>
            </a:r>
          </a:p>
          <a:p>
            <a:pPr lvl="2"/>
            <a:r>
              <a:rPr lang="zh-CN" altLang="en-US" dirty="0" smtClean="0"/>
              <a:t>开启</a:t>
            </a:r>
            <a:r>
              <a:rPr lang="en-US" altLang="zh-CN" dirty="0" err="1"/>
              <a:t>Mysql</a:t>
            </a:r>
            <a:r>
              <a:rPr lang="zh-CN" altLang="en-US" dirty="0"/>
              <a:t>服务器</a:t>
            </a:r>
          </a:p>
          <a:p>
            <a:pPr lvl="2"/>
            <a:r>
              <a:rPr lang="zh-CN" altLang="en-US" dirty="0" smtClean="0"/>
              <a:t>通过</a:t>
            </a:r>
            <a:r>
              <a:rPr lang="zh-CN" altLang="en-US" dirty="0"/>
              <a:t>客户端连接服务器</a:t>
            </a:r>
          </a:p>
        </p:txBody>
      </p:sp>
    </p:spTree>
    <p:extLst>
      <p:ext uri="{BB962C8B-B14F-4D97-AF65-F5344CB8AC3E}">
        <p14:creationId xmlns:p14="http://schemas.microsoft.com/office/powerpoint/2010/main" val="79369631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注意：</a:t>
            </a:r>
            <a:endParaRPr lang="zh-CN" altLang="zh-CN" dirty="0"/>
          </a:p>
          <a:p>
            <a:pPr lvl="0"/>
            <a:r>
              <a:rPr lang="zh-CN" altLang="zh-CN" dirty="0"/>
              <a:t>此时只能用</a:t>
            </a:r>
            <a:r>
              <a:rPr lang="en-US" altLang="zh-CN" dirty="0"/>
              <a:t>on</a:t>
            </a:r>
            <a:r>
              <a:rPr lang="zh-CN" altLang="zh-CN" dirty="0"/>
              <a:t>而不能用</a:t>
            </a:r>
            <a:r>
              <a:rPr lang="en-US" altLang="zh-CN" dirty="0"/>
              <a:t>where</a:t>
            </a:r>
            <a:r>
              <a:rPr lang="zh-CN" altLang="zh-CN" dirty="0"/>
              <a:t>！</a:t>
            </a:r>
          </a:p>
          <a:p>
            <a:pPr lvl="0"/>
            <a:r>
              <a:rPr lang="zh-CN" altLang="zh-CN" dirty="0"/>
              <a:t>左外连接一般就叫作左连接，右外连接一般就叫作右连接！</a:t>
            </a:r>
          </a:p>
          <a:p>
            <a:pPr lvl="0"/>
            <a:r>
              <a:rPr lang="zh-CN" altLang="zh-CN" dirty="0"/>
              <a:t>左外连接和右外连接都可以省略掉</a:t>
            </a:r>
            <a:r>
              <a:rPr lang="en-US" altLang="zh-CN" dirty="0"/>
              <a:t>outer</a:t>
            </a:r>
            <a:endParaRPr lang="zh-CN" altLang="zh-CN" dirty="0"/>
          </a:p>
          <a:p>
            <a:endParaRPr lang="zh-CN" altLang="en-US" dirty="0"/>
          </a:p>
        </p:txBody>
      </p:sp>
    </p:spTree>
    <p:extLst>
      <p:ext uri="{BB962C8B-B14F-4D97-AF65-F5344CB8AC3E}">
        <p14:creationId xmlns:p14="http://schemas.microsoft.com/office/powerpoint/2010/main" val="307335087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子查询</a:t>
            </a:r>
            <a:endParaRPr lang="zh-CN" altLang="en-US" dirty="0"/>
          </a:p>
        </p:txBody>
      </p:sp>
      <p:sp>
        <p:nvSpPr>
          <p:cNvPr id="3" name="内容占位符 2"/>
          <p:cNvSpPr>
            <a:spLocks noGrp="1"/>
          </p:cNvSpPr>
          <p:nvPr>
            <p:ph idx="1"/>
          </p:nvPr>
        </p:nvSpPr>
        <p:spPr/>
        <p:txBody>
          <a:bodyPr/>
          <a:lstStyle/>
          <a:p>
            <a:r>
              <a:rPr lang="zh-CN" altLang="en-US" dirty="0" smtClean="0"/>
              <a:t>概念</a:t>
            </a:r>
            <a:endParaRPr lang="en-US" altLang="zh-CN" dirty="0" smtClean="0"/>
          </a:p>
          <a:p>
            <a:pPr lvl="2"/>
            <a:r>
              <a:rPr lang="zh-CN" altLang="zh-CN" dirty="0"/>
              <a:t>一条</a:t>
            </a:r>
            <a:r>
              <a:rPr lang="en-US" altLang="zh-CN" dirty="0"/>
              <a:t>select</a:t>
            </a:r>
            <a:r>
              <a:rPr lang="zh-CN" altLang="zh-CN" dirty="0"/>
              <a:t>语句中又</a:t>
            </a:r>
            <a:r>
              <a:rPr lang="zh-CN" altLang="zh-CN" dirty="0" smtClean="0"/>
              <a:t>出现了一</a:t>
            </a:r>
            <a:r>
              <a:rPr lang="zh-CN" altLang="zh-CN" dirty="0"/>
              <a:t>条</a:t>
            </a:r>
            <a:r>
              <a:rPr lang="en-US" altLang="zh-CN" dirty="0"/>
              <a:t>select</a:t>
            </a:r>
            <a:r>
              <a:rPr lang="zh-CN" altLang="zh-CN" dirty="0" smtClean="0"/>
              <a:t>语句</a:t>
            </a:r>
            <a:endParaRPr lang="en-US" altLang="zh-CN" dirty="0"/>
          </a:p>
          <a:p>
            <a:r>
              <a:rPr lang="zh-CN" altLang="zh-CN" b="1" dirty="0"/>
              <a:t>分类</a:t>
            </a:r>
          </a:p>
          <a:p>
            <a:pPr lvl="2"/>
            <a:r>
              <a:rPr lang="zh-CN" altLang="zh-CN" b="1" dirty="0" smtClean="0"/>
              <a:t>根据</a:t>
            </a:r>
            <a:r>
              <a:rPr lang="zh-CN" altLang="zh-CN" b="1" dirty="0"/>
              <a:t>子查询返回值的</a:t>
            </a:r>
            <a:r>
              <a:rPr lang="zh-CN" altLang="zh-CN" b="1" dirty="0" smtClean="0"/>
              <a:t>形式</a:t>
            </a:r>
            <a:endParaRPr lang="en-US" altLang="zh-CN" b="1" dirty="0" smtClean="0"/>
          </a:p>
          <a:p>
            <a:pPr lvl="2"/>
            <a:r>
              <a:rPr lang="zh-CN" altLang="zh-CN" b="1" dirty="0"/>
              <a:t>根据子查询出现的位置</a:t>
            </a:r>
          </a:p>
          <a:p>
            <a:endParaRPr lang="zh-CN" altLang="zh-CN" b="1" dirty="0" smtClean="0"/>
          </a:p>
          <a:p>
            <a:pPr lvl="2"/>
            <a:endParaRPr lang="zh-CN" altLang="en-US" dirty="0"/>
          </a:p>
        </p:txBody>
      </p:sp>
    </p:spTree>
    <p:extLst>
      <p:ext uri="{BB962C8B-B14F-4D97-AF65-F5344CB8AC3E}">
        <p14:creationId xmlns:p14="http://schemas.microsoft.com/office/powerpoint/2010/main" val="7546369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42900" lvl="2" indent="-342900"/>
            <a:r>
              <a:rPr lang="zh-CN" altLang="zh-CN" sz="3200" b="1" dirty="0"/>
              <a:t>根据子查询返回值的形式</a:t>
            </a:r>
            <a:endParaRPr lang="en-US" altLang="zh-CN" sz="3200" b="1" dirty="0"/>
          </a:p>
          <a:p>
            <a:pPr lvl="2"/>
            <a:r>
              <a:rPr lang="zh-CN" altLang="zh-CN" dirty="0" smtClean="0"/>
              <a:t>返回</a:t>
            </a:r>
            <a:r>
              <a:rPr lang="zh-CN" altLang="zh-CN" dirty="0"/>
              <a:t>单一值的叫作标量子</a:t>
            </a:r>
            <a:r>
              <a:rPr lang="zh-CN" altLang="zh-CN" dirty="0" smtClean="0"/>
              <a:t>查询</a:t>
            </a:r>
            <a:endParaRPr lang="en-US" altLang="zh-CN" dirty="0"/>
          </a:p>
          <a:p>
            <a:pPr lvl="2"/>
            <a:r>
              <a:rPr lang="zh-CN" altLang="zh-CN" dirty="0" smtClean="0"/>
              <a:t>返回</a:t>
            </a:r>
            <a:r>
              <a:rPr lang="zh-CN" altLang="zh-CN" dirty="0"/>
              <a:t>一列的叫列子查询</a:t>
            </a:r>
          </a:p>
          <a:p>
            <a:pPr lvl="2"/>
            <a:r>
              <a:rPr lang="zh-CN" altLang="zh-CN" dirty="0"/>
              <a:t>返回一行的叫行子查询</a:t>
            </a:r>
          </a:p>
          <a:p>
            <a:pPr lvl="2"/>
            <a:r>
              <a:rPr lang="zh-CN" altLang="zh-CN" dirty="0"/>
              <a:t>返回多行多列的叫表子查询</a:t>
            </a:r>
          </a:p>
          <a:p>
            <a:r>
              <a:rPr lang="zh-CN" altLang="zh-CN" b="1" dirty="0"/>
              <a:t>根据子查询出现的位置</a:t>
            </a:r>
          </a:p>
          <a:p>
            <a:pPr lvl="2"/>
            <a:r>
              <a:rPr lang="en-US" altLang="zh-CN" dirty="0"/>
              <a:t>from</a:t>
            </a:r>
            <a:r>
              <a:rPr lang="zh-CN" altLang="zh-CN" dirty="0"/>
              <a:t>型</a:t>
            </a:r>
            <a:r>
              <a:rPr lang="en-US" altLang="zh-CN" dirty="0"/>
              <a:t>   from </a:t>
            </a:r>
            <a:r>
              <a:rPr lang="zh-CN" altLang="zh-CN" dirty="0"/>
              <a:t>（子查询语句）</a:t>
            </a:r>
          </a:p>
          <a:p>
            <a:pPr lvl="2"/>
            <a:r>
              <a:rPr lang="en-US" altLang="zh-CN" dirty="0"/>
              <a:t>where</a:t>
            </a:r>
            <a:r>
              <a:rPr lang="zh-CN" altLang="zh-CN" dirty="0"/>
              <a:t>型</a:t>
            </a:r>
            <a:r>
              <a:rPr lang="en-US" altLang="zh-CN" dirty="0"/>
              <a:t>  where </a:t>
            </a:r>
            <a:r>
              <a:rPr lang="zh-CN" altLang="zh-CN" dirty="0"/>
              <a:t>（子查询语句）</a:t>
            </a:r>
          </a:p>
          <a:p>
            <a:pPr lvl="2"/>
            <a:r>
              <a:rPr lang="en-US" altLang="zh-CN" dirty="0"/>
              <a:t>exists</a:t>
            </a:r>
            <a:r>
              <a:rPr lang="zh-CN" altLang="zh-CN" dirty="0"/>
              <a:t>型</a:t>
            </a:r>
            <a:r>
              <a:rPr lang="en-US" altLang="zh-CN" dirty="0"/>
              <a:t>  exists</a:t>
            </a:r>
            <a:r>
              <a:rPr lang="zh-CN" altLang="zh-CN" dirty="0"/>
              <a:t>（子查询语句）</a:t>
            </a:r>
          </a:p>
          <a:p>
            <a:endParaRPr lang="zh-CN" altLang="en-US" dirty="0"/>
          </a:p>
        </p:txBody>
      </p:sp>
    </p:spTree>
    <p:extLst>
      <p:ext uri="{BB962C8B-B14F-4D97-AF65-F5344CB8AC3E}">
        <p14:creationId xmlns:p14="http://schemas.microsoft.com/office/powerpoint/2010/main" val="119203944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列子查询</a:t>
            </a:r>
            <a:endParaRPr lang="zh-CN" altLang="en-US" dirty="0"/>
          </a:p>
        </p:txBody>
      </p:sp>
      <p:sp>
        <p:nvSpPr>
          <p:cNvPr id="3" name="内容占位符 2"/>
          <p:cNvSpPr>
            <a:spLocks noGrp="1"/>
          </p:cNvSpPr>
          <p:nvPr>
            <p:ph idx="1"/>
          </p:nvPr>
        </p:nvSpPr>
        <p:spPr/>
        <p:txBody>
          <a:bodyPr/>
          <a:lstStyle/>
          <a:p>
            <a:r>
              <a:rPr lang="zh-CN" altLang="zh-CN" dirty="0"/>
              <a:t>列子查询的结果往往就是一列数据的集合，所以，通常就是配合</a:t>
            </a:r>
            <a:r>
              <a:rPr lang="en-US" altLang="zh-CN" dirty="0"/>
              <a:t>in</a:t>
            </a:r>
            <a:r>
              <a:rPr lang="zh-CN" altLang="zh-CN" dirty="0"/>
              <a:t>或</a:t>
            </a:r>
            <a:r>
              <a:rPr lang="en-US" altLang="zh-CN" dirty="0"/>
              <a:t>not in</a:t>
            </a:r>
            <a:r>
              <a:rPr lang="zh-CN" altLang="zh-CN" dirty="0"/>
              <a:t>等集合运算符来使用！</a:t>
            </a:r>
          </a:p>
          <a:p>
            <a:endParaRPr lang="zh-CN" altLang="en-US" dirty="0"/>
          </a:p>
        </p:txBody>
      </p:sp>
    </p:spTree>
    <p:extLst>
      <p:ext uri="{BB962C8B-B14F-4D97-AF65-F5344CB8AC3E}">
        <p14:creationId xmlns:p14="http://schemas.microsoft.com/office/powerpoint/2010/main" val="22627539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行子查询</a:t>
            </a:r>
            <a:endParaRPr lang="zh-CN" altLang="en-US" dirty="0"/>
          </a:p>
        </p:txBody>
      </p:sp>
      <p:sp>
        <p:nvSpPr>
          <p:cNvPr id="3" name="内容占位符 2"/>
          <p:cNvSpPr>
            <a:spLocks noGrp="1"/>
          </p:cNvSpPr>
          <p:nvPr>
            <p:ph idx="1"/>
          </p:nvPr>
        </p:nvSpPr>
        <p:spPr>
          <a:xfrm>
            <a:off x="457200" y="1600200"/>
            <a:ext cx="8229600" cy="4781128"/>
          </a:xfrm>
        </p:spPr>
        <p:txBody>
          <a:bodyPr/>
          <a:lstStyle/>
          <a:p>
            <a:r>
              <a:rPr lang="zh-CN" altLang="zh-CN" dirty="0"/>
              <a:t>查询结果为一行的子查询就叫作行子</a:t>
            </a:r>
            <a:r>
              <a:rPr lang="zh-CN" altLang="zh-CN" dirty="0" smtClean="0"/>
              <a:t>查询！</a:t>
            </a:r>
          </a:p>
          <a:p>
            <a:r>
              <a:rPr lang="zh-CN" altLang="zh-CN" dirty="0" smtClean="0"/>
              <a:t>行</a:t>
            </a:r>
            <a:r>
              <a:rPr lang="zh-CN" altLang="zh-CN" dirty="0"/>
              <a:t>子查询用的不多，必须在查询的过程中构造一个行元素才能与子查询的结果进行比较</a:t>
            </a:r>
            <a:r>
              <a:rPr lang="zh-CN" altLang="zh-CN" dirty="0" smtClean="0"/>
              <a:t>！</a:t>
            </a:r>
            <a:endParaRPr lang="zh-CN" altLang="zh-CN" dirty="0"/>
          </a:p>
          <a:p>
            <a:r>
              <a:rPr lang="zh-CN" altLang="zh-CN" dirty="0" smtClean="0"/>
              <a:t>构造</a:t>
            </a:r>
            <a:r>
              <a:rPr lang="zh-CN" altLang="zh-CN" dirty="0"/>
              <a:t>行元素</a:t>
            </a:r>
            <a:r>
              <a:rPr lang="zh-CN" altLang="zh-CN" dirty="0" smtClean="0"/>
              <a:t>，是</a:t>
            </a:r>
            <a:r>
              <a:rPr lang="zh-CN" altLang="zh-CN" dirty="0"/>
              <a:t>一个由多个字段组成的元素，形式上就是将多个字段用括号括起来</a:t>
            </a:r>
            <a:r>
              <a:rPr lang="zh-CN" altLang="zh-CN" dirty="0" smtClean="0"/>
              <a:t>！</a:t>
            </a:r>
            <a:endParaRPr lang="zh-CN" altLang="zh-CN" dirty="0"/>
          </a:p>
          <a:p>
            <a:r>
              <a:rPr lang="zh-CN" altLang="zh-CN" dirty="0"/>
              <a:t>语法：</a:t>
            </a:r>
          </a:p>
          <a:p>
            <a:pPr lvl="2"/>
            <a:r>
              <a:rPr lang="en-US" altLang="zh-CN" b="1" dirty="0"/>
              <a:t>select  *|</a:t>
            </a:r>
            <a:r>
              <a:rPr lang="zh-CN" altLang="zh-CN" b="1" dirty="0"/>
              <a:t>字段列表</a:t>
            </a:r>
            <a:r>
              <a:rPr lang="en-US" altLang="zh-CN" b="1" dirty="0"/>
              <a:t> from </a:t>
            </a:r>
            <a:r>
              <a:rPr lang="zh-CN" altLang="zh-CN" b="1" dirty="0"/>
              <a:t>表名</a:t>
            </a:r>
            <a:r>
              <a:rPr lang="en-US" altLang="zh-CN" b="1" dirty="0"/>
              <a:t> where (</a:t>
            </a:r>
            <a:r>
              <a:rPr lang="zh-CN" altLang="zh-CN" b="1" dirty="0"/>
              <a:t>字段</a:t>
            </a:r>
            <a:r>
              <a:rPr lang="en-US" altLang="zh-CN" b="1" dirty="0"/>
              <a:t>1</a:t>
            </a:r>
            <a:r>
              <a:rPr lang="zh-CN" altLang="zh-CN" b="1" dirty="0"/>
              <a:t>，字段</a:t>
            </a:r>
            <a:r>
              <a:rPr lang="en-US" altLang="zh-CN" b="1" dirty="0"/>
              <a:t>2</a:t>
            </a:r>
            <a:r>
              <a:rPr lang="zh-CN" altLang="zh-CN" b="1" dirty="0"/>
              <a:t>……</a:t>
            </a:r>
            <a:r>
              <a:rPr lang="en-US" altLang="zh-CN" b="1" dirty="0"/>
              <a:t>) = (</a:t>
            </a:r>
            <a:r>
              <a:rPr lang="zh-CN" altLang="zh-CN" b="1" dirty="0"/>
              <a:t>行子查询语句</a:t>
            </a:r>
            <a:r>
              <a:rPr lang="en-US" altLang="zh-CN" b="1" dirty="0"/>
              <a:t>)  </a:t>
            </a:r>
            <a:endParaRPr lang="zh-CN" altLang="zh-CN" dirty="0"/>
          </a:p>
          <a:p>
            <a:endParaRPr lang="zh-CN" altLang="en-US" dirty="0"/>
          </a:p>
        </p:txBody>
      </p:sp>
    </p:spTree>
    <p:extLst>
      <p:ext uri="{BB962C8B-B14F-4D97-AF65-F5344CB8AC3E}">
        <p14:creationId xmlns:p14="http://schemas.microsoft.com/office/powerpoint/2010/main" val="222285917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表子查询</a:t>
            </a:r>
            <a:endParaRPr lang="zh-CN" altLang="en-US" dirty="0"/>
          </a:p>
        </p:txBody>
      </p:sp>
      <p:sp>
        <p:nvSpPr>
          <p:cNvPr id="3" name="内容占位符 2"/>
          <p:cNvSpPr>
            <a:spLocks noGrp="1"/>
          </p:cNvSpPr>
          <p:nvPr>
            <p:ph idx="1"/>
          </p:nvPr>
        </p:nvSpPr>
        <p:spPr/>
        <p:txBody>
          <a:bodyPr/>
          <a:lstStyle/>
          <a:p>
            <a:r>
              <a:rPr lang="zh-CN" altLang="zh-CN" dirty="0"/>
              <a:t>返回结果是多行多列的子查询叫表子查询</a:t>
            </a:r>
            <a:r>
              <a:rPr lang="zh-CN" altLang="zh-CN" dirty="0" smtClean="0"/>
              <a:t>！</a:t>
            </a:r>
            <a:endParaRPr lang="zh-CN" altLang="zh-CN" dirty="0"/>
          </a:p>
          <a:p>
            <a:r>
              <a:rPr lang="zh-CN" altLang="zh-CN" dirty="0"/>
              <a:t>表子查询一般就是用在</a:t>
            </a:r>
            <a:r>
              <a:rPr lang="en-US" altLang="zh-CN" dirty="0"/>
              <a:t>from</a:t>
            </a:r>
            <a:r>
              <a:rPr lang="zh-CN" altLang="zh-CN" dirty="0"/>
              <a:t>的后面，作为一个数据源来使用</a:t>
            </a:r>
            <a:r>
              <a:rPr lang="zh-CN" altLang="zh-CN" dirty="0" smtClean="0"/>
              <a:t>！</a:t>
            </a:r>
            <a:endParaRPr lang="zh-CN" altLang="zh-CN" dirty="0"/>
          </a:p>
          <a:p>
            <a:r>
              <a:rPr lang="zh-CN" altLang="zh-CN" dirty="0"/>
              <a:t>最常见的格式如下</a:t>
            </a:r>
            <a:r>
              <a:rPr lang="zh-CN" altLang="zh-CN" dirty="0" smtClean="0"/>
              <a:t>：</a:t>
            </a:r>
            <a:endParaRPr lang="zh-CN" altLang="zh-CN" dirty="0"/>
          </a:p>
          <a:p>
            <a:r>
              <a:rPr lang="en-US" altLang="zh-CN" b="1" dirty="0"/>
              <a:t>select * from </a:t>
            </a:r>
            <a:r>
              <a:rPr lang="zh-CN" altLang="zh-CN" b="1" dirty="0"/>
              <a:t>子查询结果 </a:t>
            </a:r>
            <a:r>
              <a:rPr lang="en-US" altLang="zh-CN" b="1" dirty="0"/>
              <a:t>as </a:t>
            </a:r>
            <a:r>
              <a:rPr lang="zh-CN" altLang="zh-CN" b="1" dirty="0"/>
              <a:t>别名</a:t>
            </a:r>
            <a:r>
              <a:rPr lang="en-US" altLang="zh-CN" b="1" dirty="0"/>
              <a:t> [</a:t>
            </a:r>
            <a:r>
              <a:rPr lang="zh-CN" altLang="zh-CN" b="1" dirty="0"/>
              <a:t>五子句</a:t>
            </a:r>
            <a:r>
              <a:rPr lang="en-US" altLang="zh-CN" b="1" dirty="0"/>
              <a:t>]</a:t>
            </a:r>
            <a:endParaRPr lang="zh-CN" altLang="zh-CN" dirty="0"/>
          </a:p>
          <a:p>
            <a:r>
              <a:rPr lang="zh-CN" altLang="zh-CN" dirty="0"/>
              <a:t>其中，必须对子查询的结果起一个别名！</a:t>
            </a:r>
          </a:p>
          <a:p>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Exists</a:t>
            </a:r>
            <a:r>
              <a:rPr lang="zh-CN" altLang="en-US" dirty="0" smtClean="0"/>
              <a:t>子查询</a:t>
            </a:r>
            <a:endParaRPr lang="zh-CN" altLang="en-US" dirty="0"/>
          </a:p>
        </p:txBody>
      </p:sp>
      <p:sp>
        <p:nvSpPr>
          <p:cNvPr id="3" name="内容占位符 2"/>
          <p:cNvSpPr>
            <a:spLocks noGrp="1"/>
          </p:cNvSpPr>
          <p:nvPr>
            <p:ph idx="1"/>
          </p:nvPr>
        </p:nvSpPr>
        <p:spPr/>
        <p:txBody>
          <a:bodyPr/>
          <a:lstStyle/>
          <a:p>
            <a:r>
              <a:rPr lang="en-US" altLang="zh-CN" dirty="0"/>
              <a:t>exists</a:t>
            </a:r>
            <a:r>
              <a:rPr lang="zh-CN" altLang="zh-CN" dirty="0"/>
              <a:t>主要是用来做判断，返回的是一个布尔值：</a:t>
            </a:r>
            <a:r>
              <a:rPr lang="en-US" altLang="zh-CN" dirty="0"/>
              <a:t>true</a:t>
            </a:r>
            <a:r>
              <a:rPr lang="zh-CN" altLang="zh-CN" dirty="0"/>
              <a:t>或者</a:t>
            </a:r>
            <a:r>
              <a:rPr lang="en-US" altLang="zh-CN" dirty="0" smtClean="0"/>
              <a:t>false</a:t>
            </a:r>
            <a:endParaRPr lang="zh-CN" altLang="zh-CN" dirty="0"/>
          </a:p>
          <a:p>
            <a:r>
              <a:rPr lang="zh-CN" altLang="zh-CN" dirty="0"/>
              <a:t>判断的依据：</a:t>
            </a:r>
          </a:p>
          <a:p>
            <a:r>
              <a:rPr lang="zh-CN" altLang="zh-CN" dirty="0"/>
              <a:t>如果子查询可以返回数据，则认为</a:t>
            </a:r>
            <a:r>
              <a:rPr lang="en-US" altLang="zh-CN" dirty="0"/>
              <a:t>exists</a:t>
            </a:r>
            <a:r>
              <a:rPr lang="zh-CN" altLang="zh-CN" dirty="0"/>
              <a:t>表达式就返回真，否则就返回假</a:t>
            </a:r>
            <a:r>
              <a:rPr lang="zh-CN" altLang="zh-CN" dirty="0" smtClean="0"/>
              <a:t>！</a:t>
            </a:r>
            <a:endParaRPr lang="zh-CN" altLang="zh-CN" dirty="0"/>
          </a:p>
          <a:p>
            <a:r>
              <a:rPr lang="zh-CN" altLang="zh-CN" dirty="0"/>
              <a:t>所以，</a:t>
            </a:r>
            <a:r>
              <a:rPr lang="en-US" altLang="zh-CN" dirty="0"/>
              <a:t>exists</a:t>
            </a:r>
            <a:r>
              <a:rPr lang="zh-CN" altLang="zh-CN" dirty="0"/>
              <a:t>子查询的目的不是为了返回结果集，而是为了判断子查询是否查询到了数据！</a:t>
            </a:r>
          </a:p>
          <a:p>
            <a:endParaRPr lang="zh-CN" altLang="en-US" dirty="0"/>
          </a:p>
        </p:txBody>
      </p:sp>
    </p:spTree>
    <p:extLst>
      <p:ext uri="{BB962C8B-B14F-4D97-AF65-F5344CB8AC3E}">
        <p14:creationId xmlns:p14="http://schemas.microsoft.com/office/powerpoint/2010/main" val="176757220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数据的备份</a:t>
            </a:r>
            <a:endParaRPr lang="zh-CN" altLang="en-US" dirty="0"/>
          </a:p>
        </p:txBody>
      </p:sp>
      <p:sp>
        <p:nvSpPr>
          <p:cNvPr id="3" name="内容占位符 2"/>
          <p:cNvSpPr>
            <a:spLocks noGrp="1"/>
          </p:cNvSpPr>
          <p:nvPr>
            <p:ph idx="1"/>
          </p:nvPr>
        </p:nvSpPr>
        <p:spPr/>
        <p:txBody>
          <a:bodyPr/>
          <a:lstStyle/>
          <a:p>
            <a:r>
              <a:rPr lang="zh-CN" altLang="zh-CN" b="1" dirty="0"/>
              <a:t>备份：</a:t>
            </a:r>
            <a:r>
              <a:rPr lang="zh-CN" altLang="zh-CN" dirty="0"/>
              <a:t>就是将已有的内容复制一份，存放到其他的服务器上！</a:t>
            </a:r>
          </a:p>
          <a:p>
            <a:pPr marL="0" indent="0">
              <a:buNone/>
            </a:pPr>
            <a:endParaRPr lang="zh-CN" altLang="zh-CN" dirty="0"/>
          </a:p>
          <a:p>
            <a:r>
              <a:rPr lang="en-US" altLang="zh-CN" dirty="0" err="1"/>
              <a:t>Mysql</a:t>
            </a:r>
            <a:r>
              <a:rPr lang="zh-CN" altLang="zh-CN" dirty="0"/>
              <a:t>备份的方式有很多，比如文本备份，数据备份（单表），</a:t>
            </a:r>
            <a:r>
              <a:rPr lang="en-US" altLang="zh-CN" dirty="0" err="1"/>
              <a:t>sql</a:t>
            </a:r>
            <a:r>
              <a:rPr lang="zh-CN" altLang="zh-CN" dirty="0"/>
              <a:t>备份，增量备份等</a:t>
            </a:r>
          </a:p>
          <a:p>
            <a:endParaRPr lang="zh-CN" altLang="en-US" dirty="0"/>
          </a:p>
        </p:txBody>
      </p:sp>
    </p:spTree>
    <p:extLst>
      <p:ext uri="{BB962C8B-B14F-4D97-AF65-F5344CB8AC3E}">
        <p14:creationId xmlns:p14="http://schemas.microsoft.com/office/powerpoint/2010/main" val="13310778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文本备份</a:t>
            </a:r>
            <a:br>
              <a:rPr lang="zh-CN" altLang="zh-CN" b="1" dirty="0"/>
            </a:br>
            <a:endParaRPr lang="zh-CN" altLang="en-US" dirty="0"/>
          </a:p>
        </p:txBody>
      </p:sp>
      <p:sp>
        <p:nvSpPr>
          <p:cNvPr id="3" name="内容占位符 2"/>
          <p:cNvSpPr>
            <a:spLocks noGrp="1"/>
          </p:cNvSpPr>
          <p:nvPr>
            <p:ph idx="1"/>
          </p:nvPr>
        </p:nvSpPr>
        <p:spPr/>
        <p:txBody>
          <a:bodyPr/>
          <a:lstStyle/>
          <a:p>
            <a:r>
              <a:rPr lang="zh-CN" altLang="zh-CN" dirty="0" smtClean="0"/>
              <a:t>文本</a:t>
            </a:r>
            <a:r>
              <a:rPr lang="zh-CN" altLang="zh-CN" dirty="0"/>
              <a:t>备份是最简单的！</a:t>
            </a:r>
          </a:p>
          <a:p>
            <a:r>
              <a:rPr lang="zh-CN" altLang="zh-CN" dirty="0"/>
              <a:t>不同的存储引擎，又有不同的备份方式：</a:t>
            </a:r>
          </a:p>
          <a:p>
            <a:r>
              <a:rPr lang="zh-CN" altLang="zh-CN" b="1" dirty="0"/>
              <a:t>采用</a:t>
            </a:r>
            <a:r>
              <a:rPr lang="en-US" altLang="zh-CN" b="1" dirty="0" err="1"/>
              <a:t>InnoDB</a:t>
            </a:r>
            <a:r>
              <a:rPr lang="zh-CN" altLang="zh-CN" b="1" dirty="0"/>
              <a:t>引擎：</a:t>
            </a:r>
            <a:endParaRPr lang="zh-CN" altLang="zh-CN" dirty="0"/>
          </a:p>
          <a:p>
            <a:pPr lvl="2"/>
            <a:r>
              <a:rPr lang="zh-CN" altLang="zh-CN" dirty="0"/>
              <a:t>先备份数据库文件夹下面的表结构文件</a:t>
            </a:r>
          </a:p>
          <a:p>
            <a:pPr lvl="2"/>
            <a:r>
              <a:rPr lang="zh-CN" altLang="zh-CN" dirty="0"/>
              <a:t>再备份外面的全部的数据文件：</a:t>
            </a:r>
            <a:r>
              <a:rPr lang="en-US" altLang="zh-CN" dirty="0"/>
              <a:t>ibdata1</a:t>
            </a:r>
            <a:endParaRPr lang="zh-CN" altLang="zh-CN" dirty="0"/>
          </a:p>
          <a:p>
            <a:r>
              <a:rPr lang="zh-CN" altLang="zh-CN" dirty="0"/>
              <a:t>缺点：不够灵活，因为所有采用</a:t>
            </a:r>
            <a:r>
              <a:rPr lang="en-US" altLang="zh-CN" dirty="0" err="1"/>
              <a:t>InnoDB</a:t>
            </a:r>
            <a:r>
              <a:rPr lang="zh-CN" altLang="zh-CN" dirty="0"/>
              <a:t>引擎的表的数据和索引都放在同一个文件里面，导致还原的时候把不需要还原的也一起还原了！</a:t>
            </a:r>
            <a:endParaRPr lang="zh-CN" altLang="en-US" dirty="0"/>
          </a:p>
        </p:txBody>
      </p:sp>
    </p:spTree>
    <p:extLst>
      <p:ext uri="{BB962C8B-B14F-4D97-AF65-F5344CB8AC3E}">
        <p14:creationId xmlns:p14="http://schemas.microsoft.com/office/powerpoint/2010/main" val="122341824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采用</a:t>
            </a:r>
            <a:r>
              <a:rPr lang="en-US" altLang="zh-CN" b="1" dirty="0" err="1"/>
              <a:t>Myisam</a:t>
            </a:r>
            <a:r>
              <a:rPr lang="zh-CN" altLang="zh-CN" b="1" dirty="0"/>
              <a:t>引擎：</a:t>
            </a:r>
            <a:endParaRPr lang="zh-CN" altLang="zh-CN" dirty="0"/>
          </a:p>
          <a:p>
            <a:r>
              <a:rPr lang="zh-CN" altLang="zh-CN" dirty="0"/>
              <a:t>直接将数据表的结构、数据、索引三个文件一起备份即可！还原的时候把这三个文件放到对应的数据库目录下就行了！</a:t>
            </a:r>
          </a:p>
          <a:p>
            <a:endParaRPr lang="zh-CN" altLang="en-US" dirty="0"/>
          </a:p>
        </p:txBody>
      </p:sp>
    </p:spTree>
    <p:extLst>
      <p:ext uri="{BB962C8B-B14F-4D97-AF65-F5344CB8AC3E}">
        <p14:creationId xmlns:p14="http://schemas.microsoft.com/office/powerpoint/2010/main" val="371546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开启</a:t>
            </a:r>
            <a:r>
              <a:rPr lang="en-US" altLang="zh-CN" b="1" dirty="0" err="1"/>
              <a:t>Mysql</a:t>
            </a:r>
            <a:r>
              <a:rPr lang="zh-CN" altLang="zh-CN" b="1" dirty="0"/>
              <a:t>服务器</a:t>
            </a:r>
            <a:br>
              <a:rPr lang="zh-CN" altLang="zh-CN" b="1" dirty="0"/>
            </a:br>
            <a:endParaRPr lang="zh-CN" altLang="en-US" dirty="0"/>
          </a:p>
        </p:txBody>
      </p:sp>
      <p:sp>
        <p:nvSpPr>
          <p:cNvPr id="3" name="内容占位符 2"/>
          <p:cNvSpPr>
            <a:spLocks noGrp="1"/>
          </p:cNvSpPr>
          <p:nvPr>
            <p:ph idx="1"/>
          </p:nvPr>
        </p:nvSpPr>
        <p:spPr/>
        <p:txBody>
          <a:bodyPr/>
          <a:lstStyle/>
          <a:p>
            <a:pPr lvl="0"/>
            <a:r>
              <a:rPr lang="zh-CN" altLang="zh-CN" b="1" dirty="0"/>
              <a:t>通过</a:t>
            </a:r>
            <a:r>
              <a:rPr lang="en-US" altLang="zh-CN" b="1" dirty="0"/>
              <a:t>windows</a:t>
            </a:r>
            <a:r>
              <a:rPr lang="zh-CN" altLang="zh-CN" b="1" dirty="0"/>
              <a:t>提供的服务管理完成</a:t>
            </a: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83" y="2300287"/>
            <a:ext cx="3933825"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677" y="5013176"/>
            <a:ext cx="459105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05164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数据</a:t>
            </a:r>
            <a:r>
              <a:rPr lang="zh-CN" altLang="zh-CN" b="1" dirty="0" smtClean="0"/>
              <a:t>备份</a:t>
            </a:r>
            <a:endParaRPr lang="zh-CN" altLang="en-US" dirty="0"/>
          </a:p>
        </p:txBody>
      </p:sp>
      <p:sp>
        <p:nvSpPr>
          <p:cNvPr id="3" name="内容占位符 2"/>
          <p:cNvSpPr>
            <a:spLocks noGrp="1"/>
          </p:cNvSpPr>
          <p:nvPr>
            <p:ph idx="1"/>
          </p:nvPr>
        </p:nvSpPr>
        <p:spPr/>
        <p:txBody>
          <a:bodyPr/>
          <a:lstStyle/>
          <a:p>
            <a:r>
              <a:rPr lang="zh-CN" altLang="zh-CN" dirty="0" smtClean="0"/>
              <a:t>只</a:t>
            </a:r>
            <a:r>
              <a:rPr lang="zh-CN" altLang="zh-CN" dirty="0"/>
              <a:t>备份一张表的数据的部分！</a:t>
            </a:r>
          </a:p>
          <a:p>
            <a:r>
              <a:rPr lang="zh-CN" altLang="zh-CN" dirty="0" smtClean="0"/>
              <a:t>只</a:t>
            </a:r>
            <a:r>
              <a:rPr lang="zh-CN" altLang="zh-CN" dirty="0"/>
              <a:t>备份数据部分，不备份结构部分，当</a:t>
            </a:r>
            <a:r>
              <a:rPr lang="en-US" altLang="zh-CN" dirty="0"/>
              <a:t>delete</a:t>
            </a:r>
            <a:r>
              <a:rPr lang="zh-CN" altLang="zh-CN" dirty="0"/>
              <a:t>掉数据的时候可以恢复，但是如果整个表被</a:t>
            </a:r>
            <a:r>
              <a:rPr lang="en-US" altLang="zh-CN" dirty="0"/>
              <a:t>drop</a:t>
            </a:r>
            <a:r>
              <a:rPr lang="zh-CN" altLang="zh-CN" dirty="0"/>
              <a:t>掉了，无法恢复！</a:t>
            </a:r>
          </a:p>
          <a:p>
            <a:r>
              <a:rPr lang="zh-CN" altLang="zh-CN" dirty="0"/>
              <a:t>原理：就是将一张表的数据全部导出到外部的存储文件中，不备份表的结构</a:t>
            </a:r>
            <a:r>
              <a:rPr lang="zh-CN" altLang="zh-CN" dirty="0" smtClean="0"/>
              <a:t>！</a:t>
            </a:r>
            <a:endParaRPr lang="zh-CN" altLang="zh-CN" dirty="0"/>
          </a:p>
          <a:p>
            <a:r>
              <a:rPr lang="zh-CN" altLang="zh-CN" b="1" dirty="0"/>
              <a:t>备份语法：</a:t>
            </a:r>
            <a:endParaRPr lang="zh-CN" altLang="zh-CN" dirty="0"/>
          </a:p>
          <a:p>
            <a:pPr lvl="2"/>
            <a:r>
              <a:rPr lang="en-US" altLang="zh-CN" b="1" dirty="0"/>
              <a:t>select *|</a:t>
            </a:r>
            <a:r>
              <a:rPr lang="zh-CN" altLang="zh-CN" b="1" dirty="0"/>
              <a:t>字段列表</a:t>
            </a:r>
            <a:r>
              <a:rPr lang="en-US" altLang="zh-CN" b="1" dirty="0"/>
              <a:t> into </a:t>
            </a:r>
            <a:r>
              <a:rPr lang="en-US" altLang="zh-CN" b="1" dirty="0" err="1"/>
              <a:t>outfile</a:t>
            </a:r>
            <a:r>
              <a:rPr lang="en-US" altLang="zh-CN" b="1" dirty="0"/>
              <a:t> </a:t>
            </a:r>
            <a:r>
              <a:rPr lang="zh-CN" altLang="zh-CN" b="1" dirty="0"/>
              <a:t>文件地址</a:t>
            </a:r>
            <a:r>
              <a:rPr lang="en-US" altLang="zh-CN" b="1" dirty="0"/>
              <a:t> from </a:t>
            </a:r>
            <a:r>
              <a:rPr lang="zh-CN" altLang="zh-CN" b="1" dirty="0"/>
              <a:t>表名</a:t>
            </a:r>
            <a:endParaRPr lang="zh-CN" altLang="zh-CN" dirty="0"/>
          </a:p>
          <a:p>
            <a:endParaRPr lang="zh-CN" altLang="en-US" dirty="0"/>
          </a:p>
        </p:txBody>
      </p:sp>
    </p:spTree>
    <p:extLst>
      <p:ext uri="{BB962C8B-B14F-4D97-AF65-F5344CB8AC3E}">
        <p14:creationId xmlns:p14="http://schemas.microsoft.com/office/powerpoint/2010/main" val="75463695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备份注意事项</a:t>
            </a:r>
            <a:endParaRPr lang="en-US" altLang="zh-CN" dirty="0" smtClean="0"/>
          </a:p>
          <a:p>
            <a:pPr lvl="2"/>
            <a:r>
              <a:rPr lang="zh-CN" altLang="en-US" dirty="0" smtClean="0"/>
              <a:t>确保路径正确</a:t>
            </a:r>
            <a:endParaRPr lang="en-US" altLang="zh-CN" dirty="0" smtClean="0"/>
          </a:p>
          <a:p>
            <a:pPr lvl="2"/>
            <a:r>
              <a:rPr lang="zh-CN" altLang="en-US" dirty="0" smtClean="0"/>
              <a:t>不能指定一个已经存在的文件</a:t>
            </a:r>
            <a:endParaRPr lang="en-US" altLang="zh-CN" dirty="0"/>
          </a:p>
          <a:p>
            <a:pPr lvl="2"/>
            <a:endParaRPr lang="en-US" altLang="zh-CN" dirty="0" smtClean="0"/>
          </a:p>
          <a:p>
            <a:r>
              <a:rPr lang="zh-CN" altLang="zh-CN" b="1" dirty="0"/>
              <a:t>还原语法：</a:t>
            </a:r>
            <a:endParaRPr lang="zh-CN" altLang="zh-CN" dirty="0"/>
          </a:p>
          <a:p>
            <a:pPr lvl="2"/>
            <a:r>
              <a:rPr lang="en-US" altLang="zh-CN" b="1" dirty="0"/>
              <a:t>load data </a:t>
            </a:r>
            <a:r>
              <a:rPr lang="en-US" altLang="zh-CN" b="1" dirty="0" err="1"/>
              <a:t>infile</a:t>
            </a:r>
            <a:r>
              <a:rPr lang="en-US" altLang="zh-CN" b="1" dirty="0"/>
              <a:t> </a:t>
            </a:r>
            <a:r>
              <a:rPr lang="zh-CN" altLang="zh-CN" b="1" dirty="0"/>
              <a:t>文件路径</a:t>
            </a:r>
            <a:r>
              <a:rPr lang="en-US" altLang="zh-CN" b="1" dirty="0"/>
              <a:t> into table </a:t>
            </a:r>
            <a:r>
              <a:rPr lang="zh-CN" altLang="zh-CN" b="1" dirty="0"/>
              <a:t>表名</a:t>
            </a:r>
            <a:r>
              <a:rPr lang="en-US" altLang="zh-CN" b="1" dirty="0"/>
              <a:t>[</a:t>
            </a:r>
            <a:r>
              <a:rPr lang="zh-CN" altLang="zh-CN" b="1" dirty="0"/>
              <a:t>字段列表</a:t>
            </a:r>
            <a:r>
              <a:rPr lang="en-US" altLang="zh-CN" b="1" dirty="0"/>
              <a:t>]</a:t>
            </a:r>
            <a:endParaRPr lang="zh-CN" altLang="zh-CN" sz="2000" dirty="0"/>
          </a:p>
          <a:p>
            <a:pPr lvl="2"/>
            <a:endParaRPr lang="zh-CN" altLang="en-US" dirty="0"/>
          </a:p>
        </p:txBody>
      </p:sp>
    </p:spTree>
    <p:extLst>
      <p:ext uri="{BB962C8B-B14F-4D97-AF65-F5344CB8AC3E}">
        <p14:creationId xmlns:p14="http://schemas.microsoft.com/office/powerpoint/2010/main" val="119203944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Sql</a:t>
            </a:r>
            <a:r>
              <a:rPr lang="zh-CN" altLang="en-US" dirty="0" smtClean="0"/>
              <a:t>备份</a:t>
            </a:r>
            <a:endParaRPr lang="zh-CN" altLang="en-US" dirty="0"/>
          </a:p>
        </p:txBody>
      </p:sp>
      <p:sp>
        <p:nvSpPr>
          <p:cNvPr id="3" name="内容占位符 2"/>
          <p:cNvSpPr>
            <a:spLocks noGrp="1"/>
          </p:cNvSpPr>
          <p:nvPr>
            <p:ph idx="1"/>
          </p:nvPr>
        </p:nvSpPr>
        <p:spPr/>
        <p:txBody>
          <a:bodyPr/>
          <a:lstStyle/>
          <a:p>
            <a:r>
              <a:rPr lang="zh-CN" altLang="zh-CN" dirty="0"/>
              <a:t>将表的结构和数据通过</a:t>
            </a:r>
            <a:r>
              <a:rPr lang="en-US" altLang="zh-CN" dirty="0" err="1"/>
              <a:t>sql</a:t>
            </a:r>
            <a:r>
              <a:rPr lang="zh-CN" altLang="zh-CN" dirty="0"/>
              <a:t>语句的形式进行备份</a:t>
            </a:r>
            <a:r>
              <a:rPr lang="zh-CN" altLang="zh-CN" dirty="0" smtClean="0"/>
              <a:t>！</a:t>
            </a:r>
            <a:endParaRPr lang="zh-CN" altLang="zh-CN" dirty="0"/>
          </a:p>
          <a:p>
            <a:r>
              <a:rPr lang="en-US" altLang="zh-CN" dirty="0" err="1"/>
              <a:t>mysql</a:t>
            </a:r>
            <a:r>
              <a:rPr lang="zh-CN" altLang="zh-CN" dirty="0"/>
              <a:t>有一个专门用来备份的客户端：</a:t>
            </a:r>
            <a:r>
              <a:rPr lang="en-US" altLang="zh-CN" dirty="0"/>
              <a:t>mysqldump.exe</a:t>
            </a:r>
            <a:endParaRPr lang="zh-CN" altLang="zh-CN" dirty="0"/>
          </a:p>
          <a:p>
            <a:r>
              <a:rPr lang="zh-CN" altLang="zh-CN" b="1" dirty="0"/>
              <a:t>备份语法</a:t>
            </a:r>
          </a:p>
          <a:p>
            <a:pPr lvl="2"/>
            <a:r>
              <a:rPr lang="en-US" altLang="zh-CN" b="1" dirty="0"/>
              <a:t>mysqldump.exe  -</a:t>
            </a:r>
            <a:r>
              <a:rPr lang="en-US" altLang="zh-CN" b="1" dirty="0" err="1"/>
              <a:t>hPup</a:t>
            </a:r>
            <a:r>
              <a:rPr lang="en-US" altLang="zh-CN" b="1" dirty="0"/>
              <a:t>  </a:t>
            </a:r>
            <a:r>
              <a:rPr lang="zh-CN" altLang="zh-CN" b="1" dirty="0"/>
              <a:t>数据库名</a:t>
            </a:r>
            <a:r>
              <a:rPr lang="en-US" altLang="zh-CN" b="1" dirty="0"/>
              <a:t>  [</a:t>
            </a:r>
            <a:r>
              <a:rPr lang="zh-CN" altLang="zh-CN" b="1" dirty="0"/>
              <a:t>数据表</a:t>
            </a:r>
            <a:r>
              <a:rPr lang="en-US" altLang="zh-CN" b="1" dirty="0"/>
              <a:t>1 </a:t>
            </a:r>
            <a:r>
              <a:rPr lang="zh-CN" altLang="zh-CN" b="1" dirty="0"/>
              <a:t>数据表</a:t>
            </a:r>
            <a:r>
              <a:rPr lang="en-US" altLang="zh-CN" b="1" dirty="0"/>
              <a:t>2</a:t>
            </a:r>
            <a:r>
              <a:rPr lang="zh-CN" altLang="zh-CN" b="1" dirty="0"/>
              <a:t>……</a:t>
            </a:r>
            <a:r>
              <a:rPr lang="en-US" altLang="zh-CN" b="1" dirty="0"/>
              <a:t>]  &gt; </a:t>
            </a:r>
            <a:r>
              <a:rPr lang="zh-CN" altLang="zh-CN" b="1" dirty="0"/>
              <a:t>存储</a:t>
            </a:r>
            <a:r>
              <a:rPr lang="zh-CN" altLang="zh-CN" b="1" dirty="0" smtClean="0"/>
              <a:t>路径</a:t>
            </a:r>
            <a:endParaRPr lang="en-US" altLang="zh-CN" b="1" dirty="0" smtClean="0"/>
          </a:p>
          <a:p>
            <a:pPr lvl="2"/>
            <a:r>
              <a:rPr lang="zh-CN" altLang="zh-CN" dirty="0"/>
              <a:t>如果只写数据库名，不写数据表名的话，就是整库备份！</a:t>
            </a:r>
          </a:p>
          <a:p>
            <a:endParaRPr lang="zh-CN" altLang="en-US" dirty="0"/>
          </a:p>
        </p:txBody>
      </p:sp>
    </p:spTree>
    <p:extLst>
      <p:ext uri="{BB962C8B-B14F-4D97-AF65-F5344CB8AC3E}">
        <p14:creationId xmlns:p14="http://schemas.microsoft.com/office/powerpoint/2010/main" val="22627539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还原语法</a:t>
            </a:r>
          </a:p>
          <a:p>
            <a:r>
              <a:rPr lang="zh-CN" altLang="zh-CN" b="1" dirty="0"/>
              <a:t>第一种</a:t>
            </a:r>
            <a:r>
              <a:rPr lang="zh-CN" altLang="zh-CN" b="1" dirty="0" smtClean="0"/>
              <a:t>：</a:t>
            </a:r>
            <a:r>
              <a:rPr lang="zh-CN" altLang="zh-CN" dirty="0" smtClean="0"/>
              <a:t>使用</a:t>
            </a:r>
            <a:r>
              <a:rPr lang="en-US" altLang="zh-CN" dirty="0" err="1"/>
              <a:t>mysql</a:t>
            </a:r>
            <a:r>
              <a:rPr lang="zh-CN" altLang="zh-CN" dirty="0"/>
              <a:t>客户端来还原！</a:t>
            </a:r>
          </a:p>
          <a:p>
            <a:pPr lvl="2"/>
            <a:r>
              <a:rPr lang="en-US" altLang="zh-CN" dirty="0"/>
              <a:t>mysql.exe  -</a:t>
            </a:r>
            <a:r>
              <a:rPr lang="en-US" altLang="zh-CN" dirty="0" err="1"/>
              <a:t>hPup</a:t>
            </a:r>
            <a:r>
              <a:rPr lang="en-US" altLang="zh-CN" dirty="0"/>
              <a:t> </a:t>
            </a:r>
            <a:r>
              <a:rPr lang="zh-CN" altLang="zh-CN" dirty="0"/>
              <a:t>数据库名</a:t>
            </a:r>
            <a:r>
              <a:rPr lang="en-US" altLang="zh-CN" dirty="0"/>
              <a:t> &lt; </a:t>
            </a:r>
            <a:r>
              <a:rPr lang="zh-CN" altLang="zh-CN" dirty="0"/>
              <a:t>备份路径</a:t>
            </a:r>
          </a:p>
          <a:p>
            <a:r>
              <a:rPr lang="zh-CN" altLang="zh-CN" b="1" dirty="0"/>
              <a:t>第二种</a:t>
            </a:r>
            <a:r>
              <a:rPr lang="zh-CN" altLang="zh-CN" b="1" dirty="0" smtClean="0"/>
              <a:t>：使用</a:t>
            </a:r>
            <a:r>
              <a:rPr lang="en-US" altLang="zh-CN" b="1" dirty="0" err="1"/>
              <a:t>sql</a:t>
            </a:r>
            <a:r>
              <a:rPr lang="zh-CN" altLang="zh-CN" b="1" dirty="0"/>
              <a:t>命令：</a:t>
            </a:r>
            <a:endParaRPr lang="zh-CN" altLang="zh-CN" dirty="0"/>
          </a:p>
          <a:p>
            <a:pPr lvl="2"/>
            <a:r>
              <a:rPr lang="en-US" altLang="zh-CN" dirty="0"/>
              <a:t>source </a:t>
            </a:r>
            <a:r>
              <a:rPr lang="zh-CN" altLang="zh-CN" dirty="0"/>
              <a:t>备份路径</a:t>
            </a:r>
          </a:p>
          <a:p>
            <a:endParaRPr lang="zh-CN" altLang="en-US" dirty="0"/>
          </a:p>
        </p:txBody>
      </p:sp>
    </p:spTree>
    <p:extLst>
      <p:ext uri="{BB962C8B-B14F-4D97-AF65-F5344CB8AC3E}">
        <p14:creationId xmlns:p14="http://schemas.microsoft.com/office/powerpoint/2010/main" val="222285917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比较一下数据备份和</a:t>
            </a:r>
            <a:r>
              <a:rPr lang="en-US" altLang="zh-CN" dirty="0" err="1"/>
              <a:t>sql</a:t>
            </a:r>
            <a:r>
              <a:rPr lang="zh-CN" altLang="zh-CN" dirty="0"/>
              <a:t>备份</a:t>
            </a:r>
            <a:r>
              <a:rPr lang="zh-CN" altLang="zh-CN" dirty="0" smtClean="0"/>
              <a:t>：</a:t>
            </a:r>
            <a:endParaRPr lang="zh-CN" altLang="zh-CN" dirty="0"/>
          </a:p>
          <a:p>
            <a:r>
              <a:rPr lang="en-US" altLang="zh-CN" dirty="0" err="1"/>
              <a:t>sql</a:t>
            </a:r>
            <a:r>
              <a:rPr lang="zh-CN" altLang="zh-CN" dirty="0"/>
              <a:t>备份的优点：可以备份表的结构</a:t>
            </a:r>
          </a:p>
          <a:p>
            <a:r>
              <a:rPr lang="en-US" altLang="zh-CN" dirty="0" err="1"/>
              <a:t>sql</a:t>
            </a:r>
            <a:r>
              <a:rPr lang="zh-CN" altLang="zh-CN" dirty="0"/>
              <a:t>备份的缺点：备份是对整个表进行备份，耗时比较长，而且备份的文件也比较大，比较浪费磁盘空间！</a:t>
            </a:r>
          </a:p>
          <a:p>
            <a:pPr marL="0" indent="0">
              <a:buNone/>
            </a:pPr>
            <a:endParaRPr lang="zh-CN" altLang="zh-CN" dirty="0"/>
          </a:p>
          <a:p>
            <a:r>
              <a:rPr lang="zh-CN" altLang="zh-CN" dirty="0"/>
              <a:t>一般可以采用</a:t>
            </a:r>
            <a:r>
              <a:rPr lang="en-US" altLang="zh-CN" dirty="0"/>
              <a:t>n</a:t>
            </a:r>
            <a:r>
              <a:rPr lang="zh-CN" altLang="zh-CN" dirty="0"/>
              <a:t>天轮流备份策略：</a:t>
            </a:r>
          </a:p>
          <a:p>
            <a:r>
              <a:rPr lang="zh-CN" altLang="zh-CN" dirty="0"/>
              <a:t>比如：只备份最近</a:t>
            </a:r>
            <a:r>
              <a:rPr lang="en-US" altLang="zh-CN" dirty="0"/>
              <a:t>7</a:t>
            </a:r>
            <a:r>
              <a:rPr lang="zh-CN" altLang="zh-CN" dirty="0"/>
              <a:t>天的</a:t>
            </a:r>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用户权限管理</a:t>
            </a:r>
            <a:endParaRPr lang="zh-CN" altLang="en-US" dirty="0"/>
          </a:p>
        </p:txBody>
      </p:sp>
      <p:sp>
        <p:nvSpPr>
          <p:cNvPr id="3" name="内容占位符 2"/>
          <p:cNvSpPr>
            <a:spLocks noGrp="1"/>
          </p:cNvSpPr>
          <p:nvPr>
            <p:ph idx="1"/>
          </p:nvPr>
        </p:nvSpPr>
        <p:spPr/>
        <p:txBody>
          <a:bodyPr/>
          <a:lstStyle/>
          <a:p>
            <a:r>
              <a:rPr lang="zh-CN" altLang="zh-CN" dirty="0"/>
              <a:t>默认的使用的都是</a:t>
            </a:r>
            <a:r>
              <a:rPr lang="en-US" altLang="zh-CN" dirty="0"/>
              <a:t>root</a:t>
            </a:r>
            <a:r>
              <a:rPr lang="zh-CN" altLang="zh-CN" dirty="0"/>
              <a:t>用户，超级管理员！拥有最高的所有的权限</a:t>
            </a:r>
            <a:r>
              <a:rPr lang="zh-CN" altLang="zh-CN" dirty="0" smtClean="0"/>
              <a:t>！</a:t>
            </a:r>
            <a:endParaRPr lang="zh-CN" altLang="zh-CN" dirty="0"/>
          </a:p>
          <a:p>
            <a:r>
              <a:rPr lang="zh-CN" altLang="zh-CN" dirty="0"/>
              <a:t>但是，一个大的项目通常是由很多个项目小组共同实现的，也就是说一个数据库服务器上面，可能运行着很多个项目的数据库</a:t>
            </a:r>
            <a:r>
              <a:rPr lang="zh-CN" altLang="zh-CN" dirty="0" smtClean="0"/>
              <a:t>！</a:t>
            </a:r>
            <a:endParaRPr lang="zh-CN" altLang="zh-CN" dirty="0"/>
          </a:p>
          <a:p>
            <a:r>
              <a:rPr lang="zh-CN" altLang="zh-CN" dirty="0"/>
              <a:t>所以，我们应该根据不同的项目小组建立不同的用户，而且分配不同的权限来管理！</a:t>
            </a:r>
          </a:p>
        </p:txBody>
      </p:sp>
    </p:spTree>
    <p:extLst>
      <p:ext uri="{BB962C8B-B14F-4D97-AF65-F5344CB8AC3E}">
        <p14:creationId xmlns:p14="http://schemas.microsoft.com/office/powerpoint/2010/main" val="176757220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创建用户语法</a:t>
            </a:r>
            <a:r>
              <a:rPr lang="zh-CN" altLang="zh-CN" b="1" dirty="0" smtClean="0"/>
              <a:t>：</a:t>
            </a:r>
            <a:endParaRPr lang="zh-CN" altLang="zh-CN" dirty="0"/>
          </a:p>
          <a:p>
            <a:pPr lvl="2"/>
            <a:r>
              <a:rPr lang="en-US" altLang="zh-CN" b="1" dirty="0"/>
              <a:t>create user ‘</a:t>
            </a:r>
            <a:r>
              <a:rPr lang="zh-CN" altLang="zh-CN" b="1" dirty="0"/>
              <a:t>用户名</a:t>
            </a:r>
            <a:r>
              <a:rPr lang="en-US" altLang="zh-CN" b="1" dirty="0"/>
              <a:t>’[@</a:t>
            </a:r>
            <a:r>
              <a:rPr lang="zh-CN" altLang="zh-CN" b="1" dirty="0"/>
              <a:t>主机地址</a:t>
            </a:r>
            <a:r>
              <a:rPr lang="en-US" altLang="zh-CN" b="1" dirty="0"/>
              <a:t>]  identified by  ‘</a:t>
            </a:r>
            <a:r>
              <a:rPr lang="zh-CN" altLang="zh-CN" b="1" dirty="0"/>
              <a:t>密码</a:t>
            </a:r>
            <a:r>
              <a:rPr lang="en-US" altLang="zh-CN" b="1" dirty="0"/>
              <a:t>’</a:t>
            </a:r>
            <a:endParaRPr lang="zh-CN" altLang="zh-CN" dirty="0"/>
          </a:p>
          <a:p>
            <a:r>
              <a:rPr lang="zh-CN" altLang="zh-CN" dirty="0"/>
              <a:t>同户名：用户登录的名字</a:t>
            </a:r>
          </a:p>
          <a:p>
            <a:r>
              <a:rPr lang="zh-CN" altLang="zh-CN" dirty="0"/>
              <a:t>主机地址：可以是单个</a:t>
            </a:r>
            <a:r>
              <a:rPr lang="en-US" altLang="zh-CN" dirty="0" err="1"/>
              <a:t>ip</a:t>
            </a:r>
            <a:r>
              <a:rPr lang="zh-CN" altLang="zh-CN" dirty="0"/>
              <a:t>地址，也可以允许用户登录的</a:t>
            </a:r>
            <a:r>
              <a:rPr lang="en-US" altLang="zh-CN" dirty="0" err="1"/>
              <a:t>ip</a:t>
            </a:r>
            <a:r>
              <a:rPr lang="zh-CN" altLang="zh-CN" dirty="0"/>
              <a:t>地址群，如果主机地址省略，表示允许所有的</a:t>
            </a:r>
            <a:r>
              <a:rPr lang="en-US" altLang="zh-CN" dirty="0" err="1"/>
              <a:t>ip</a:t>
            </a:r>
            <a:endParaRPr lang="zh-CN" altLang="zh-CN" dirty="0"/>
          </a:p>
          <a:p>
            <a:r>
              <a:rPr lang="zh-CN" altLang="zh-CN" dirty="0"/>
              <a:t>用户创建之后，基本上没有任何的权限</a:t>
            </a:r>
          </a:p>
          <a:p>
            <a:endParaRPr lang="zh-CN" altLang="en-US" dirty="0"/>
          </a:p>
        </p:txBody>
      </p:sp>
    </p:spTree>
    <p:extLst>
      <p:ext uri="{BB962C8B-B14F-4D97-AF65-F5344CB8AC3E}">
        <p14:creationId xmlns:p14="http://schemas.microsoft.com/office/powerpoint/2010/main" val="30733508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给用户分配权限</a:t>
            </a:r>
          </a:p>
          <a:p>
            <a:r>
              <a:rPr lang="zh-CN" altLang="zh-CN" b="1" dirty="0"/>
              <a:t>语法：</a:t>
            </a:r>
            <a:endParaRPr lang="zh-CN" altLang="zh-CN" dirty="0"/>
          </a:p>
          <a:p>
            <a:pPr lvl="2"/>
            <a:r>
              <a:rPr lang="en-US" altLang="zh-CN" b="1" dirty="0"/>
              <a:t>grant </a:t>
            </a:r>
            <a:r>
              <a:rPr lang="zh-CN" altLang="zh-CN" b="1" dirty="0"/>
              <a:t>权限列表</a:t>
            </a:r>
            <a:r>
              <a:rPr lang="en-US" altLang="zh-CN" b="1" dirty="0"/>
              <a:t> on </a:t>
            </a:r>
            <a:r>
              <a:rPr lang="zh-CN" altLang="zh-CN" b="1" dirty="0"/>
              <a:t>数据库</a:t>
            </a:r>
            <a:r>
              <a:rPr lang="en-US" altLang="zh-CN" b="1" dirty="0"/>
              <a:t>.</a:t>
            </a:r>
            <a:r>
              <a:rPr lang="zh-CN" altLang="zh-CN" b="1" dirty="0"/>
              <a:t>数据表</a:t>
            </a:r>
            <a:r>
              <a:rPr lang="en-US" altLang="zh-CN" b="1" dirty="0"/>
              <a:t> to </a:t>
            </a:r>
            <a:r>
              <a:rPr lang="zh-CN" altLang="zh-CN" b="1" dirty="0"/>
              <a:t>用户（用户名</a:t>
            </a:r>
            <a:r>
              <a:rPr lang="en-US" altLang="zh-CN" b="1" dirty="0"/>
              <a:t>@</a:t>
            </a:r>
            <a:r>
              <a:rPr lang="zh-CN" altLang="zh-CN" b="1" dirty="0"/>
              <a:t>主机地址）</a:t>
            </a:r>
            <a:endParaRPr lang="zh-CN" altLang="zh-CN" dirty="0"/>
          </a:p>
          <a:p>
            <a:endParaRPr lang="zh-CN" altLang="en-US" dirty="0"/>
          </a:p>
        </p:txBody>
      </p:sp>
      <p:pic>
        <p:nvPicPr>
          <p:cNvPr id="4"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645024"/>
            <a:ext cx="5274310" cy="2847975"/>
          </a:xfrm>
          <a:prstGeom prst="rect">
            <a:avLst/>
          </a:prstGeom>
          <a:noFill/>
          <a:ln>
            <a:noFill/>
          </a:ln>
          <a:extLst/>
        </p:spPr>
      </p:pic>
    </p:spTree>
    <p:extLst>
      <p:ext uri="{BB962C8B-B14F-4D97-AF65-F5344CB8AC3E}">
        <p14:creationId xmlns:p14="http://schemas.microsoft.com/office/powerpoint/2010/main" val="208621098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回收权限</a:t>
            </a:r>
            <a:endParaRPr lang="en-US" altLang="zh-CN" dirty="0" smtClean="0"/>
          </a:p>
          <a:p>
            <a:pPr lvl="2"/>
            <a:r>
              <a:rPr lang="en-US" altLang="zh-CN" b="1" dirty="0" err="1" smtClean="0"/>
              <a:t>Recoke</a:t>
            </a:r>
            <a:r>
              <a:rPr lang="en-US" altLang="zh-CN" b="1" dirty="0" smtClean="0"/>
              <a:t> </a:t>
            </a:r>
            <a:r>
              <a:rPr lang="zh-CN" altLang="zh-CN" b="1" dirty="0" smtClean="0"/>
              <a:t>权限</a:t>
            </a:r>
            <a:r>
              <a:rPr lang="zh-CN" altLang="zh-CN" b="1" dirty="0"/>
              <a:t>列表</a:t>
            </a:r>
            <a:r>
              <a:rPr lang="en-US" altLang="zh-CN" b="1" dirty="0"/>
              <a:t> on </a:t>
            </a:r>
            <a:r>
              <a:rPr lang="zh-CN" altLang="zh-CN" b="1" dirty="0"/>
              <a:t>数据库</a:t>
            </a:r>
            <a:r>
              <a:rPr lang="en-US" altLang="zh-CN" b="1" dirty="0"/>
              <a:t>.</a:t>
            </a:r>
            <a:r>
              <a:rPr lang="zh-CN" altLang="zh-CN" b="1" dirty="0" smtClean="0"/>
              <a:t>数据表</a:t>
            </a:r>
            <a:r>
              <a:rPr lang="en-US" altLang="zh-CN" b="1" dirty="0" smtClean="0"/>
              <a:t>  from  </a:t>
            </a:r>
            <a:r>
              <a:rPr lang="zh-CN" altLang="zh-CN" b="1" dirty="0"/>
              <a:t>用户（用户名</a:t>
            </a:r>
            <a:r>
              <a:rPr lang="en-US" altLang="zh-CN" b="1" dirty="0"/>
              <a:t>@</a:t>
            </a:r>
            <a:r>
              <a:rPr lang="zh-CN" altLang="zh-CN" b="1" dirty="0"/>
              <a:t>主机地址）</a:t>
            </a:r>
            <a:endParaRPr lang="zh-CN" altLang="zh-CN" dirty="0"/>
          </a:p>
          <a:p>
            <a:r>
              <a:rPr lang="zh-CN" altLang="en-US" dirty="0" smtClean="0"/>
              <a:t>删除用户</a:t>
            </a:r>
            <a:endParaRPr lang="en-US" altLang="zh-CN" dirty="0" smtClean="0"/>
          </a:p>
          <a:p>
            <a:pPr lvl="2"/>
            <a:r>
              <a:rPr lang="en-US" altLang="zh-CN" dirty="0" smtClean="0"/>
              <a:t>Drop </a:t>
            </a:r>
            <a:r>
              <a:rPr lang="zh-CN" altLang="en-US" dirty="0"/>
              <a:t> </a:t>
            </a:r>
            <a:r>
              <a:rPr lang="en-US" altLang="zh-CN" dirty="0" smtClean="0"/>
              <a:t>user </a:t>
            </a:r>
            <a:r>
              <a:rPr lang="zh-CN" altLang="en-US" dirty="0" smtClean="0"/>
              <a:t>用户名</a:t>
            </a:r>
            <a:r>
              <a:rPr lang="en-US" altLang="zh-CN" dirty="0" smtClean="0"/>
              <a:t>@</a:t>
            </a:r>
            <a:r>
              <a:rPr lang="zh-CN" altLang="en-US" dirty="0" smtClean="0"/>
              <a:t>主机地址</a:t>
            </a:r>
            <a:endParaRPr lang="en-US" altLang="zh-CN" dirty="0" smtClean="0"/>
          </a:p>
        </p:txBody>
      </p:sp>
    </p:spTree>
    <p:extLst>
      <p:ext uri="{BB962C8B-B14F-4D97-AF65-F5344CB8AC3E}">
        <p14:creationId xmlns:p14="http://schemas.microsoft.com/office/powerpoint/2010/main" val="301546237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en-US" altLang="zh-CN" b="1" dirty="0" err="1" smtClean="0"/>
              <a:t>cmd</a:t>
            </a:r>
            <a:r>
              <a:rPr lang="zh-CN" altLang="zh-CN" b="1" dirty="0"/>
              <a:t>下通过</a:t>
            </a:r>
            <a:r>
              <a:rPr lang="en-US" altLang="zh-CN" b="1" dirty="0"/>
              <a:t>dos</a:t>
            </a:r>
            <a:r>
              <a:rPr lang="zh-CN" altLang="zh-CN" b="1" dirty="0"/>
              <a:t>的命令行来完成</a:t>
            </a: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78566"/>
            <a:ext cx="6731451" cy="2750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59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客户端连接服务器</a:t>
            </a:r>
            <a:endParaRPr lang="zh-CN" altLang="en-US" dirty="0"/>
          </a:p>
        </p:txBody>
      </p:sp>
      <p:sp>
        <p:nvSpPr>
          <p:cNvPr id="4" name="内容占位符 3"/>
          <p:cNvSpPr>
            <a:spLocks noGrp="1"/>
          </p:cNvSpPr>
          <p:nvPr>
            <p:ph idx="1"/>
          </p:nvPr>
        </p:nvSpPr>
        <p:spPr/>
        <p:txBody>
          <a:bodyPr/>
          <a:lstStyle/>
          <a:p>
            <a:r>
              <a:rPr lang="zh-CN" altLang="en-US" dirty="0" smtClean="0"/>
              <a:t>采用命令端登录</a:t>
            </a:r>
            <a:endParaRPr lang="en-US" altLang="zh-CN" dirty="0" smtClean="0"/>
          </a:p>
          <a:p>
            <a:endParaRPr lang="en-US" altLang="zh-CN" dirty="0"/>
          </a:p>
          <a:p>
            <a:r>
              <a:rPr lang="zh-CN" altLang="en-US" dirty="0" smtClean="0"/>
              <a:t>还有其他的可视化界面软件</a:t>
            </a:r>
            <a:endParaRPr lang="en-US" altLang="zh-CN" dirty="0" smtClean="0"/>
          </a:p>
          <a:p>
            <a:pPr lvl="2"/>
            <a:r>
              <a:rPr lang="en-US" altLang="zh-CN" dirty="0" err="1" smtClean="0"/>
              <a:t>Phpmyadmin</a:t>
            </a:r>
            <a:endParaRPr lang="en-US" altLang="zh-CN" dirty="0" smtClean="0"/>
          </a:p>
          <a:p>
            <a:pPr lvl="2"/>
            <a:r>
              <a:rPr lang="en-US" altLang="zh-CN" dirty="0" err="1" smtClean="0"/>
              <a:t>Navicat</a:t>
            </a:r>
            <a:r>
              <a:rPr lang="en-US" altLang="zh-CN" dirty="0" smtClean="0"/>
              <a:t> for </a:t>
            </a:r>
            <a:r>
              <a:rPr lang="en-US" altLang="zh-CN" dirty="0" err="1" smtClean="0"/>
              <a:t>MySql</a:t>
            </a:r>
            <a:endParaRPr lang="en-US" altLang="zh-CN" dirty="0" smtClean="0"/>
          </a:p>
          <a:p>
            <a:pPr lvl="2"/>
            <a:endParaRPr lang="en-US" altLang="zh-CN" dirty="0" smtClean="0"/>
          </a:p>
          <a:p>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031" y="2204864"/>
            <a:ext cx="6851281" cy="594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437112"/>
            <a:ext cx="4237414" cy="1619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数据库操作</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a:t>创建数据库（增）</a:t>
            </a:r>
          </a:p>
          <a:p>
            <a:r>
              <a:rPr lang="zh-CN" altLang="en-US" dirty="0"/>
              <a:t>语法形式</a:t>
            </a:r>
          </a:p>
          <a:p>
            <a:pPr lvl="2"/>
            <a:r>
              <a:rPr lang="en-US" altLang="zh-CN" dirty="0"/>
              <a:t>create database </a:t>
            </a:r>
            <a:r>
              <a:rPr lang="zh-CN" altLang="en-US" dirty="0"/>
              <a:t>数据库名字 </a:t>
            </a:r>
            <a:r>
              <a:rPr lang="en-US" altLang="zh-CN" dirty="0"/>
              <a:t>[</a:t>
            </a:r>
            <a:r>
              <a:rPr lang="zh-CN" altLang="en-US" dirty="0"/>
              <a:t>数据库选项</a:t>
            </a:r>
            <a:r>
              <a:rPr lang="en-US" altLang="zh-CN" dirty="0" smtClean="0"/>
              <a:t>];</a:t>
            </a:r>
            <a:endParaRPr lang="en-US" altLang="zh-CN" dirty="0"/>
          </a:p>
          <a:p>
            <a:r>
              <a:rPr lang="zh-CN" altLang="en-US" dirty="0"/>
              <a:t>其中数据库的选项主要有两个，一个是字符集，一个是校对规</a:t>
            </a:r>
            <a:r>
              <a:rPr lang="zh-CN" altLang="en-US" dirty="0" smtClean="0"/>
              <a:t>则</a:t>
            </a:r>
            <a:endParaRPr lang="en-US" altLang="zh-CN" dirty="0"/>
          </a:p>
          <a:p>
            <a:pPr lvl="2"/>
            <a:r>
              <a:rPr lang="en-US" altLang="zh-CN" dirty="0" smtClean="0"/>
              <a:t>create </a:t>
            </a:r>
            <a:r>
              <a:rPr lang="en-US" altLang="zh-CN" dirty="0"/>
              <a:t>database </a:t>
            </a:r>
            <a:r>
              <a:rPr lang="en-US" altLang="zh-CN" dirty="0" err="1"/>
              <a:t>php</a:t>
            </a:r>
            <a:r>
              <a:rPr lang="en-US" altLang="zh-CN" dirty="0" smtClean="0"/>
              <a:t>;</a:t>
            </a:r>
            <a:endParaRPr lang="en-US" altLang="zh-CN" dirty="0"/>
          </a:p>
          <a:p>
            <a:pPr lvl="2"/>
            <a:r>
              <a:rPr lang="zh-CN" altLang="en-US" dirty="0"/>
              <a:t>注意：</a:t>
            </a:r>
            <a:r>
              <a:rPr lang="en-US" altLang="zh-CN" dirty="0" err="1"/>
              <a:t>sql</a:t>
            </a:r>
            <a:r>
              <a:rPr lang="zh-CN" altLang="en-US" dirty="0"/>
              <a:t>语句都需要有语句结束符</a:t>
            </a:r>
            <a:r>
              <a:rPr lang="en-US" altLang="zh-CN" dirty="0"/>
              <a:t>;</a:t>
            </a:r>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sz="2000" dirty="0" smtClean="0"/>
              <a:t>每次</a:t>
            </a:r>
            <a:r>
              <a:rPr lang="zh-CN" altLang="zh-CN" sz="2000" dirty="0"/>
              <a:t>创建一个数据库后，都会在</a:t>
            </a:r>
            <a:r>
              <a:rPr lang="en-US" altLang="zh-CN" sz="2000" dirty="0"/>
              <a:t>data</a:t>
            </a:r>
            <a:r>
              <a:rPr lang="zh-CN" altLang="zh-CN" sz="2000" dirty="0"/>
              <a:t>目录下创建一个新的文件夹</a:t>
            </a:r>
            <a:r>
              <a:rPr lang="zh-CN" altLang="zh-CN" sz="2000" dirty="0" smtClean="0"/>
              <a:t>！</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r>
              <a:rPr lang="zh-CN" altLang="zh-CN" sz="2000" dirty="0"/>
              <a:t>并且在该文件夹内，会有一个</a:t>
            </a:r>
            <a:r>
              <a:rPr lang="en-US" altLang="zh-CN" sz="2000" dirty="0" err="1"/>
              <a:t>db.opt</a:t>
            </a:r>
            <a:r>
              <a:rPr lang="zh-CN" altLang="zh-CN" sz="2000" dirty="0"/>
              <a:t>文件，用于保存当前数据库的选项信息！</a:t>
            </a:r>
          </a:p>
          <a:p>
            <a:pPr marL="0" indent="0">
              <a:buNone/>
            </a:pPr>
            <a:endParaRPr lang="zh-CN" altLang="zh-CN" sz="2000" dirty="0"/>
          </a:p>
          <a:p>
            <a:pPr marL="0" indent="0">
              <a:buNone/>
            </a:pPr>
            <a:endParaRPr lang="zh-CN" altLang="en-US" sz="20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988840"/>
            <a:ext cx="5257800"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076" y="4725144"/>
            <a:ext cx="57054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3405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数据库名的命名规则</a:t>
            </a:r>
          </a:p>
        </p:txBody>
      </p:sp>
      <p:sp>
        <p:nvSpPr>
          <p:cNvPr id="5" name="内容占位符 4"/>
          <p:cNvSpPr>
            <a:spLocks noGrp="1"/>
          </p:cNvSpPr>
          <p:nvPr>
            <p:ph idx="1"/>
          </p:nvPr>
        </p:nvSpPr>
        <p:spPr>
          <a:xfrm>
            <a:off x="539552" y="1268760"/>
            <a:ext cx="8229600" cy="4525963"/>
          </a:xfrm>
        </p:spPr>
        <p:txBody>
          <a:bodyPr/>
          <a:lstStyle/>
          <a:p>
            <a:r>
              <a:rPr lang="zh-CN" altLang="en-US" dirty="0" smtClean="0"/>
              <a:t>数据库</a:t>
            </a:r>
            <a:r>
              <a:rPr lang="zh-CN" altLang="en-US" dirty="0"/>
              <a:t>名是否区分大小写取决于当前的操作系统！我们是原则是：就认为区别大小写！</a:t>
            </a:r>
          </a:p>
          <a:p>
            <a:r>
              <a:rPr lang="zh-CN" altLang="en-US" dirty="0" smtClean="0"/>
              <a:t>数据库</a:t>
            </a:r>
            <a:r>
              <a:rPr lang="zh-CN" altLang="en-US" dirty="0"/>
              <a:t>名要做到见名知意，推荐使用下划线方式！</a:t>
            </a:r>
          </a:p>
          <a:p>
            <a:r>
              <a:rPr lang="zh-CN" altLang="en-US" dirty="0" smtClean="0"/>
              <a:t>原则上</a:t>
            </a:r>
            <a:r>
              <a:rPr lang="zh-CN" altLang="en-US" dirty="0"/>
              <a:t>数据库名可以使用任何字符，甚至是中文，但是一些特殊名字，比如纯数字、包含了特殊符号的、</a:t>
            </a:r>
            <a:r>
              <a:rPr lang="en-US" altLang="zh-CN" dirty="0" err="1"/>
              <a:t>mysql</a:t>
            </a:r>
            <a:r>
              <a:rPr lang="zh-CN" altLang="en-US" dirty="0"/>
              <a:t>内部关键字等，应该使用标识符限定符反引号</a:t>
            </a:r>
            <a:r>
              <a:rPr lang="en-US" altLang="zh-CN" dirty="0"/>
              <a:t>``</a:t>
            </a:r>
            <a:r>
              <a:rPr lang="zh-CN" altLang="en-US" dirty="0"/>
              <a:t>来包裹（键盘上的左上角，波浪线）</a:t>
            </a:r>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r>
              <a:rPr lang="zh-CN" altLang="en-US" dirty="0" smtClean="0"/>
              <a:t>创建一个中文数据库会报错</a:t>
            </a:r>
            <a:endParaRPr lang="en-US" altLang="zh-CN" dirty="0" smtClean="0"/>
          </a:p>
          <a:p>
            <a:endParaRPr lang="en-US" altLang="zh-CN" dirty="0"/>
          </a:p>
          <a:p>
            <a:r>
              <a:rPr lang="zh-CN" altLang="zh-CN" dirty="0" smtClean="0"/>
              <a:t>因为</a:t>
            </a:r>
            <a:r>
              <a:rPr lang="en-US" altLang="zh-CN" dirty="0" err="1"/>
              <a:t>cmd</a:t>
            </a:r>
            <a:r>
              <a:rPr lang="zh-CN" altLang="zh-CN" dirty="0"/>
              <a:t>这个软件只能使用</a:t>
            </a:r>
            <a:r>
              <a:rPr lang="en-US" altLang="zh-CN" dirty="0" err="1"/>
              <a:t>gbk</a:t>
            </a:r>
            <a:r>
              <a:rPr lang="zh-CN" altLang="zh-CN" dirty="0"/>
              <a:t>编码</a:t>
            </a:r>
            <a:r>
              <a:rPr lang="zh-CN" altLang="zh-CN" dirty="0" smtClean="0"/>
              <a:t>！</a:t>
            </a:r>
            <a:endParaRPr lang="zh-CN" altLang="zh-C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28" y="2708920"/>
            <a:ext cx="2760067" cy="3575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13" y="1340768"/>
            <a:ext cx="68389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6993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r>
              <a:rPr lang="zh-CN" altLang="zh-CN" dirty="0"/>
              <a:t>此时，需要先执行</a:t>
            </a:r>
            <a:r>
              <a:rPr lang="en-US" altLang="zh-CN" dirty="0"/>
              <a:t>set names </a:t>
            </a:r>
            <a:r>
              <a:rPr lang="en-US" altLang="zh-CN" dirty="0" err="1"/>
              <a:t>gbk</a:t>
            </a:r>
            <a:r>
              <a:rPr lang="en-US" altLang="zh-CN" dirty="0"/>
              <a:t>;</a:t>
            </a:r>
            <a:r>
              <a:rPr lang="zh-CN" altLang="zh-CN" dirty="0"/>
              <a:t>的执行，意思就是告诉</a:t>
            </a:r>
            <a:r>
              <a:rPr lang="en-US" altLang="zh-CN" dirty="0" err="1"/>
              <a:t>Mysql</a:t>
            </a:r>
            <a:r>
              <a:rPr lang="zh-CN" altLang="zh-CN" dirty="0"/>
              <a:t>服务器，当前的客户端使用的是</a:t>
            </a:r>
            <a:r>
              <a:rPr lang="en-US" altLang="zh-CN" dirty="0" err="1"/>
              <a:t>gbk</a:t>
            </a:r>
            <a:r>
              <a:rPr lang="zh-CN" altLang="zh-CN" dirty="0"/>
              <a:t>编码！</a:t>
            </a:r>
            <a:r>
              <a:rPr lang="en-US" altLang="zh-CN" dirty="0"/>
              <a:t>-- </a:t>
            </a:r>
            <a:r>
              <a:rPr lang="zh-CN" altLang="zh-CN" dirty="0"/>
              <a:t>告诉服务器当前编码格式为</a:t>
            </a:r>
            <a:r>
              <a:rPr lang="en-US" altLang="zh-CN" dirty="0" err="1"/>
              <a:t>gbk</a:t>
            </a:r>
            <a:endParaRPr lang="zh-CN" altLang="zh-CN" dirty="0"/>
          </a:p>
          <a:p>
            <a:r>
              <a:rPr lang="en-US" altLang="zh-CN" dirty="0"/>
              <a:t>set names </a:t>
            </a:r>
            <a:r>
              <a:rPr lang="en-US" altLang="zh-CN" dirty="0" err="1"/>
              <a:t>gbk</a:t>
            </a:r>
            <a:r>
              <a:rPr lang="en-US" altLang="zh-CN" dirty="0"/>
              <a:t>;</a:t>
            </a:r>
            <a:endParaRPr lang="zh-CN" altLang="zh-CN" dirty="0"/>
          </a:p>
          <a:p>
            <a:r>
              <a:rPr lang="en-US" altLang="zh-CN" dirty="0"/>
              <a:t>create database `</a:t>
            </a:r>
            <a:r>
              <a:rPr lang="zh-CN" altLang="zh-CN" dirty="0"/>
              <a:t>传智播客</a:t>
            </a:r>
            <a:r>
              <a:rPr lang="en-US" altLang="zh-CN" dirty="0"/>
              <a:t>`;</a:t>
            </a:r>
            <a:endParaRPr lang="zh-CN" altLang="zh-CN" dirty="0"/>
          </a:p>
          <a:p>
            <a:endParaRPr lang="en-US" altLang="zh-CN" dirty="0" smtClean="0"/>
          </a:p>
        </p:txBody>
      </p:sp>
    </p:spTree>
    <p:extLst>
      <p:ext uri="{BB962C8B-B14F-4D97-AF65-F5344CB8AC3E}">
        <p14:creationId xmlns:p14="http://schemas.microsoft.com/office/powerpoint/2010/main" val="263701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数据库简介</a:t>
            </a:r>
            <a:endParaRPr lang="zh-CN" altLang="en-US" dirty="0"/>
          </a:p>
        </p:txBody>
      </p:sp>
      <p:sp>
        <p:nvSpPr>
          <p:cNvPr id="4" name="内容占位符 3"/>
          <p:cNvSpPr>
            <a:spLocks noGrp="1"/>
          </p:cNvSpPr>
          <p:nvPr>
            <p:ph idx="1"/>
          </p:nvPr>
        </p:nvSpPr>
        <p:spPr>
          <a:xfrm>
            <a:off x="467544" y="1412776"/>
            <a:ext cx="8229600" cy="4525963"/>
          </a:xfrm>
        </p:spPr>
        <p:txBody>
          <a:bodyPr/>
          <a:lstStyle/>
          <a:p>
            <a:pPr lvl="2"/>
            <a:r>
              <a:rPr lang="zh-CN" altLang="en-US" dirty="0" smtClean="0"/>
              <a:t>简单</a:t>
            </a:r>
            <a:r>
              <a:rPr lang="zh-CN" altLang="en-US" dirty="0"/>
              <a:t>来说，数据库就是一个存储数据的</a:t>
            </a:r>
            <a:r>
              <a:rPr lang="zh-CN" altLang="en-US" dirty="0" smtClean="0"/>
              <a:t>“仓库”</a:t>
            </a:r>
            <a:endParaRPr lang="en-US" altLang="zh-CN" dirty="0" smtClean="0"/>
          </a:p>
          <a:p>
            <a:pPr lvl="2"/>
            <a:r>
              <a:rPr lang="zh-CN" altLang="en-US" dirty="0"/>
              <a:t>数据库主要解决的是当数据量越来越大并且越来越复杂的时候，如何去高效的管理</a:t>
            </a:r>
            <a:r>
              <a:rPr lang="zh-CN" altLang="en-US" dirty="0" smtClean="0"/>
              <a:t>！</a:t>
            </a:r>
            <a:endParaRPr lang="zh-CN" altLang="en-US" dirty="0"/>
          </a:p>
          <a:p>
            <a:pPr lvl="2"/>
            <a:r>
              <a:rPr lang="zh-CN" altLang="en-US" dirty="0"/>
              <a:t>所以，光能存储数据还不行，还要有管理数据库的工具，我们称之为数据库管理系统</a:t>
            </a:r>
            <a:r>
              <a:rPr lang="zh-CN" altLang="en-US" dirty="0" smtClean="0"/>
              <a:t>！</a:t>
            </a:r>
            <a:endParaRPr lang="en-US" altLang="zh-CN" dirty="0" smtClean="0"/>
          </a:p>
          <a:p>
            <a:pPr lvl="2"/>
            <a:r>
              <a:rPr lang="zh-CN" altLang="en-US" b="1" dirty="0" smtClean="0"/>
              <a:t>数据库系统 </a:t>
            </a:r>
            <a:r>
              <a:rPr lang="en-US" altLang="zh-CN" b="1" dirty="0"/>
              <a:t>= </a:t>
            </a:r>
            <a:r>
              <a:rPr lang="zh-CN" altLang="en-US" b="1" dirty="0"/>
              <a:t>数据库管理系统 </a:t>
            </a:r>
            <a:r>
              <a:rPr lang="en-US" altLang="zh-CN" b="1" dirty="0"/>
              <a:t>+ </a:t>
            </a:r>
            <a:r>
              <a:rPr lang="zh-CN" altLang="en-US" b="1" dirty="0"/>
              <a:t>数据库 </a:t>
            </a:r>
            <a:r>
              <a:rPr lang="en-US" altLang="zh-CN" b="1" dirty="0"/>
              <a:t>+ </a:t>
            </a:r>
            <a:r>
              <a:rPr lang="zh-CN" altLang="en-US" b="1" dirty="0" smtClean="0"/>
              <a:t>数据库管理员</a:t>
            </a:r>
            <a:endParaRPr lang="zh-CN" altLang="en-US" b="1" dirty="0"/>
          </a:p>
          <a:p>
            <a:pPr lvl="2"/>
            <a:r>
              <a:rPr lang="en-US" altLang="zh-CN" dirty="0" err="1"/>
              <a:t>DataBase</a:t>
            </a:r>
            <a:r>
              <a:rPr lang="en-US" altLang="zh-CN" dirty="0"/>
              <a:t> System</a:t>
            </a:r>
            <a:r>
              <a:rPr lang="zh-CN" altLang="en-US" dirty="0"/>
              <a:t>（</a:t>
            </a:r>
            <a:r>
              <a:rPr lang="en-US" altLang="zh-CN" dirty="0"/>
              <a:t>DBS</a:t>
            </a:r>
            <a:r>
              <a:rPr lang="zh-CN" altLang="en-US" dirty="0"/>
              <a:t>）</a:t>
            </a:r>
            <a:r>
              <a:rPr lang="en-US" altLang="zh-CN" dirty="0"/>
              <a:t>= </a:t>
            </a:r>
            <a:r>
              <a:rPr lang="en-US" altLang="zh-CN" dirty="0" err="1"/>
              <a:t>DataBase</a:t>
            </a:r>
            <a:r>
              <a:rPr lang="en-US" altLang="zh-CN" dirty="0"/>
              <a:t> Management System</a:t>
            </a:r>
            <a:r>
              <a:rPr lang="zh-CN" altLang="en-US" dirty="0"/>
              <a:t>（</a:t>
            </a:r>
            <a:r>
              <a:rPr lang="en-US" altLang="zh-CN" dirty="0"/>
              <a:t>DBMS</a:t>
            </a:r>
            <a:r>
              <a:rPr lang="zh-CN" altLang="en-US" dirty="0"/>
              <a:t>） </a:t>
            </a:r>
            <a:r>
              <a:rPr lang="en-US" altLang="zh-CN" dirty="0"/>
              <a:t>+ </a:t>
            </a:r>
            <a:r>
              <a:rPr lang="en-US" altLang="zh-CN" dirty="0" err="1"/>
              <a:t>DataBase</a:t>
            </a:r>
            <a:r>
              <a:rPr lang="en-US" altLang="zh-CN" dirty="0"/>
              <a:t> </a:t>
            </a:r>
            <a:r>
              <a:rPr lang="zh-CN" altLang="en-US" dirty="0"/>
              <a:t>（</a:t>
            </a:r>
            <a:r>
              <a:rPr lang="en-US" altLang="zh-CN" dirty="0"/>
              <a:t>DB</a:t>
            </a:r>
            <a:r>
              <a:rPr lang="zh-CN" altLang="en-US" dirty="0"/>
              <a:t>） </a:t>
            </a:r>
            <a:r>
              <a:rPr lang="en-US" altLang="zh-CN" dirty="0"/>
              <a:t>+ </a:t>
            </a:r>
            <a:r>
              <a:rPr lang="en-US" altLang="zh-CN" dirty="0" err="1"/>
              <a:t>DataBase</a:t>
            </a:r>
            <a:r>
              <a:rPr lang="en-US" altLang="zh-CN" dirty="0"/>
              <a:t> Administrator</a:t>
            </a:r>
            <a:r>
              <a:rPr lang="zh-CN" altLang="en-US" dirty="0"/>
              <a:t>（</a:t>
            </a:r>
            <a:r>
              <a:rPr lang="en-US" altLang="zh-CN" dirty="0"/>
              <a:t>DBA</a:t>
            </a:r>
            <a:r>
              <a:rPr lang="zh-CN" altLang="en-US" dirty="0" smtClean="0"/>
              <a:t>）</a:t>
            </a:r>
            <a:endParaRPr lang="en-US" altLang="zh-CN" dirty="0" smtClean="0"/>
          </a:p>
          <a:p>
            <a:pPr lvl="2"/>
            <a:r>
              <a:rPr lang="zh-CN" altLang="en-US" b="1" dirty="0"/>
              <a:t>数据库就是对大量信息进行管理的高效解决方案，按照数据结构来组织、存储和管理数据的“仓库”</a:t>
            </a:r>
            <a:endParaRPr lang="en-US" altLang="zh-CN" b="1" dirty="0"/>
          </a:p>
          <a:p>
            <a:pPr lvl="2"/>
            <a:endParaRPr lang="zh-CN" altLang="en-US" dirty="0"/>
          </a:p>
          <a:p>
            <a:pPr lvl="2"/>
            <a:endParaRPr lang="en-US" altLang="zh-CN" dirty="0" smtClean="0"/>
          </a:p>
        </p:txBody>
      </p:sp>
    </p:spTree>
    <p:extLst>
      <p:ext uri="{BB962C8B-B14F-4D97-AF65-F5344CB8AC3E}">
        <p14:creationId xmlns:p14="http://schemas.microsoft.com/office/powerpoint/2010/main" val="2594873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查看数据库（查）</a:t>
            </a:r>
            <a:br>
              <a:rPr lang="zh-CN" altLang="zh-CN" b="1" dirty="0"/>
            </a:br>
            <a:endParaRPr lang="zh-CN" altLang="en-US" dirty="0"/>
          </a:p>
        </p:txBody>
      </p:sp>
      <p:sp>
        <p:nvSpPr>
          <p:cNvPr id="3" name="内容占位符 2"/>
          <p:cNvSpPr>
            <a:spLocks noGrp="1"/>
          </p:cNvSpPr>
          <p:nvPr>
            <p:ph idx="1"/>
          </p:nvPr>
        </p:nvSpPr>
        <p:spPr/>
        <p:txBody>
          <a:bodyPr/>
          <a:lstStyle/>
          <a:p>
            <a:r>
              <a:rPr lang="zh-CN" altLang="zh-CN" b="1" dirty="0"/>
              <a:t>查看当前有哪些数据库</a:t>
            </a:r>
          </a:p>
          <a:p>
            <a:pPr lvl="2"/>
            <a:r>
              <a:rPr lang="en-US" altLang="zh-CN" b="1" dirty="0"/>
              <a:t>show databases;</a:t>
            </a:r>
            <a:endParaRPr lang="zh-CN" altLang="zh-CN" dirty="0"/>
          </a:p>
          <a:p>
            <a:endParaRPr lang="en-US" altLang="zh-CN" dirty="0" smtClean="0"/>
          </a:p>
          <a:p>
            <a:endParaRPr lang="en-US" altLang="zh-CN" dirty="0"/>
          </a:p>
          <a:p>
            <a:endParaRPr lang="en-US" altLang="zh-CN" dirty="0" smtClean="0"/>
          </a:p>
          <a:p>
            <a:endParaRPr lang="en-US" altLang="zh-CN" dirty="0"/>
          </a:p>
          <a:p>
            <a:pPr lvl="2"/>
            <a:r>
              <a:rPr lang="zh-CN" altLang="zh-CN" dirty="0"/>
              <a:t>注意：并不是只有用户才可以创建数据库，系统也要创建数据库，因为</a:t>
            </a:r>
            <a:r>
              <a:rPr lang="en-US" altLang="zh-CN" dirty="0" err="1"/>
              <a:t>mysql</a:t>
            </a:r>
            <a:r>
              <a:rPr lang="zh-CN" altLang="zh-CN" dirty="0"/>
              <a:t>内部也需要维护自己的数据库！</a:t>
            </a:r>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924944"/>
            <a:ext cx="235267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3696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查看数据库的创建语句</a:t>
            </a:r>
          </a:p>
          <a:p>
            <a:pPr lvl="2"/>
            <a:r>
              <a:rPr lang="zh-CN" altLang="zh-CN" dirty="0"/>
              <a:t>就是看看当初这个数据库是怎么创建的</a:t>
            </a:r>
          </a:p>
          <a:p>
            <a:pPr lvl="2"/>
            <a:r>
              <a:rPr lang="en-US" altLang="zh-CN" b="1" dirty="0"/>
              <a:t>show create database </a:t>
            </a:r>
            <a:r>
              <a:rPr lang="zh-CN" altLang="zh-CN" b="1" dirty="0"/>
              <a:t>数据库名</a:t>
            </a:r>
            <a:r>
              <a:rPr lang="en-US" altLang="zh-CN" b="1" dirty="0"/>
              <a:t>;</a:t>
            </a:r>
            <a:endParaRPr lang="zh-CN" altLang="zh-CN" dirty="0"/>
          </a:p>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344270"/>
            <a:ext cx="706755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051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删除数据库（删）</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drop database </a:t>
            </a:r>
            <a:r>
              <a:rPr lang="zh-CN" altLang="zh-CN" b="1" dirty="0" smtClean="0"/>
              <a:t>数据库</a:t>
            </a:r>
            <a:r>
              <a:rPr lang="zh-CN" altLang="zh-CN" b="1" dirty="0"/>
              <a:t>名</a:t>
            </a:r>
            <a:r>
              <a:rPr lang="en-US" altLang="zh-CN" b="1" dirty="0" smtClean="0"/>
              <a:t>;</a:t>
            </a:r>
          </a:p>
          <a:p>
            <a:pPr lvl="2"/>
            <a:endParaRPr lang="en-US" altLang="zh-CN" b="1" dirty="0" smtClean="0"/>
          </a:p>
          <a:p>
            <a:pPr marL="914400" lvl="2" indent="0">
              <a:buNone/>
            </a:pPr>
            <a:endParaRPr lang="en-US" altLang="zh-CN" b="1" dirty="0"/>
          </a:p>
          <a:p>
            <a:pPr lvl="2"/>
            <a:r>
              <a:rPr lang="zh-CN" altLang="zh-CN" b="1" dirty="0"/>
              <a:t>注意</a:t>
            </a:r>
            <a:r>
              <a:rPr lang="zh-CN" altLang="zh-CN" b="1" dirty="0" smtClean="0"/>
              <a:t>：</a:t>
            </a:r>
            <a:r>
              <a:rPr lang="zh-CN" altLang="zh-CN" dirty="0" smtClean="0"/>
              <a:t>删除</a:t>
            </a:r>
            <a:r>
              <a:rPr lang="zh-CN" altLang="zh-CN" dirty="0"/>
              <a:t>数据库一定要慎重！因为整个数据库文件夹都会被删除，其中包括数据表及里面所有的数据，过程默认的是不可逆！</a:t>
            </a:r>
          </a:p>
          <a:p>
            <a:pPr lvl="2"/>
            <a:endParaRPr lang="zh-CN" altLang="zh-CN" dirty="0"/>
          </a:p>
          <a:p>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600325"/>
            <a:ext cx="469582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59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修改</a:t>
            </a:r>
            <a:r>
              <a:rPr lang="zh-CN" altLang="zh-CN" b="1" dirty="0" smtClean="0"/>
              <a:t>数据库（改）</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alter database </a:t>
            </a:r>
            <a:r>
              <a:rPr lang="zh-CN" altLang="zh-CN" b="1" dirty="0"/>
              <a:t>数据库名 库选项信息</a:t>
            </a:r>
            <a:r>
              <a:rPr lang="en-US" altLang="zh-CN" b="1" dirty="0" smtClean="0"/>
              <a:t>;</a:t>
            </a:r>
          </a:p>
          <a:p>
            <a:pPr lvl="2"/>
            <a:endParaRPr lang="en-US" altLang="zh-CN" b="1" dirty="0"/>
          </a:p>
          <a:p>
            <a:pPr lvl="2"/>
            <a:endParaRPr lang="en-US" altLang="zh-CN" b="1" dirty="0" smtClean="0"/>
          </a:p>
          <a:p>
            <a:pPr lvl="2"/>
            <a:endParaRPr lang="en-US" altLang="zh-CN" b="1" dirty="0"/>
          </a:p>
          <a:p>
            <a:pPr lvl="2"/>
            <a:endParaRPr lang="en-US" altLang="zh-CN" b="1" dirty="0" smtClean="0"/>
          </a:p>
          <a:p>
            <a:pPr lvl="2"/>
            <a:r>
              <a:rPr lang="zh-CN" altLang="zh-CN" b="1" dirty="0"/>
              <a:t>注意</a:t>
            </a:r>
            <a:r>
              <a:rPr lang="zh-CN" altLang="zh-CN" b="1" dirty="0" smtClean="0"/>
              <a:t>：</a:t>
            </a:r>
            <a:r>
              <a:rPr lang="zh-CN" altLang="zh-CN" dirty="0" smtClean="0"/>
              <a:t>数据库</a:t>
            </a:r>
            <a:r>
              <a:rPr lang="zh-CN" altLang="zh-CN" dirty="0"/>
              <a:t>的名字是不可修改的，只能修改数据库的库选项信息！</a:t>
            </a:r>
          </a:p>
          <a:p>
            <a:pPr lvl="2"/>
            <a:endParaRPr lang="zh-CN" altLang="zh-CN" dirty="0"/>
          </a:p>
          <a:p>
            <a:pPr lvl="2"/>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063" y="2624138"/>
            <a:ext cx="661987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4389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数据表操作</a:t>
            </a:r>
            <a:endParaRPr lang="zh-CN" altLang="en-US" dirty="0"/>
          </a:p>
        </p:txBody>
      </p:sp>
      <p:sp>
        <p:nvSpPr>
          <p:cNvPr id="3" name="内容占位符 2"/>
          <p:cNvSpPr>
            <a:spLocks noGrp="1"/>
          </p:cNvSpPr>
          <p:nvPr>
            <p:ph idx="1"/>
          </p:nvPr>
        </p:nvSpPr>
        <p:spPr/>
        <p:txBody>
          <a:bodyPr/>
          <a:lstStyle/>
          <a:p>
            <a:r>
              <a:rPr lang="zh-CN" altLang="zh-CN" dirty="0"/>
              <a:t>所有的数据表都应该属于某一个数据库，所以在操作数据表之前，应该选择默认的数据库</a:t>
            </a:r>
            <a:r>
              <a:rPr lang="zh-CN" altLang="zh-CN" dirty="0" smtClean="0"/>
              <a:t>！</a:t>
            </a:r>
            <a:endParaRPr lang="en-US" altLang="zh-CN" dirty="0" smtClean="0"/>
          </a:p>
          <a:p>
            <a:pPr lvl="0"/>
            <a:r>
              <a:rPr lang="zh-CN" altLang="zh-CN" dirty="0"/>
              <a:t>显示的指定</a:t>
            </a:r>
            <a:r>
              <a:rPr lang="zh-CN" altLang="zh-CN" dirty="0" smtClean="0"/>
              <a:t>数据库</a:t>
            </a:r>
            <a:endParaRPr lang="en-US" altLang="zh-CN" dirty="0" smtClean="0"/>
          </a:p>
          <a:p>
            <a:pPr lvl="2"/>
            <a:r>
              <a:rPr lang="zh-CN" altLang="zh-CN" dirty="0"/>
              <a:t>就是在任何有关数据表操作的时候，把表的前面加上数据库的名字，形式为：库名</a:t>
            </a:r>
            <a:r>
              <a:rPr lang="en-US" altLang="zh-CN" dirty="0"/>
              <a:t>.</a:t>
            </a:r>
            <a:r>
              <a:rPr lang="zh-CN" altLang="zh-CN" dirty="0"/>
              <a:t>表</a:t>
            </a:r>
            <a:r>
              <a:rPr lang="zh-CN" altLang="zh-CN" dirty="0" smtClean="0"/>
              <a:t>名</a:t>
            </a:r>
            <a:endParaRPr lang="en-US" altLang="zh-CN" dirty="0" smtClean="0"/>
          </a:p>
          <a:p>
            <a:r>
              <a:rPr lang="zh-CN" altLang="zh-CN" dirty="0"/>
              <a:t>隐式的指定</a:t>
            </a:r>
            <a:r>
              <a:rPr lang="zh-CN" altLang="zh-CN" dirty="0" smtClean="0"/>
              <a:t>数据库</a:t>
            </a:r>
            <a:endParaRPr lang="en-US" altLang="zh-CN" dirty="0" smtClean="0"/>
          </a:p>
          <a:p>
            <a:pPr lvl="2"/>
            <a:r>
              <a:rPr lang="zh-CN" altLang="zh-CN" dirty="0"/>
              <a:t>也是最常用的方法，就是在操作数据表之前，事先进入到某个数据库的操作环境，语法是</a:t>
            </a:r>
            <a:r>
              <a:rPr lang="zh-CN" altLang="zh-CN" dirty="0" smtClean="0"/>
              <a:t>：</a:t>
            </a:r>
            <a:r>
              <a:rPr lang="en-US" altLang="zh-CN" b="1" dirty="0" smtClean="0"/>
              <a:t>use </a:t>
            </a:r>
            <a:r>
              <a:rPr lang="zh-CN" altLang="zh-CN" b="1" dirty="0"/>
              <a:t>库名</a:t>
            </a:r>
            <a:r>
              <a:rPr lang="en-US" altLang="zh-CN" b="1" dirty="0"/>
              <a:t>;</a:t>
            </a:r>
            <a:endParaRPr lang="zh-CN" altLang="zh-CN" dirty="0"/>
          </a:p>
          <a:p>
            <a:pPr lvl="0"/>
            <a:endParaRPr lang="zh-CN" altLang="zh-CN" dirty="0"/>
          </a:p>
          <a:p>
            <a:pPr lvl="2"/>
            <a:endParaRPr lang="zh-CN" altLang="zh-CN" dirty="0"/>
          </a:p>
          <a:p>
            <a:endParaRPr lang="zh-CN" altLang="zh-CN" dirty="0"/>
          </a:p>
          <a:p>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创建数据表（增）</a:t>
            </a:r>
            <a:br>
              <a:rPr lang="zh-CN" altLang="zh-CN" b="1" dirty="0"/>
            </a:br>
            <a:endParaRPr lang="zh-CN" altLang="en-US" dirty="0"/>
          </a:p>
        </p:txBody>
      </p:sp>
      <p:sp>
        <p:nvSpPr>
          <p:cNvPr id="3" name="内容占位符 2"/>
          <p:cNvSpPr>
            <a:spLocks noGrp="1"/>
          </p:cNvSpPr>
          <p:nvPr>
            <p:ph idx="1"/>
          </p:nvPr>
        </p:nvSpPr>
        <p:spPr>
          <a:xfrm>
            <a:off x="467544" y="1268760"/>
            <a:ext cx="8229600" cy="4525963"/>
          </a:xfrm>
        </p:spPr>
        <p:txBody>
          <a:bodyPr/>
          <a:lstStyle/>
          <a:p>
            <a:r>
              <a:rPr lang="zh-CN" altLang="zh-CN" dirty="0"/>
              <a:t>创建数据表的语法</a:t>
            </a:r>
            <a:r>
              <a:rPr lang="zh-CN" altLang="zh-CN" dirty="0" smtClean="0"/>
              <a:t>：</a:t>
            </a:r>
            <a:endParaRPr lang="zh-CN" altLang="zh-CN" dirty="0"/>
          </a:p>
          <a:p>
            <a:pPr lvl="2"/>
            <a:r>
              <a:rPr lang="en-US" altLang="zh-CN" b="1" dirty="0"/>
              <a:t>create table </a:t>
            </a:r>
            <a:r>
              <a:rPr lang="zh-CN" altLang="zh-CN" b="1" dirty="0"/>
              <a:t>表名</a:t>
            </a:r>
            <a:r>
              <a:rPr lang="en-US" altLang="zh-CN" b="1" dirty="0"/>
              <a:t>(</a:t>
            </a:r>
            <a:r>
              <a:rPr lang="zh-CN" altLang="zh-CN" b="1" dirty="0"/>
              <a:t>字段</a:t>
            </a:r>
            <a:r>
              <a:rPr lang="en-US" altLang="zh-CN" b="1" dirty="0"/>
              <a:t>1</a:t>
            </a:r>
            <a:r>
              <a:rPr lang="zh-CN" altLang="zh-CN" b="1" dirty="0"/>
              <a:t>名 字段</a:t>
            </a:r>
            <a:r>
              <a:rPr lang="en-US" altLang="zh-CN" b="1" dirty="0"/>
              <a:t>1</a:t>
            </a:r>
            <a:r>
              <a:rPr lang="zh-CN" altLang="zh-CN" b="1" dirty="0"/>
              <a:t>类型，字段</a:t>
            </a:r>
            <a:r>
              <a:rPr lang="en-US" altLang="zh-CN" b="1" dirty="0"/>
              <a:t>2</a:t>
            </a:r>
            <a:r>
              <a:rPr lang="zh-CN" altLang="zh-CN" b="1" dirty="0"/>
              <a:t>名 字段</a:t>
            </a:r>
            <a:r>
              <a:rPr lang="en-US" altLang="zh-CN" b="1" dirty="0"/>
              <a:t>2</a:t>
            </a:r>
            <a:r>
              <a:rPr lang="zh-CN" altLang="zh-CN" b="1" dirty="0"/>
              <a:t>名……</a:t>
            </a:r>
            <a:r>
              <a:rPr lang="en-US" altLang="zh-CN" b="1" dirty="0"/>
              <a:t>)[</a:t>
            </a:r>
            <a:r>
              <a:rPr lang="zh-CN" altLang="zh-CN" b="1" dirty="0"/>
              <a:t>表选项</a:t>
            </a:r>
            <a:r>
              <a:rPr lang="en-US" altLang="zh-CN" b="1" dirty="0" smtClean="0"/>
              <a:t>]</a:t>
            </a:r>
          </a:p>
          <a:p>
            <a:r>
              <a:rPr lang="zh-CN" altLang="zh-CN" b="1" dirty="0"/>
              <a:t>需要注意以下的几点：</a:t>
            </a:r>
            <a:endParaRPr lang="zh-CN" altLang="zh-CN" dirty="0"/>
          </a:p>
          <a:p>
            <a:pPr lvl="2"/>
            <a:r>
              <a:rPr lang="zh-CN" altLang="zh-CN" dirty="0"/>
              <a:t>每个字段都必须规定数据类型，字段名与字段类型之间以空格分隔；</a:t>
            </a:r>
          </a:p>
          <a:p>
            <a:pPr lvl="2"/>
            <a:r>
              <a:rPr lang="zh-CN" altLang="zh-CN" dirty="0"/>
              <a:t>字段与字段之间以逗号分隔，但是最后一个字段不能有逗号；</a:t>
            </a:r>
          </a:p>
          <a:p>
            <a:pPr lvl="2"/>
            <a:r>
              <a:rPr lang="zh-CN" altLang="zh-CN" dirty="0"/>
              <a:t>表选项其实就是规定表的字符集和存储</a:t>
            </a:r>
            <a:r>
              <a:rPr lang="zh-CN" altLang="zh-CN" dirty="0" smtClean="0"/>
              <a:t>引擎</a:t>
            </a:r>
            <a:endParaRPr lang="zh-CN" altLang="zh-CN" dirty="0"/>
          </a:p>
          <a:p>
            <a:pPr lvl="2"/>
            <a:r>
              <a:rPr lang="zh-CN" altLang="zh-CN" dirty="0"/>
              <a:t>表名的命名规则和库名基本一样的，如果有特殊的字符做表名，一样要有反引号进行包裹！</a:t>
            </a:r>
          </a:p>
          <a:p>
            <a:pPr lvl="2"/>
            <a:endParaRPr lang="zh-CN" altLang="zh-CN" dirty="0"/>
          </a:p>
          <a:p>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查看数据表（查）</a:t>
            </a:r>
            <a:br>
              <a:rPr lang="zh-CN" altLang="zh-CN" b="1" dirty="0"/>
            </a:br>
            <a:endParaRPr lang="zh-CN" altLang="en-US" dirty="0"/>
          </a:p>
        </p:txBody>
      </p:sp>
      <p:sp>
        <p:nvSpPr>
          <p:cNvPr id="3" name="内容占位符 2"/>
          <p:cNvSpPr>
            <a:spLocks noGrp="1"/>
          </p:cNvSpPr>
          <p:nvPr>
            <p:ph idx="1"/>
          </p:nvPr>
        </p:nvSpPr>
        <p:spPr/>
        <p:txBody>
          <a:bodyPr/>
          <a:lstStyle/>
          <a:p>
            <a:r>
              <a:rPr lang="zh-CN" altLang="zh-CN" sz="2000" b="1" dirty="0"/>
              <a:t>查看当前库中有哪些表</a:t>
            </a:r>
          </a:p>
          <a:p>
            <a:r>
              <a:rPr lang="en-US" altLang="zh-CN" sz="2000" b="1" dirty="0"/>
              <a:t>show tables;</a:t>
            </a:r>
            <a:endParaRPr lang="zh-CN" altLang="zh-CN" sz="2000" dirty="0"/>
          </a:p>
          <a:p>
            <a:pPr marL="0" indent="0">
              <a:buNone/>
            </a:pPr>
            <a:endParaRPr lang="en-US" altLang="zh-CN" sz="2000" dirty="0" smtClean="0"/>
          </a:p>
          <a:p>
            <a:r>
              <a:rPr lang="zh-CN" altLang="zh-CN" sz="2000" b="1" dirty="0"/>
              <a:t>查看数据表的创建语句</a:t>
            </a:r>
          </a:p>
          <a:p>
            <a:r>
              <a:rPr lang="en-US" altLang="zh-CN" sz="2000" b="1" dirty="0"/>
              <a:t>show create table </a:t>
            </a:r>
            <a:r>
              <a:rPr lang="zh-CN" altLang="zh-CN" sz="2000" b="1" dirty="0"/>
              <a:t>表名</a:t>
            </a:r>
            <a:r>
              <a:rPr lang="en-US" altLang="zh-CN" sz="2000" b="1" dirty="0"/>
              <a:t>;</a:t>
            </a:r>
            <a:endParaRPr lang="zh-CN" altLang="zh-CN" sz="2000" dirty="0"/>
          </a:p>
          <a:p>
            <a:pPr marL="0" indent="0">
              <a:buNone/>
            </a:pPr>
            <a:endParaRPr lang="zh-CN" altLang="en-US" sz="2000" dirty="0"/>
          </a:p>
        </p:txBody>
      </p:sp>
    </p:spTree>
    <p:extLst>
      <p:ext uri="{BB962C8B-B14F-4D97-AF65-F5344CB8AC3E}">
        <p14:creationId xmlns:p14="http://schemas.microsoft.com/office/powerpoint/2010/main" val="3243405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删除数据表（删）</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drop table </a:t>
            </a:r>
            <a:r>
              <a:rPr lang="zh-CN" altLang="zh-CN" b="1" dirty="0"/>
              <a:t>表名</a:t>
            </a:r>
            <a:r>
              <a:rPr lang="en-US" altLang="zh-CN" b="1" dirty="0" smtClean="0"/>
              <a:t>;</a:t>
            </a:r>
          </a:p>
          <a:p>
            <a:pPr lvl="2"/>
            <a:endParaRPr lang="zh-CN" altLang="zh-CN" dirty="0"/>
          </a:p>
          <a:p>
            <a:r>
              <a:rPr lang="zh-CN" altLang="zh-CN" dirty="0"/>
              <a:t>如果删除一个不存在的表，会报错，所以，该语法还有一个完整的形式</a:t>
            </a:r>
            <a:r>
              <a:rPr lang="zh-CN" altLang="zh-CN" dirty="0" smtClean="0"/>
              <a:t>：</a:t>
            </a:r>
            <a:r>
              <a:rPr lang="en-US" altLang="zh-CN" dirty="0"/>
              <a:t> </a:t>
            </a:r>
            <a:endParaRPr lang="zh-CN" altLang="zh-CN" dirty="0"/>
          </a:p>
          <a:p>
            <a:pPr lvl="2"/>
            <a:r>
              <a:rPr lang="en-US" altLang="zh-CN" b="1" dirty="0"/>
              <a:t>drop table [if exists] </a:t>
            </a:r>
            <a:r>
              <a:rPr lang="zh-CN" altLang="zh-CN" b="1" dirty="0"/>
              <a:t>表名</a:t>
            </a:r>
            <a:r>
              <a:rPr lang="en-US" altLang="zh-CN" b="1" dirty="0" smtClean="0"/>
              <a:t>;</a:t>
            </a:r>
            <a:endParaRPr lang="zh-CN" altLang="zh-CN" dirty="0"/>
          </a:p>
          <a:p>
            <a:pPr lvl="2"/>
            <a:r>
              <a:rPr lang="zh-CN" altLang="zh-CN" dirty="0"/>
              <a:t>加上</a:t>
            </a:r>
            <a:r>
              <a:rPr lang="en-US" altLang="zh-CN" dirty="0"/>
              <a:t>if exists</a:t>
            </a:r>
            <a:r>
              <a:rPr lang="zh-CN" altLang="zh-CN" dirty="0"/>
              <a:t>之后，即使删除一个不存在的表，既不执行也不报错！</a:t>
            </a:r>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修改数据表（改</a:t>
            </a:r>
            <a:r>
              <a:rPr lang="zh-CN" altLang="zh-CN" b="1" dirty="0" smtClean="0"/>
              <a:t>）</a:t>
            </a:r>
            <a:endParaRPr lang="zh-CN" altLang="en-US" dirty="0"/>
          </a:p>
        </p:txBody>
      </p:sp>
      <p:sp>
        <p:nvSpPr>
          <p:cNvPr id="3" name="内容占位符 2"/>
          <p:cNvSpPr>
            <a:spLocks noGrp="1"/>
          </p:cNvSpPr>
          <p:nvPr>
            <p:ph idx="1"/>
          </p:nvPr>
        </p:nvSpPr>
        <p:spPr/>
        <p:txBody>
          <a:bodyPr/>
          <a:lstStyle/>
          <a:p>
            <a:r>
              <a:rPr lang="zh-CN" altLang="en-US" dirty="0" smtClean="0"/>
              <a:t>表中有哪些地方可以修改</a:t>
            </a:r>
            <a:r>
              <a:rPr lang="en-US" altLang="zh-CN" dirty="0" smtClean="0"/>
              <a:t>?</a:t>
            </a:r>
          </a:p>
          <a:p>
            <a:pPr lvl="2"/>
            <a:r>
              <a:rPr lang="zh-CN" altLang="en-US" dirty="0"/>
              <a:t>表</a:t>
            </a:r>
            <a:r>
              <a:rPr lang="zh-CN" altLang="en-US" dirty="0" smtClean="0"/>
              <a:t>名</a:t>
            </a:r>
            <a:endParaRPr lang="en-US" altLang="zh-CN" dirty="0" smtClean="0"/>
          </a:p>
          <a:p>
            <a:pPr lvl="2"/>
            <a:r>
              <a:rPr lang="zh-CN" altLang="en-US" dirty="0" smtClean="0"/>
              <a:t>列定义</a:t>
            </a:r>
            <a:endParaRPr lang="en-US" altLang="zh-CN" dirty="0" smtClean="0"/>
          </a:p>
          <a:p>
            <a:pPr lvl="2"/>
            <a:r>
              <a:rPr lang="zh-CN" altLang="en-US" dirty="0" smtClean="0"/>
              <a:t>表选项</a:t>
            </a:r>
            <a:endParaRPr lang="zh-CN" altLang="en-US" dirty="0"/>
          </a:p>
        </p:txBody>
      </p:sp>
    </p:spTree>
    <p:extLst>
      <p:ext uri="{BB962C8B-B14F-4D97-AF65-F5344CB8AC3E}">
        <p14:creationId xmlns:p14="http://schemas.microsoft.com/office/powerpoint/2010/main" val="3711887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修改表名</a:t>
            </a:r>
            <a:endParaRPr lang="zh-CN" altLang="en-US" dirty="0"/>
          </a:p>
        </p:txBody>
      </p:sp>
      <p:sp>
        <p:nvSpPr>
          <p:cNvPr id="3" name="内容占位符 2"/>
          <p:cNvSpPr>
            <a:spLocks noGrp="1"/>
          </p:cNvSpPr>
          <p:nvPr>
            <p:ph idx="1"/>
          </p:nvPr>
        </p:nvSpPr>
        <p:spPr/>
        <p:txBody>
          <a:bodyPr/>
          <a:lstStyle/>
          <a:p>
            <a:r>
              <a:rPr lang="zh-CN" altLang="en-US" dirty="0" smtClean="0"/>
              <a:t>语法规则</a:t>
            </a:r>
            <a:endParaRPr lang="en-US" altLang="zh-CN" dirty="0" smtClean="0"/>
          </a:p>
          <a:p>
            <a:pPr lvl="2"/>
            <a:r>
              <a:rPr lang="en-US" altLang="zh-CN" b="1" dirty="0"/>
              <a:t>rename table </a:t>
            </a:r>
            <a:r>
              <a:rPr lang="zh-CN" altLang="zh-CN" b="1" dirty="0"/>
              <a:t>旧表名</a:t>
            </a:r>
            <a:r>
              <a:rPr lang="en-US" altLang="zh-CN" b="1" dirty="0"/>
              <a:t>1 to </a:t>
            </a:r>
            <a:r>
              <a:rPr lang="zh-CN" altLang="zh-CN" b="1" dirty="0"/>
              <a:t>新表名</a:t>
            </a:r>
            <a:r>
              <a:rPr lang="en-US" altLang="zh-CN" b="1" dirty="0"/>
              <a:t>1 [,</a:t>
            </a:r>
            <a:r>
              <a:rPr lang="zh-CN" altLang="zh-CN" b="1" dirty="0"/>
              <a:t>旧表名</a:t>
            </a:r>
            <a:r>
              <a:rPr lang="en-US" altLang="zh-CN" b="1" dirty="0"/>
              <a:t>2 to </a:t>
            </a:r>
            <a:r>
              <a:rPr lang="zh-CN" altLang="zh-CN" b="1" dirty="0"/>
              <a:t>新表名</a:t>
            </a:r>
            <a:r>
              <a:rPr lang="en-US" altLang="zh-CN" b="1" dirty="0"/>
              <a:t>2</a:t>
            </a:r>
            <a:r>
              <a:rPr lang="zh-CN" altLang="zh-CN" b="1" dirty="0"/>
              <a:t>……</a:t>
            </a:r>
            <a:r>
              <a:rPr lang="en-US" altLang="zh-CN" b="1" dirty="0" smtClean="0"/>
              <a:t>];</a:t>
            </a:r>
          </a:p>
          <a:p>
            <a:pPr lvl="2"/>
            <a:r>
              <a:rPr lang="zh-CN" altLang="zh-CN" dirty="0"/>
              <a:t>可以同时为多个表进行重命名，中间以逗号隔开！</a:t>
            </a:r>
          </a:p>
          <a:p>
            <a:pPr lvl="2"/>
            <a:endParaRPr lang="zh-CN" altLang="zh-CN" dirty="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448919"/>
            <a:ext cx="4762500" cy="2716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3696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关系型数据库</a:t>
            </a:r>
            <a:endParaRPr lang="zh-CN" altLang="en-US" dirty="0"/>
          </a:p>
        </p:txBody>
      </p:sp>
      <p:sp>
        <p:nvSpPr>
          <p:cNvPr id="3" name="内容占位符 2"/>
          <p:cNvSpPr>
            <a:spLocks noGrp="1"/>
          </p:cNvSpPr>
          <p:nvPr>
            <p:ph idx="1"/>
          </p:nvPr>
        </p:nvSpPr>
        <p:spPr/>
        <p:txBody>
          <a:bodyPr/>
          <a:lstStyle/>
          <a:p>
            <a:pPr marL="0" indent="0">
              <a:buNone/>
            </a:pPr>
            <a:endParaRPr lang="en-US" altLang="zh-CN" sz="2400" dirty="0"/>
          </a:p>
          <a:p>
            <a:pPr marL="0" indent="0">
              <a:buNone/>
            </a:pPr>
            <a:r>
              <a:rPr lang="zh-CN" altLang="en-US" sz="2400" dirty="0" smtClean="0"/>
              <a:t>我们通常使用的是关系型数据库</a:t>
            </a:r>
            <a:r>
              <a:rPr lang="en-US" altLang="zh-CN" sz="2400" dirty="0" smtClean="0"/>
              <a:t>.</a:t>
            </a:r>
          </a:p>
          <a:p>
            <a:pPr marL="0" indent="0">
              <a:buNone/>
            </a:pPr>
            <a:r>
              <a:rPr lang="zh-CN" altLang="en-US" sz="2000" dirty="0" smtClean="0"/>
              <a:t>大型数据库</a:t>
            </a:r>
            <a:r>
              <a:rPr lang="en-US" altLang="zh-CN" sz="2000" dirty="0" smtClean="0"/>
              <a:t>:Oracle,DB2</a:t>
            </a:r>
          </a:p>
          <a:p>
            <a:pPr marL="0" indent="0">
              <a:buNone/>
            </a:pPr>
            <a:r>
              <a:rPr lang="zh-CN" altLang="en-US" sz="2000" dirty="0" smtClean="0"/>
              <a:t>中型数据库</a:t>
            </a:r>
            <a:r>
              <a:rPr lang="en-US" altLang="zh-CN" sz="2000" dirty="0" smtClean="0"/>
              <a:t>:SQL </a:t>
            </a:r>
            <a:r>
              <a:rPr lang="en-US" altLang="zh-CN" sz="2000" dirty="0" err="1" smtClean="0"/>
              <a:t>Server,MySql</a:t>
            </a:r>
            <a:endParaRPr lang="en-US" altLang="zh-CN" sz="2000" dirty="0" smtClean="0"/>
          </a:p>
          <a:p>
            <a:pPr marL="0" indent="0">
              <a:buNone/>
            </a:pPr>
            <a:r>
              <a:rPr lang="zh-CN" altLang="en-US" sz="2000" dirty="0" smtClean="0"/>
              <a:t>小型数据库</a:t>
            </a:r>
            <a:r>
              <a:rPr lang="en-US" altLang="zh-CN" sz="2000" dirty="0" smtClean="0"/>
              <a:t>:</a:t>
            </a:r>
            <a:r>
              <a:rPr lang="en-US" altLang="zh-CN" sz="2000" dirty="0" err="1" smtClean="0"/>
              <a:t>access,VF</a:t>
            </a:r>
            <a:endParaRPr lang="en-US" altLang="zh-CN" sz="2000" dirty="0" smtClean="0"/>
          </a:p>
          <a:p>
            <a:pPr marL="0" indent="0">
              <a:buNone/>
            </a:pPr>
            <a:endParaRPr lang="en-US" altLang="zh-CN" sz="2000" dirty="0" smtClean="0"/>
          </a:p>
          <a:p>
            <a:pPr marL="0" indent="0">
              <a:buNone/>
            </a:pPr>
            <a:endParaRPr lang="en-US" altLang="zh-CN" sz="2000" dirty="0"/>
          </a:p>
          <a:p>
            <a:pPr marL="0" indent="0">
              <a:buNone/>
            </a:pPr>
            <a:r>
              <a:rPr lang="zh-CN" altLang="en-US" sz="2000" dirty="0" smtClean="0"/>
              <a:t>我们</a:t>
            </a:r>
            <a:r>
              <a:rPr lang="en-US" altLang="zh-CN" sz="2000" dirty="0" smtClean="0"/>
              <a:t>web</a:t>
            </a:r>
            <a:r>
              <a:rPr lang="zh-CN" altLang="en-US" sz="2000" dirty="0" smtClean="0"/>
              <a:t>应用中</a:t>
            </a:r>
            <a:r>
              <a:rPr lang="en-US" altLang="zh-CN" sz="2000" dirty="0" smtClean="0"/>
              <a:t>,</a:t>
            </a:r>
            <a:r>
              <a:rPr lang="zh-CN" altLang="en-US" sz="2000" dirty="0" smtClean="0"/>
              <a:t>使用最多的就是</a:t>
            </a:r>
            <a:r>
              <a:rPr lang="en-US" altLang="zh-CN" sz="2000" b="1" dirty="0" err="1" smtClean="0"/>
              <a:t>MySql</a:t>
            </a:r>
            <a:r>
              <a:rPr lang="zh-CN" altLang="en-US" sz="2000" b="1" dirty="0" smtClean="0"/>
              <a:t>数据库</a:t>
            </a:r>
            <a:r>
              <a:rPr lang="en-US" altLang="zh-CN" sz="2000" dirty="0" smtClean="0"/>
              <a:t>.</a:t>
            </a:r>
          </a:p>
          <a:p>
            <a:pPr marL="0" indent="0">
              <a:buNone/>
            </a:pPr>
            <a:r>
              <a:rPr lang="en-US" altLang="zh-CN" sz="2000" dirty="0" smtClean="0"/>
              <a:t>1.</a:t>
            </a:r>
            <a:r>
              <a:rPr lang="zh-CN" altLang="en-US" sz="2000" dirty="0" smtClean="0"/>
              <a:t>开源</a:t>
            </a:r>
            <a:r>
              <a:rPr lang="en-US" altLang="zh-CN" sz="2000" dirty="0" smtClean="0"/>
              <a:t>,</a:t>
            </a:r>
            <a:r>
              <a:rPr lang="zh-CN" altLang="en-US" sz="2000" dirty="0" smtClean="0"/>
              <a:t>免费</a:t>
            </a:r>
            <a:endParaRPr lang="en-US" altLang="zh-CN" sz="2000" dirty="0" smtClean="0"/>
          </a:p>
          <a:p>
            <a:pPr marL="0" indent="0">
              <a:buNone/>
            </a:pPr>
            <a:r>
              <a:rPr lang="en-US" altLang="zh-CN" sz="2000" dirty="0" smtClean="0"/>
              <a:t>2.</a:t>
            </a:r>
            <a:r>
              <a:rPr lang="zh-CN" altLang="en-US" sz="2000" dirty="0" smtClean="0"/>
              <a:t>功能足够强大</a:t>
            </a:r>
            <a:r>
              <a:rPr lang="en-US" altLang="zh-CN" sz="2000" dirty="0" smtClean="0"/>
              <a:t>,</a:t>
            </a:r>
            <a:r>
              <a:rPr lang="zh-CN" altLang="en-US" sz="2000" dirty="0" smtClean="0"/>
              <a:t>足以应付</a:t>
            </a:r>
            <a:r>
              <a:rPr lang="en-US" altLang="zh-CN" sz="2000" dirty="0" smtClean="0"/>
              <a:t>web</a:t>
            </a:r>
            <a:r>
              <a:rPr lang="zh-CN" altLang="en-US" sz="2000" dirty="0" smtClean="0"/>
              <a:t>应用</a:t>
            </a:r>
            <a:r>
              <a:rPr lang="en-US" altLang="zh-CN" sz="2000" dirty="0" smtClean="0"/>
              <a:t>(</a:t>
            </a:r>
            <a:r>
              <a:rPr lang="zh-CN" altLang="en-US" sz="2000" dirty="0" smtClean="0"/>
              <a:t>最高支持千万级别的并发访问</a:t>
            </a:r>
            <a:r>
              <a:rPr lang="en-US" altLang="zh-CN" sz="2000" dirty="0" smtClean="0"/>
              <a:t>)</a:t>
            </a:r>
            <a:endParaRPr lang="zh-CN" altLang="en-US" sz="2000" dirty="0"/>
          </a:p>
        </p:txBody>
      </p:sp>
    </p:spTree>
    <p:extLst>
      <p:ext uri="{BB962C8B-B14F-4D97-AF65-F5344CB8AC3E}">
        <p14:creationId xmlns:p14="http://schemas.microsoft.com/office/powerpoint/2010/main" val="787867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修改列定义</a:t>
            </a:r>
            <a:endParaRPr lang="zh-CN" altLang="en-US" dirty="0"/>
          </a:p>
        </p:txBody>
      </p:sp>
      <p:sp>
        <p:nvSpPr>
          <p:cNvPr id="3" name="内容占位符 2"/>
          <p:cNvSpPr>
            <a:spLocks noGrp="1"/>
          </p:cNvSpPr>
          <p:nvPr>
            <p:ph idx="1"/>
          </p:nvPr>
        </p:nvSpPr>
        <p:spPr/>
        <p:txBody>
          <a:bodyPr/>
          <a:lstStyle/>
          <a:p>
            <a:r>
              <a:rPr lang="zh-CN" altLang="en-US" dirty="0" smtClean="0"/>
              <a:t>修改列定义可以</a:t>
            </a:r>
            <a:r>
              <a:rPr lang="zh-CN" altLang="en-US" dirty="0"/>
              <a:t>分成很多</a:t>
            </a:r>
            <a:r>
              <a:rPr lang="zh-CN" altLang="en-US" dirty="0" smtClean="0"/>
              <a:t>操作</a:t>
            </a:r>
            <a:endParaRPr lang="en-US" altLang="zh-CN" dirty="0" smtClean="0"/>
          </a:p>
          <a:p>
            <a:pPr lvl="2"/>
            <a:r>
              <a:rPr lang="zh-CN" altLang="en-US" dirty="0" smtClean="0"/>
              <a:t>增加</a:t>
            </a:r>
            <a:r>
              <a:rPr lang="zh-CN" altLang="en-US" dirty="0"/>
              <a:t>：</a:t>
            </a:r>
            <a:r>
              <a:rPr lang="en-US" altLang="zh-CN" dirty="0"/>
              <a:t>add</a:t>
            </a:r>
          </a:p>
          <a:p>
            <a:pPr lvl="2"/>
            <a:r>
              <a:rPr lang="zh-CN" altLang="en-US" dirty="0"/>
              <a:t>删除：</a:t>
            </a:r>
            <a:r>
              <a:rPr lang="en-US" altLang="zh-CN" dirty="0"/>
              <a:t>drop  </a:t>
            </a:r>
          </a:p>
          <a:p>
            <a:pPr lvl="2"/>
            <a:r>
              <a:rPr lang="zh-CN" altLang="en-US" dirty="0"/>
              <a:t>重命名：</a:t>
            </a:r>
            <a:r>
              <a:rPr lang="en-US" altLang="zh-CN" dirty="0"/>
              <a:t>change</a:t>
            </a:r>
          </a:p>
          <a:p>
            <a:pPr lvl="2"/>
            <a:r>
              <a:rPr lang="zh-CN" altLang="en-US" dirty="0"/>
              <a:t>修改字段数据类型：</a:t>
            </a:r>
            <a:r>
              <a:rPr lang="en-US" altLang="zh-CN" dirty="0"/>
              <a:t>modify</a:t>
            </a:r>
          </a:p>
          <a:p>
            <a:r>
              <a:rPr lang="zh-CN" altLang="en-US" dirty="0"/>
              <a:t>上面的四个关键字都是子命令，还有一个上级命令的关键字</a:t>
            </a:r>
            <a:r>
              <a:rPr lang="en-US" altLang="zh-CN" dirty="0" smtClean="0"/>
              <a:t>alter,</a:t>
            </a:r>
            <a:r>
              <a:rPr lang="zh-CN" altLang="en-US" dirty="0" smtClean="0"/>
              <a:t>上级</a:t>
            </a:r>
            <a:r>
              <a:rPr lang="zh-CN" altLang="en-US" dirty="0"/>
              <a:t>命令的形式是：</a:t>
            </a:r>
          </a:p>
          <a:p>
            <a:pPr lvl="2"/>
            <a:r>
              <a:rPr lang="en-US" altLang="zh-CN" dirty="0"/>
              <a:t>alter table </a:t>
            </a:r>
            <a:r>
              <a:rPr lang="zh-CN" altLang="en-US" dirty="0"/>
              <a:t>表名</a:t>
            </a:r>
          </a:p>
          <a:p>
            <a:r>
              <a:rPr lang="zh-CN" altLang="en-US" dirty="0"/>
              <a:t>再连接上下级命令</a:t>
            </a:r>
          </a:p>
        </p:txBody>
      </p:sp>
    </p:spTree>
    <p:extLst>
      <p:ext uri="{BB962C8B-B14F-4D97-AF65-F5344CB8AC3E}">
        <p14:creationId xmlns:p14="http://schemas.microsoft.com/office/powerpoint/2010/main" val="2354051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增加一列语法形式</a:t>
            </a:r>
            <a:endParaRPr lang="en-US" altLang="zh-CN" dirty="0" smtClean="0"/>
          </a:p>
          <a:p>
            <a:pPr lvl="2"/>
            <a:r>
              <a:rPr lang="en-US" altLang="zh-CN" dirty="0" smtClean="0"/>
              <a:t>alter table </a:t>
            </a:r>
            <a:r>
              <a:rPr lang="zh-CN" altLang="en-US" dirty="0" smtClean="0"/>
              <a:t>表名 </a:t>
            </a:r>
            <a:r>
              <a:rPr lang="en-US" altLang="zh-CN" dirty="0" smtClean="0"/>
              <a:t>add </a:t>
            </a:r>
            <a:r>
              <a:rPr lang="zh-CN" altLang="en-US" dirty="0" smtClean="0"/>
              <a:t>字段名 字段类型</a:t>
            </a:r>
            <a:r>
              <a:rPr lang="en-US" altLang="zh-CN" dirty="0" smtClean="0"/>
              <a:t>;</a:t>
            </a:r>
          </a:p>
          <a:p>
            <a:r>
              <a:rPr lang="zh-CN" altLang="en-US" dirty="0" smtClean="0"/>
              <a:t>删除一列语法形式</a:t>
            </a:r>
            <a:endParaRPr lang="en-US" altLang="zh-CN" dirty="0" smtClean="0"/>
          </a:p>
          <a:p>
            <a:pPr lvl="2"/>
            <a:r>
              <a:rPr lang="en-US" altLang="zh-CN" dirty="0" smtClean="0"/>
              <a:t>alter table </a:t>
            </a:r>
            <a:r>
              <a:rPr lang="zh-CN" altLang="en-US" dirty="0" smtClean="0"/>
              <a:t>表名 </a:t>
            </a:r>
            <a:r>
              <a:rPr lang="en-US" altLang="zh-CN" dirty="0" smtClean="0"/>
              <a:t>drop </a:t>
            </a:r>
            <a:r>
              <a:rPr lang="zh-CN" altLang="en-US" dirty="0" smtClean="0"/>
              <a:t>字段名</a:t>
            </a:r>
            <a:r>
              <a:rPr lang="en-US" altLang="zh-CN" dirty="0" smtClean="0"/>
              <a:t>;</a:t>
            </a:r>
          </a:p>
          <a:p>
            <a:r>
              <a:rPr lang="zh-CN" altLang="en-US" dirty="0" smtClean="0"/>
              <a:t>重命名字段</a:t>
            </a:r>
            <a:endParaRPr lang="en-US" altLang="zh-CN" dirty="0" smtClean="0"/>
          </a:p>
          <a:p>
            <a:pPr lvl="2"/>
            <a:r>
              <a:rPr lang="en-US" altLang="zh-CN" dirty="0" smtClean="0"/>
              <a:t>alter table </a:t>
            </a:r>
            <a:r>
              <a:rPr lang="zh-CN" altLang="en-US" dirty="0"/>
              <a:t>表</a:t>
            </a:r>
            <a:r>
              <a:rPr lang="zh-CN" altLang="en-US" dirty="0" smtClean="0"/>
              <a:t>名 </a:t>
            </a:r>
            <a:r>
              <a:rPr lang="en-US" altLang="zh-CN" dirty="0" smtClean="0"/>
              <a:t>change </a:t>
            </a:r>
            <a:r>
              <a:rPr lang="zh-CN" altLang="en-US" dirty="0" smtClean="0"/>
              <a:t>旧字段名 新字段名 新字段类型</a:t>
            </a:r>
            <a:endParaRPr lang="en-US" altLang="zh-CN" dirty="0" smtClean="0"/>
          </a:p>
          <a:p>
            <a:r>
              <a:rPr lang="zh-CN" altLang="en-US" dirty="0" smtClean="0"/>
              <a:t>修改字段类型</a:t>
            </a:r>
            <a:endParaRPr lang="en-US" altLang="zh-CN" dirty="0" smtClean="0"/>
          </a:p>
          <a:p>
            <a:pPr lvl="2"/>
            <a:r>
              <a:rPr lang="en-US" altLang="zh-CN" dirty="0" smtClean="0"/>
              <a:t>alter table </a:t>
            </a:r>
            <a:r>
              <a:rPr lang="zh-CN" altLang="en-US" dirty="0" smtClean="0"/>
              <a:t>表名 </a:t>
            </a:r>
            <a:r>
              <a:rPr lang="en-US" altLang="zh-CN" dirty="0" smtClean="0"/>
              <a:t>modify  </a:t>
            </a:r>
            <a:r>
              <a:rPr lang="zh-CN" altLang="en-US" dirty="0" smtClean="0"/>
              <a:t>字段名 字段新数据类型</a:t>
            </a:r>
            <a:endParaRPr lang="en-US" altLang="zh-CN" dirty="0" smtClean="0"/>
          </a:p>
        </p:txBody>
      </p:sp>
    </p:spTree>
    <p:extLst>
      <p:ext uri="{BB962C8B-B14F-4D97-AF65-F5344CB8AC3E}">
        <p14:creationId xmlns:p14="http://schemas.microsoft.com/office/powerpoint/2010/main" val="3216595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修改表选项</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alter table </a:t>
            </a:r>
            <a:r>
              <a:rPr lang="zh-CN" altLang="en-US" dirty="0" smtClean="0"/>
              <a:t>表名 新的表选项</a:t>
            </a:r>
            <a:r>
              <a:rPr lang="en-US" altLang="zh-CN" dirty="0" smtClean="0"/>
              <a:t>;</a:t>
            </a:r>
          </a:p>
          <a:p>
            <a:pPr marL="914400" lvl="2" indent="0">
              <a:buNone/>
            </a:pP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682496"/>
            <a:ext cx="6816600" cy="103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数据操作</a:t>
            </a:r>
            <a:endParaRPr lang="zh-CN" altLang="en-US" dirty="0"/>
          </a:p>
        </p:txBody>
      </p:sp>
      <p:sp>
        <p:nvSpPr>
          <p:cNvPr id="3" name="内容占位符 2"/>
          <p:cNvSpPr>
            <a:spLocks noGrp="1"/>
          </p:cNvSpPr>
          <p:nvPr>
            <p:ph idx="1"/>
          </p:nvPr>
        </p:nvSpPr>
        <p:spPr/>
        <p:txBody>
          <a:bodyPr/>
          <a:lstStyle/>
          <a:p>
            <a:r>
              <a:rPr lang="zh-CN" altLang="en-US" dirty="0" smtClean="0"/>
              <a:t>数据操作无外乎</a:t>
            </a:r>
            <a:r>
              <a:rPr lang="en-US" altLang="zh-CN" dirty="0" smtClean="0"/>
              <a:t>:</a:t>
            </a:r>
            <a:r>
              <a:rPr lang="zh-CN" altLang="en-US" dirty="0" smtClean="0"/>
              <a:t>增删改查</a:t>
            </a:r>
            <a:endParaRPr lang="en-US" altLang="zh-CN" dirty="0" smtClean="0"/>
          </a:p>
          <a:p>
            <a:pPr lvl="2"/>
            <a:r>
              <a:rPr lang="zh-CN" altLang="en-US" dirty="0" smtClean="0"/>
              <a:t>增 </a:t>
            </a:r>
            <a:r>
              <a:rPr lang="en-US" altLang="zh-CN" dirty="0" smtClean="0"/>
              <a:t>insert into</a:t>
            </a:r>
          </a:p>
          <a:p>
            <a:pPr lvl="2"/>
            <a:r>
              <a:rPr lang="zh-CN" altLang="en-US" dirty="0" smtClean="0"/>
              <a:t>删 </a:t>
            </a:r>
            <a:r>
              <a:rPr lang="en-US" altLang="zh-CN" dirty="0" smtClean="0"/>
              <a:t>delete from</a:t>
            </a:r>
          </a:p>
          <a:p>
            <a:pPr lvl="2"/>
            <a:r>
              <a:rPr lang="zh-CN" altLang="en-US" dirty="0" smtClean="0"/>
              <a:t>改 </a:t>
            </a:r>
            <a:r>
              <a:rPr lang="en-US" altLang="zh-CN" dirty="0" smtClean="0"/>
              <a:t>update</a:t>
            </a:r>
          </a:p>
          <a:p>
            <a:pPr lvl="2"/>
            <a:r>
              <a:rPr lang="zh-CN" altLang="en-US" dirty="0" smtClean="0"/>
              <a:t>查 </a:t>
            </a:r>
            <a:r>
              <a:rPr lang="en-US" altLang="zh-CN" dirty="0" smtClean="0"/>
              <a:t>select</a:t>
            </a:r>
            <a:endParaRPr lang="zh-CN" altLang="en-US" dirty="0"/>
          </a:p>
        </p:txBody>
      </p:sp>
    </p:spTree>
    <p:extLst>
      <p:ext uri="{BB962C8B-B14F-4D97-AF65-F5344CB8AC3E}">
        <p14:creationId xmlns:p14="http://schemas.microsoft.com/office/powerpoint/2010/main" val="2578165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 insert into </a:t>
            </a:r>
            <a:r>
              <a:rPr lang="zh-CN" altLang="en-US" dirty="0" smtClean="0"/>
              <a:t>表名</a:t>
            </a:r>
            <a:r>
              <a:rPr lang="en-US" altLang="zh-CN" dirty="0" smtClean="0"/>
              <a:t>(</a:t>
            </a:r>
            <a:r>
              <a:rPr lang="zh-CN" altLang="en-US" dirty="0" smtClean="0"/>
              <a:t>字段列表</a:t>
            </a:r>
            <a:r>
              <a:rPr lang="en-US" altLang="zh-CN" dirty="0" smtClean="0"/>
              <a:t>) values (</a:t>
            </a:r>
            <a:r>
              <a:rPr lang="zh-CN" altLang="en-US" dirty="0" smtClean="0"/>
              <a:t>值列表</a:t>
            </a:r>
            <a:r>
              <a:rPr lang="en-US" altLang="zh-CN" dirty="0" smtClean="0"/>
              <a:t>);</a:t>
            </a:r>
          </a:p>
          <a:p>
            <a:pPr lvl="2"/>
            <a:r>
              <a:rPr lang="zh-CN" altLang="en-US" dirty="0" smtClean="0"/>
              <a:t>字段列表可以是全部字段</a:t>
            </a:r>
            <a:r>
              <a:rPr lang="en-US" altLang="zh-CN" dirty="0" smtClean="0"/>
              <a:t>,</a:t>
            </a:r>
            <a:r>
              <a:rPr lang="zh-CN" altLang="en-US" dirty="0" smtClean="0"/>
              <a:t>也可以是部分字段</a:t>
            </a:r>
            <a:endParaRPr lang="en-US" altLang="zh-CN" dirty="0" smtClean="0"/>
          </a:p>
          <a:p>
            <a:pPr lvl="2"/>
            <a:r>
              <a:rPr lang="zh-CN" altLang="en-US" dirty="0" smtClean="0"/>
              <a:t>字段列表和值列表要一一对应</a:t>
            </a:r>
            <a:endParaRPr lang="en-US" altLang="zh-CN" dirty="0" smtClean="0"/>
          </a:p>
          <a:p>
            <a:pPr lvl="2"/>
            <a:r>
              <a:rPr lang="zh-CN" altLang="en-US" dirty="0" smtClean="0"/>
              <a:t>如果为全部的字段插入数据</a:t>
            </a:r>
            <a:r>
              <a:rPr lang="en-US" altLang="zh-CN" dirty="0" smtClean="0"/>
              <a:t>,</a:t>
            </a:r>
            <a:r>
              <a:rPr lang="zh-CN" altLang="en-US" dirty="0" smtClean="0"/>
              <a:t>可以省略掉字段列表</a:t>
            </a:r>
            <a:r>
              <a:rPr lang="en-US" altLang="zh-CN" dirty="0" smtClean="0"/>
              <a:t>;</a:t>
            </a:r>
            <a:r>
              <a:rPr lang="zh-CN" altLang="en-US" dirty="0" smtClean="0"/>
              <a:t>如果是部分字段插入数据</a:t>
            </a:r>
            <a:r>
              <a:rPr lang="en-US" altLang="zh-CN" dirty="0" smtClean="0"/>
              <a:t>,</a:t>
            </a:r>
            <a:r>
              <a:rPr lang="zh-CN" altLang="en-US" dirty="0" smtClean="0"/>
              <a:t>必须确保值和字段列表的顺序一致</a:t>
            </a:r>
            <a:r>
              <a:rPr lang="en-US" altLang="zh-CN" dirty="0" smtClean="0"/>
              <a:t>!</a:t>
            </a:r>
          </a:p>
          <a:p>
            <a:pPr lvl="2"/>
            <a:r>
              <a:rPr lang="zh-CN" altLang="en-US" dirty="0" smtClean="0"/>
              <a:t>可以一次插入多条记录</a:t>
            </a:r>
            <a:r>
              <a:rPr lang="en-US" altLang="zh-CN" dirty="0" smtClean="0"/>
              <a:t>,</a:t>
            </a:r>
            <a:r>
              <a:rPr lang="zh-CN" altLang="en-US" dirty="0" smtClean="0"/>
              <a:t>记录与记录之间以逗号分隔</a:t>
            </a:r>
            <a:endParaRPr lang="en-US" altLang="zh-CN" dirty="0" smtClean="0"/>
          </a:p>
        </p:txBody>
      </p:sp>
    </p:spTree>
    <p:extLst>
      <p:ext uri="{BB962C8B-B14F-4D97-AF65-F5344CB8AC3E}">
        <p14:creationId xmlns:p14="http://schemas.microsoft.com/office/powerpoint/2010/main" val="1361683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查询数据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sz="2000" dirty="0"/>
          </a:p>
          <a:p>
            <a:pPr lvl="2"/>
            <a:r>
              <a:rPr lang="en-US" altLang="zh-CN" dirty="0" smtClean="0"/>
              <a:t>select </a:t>
            </a:r>
            <a:r>
              <a:rPr lang="zh-CN" altLang="en-US" dirty="0" smtClean="0"/>
              <a:t>*</a:t>
            </a:r>
            <a:r>
              <a:rPr lang="en-US" altLang="zh-CN" dirty="0" smtClean="0"/>
              <a:t>|</a:t>
            </a:r>
            <a:r>
              <a:rPr lang="zh-CN" altLang="en-US" dirty="0" smtClean="0"/>
              <a:t>字段列表 </a:t>
            </a:r>
            <a:r>
              <a:rPr lang="en-US" altLang="zh-CN" dirty="0" smtClean="0"/>
              <a:t>from </a:t>
            </a:r>
            <a:r>
              <a:rPr lang="zh-CN" altLang="en-US" dirty="0" smtClean="0"/>
              <a:t>表名</a:t>
            </a:r>
            <a:r>
              <a:rPr lang="en-US" altLang="zh-CN" dirty="0" smtClean="0"/>
              <a:t>[</a:t>
            </a:r>
            <a:r>
              <a:rPr lang="zh-CN" altLang="en-US" dirty="0" smtClean="0"/>
              <a:t>查询条件</a:t>
            </a:r>
            <a:r>
              <a:rPr lang="en-US" altLang="zh-CN" dirty="0" smtClean="0"/>
              <a:t>];</a:t>
            </a:r>
          </a:p>
          <a:p>
            <a:pPr lvl="2"/>
            <a:r>
              <a:rPr lang="zh-CN" altLang="en-US" dirty="0" smtClean="0"/>
              <a:t>当查询所有的字段列表的时候</a:t>
            </a:r>
            <a:r>
              <a:rPr lang="en-US" altLang="zh-CN" dirty="0" smtClean="0"/>
              <a:t>,</a:t>
            </a:r>
            <a:r>
              <a:rPr lang="zh-CN" altLang="en-US" dirty="0" smtClean="0"/>
              <a:t>就用*代替</a:t>
            </a:r>
            <a:endParaRPr lang="en-US" altLang="zh-CN" dirty="0" smtClean="0"/>
          </a:p>
          <a:p>
            <a:pPr lvl="2"/>
            <a:r>
              <a:rPr lang="zh-CN" altLang="en-US" dirty="0" smtClean="0"/>
              <a:t>查询条件可以省略</a:t>
            </a:r>
            <a:r>
              <a:rPr lang="en-US" altLang="zh-CN" dirty="0" smtClean="0"/>
              <a:t>,</a:t>
            </a:r>
            <a:r>
              <a:rPr lang="zh-CN" altLang="en-US" dirty="0" smtClean="0"/>
              <a:t>省略后就表示查询所有的记录</a:t>
            </a:r>
            <a:endParaRPr lang="en-US" altLang="zh-CN" dirty="0" smtClean="0"/>
          </a:p>
        </p:txBody>
      </p:sp>
    </p:spTree>
    <p:extLst>
      <p:ext uri="{BB962C8B-B14F-4D97-AF65-F5344CB8AC3E}">
        <p14:creationId xmlns:p14="http://schemas.microsoft.com/office/powerpoint/2010/main" val="3243405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delete from </a:t>
            </a:r>
            <a:r>
              <a:rPr lang="zh-CN" altLang="en-US" dirty="0" smtClean="0"/>
              <a:t>表名</a:t>
            </a:r>
            <a:r>
              <a:rPr lang="en-US" altLang="zh-CN" dirty="0" smtClean="0"/>
              <a:t>[</a:t>
            </a:r>
            <a:r>
              <a:rPr lang="zh-CN" altLang="en-US" dirty="0" smtClean="0"/>
              <a:t>删除条件</a:t>
            </a:r>
            <a:r>
              <a:rPr lang="en-US" altLang="zh-CN" dirty="0" smtClean="0"/>
              <a:t>];</a:t>
            </a:r>
          </a:p>
          <a:p>
            <a:pPr lvl="2"/>
            <a:r>
              <a:rPr lang="zh-CN" altLang="en-US" dirty="0" smtClean="0"/>
              <a:t>在实际项目中</a:t>
            </a:r>
            <a:r>
              <a:rPr lang="en-US" altLang="zh-CN" dirty="0" smtClean="0"/>
              <a:t>,</a:t>
            </a:r>
            <a:r>
              <a:rPr lang="zh-CN" altLang="en-US" dirty="0" smtClean="0"/>
              <a:t>删除条件必不可少</a:t>
            </a:r>
            <a:r>
              <a:rPr lang="en-US" altLang="zh-CN" dirty="0" smtClean="0"/>
              <a:t>!</a:t>
            </a:r>
            <a:r>
              <a:rPr lang="zh-CN" altLang="en-US" dirty="0" smtClean="0"/>
              <a:t>如果没有删除条件</a:t>
            </a:r>
            <a:r>
              <a:rPr lang="en-US" altLang="zh-CN" dirty="0" smtClean="0"/>
              <a:t>,</a:t>
            </a:r>
            <a:r>
              <a:rPr lang="zh-CN" altLang="en-US" dirty="0" smtClean="0"/>
              <a:t>就相当于把整个表的数据都删除</a:t>
            </a:r>
            <a:r>
              <a:rPr lang="en-US" altLang="zh-CN" dirty="0" smtClean="0"/>
              <a:t>,</a:t>
            </a:r>
            <a:r>
              <a:rPr lang="zh-CN" altLang="en-US" dirty="0" smtClean="0"/>
              <a:t>默认删除是不可逆的</a:t>
            </a:r>
            <a:r>
              <a:rPr lang="en-US" altLang="zh-CN" dirty="0" smtClean="0"/>
              <a:t>!</a:t>
            </a:r>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update </a:t>
            </a:r>
            <a:r>
              <a:rPr lang="zh-CN" altLang="en-US" dirty="0" smtClean="0"/>
              <a:t>表名 </a:t>
            </a:r>
            <a:r>
              <a:rPr lang="en-US" altLang="zh-CN" dirty="0" smtClean="0"/>
              <a:t>set </a:t>
            </a:r>
            <a:r>
              <a:rPr lang="zh-CN" altLang="en-US" dirty="0" smtClean="0"/>
              <a:t>字段名</a:t>
            </a:r>
            <a:r>
              <a:rPr lang="en-US" altLang="zh-CN" dirty="0" smtClean="0"/>
              <a:t>1=</a:t>
            </a:r>
            <a:r>
              <a:rPr lang="zh-CN" altLang="en-US" dirty="0" smtClean="0"/>
              <a:t>新值</a:t>
            </a:r>
            <a:r>
              <a:rPr lang="en-US" altLang="zh-CN" dirty="0" smtClean="0"/>
              <a:t>1,</a:t>
            </a:r>
            <a:r>
              <a:rPr lang="zh-CN" altLang="en-US" dirty="0" smtClean="0"/>
              <a:t>字段名</a:t>
            </a:r>
            <a:r>
              <a:rPr lang="en-US" altLang="zh-CN" dirty="0" smtClean="0"/>
              <a:t>2=</a:t>
            </a:r>
            <a:r>
              <a:rPr lang="zh-CN" altLang="en-US" dirty="0" smtClean="0"/>
              <a:t>新值</a:t>
            </a:r>
            <a:r>
              <a:rPr lang="en-US" altLang="zh-CN" dirty="0" smtClean="0"/>
              <a:t>2,… [</a:t>
            </a:r>
            <a:r>
              <a:rPr lang="zh-CN" altLang="en-US" dirty="0" smtClean="0"/>
              <a:t>修改条件</a:t>
            </a:r>
            <a:r>
              <a:rPr lang="en-US" altLang="zh-CN" dirty="0" smtClean="0"/>
              <a:t>];</a:t>
            </a:r>
          </a:p>
          <a:p>
            <a:pPr lvl="2"/>
            <a:r>
              <a:rPr lang="zh-CN" altLang="en-US" dirty="0" smtClean="0"/>
              <a:t>和删除数据一样</a:t>
            </a:r>
            <a:r>
              <a:rPr lang="en-US" altLang="zh-CN" dirty="0" smtClean="0"/>
              <a:t>,</a:t>
            </a:r>
            <a:r>
              <a:rPr lang="zh-CN" altLang="en-US" dirty="0" smtClean="0"/>
              <a:t>修改条件也是必须的</a:t>
            </a:r>
            <a:endParaRPr lang="zh-CN" altLang="en-US" dirty="0"/>
          </a:p>
        </p:txBody>
      </p:sp>
    </p:spTree>
    <p:extLst>
      <p:ext uri="{BB962C8B-B14F-4D97-AF65-F5344CB8AC3E}">
        <p14:creationId xmlns:p14="http://schemas.microsoft.com/office/powerpoint/2010/main" val="793696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字符集</a:t>
            </a:r>
            <a:endParaRPr lang="zh-CN" altLang="en-US" dirty="0"/>
          </a:p>
        </p:txBody>
      </p:sp>
      <p:sp>
        <p:nvSpPr>
          <p:cNvPr id="3" name="内容占位符 2"/>
          <p:cNvSpPr>
            <a:spLocks noGrp="1"/>
          </p:cNvSpPr>
          <p:nvPr>
            <p:ph idx="1"/>
          </p:nvPr>
        </p:nvSpPr>
        <p:spPr/>
        <p:txBody>
          <a:bodyPr/>
          <a:lstStyle/>
          <a:p>
            <a:r>
              <a:rPr lang="zh-CN" altLang="zh-CN" b="1" dirty="0"/>
              <a:t>为什么有那么多字符集？</a:t>
            </a:r>
            <a:endParaRPr lang="zh-CN" altLang="zh-CN" dirty="0"/>
          </a:p>
          <a:p>
            <a:pPr lvl="2"/>
            <a:r>
              <a:rPr lang="zh-CN" altLang="zh-CN" dirty="0"/>
              <a:t>因为人们的语言各不相同</a:t>
            </a:r>
            <a:r>
              <a:rPr lang="zh-CN" altLang="zh-CN" dirty="0" smtClean="0"/>
              <a:t>！</a:t>
            </a:r>
            <a:endParaRPr lang="en-US" altLang="zh-CN" dirty="0" smtClean="0"/>
          </a:p>
          <a:p>
            <a:endParaRPr lang="zh-CN" altLang="zh-CN" dirty="0"/>
          </a:p>
          <a:p>
            <a:r>
              <a:rPr lang="zh-CN" altLang="zh-CN" b="1" dirty="0"/>
              <a:t>为什么会出现乱码？</a:t>
            </a:r>
            <a:endParaRPr lang="zh-CN" altLang="zh-CN" dirty="0"/>
          </a:p>
          <a:p>
            <a:pPr lvl="2"/>
            <a:r>
              <a:rPr lang="zh-CN" altLang="zh-CN" dirty="0"/>
              <a:t>如果两个软件所采用的默认字符集不同，又没有进行相应的转换或说明，就会出现乱码！</a:t>
            </a:r>
          </a:p>
          <a:p>
            <a:endParaRPr lang="zh-CN" altLang="en-US" dirty="0"/>
          </a:p>
        </p:txBody>
      </p:sp>
    </p:spTree>
    <p:extLst>
      <p:ext uri="{BB962C8B-B14F-4D97-AF65-F5344CB8AC3E}">
        <p14:creationId xmlns:p14="http://schemas.microsoft.com/office/powerpoint/2010/main" val="2354051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229600" cy="5472608"/>
          </a:xfrm>
        </p:spPr>
        <p:txBody>
          <a:bodyPr/>
          <a:lstStyle/>
          <a:p>
            <a:r>
              <a:rPr lang="zh-CN" altLang="zh-CN" dirty="0"/>
              <a:t>我们可以通过</a:t>
            </a:r>
            <a:r>
              <a:rPr lang="en-US" altLang="zh-CN" dirty="0"/>
              <a:t>show charset</a:t>
            </a:r>
            <a:r>
              <a:rPr lang="zh-CN" altLang="zh-CN" dirty="0"/>
              <a:t>指令查看数据库中支持哪些</a:t>
            </a:r>
            <a:r>
              <a:rPr lang="zh-CN" altLang="zh-CN" dirty="0" smtClean="0"/>
              <a:t>字符集</a:t>
            </a:r>
            <a:endParaRPr lang="en-US" altLang="zh-CN" dirty="0" smtClean="0"/>
          </a:p>
          <a:p>
            <a:endParaRPr lang="en-US" altLang="zh-CN" dirty="0"/>
          </a:p>
          <a:p>
            <a:endParaRPr lang="en-US" altLang="zh-CN" dirty="0" smtClean="0"/>
          </a:p>
          <a:p>
            <a:endParaRPr lang="en-US" altLang="zh-CN" dirty="0"/>
          </a:p>
          <a:p>
            <a:endParaRPr lang="en-US" altLang="zh-CN" dirty="0" smtClean="0"/>
          </a:p>
          <a:p>
            <a:pPr marL="914400" lvl="2" indent="0">
              <a:buNone/>
            </a:pPr>
            <a:endParaRPr lang="en-US" altLang="zh-CN" dirty="0"/>
          </a:p>
          <a:p>
            <a:pPr marL="914400" lvl="2" indent="0">
              <a:buNone/>
            </a:pPr>
            <a:r>
              <a:rPr lang="zh-CN" altLang="zh-CN" dirty="0" smtClean="0"/>
              <a:t>以上</a:t>
            </a:r>
            <a:r>
              <a:rPr lang="zh-CN" altLang="zh-CN" dirty="0"/>
              <a:t>都是数据库系统自己内部存放数据的时候的字符集设置，无论怎么设置，都不会出现乱码，因为</a:t>
            </a:r>
            <a:r>
              <a:rPr lang="en-US" altLang="zh-CN" dirty="0" err="1"/>
              <a:t>Mysql</a:t>
            </a:r>
            <a:r>
              <a:rPr lang="zh-CN" altLang="zh-CN" dirty="0"/>
              <a:t>本身支持很多字符集，不同的字符集之间会进行自动转换！</a:t>
            </a:r>
          </a:p>
          <a:p>
            <a:endParaRPr lang="en-US" altLang="zh-CN" dirty="0" smtClean="0"/>
          </a:p>
          <a:p>
            <a:endParaRPr lang="zh-CN" altLang="en-US" dirty="0"/>
          </a:p>
        </p:txBody>
      </p:sp>
      <p:pic>
        <p:nvPicPr>
          <p:cNvPr id="4" name="图片 3"/>
          <p:cNvPicPr/>
          <p:nvPr/>
        </p:nvPicPr>
        <p:blipFill>
          <a:blip r:embed="rId2"/>
          <a:stretch>
            <a:fillRect/>
          </a:stretch>
        </p:blipFill>
        <p:spPr>
          <a:xfrm>
            <a:off x="1547664" y="1646931"/>
            <a:ext cx="4896544" cy="2520280"/>
          </a:xfrm>
          <a:prstGeom prst="rect">
            <a:avLst/>
          </a:prstGeom>
        </p:spPr>
      </p:pic>
    </p:spTree>
    <p:extLst>
      <p:ext uri="{BB962C8B-B14F-4D97-AF65-F5344CB8AC3E}">
        <p14:creationId xmlns:p14="http://schemas.microsoft.com/office/powerpoint/2010/main" val="321659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关系型的含义</a:t>
            </a:r>
            <a:endParaRPr lang="zh-CN" altLang="en-US" dirty="0"/>
          </a:p>
        </p:txBody>
      </p:sp>
      <p:sp>
        <p:nvSpPr>
          <p:cNvPr id="3" name="内容占位符 2"/>
          <p:cNvSpPr>
            <a:spLocks noGrp="1"/>
          </p:cNvSpPr>
          <p:nvPr>
            <p:ph idx="1"/>
          </p:nvPr>
        </p:nvSpPr>
        <p:spPr/>
        <p:txBody>
          <a:bodyPr/>
          <a:lstStyle/>
          <a:p>
            <a:r>
              <a:rPr lang="zh-CN" altLang="en-US" dirty="0"/>
              <a:t>所谓的关系型数据库，就是</a:t>
            </a:r>
            <a:r>
              <a:rPr lang="zh-CN" altLang="en-US" b="1" dirty="0"/>
              <a:t>基于关系模型</a:t>
            </a:r>
            <a:r>
              <a:rPr lang="zh-CN" altLang="en-US" dirty="0"/>
              <a:t>的数据库，一个关系模型其实就是一张二维表，而一张二维表往往又对应着现实世界中的一个实体集</a:t>
            </a:r>
            <a:r>
              <a:rPr lang="zh-CN" altLang="en-US" dirty="0" smtClean="0"/>
              <a:t>。</a:t>
            </a:r>
            <a:endParaRPr lang="en-US" altLang="zh-CN" dirty="0" smtClean="0"/>
          </a:p>
          <a:p>
            <a:r>
              <a:rPr lang="zh-CN" altLang="en-US" dirty="0"/>
              <a:t>什么是实体和实体集</a:t>
            </a:r>
            <a:r>
              <a:rPr lang="zh-CN" altLang="en-US" dirty="0" smtClean="0"/>
              <a:t>？</a:t>
            </a:r>
            <a:endParaRPr lang="zh-CN" altLang="en-US" dirty="0"/>
          </a:p>
          <a:p>
            <a:pPr lvl="2"/>
            <a:r>
              <a:rPr lang="zh-CN" altLang="en-US" dirty="0"/>
              <a:t>实体是人类的观念世界中描述客观事物的概念，可以是一些具体的事物，比如一个人、一本书、一个电话；也可以是一些抽象的事物，比如，一种感受，一个订单等！</a:t>
            </a:r>
          </a:p>
          <a:p>
            <a:endParaRPr lang="zh-CN" altLang="en-US" dirty="0"/>
          </a:p>
          <a:p>
            <a:endParaRPr lang="zh-CN" altLang="en-US" dirty="0"/>
          </a:p>
        </p:txBody>
      </p:sp>
    </p:spTree>
    <p:extLst>
      <p:ext uri="{BB962C8B-B14F-4D97-AF65-F5344CB8AC3E}">
        <p14:creationId xmlns:p14="http://schemas.microsoft.com/office/powerpoint/2010/main" val="2721615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dirty="0"/>
              <a:t>为什么会出现乱码</a:t>
            </a:r>
            <a:r>
              <a:rPr lang="zh-CN" altLang="zh-CN" dirty="0" smtClean="0"/>
              <a:t>呢</a:t>
            </a:r>
            <a:r>
              <a:rPr lang="en-US" altLang="zh-CN" dirty="0" smtClean="0"/>
              <a:t>?</a:t>
            </a:r>
          </a:p>
          <a:p>
            <a:pPr lvl="2"/>
            <a:r>
              <a:rPr lang="zh-CN" altLang="zh-CN" dirty="0"/>
              <a:t>因为</a:t>
            </a:r>
            <a:r>
              <a:rPr lang="en-US" altLang="zh-CN" dirty="0" err="1"/>
              <a:t>Mysql</a:t>
            </a:r>
            <a:r>
              <a:rPr lang="zh-CN" altLang="zh-CN" dirty="0"/>
              <a:t>客户端本身也有自己的字符编码</a:t>
            </a:r>
            <a:r>
              <a:rPr lang="zh-CN" altLang="zh-CN" dirty="0" smtClean="0"/>
              <a:t>！</a:t>
            </a:r>
            <a:endParaRPr lang="en-US" altLang="zh-CN" dirty="0" smtClean="0"/>
          </a:p>
          <a:p>
            <a:pPr lvl="2"/>
            <a:r>
              <a:rPr lang="zh-CN" altLang="zh-CN" dirty="0"/>
              <a:t>果数据库服务器和客户端之间的默认字符集设置不一样的话，相互通信的时候就会有乱码产生！</a:t>
            </a:r>
          </a:p>
          <a:p>
            <a:pPr lvl="2"/>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573016"/>
            <a:ext cx="4448175"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校对规则</a:t>
            </a:r>
            <a:endParaRPr lang="zh-CN" altLang="en-US" dirty="0"/>
          </a:p>
        </p:txBody>
      </p:sp>
      <p:sp>
        <p:nvSpPr>
          <p:cNvPr id="3" name="内容占位符 2"/>
          <p:cNvSpPr>
            <a:spLocks noGrp="1"/>
          </p:cNvSpPr>
          <p:nvPr>
            <p:ph idx="1"/>
          </p:nvPr>
        </p:nvSpPr>
        <p:spPr>
          <a:xfrm>
            <a:off x="467544" y="1268760"/>
            <a:ext cx="8229600" cy="4525963"/>
          </a:xfrm>
        </p:spPr>
        <p:txBody>
          <a:bodyPr/>
          <a:lstStyle/>
          <a:p>
            <a:r>
              <a:rPr lang="zh-CN" altLang="zh-CN" dirty="0"/>
              <a:t>每一套字符集都有与之相关的一些校对规则</a:t>
            </a:r>
            <a:r>
              <a:rPr lang="zh-CN"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zh-CN" dirty="0"/>
              <a:t>校对规则：就是指当对字段进行排序的时候的一个先后次序问题</a:t>
            </a:r>
            <a:r>
              <a:rPr lang="zh-CN" altLang="zh-CN" dirty="0" smtClean="0"/>
              <a:t>！</a:t>
            </a:r>
            <a:endParaRPr lang="en-US" altLang="zh-CN" dirty="0" smtClean="0"/>
          </a:p>
          <a:p>
            <a:pPr lvl="2"/>
            <a:r>
              <a:rPr lang="zh-CN" altLang="zh-CN" dirty="0"/>
              <a:t>在创建数据库的时候作为数据库选项信息设置的，一般就用默认就行</a:t>
            </a:r>
            <a:endParaRPr lang="zh-CN" altLang="en-US" dirty="0"/>
          </a:p>
        </p:txBody>
      </p:sp>
      <p:pic>
        <p:nvPicPr>
          <p:cNvPr id="4"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99592" y="2420888"/>
            <a:ext cx="4752528" cy="2016224"/>
          </a:xfrm>
          <a:prstGeom prst="rect">
            <a:avLst/>
          </a:prstGeom>
          <a:noFill/>
          <a:ln>
            <a:noFill/>
          </a:ln>
          <a:extLst/>
        </p:spPr>
      </p:pic>
    </p:spTree>
    <p:extLst>
      <p:ext uri="{BB962C8B-B14F-4D97-AF65-F5344CB8AC3E}">
        <p14:creationId xmlns:p14="http://schemas.microsoft.com/office/powerpoint/2010/main" val="1361683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1143000"/>
          </a:xfrm>
        </p:spPr>
        <p:txBody>
          <a:bodyPr/>
          <a:lstStyle/>
          <a:p>
            <a:endParaRPr lang="zh-CN" altLang="en-US" dirty="0"/>
          </a:p>
        </p:txBody>
      </p:sp>
      <p:sp>
        <p:nvSpPr>
          <p:cNvPr id="3" name="内容占位符 2"/>
          <p:cNvSpPr>
            <a:spLocks noGrp="1"/>
          </p:cNvSpPr>
          <p:nvPr>
            <p:ph idx="1"/>
          </p:nvPr>
        </p:nvSpPr>
        <p:spPr/>
        <p:txBody>
          <a:bodyPr/>
          <a:lstStyle/>
          <a:p>
            <a:pPr marL="0" indent="0">
              <a:buNone/>
            </a:pPr>
            <a:r>
              <a:rPr lang="zh-CN" altLang="en-US" sz="2400" dirty="0" smtClean="0"/>
              <a:t>设置字符排序规则</a:t>
            </a:r>
            <a:r>
              <a:rPr lang="en-US" altLang="zh-CN" sz="2400" dirty="0" smtClean="0"/>
              <a:t>: collect </a:t>
            </a:r>
            <a:r>
              <a:rPr lang="zh-CN" altLang="en-US" sz="2400" dirty="0" smtClean="0"/>
              <a:t>字符排序规则</a:t>
            </a:r>
            <a:r>
              <a:rPr lang="en-US" altLang="zh-CN" sz="2400" dirty="0" smtClean="0"/>
              <a:t>;	</a:t>
            </a:r>
          </a:p>
          <a:p>
            <a:pPr marL="0" indent="0">
              <a:buNone/>
            </a:pPr>
            <a:endParaRPr lang="en-US" altLang="zh-CN" sz="2400" dirty="0" smtClean="0"/>
          </a:p>
          <a:p>
            <a:pPr marL="0" indent="0">
              <a:buNone/>
            </a:pPr>
            <a:r>
              <a:rPr lang="zh-CN" altLang="en-US" sz="2400" dirty="0" smtClean="0"/>
              <a:t>查看排序规则</a:t>
            </a:r>
            <a:r>
              <a:rPr lang="en-US" altLang="zh-CN" sz="2400" dirty="0"/>
              <a:t>:</a:t>
            </a:r>
            <a:r>
              <a:rPr lang="en-US" altLang="zh-CN" sz="2400" dirty="0" smtClean="0"/>
              <a:t>show collection;</a:t>
            </a:r>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r>
              <a:rPr lang="zh-CN" altLang="zh-CN" sz="2000" dirty="0"/>
              <a:t>校对规则都是基于字符集的！</a:t>
            </a:r>
          </a:p>
          <a:p>
            <a:pPr marL="0" indent="0">
              <a:buNone/>
            </a:pPr>
            <a:endParaRPr lang="zh-CN" altLang="en-US" sz="2000" dirty="0"/>
          </a:p>
        </p:txBody>
      </p:sp>
      <p:pic>
        <p:nvPicPr>
          <p:cNvPr id="4" name="图片 3"/>
          <p:cNvPicPr/>
          <p:nvPr/>
        </p:nvPicPr>
        <p:blipFill>
          <a:blip r:embed="rId3"/>
          <a:stretch>
            <a:fillRect/>
          </a:stretch>
        </p:blipFill>
        <p:spPr>
          <a:xfrm>
            <a:off x="564383" y="2996952"/>
            <a:ext cx="4791075" cy="2143125"/>
          </a:xfrm>
          <a:prstGeom prst="rect">
            <a:avLst/>
          </a:prstGeom>
        </p:spPr>
      </p:pic>
    </p:spTree>
    <p:extLst>
      <p:ext uri="{BB962C8B-B14F-4D97-AF65-F5344CB8AC3E}">
        <p14:creationId xmlns:p14="http://schemas.microsoft.com/office/powerpoint/2010/main" val="3243405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常见的校对规则有：</a:t>
            </a:r>
          </a:p>
          <a:p>
            <a:pPr lvl="2"/>
            <a:r>
              <a:rPr lang="en-US" altLang="zh-CN" dirty="0"/>
              <a:t>ci</a:t>
            </a:r>
            <a:r>
              <a:rPr lang="zh-CN" altLang="zh-CN" dirty="0"/>
              <a:t>结尾的：不区分大小写</a:t>
            </a:r>
          </a:p>
          <a:p>
            <a:pPr lvl="2"/>
            <a:r>
              <a:rPr lang="en-US" altLang="zh-CN" dirty="0" err="1"/>
              <a:t>cs</a:t>
            </a:r>
            <a:r>
              <a:rPr lang="zh-CN" altLang="zh-CN" dirty="0"/>
              <a:t>结尾的：区分大小写</a:t>
            </a:r>
          </a:p>
          <a:p>
            <a:pPr lvl="2"/>
            <a:r>
              <a:rPr lang="en-US" altLang="zh-CN" dirty="0"/>
              <a:t>bin</a:t>
            </a:r>
            <a:r>
              <a:rPr lang="zh-CN" altLang="zh-CN" dirty="0"/>
              <a:t>结尾的：二进制编码</a:t>
            </a:r>
            <a:r>
              <a:rPr lang="zh-CN" altLang="zh-CN" dirty="0" smtClean="0"/>
              <a:t>比较</a:t>
            </a:r>
            <a:endParaRPr lang="en-US" altLang="zh-CN" dirty="0" smtClean="0"/>
          </a:p>
          <a:p>
            <a:pPr marL="914400" lvl="2" indent="0">
              <a:buNone/>
            </a:pPr>
            <a:endParaRPr lang="zh-CN" altLang="zh-CN" dirty="0"/>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存储引擎</a:t>
            </a:r>
            <a:br>
              <a:rPr lang="zh-CN" altLang="zh-CN" b="1" dirty="0"/>
            </a:br>
            <a:endParaRPr lang="zh-CN" altLang="en-US" dirty="0"/>
          </a:p>
        </p:txBody>
      </p:sp>
      <p:sp>
        <p:nvSpPr>
          <p:cNvPr id="5" name="内容占位符 4"/>
          <p:cNvSpPr>
            <a:spLocks noGrp="1"/>
          </p:cNvSpPr>
          <p:nvPr>
            <p:ph idx="1"/>
          </p:nvPr>
        </p:nvSpPr>
        <p:spPr/>
        <p:txBody>
          <a:bodyPr/>
          <a:lstStyle/>
          <a:p>
            <a:r>
              <a:rPr lang="zh-CN" altLang="zh-CN" dirty="0"/>
              <a:t>也叫做表类型，指的是数据表的存储机制，索引方案等配套相关功能，不同的引擎，由于处理方式不同，会带来不同的功能或者相应优化，根据实际需求选择合理的</a:t>
            </a:r>
            <a:r>
              <a:rPr lang="zh-CN" altLang="zh-CN" dirty="0" smtClean="0"/>
              <a:t>引擎</a:t>
            </a:r>
            <a:endParaRPr lang="en-US" altLang="zh-CN" dirty="0" smtClean="0"/>
          </a:p>
          <a:p>
            <a:endParaRPr lang="zh-CN" altLang="en-US" dirty="0"/>
          </a:p>
        </p:txBody>
      </p:sp>
      <p:pic>
        <p:nvPicPr>
          <p:cNvPr id="6" name="Picture 4"/>
          <p:cNvPicPr/>
          <p:nvPr/>
        </p:nvPicPr>
        <p:blipFill>
          <a:blip r:embed="rId2">
            <a:extLst>
              <a:ext uri="{28A0092B-C50C-407E-A947-70E740481C1C}">
                <a14:useLocalDpi xmlns:a14="http://schemas.microsoft.com/office/drawing/2010/main" val="0"/>
              </a:ext>
            </a:extLst>
          </a:blip>
          <a:srcRect/>
          <a:stretch>
            <a:fillRect/>
          </a:stretch>
        </p:blipFill>
        <p:spPr>
          <a:xfrm>
            <a:off x="1691680" y="3861047"/>
            <a:ext cx="5274310" cy="2592289"/>
          </a:xfrm>
          <a:prstGeom prst="rect">
            <a:avLst/>
          </a:prstGeom>
        </p:spPr>
      </p:pic>
    </p:spTree>
    <p:extLst>
      <p:ext uri="{BB962C8B-B14F-4D97-AF65-F5344CB8AC3E}">
        <p14:creationId xmlns:p14="http://schemas.microsoft.com/office/powerpoint/2010/main" val="1392316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选择存储引擎的依据：</a:t>
            </a:r>
            <a:endParaRPr lang="zh-CN" altLang="zh-CN" dirty="0"/>
          </a:p>
          <a:p>
            <a:pPr lvl="2"/>
            <a:r>
              <a:rPr lang="zh-CN" altLang="zh-CN" dirty="0"/>
              <a:t>功能</a:t>
            </a:r>
            <a:r>
              <a:rPr lang="en-US" altLang="zh-CN" dirty="0"/>
              <a:t>  </a:t>
            </a:r>
            <a:r>
              <a:rPr lang="zh-CN" altLang="zh-CN" dirty="0"/>
              <a:t>比如外键 ，事物安全等、</a:t>
            </a:r>
          </a:p>
          <a:p>
            <a:pPr lvl="2"/>
            <a:r>
              <a:rPr lang="zh-CN" altLang="zh-CN" dirty="0" smtClean="0"/>
              <a:t>性能</a:t>
            </a:r>
            <a:endParaRPr lang="zh-CN" altLang="zh-CN" dirty="0"/>
          </a:p>
          <a:p>
            <a:r>
              <a:rPr lang="zh-CN" altLang="zh-CN" dirty="0"/>
              <a:t>总体来说，就是在满足功能的基础上追求性能</a:t>
            </a:r>
            <a:r>
              <a:rPr lang="zh-CN" altLang="zh-CN" dirty="0" smtClean="0"/>
              <a:t>！</a:t>
            </a:r>
            <a:endParaRPr lang="zh-CN" altLang="zh-CN" dirty="0"/>
          </a:p>
          <a:p>
            <a:r>
              <a:rPr lang="zh-CN" altLang="zh-CN" dirty="0"/>
              <a:t>而从目前来看，</a:t>
            </a:r>
            <a:r>
              <a:rPr lang="en-US" altLang="zh-CN" dirty="0" err="1"/>
              <a:t>InnoDB</a:t>
            </a:r>
            <a:r>
              <a:rPr lang="zh-CN" altLang="zh-CN" dirty="0"/>
              <a:t>的性能可能越来越强大，将来有可能全面代替</a:t>
            </a:r>
            <a:r>
              <a:rPr lang="en-US" altLang="zh-CN" dirty="0" err="1"/>
              <a:t>Myisam</a:t>
            </a:r>
            <a:r>
              <a:rPr lang="zh-CN" altLang="zh-CN" dirty="0" smtClean="0"/>
              <a:t>！</a:t>
            </a:r>
            <a:endParaRPr lang="zh-CN" altLang="zh-CN" dirty="0"/>
          </a:p>
          <a:p>
            <a:r>
              <a:rPr lang="zh-CN" altLang="zh-CN" dirty="0"/>
              <a:t>一般，用默认的</a:t>
            </a:r>
            <a:r>
              <a:rPr lang="en-US" altLang="zh-CN" dirty="0" err="1"/>
              <a:t>InnoDB</a:t>
            </a:r>
            <a:r>
              <a:rPr lang="zh-CN" altLang="zh-CN" dirty="0"/>
              <a:t>就行了</a:t>
            </a:r>
            <a:endParaRPr lang="zh-CN" altLang="en-US" dirty="0"/>
          </a:p>
        </p:txBody>
      </p:sp>
    </p:spTree>
    <p:extLst>
      <p:ext uri="{BB962C8B-B14F-4D97-AF65-F5344CB8AC3E}">
        <p14:creationId xmlns:p14="http://schemas.microsoft.com/office/powerpoint/2010/main" val="2635683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数值类型</a:t>
            </a:r>
            <a:endParaRPr lang="zh-CN" altLang="en-US" dirty="0"/>
          </a:p>
        </p:txBody>
      </p:sp>
      <p:sp>
        <p:nvSpPr>
          <p:cNvPr id="3" name="内容占位符 2"/>
          <p:cNvSpPr>
            <a:spLocks noGrp="1"/>
          </p:cNvSpPr>
          <p:nvPr>
            <p:ph idx="1"/>
          </p:nvPr>
        </p:nvSpPr>
        <p:spPr/>
        <p:txBody>
          <a:bodyPr/>
          <a:lstStyle/>
          <a:p>
            <a:r>
              <a:rPr lang="en-US" altLang="zh-CN" dirty="0" err="1"/>
              <a:t>Mysql</a:t>
            </a:r>
            <a:r>
              <a:rPr lang="zh-CN" altLang="zh-CN" dirty="0" smtClean="0"/>
              <a:t>中有</a:t>
            </a:r>
            <a:r>
              <a:rPr lang="zh-CN" altLang="zh-CN" dirty="0"/>
              <a:t>三大数据类型：数值型，字符串型和日期时间型！</a:t>
            </a:r>
          </a:p>
          <a:p>
            <a:endParaRPr lang="zh-CN" alt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99905" y="2636912"/>
            <a:ext cx="6840447" cy="3545205"/>
          </a:xfrm>
          <a:prstGeom prst="rect">
            <a:avLst/>
          </a:prstGeom>
          <a:noFill/>
          <a:ln>
            <a:noFill/>
          </a:ln>
          <a:extLst/>
        </p:spPr>
      </p:pic>
    </p:spTree>
    <p:extLst>
      <p:ext uri="{BB962C8B-B14F-4D97-AF65-F5344CB8AC3E}">
        <p14:creationId xmlns:p14="http://schemas.microsoft.com/office/powerpoint/2010/main" val="7936963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整数</a:t>
            </a:r>
          </a:p>
        </p:txBody>
      </p:sp>
      <p:sp>
        <p:nvSpPr>
          <p:cNvPr id="3" name="内容占位符 2"/>
          <p:cNvSpPr>
            <a:spLocks noGrp="1"/>
          </p:cNvSpPr>
          <p:nvPr>
            <p:ph idx="1"/>
          </p:nvPr>
        </p:nvSpPr>
        <p:spPr/>
        <p:txBody>
          <a:bodyPr/>
          <a:lstStyle/>
          <a:p>
            <a:r>
              <a:rPr lang="zh-CN" altLang="en-US" dirty="0" smtClean="0"/>
              <a:t>整数一共有</a:t>
            </a:r>
            <a:r>
              <a:rPr lang="en-US" altLang="zh-CN" dirty="0" smtClean="0"/>
              <a:t>5</a:t>
            </a:r>
            <a:r>
              <a:rPr lang="zh-CN" altLang="en-US" dirty="0" smtClean="0"/>
              <a:t>个</a:t>
            </a:r>
            <a:endParaRPr lang="en-US" altLang="zh-CN" dirty="0" smtClean="0"/>
          </a:p>
          <a:p>
            <a:pPr lvl="2"/>
            <a:r>
              <a:rPr lang="en-US" altLang="zh-CN" dirty="0" err="1"/>
              <a:t>t</a:t>
            </a:r>
            <a:r>
              <a:rPr lang="en-US" altLang="zh-CN" dirty="0" err="1" smtClean="0"/>
              <a:t>inyint</a:t>
            </a:r>
            <a:endParaRPr lang="en-US" altLang="zh-CN" dirty="0" smtClean="0"/>
          </a:p>
          <a:p>
            <a:pPr lvl="2"/>
            <a:r>
              <a:rPr lang="en-US" altLang="zh-CN" dirty="0" err="1"/>
              <a:t>s</a:t>
            </a:r>
            <a:r>
              <a:rPr lang="en-US" altLang="zh-CN" dirty="0" err="1" smtClean="0"/>
              <a:t>mallint</a:t>
            </a:r>
            <a:endParaRPr lang="en-US" altLang="zh-CN" dirty="0" smtClean="0"/>
          </a:p>
          <a:p>
            <a:pPr lvl="2"/>
            <a:r>
              <a:rPr lang="en-US" altLang="zh-CN" dirty="0" err="1"/>
              <a:t>m</a:t>
            </a:r>
            <a:r>
              <a:rPr lang="en-US" altLang="zh-CN" dirty="0" err="1" smtClean="0"/>
              <a:t>ediumint</a:t>
            </a:r>
            <a:endParaRPr lang="en-US" altLang="zh-CN" dirty="0" smtClean="0"/>
          </a:p>
          <a:p>
            <a:pPr lvl="2"/>
            <a:r>
              <a:rPr lang="en-US" altLang="zh-CN" dirty="0" err="1"/>
              <a:t>i</a:t>
            </a:r>
            <a:r>
              <a:rPr lang="en-US" altLang="zh-CN" dirty="0" err="1" smtClean="0"/>
              <a:t>nt</a:t>
            </a:r>
            <a:endParaRPr lang="en-US" altLang="zh-CN" dirty="0" smtClean="0"/>
          </a:p>
          <a:p>
            <a:pPr lvl="2"/>
            <a:r>
              <a:rPr lang="en-US" altLang="zh-CN" dirty="0" err="1" smtClean="0"/>
              <a:t>biging</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293096"/>
            <a:ext cx="5516245" cy="2212340"/>
          </a:xfrm>
          <a:prstGeom prst="rect">
            <a:avLst/>
          </a:prstGeom>
          <a:noFill/>
        </p:spPr>
      </p:pic>
    </p:spTree>
    <p:extLst>
      <p:ext uri="{BB962C8B-B14F-4D97-AF65-F5344CB8AC3E}">
        <p14:creationId xmlns:p14="http://schemas.microsoft.com/office/powerpoint/2010/main" val="23540516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需要注意的几点：</a:t>
            </a:r>
            <a:endParaRPr lang="zh-CN" altLang="zh-CN" dirty="0"/>
          </a:p>
          <a:p>
            <a:pPr lvl="2"/>
            <a:r>
              <a:rPr lang="zh-CN" altLang="zh-CN" dirty="0"/>
              <a:t>究竟选择哪种类型？原则是：够用就行了！因为占用的空间越小，效率就越高！</a:t>
            </a:r>
          </a:p>
          <a:p>
            <a:pPr lvl="2"/>
            <a:r>
              <a:rPr lang="zh-CN" altLang="zh-CN" dirty="0"/>
              <a:t>我们可以通过</a:t>
            </a:r>
            <a:r>
              <a:rPr lang="en-US" altLang="zh-CN" dirty="0"/>
              <a:t>unsigned</a:t>
            </a:r>
            <a:r>
              <a:rPr lang="zh-CN" altLang="zh-CN" dirty="0"/>
              <a:t>关键字控制整数是否有符号位，如果不写，默认的是有符号的！如果加上</a:t>
            </a:r>
            <a:r>
              <a:rPr lang="en-US" altLang="zh-CN" dirty="0" smtClean="0"/>
              <a:t>unsigned</a:t>
            </a:r>
            <a:r>
              <a:rPr lang="zh-CN" altLang="zh-CN" dirty="0"/>
              <a:t>，正数的范围大约是有符号的两倍</a:t>
            </a:r>
            <a:r>
              <a:rPr lang="zh-CN" altLang="zh-CN" dirty="0" smtClean="0"/>
              <a:t>！</a:t>
            </a:r>
            <a:endParaRPr lang="en-US" altLang="zh-CN" dirty="0" smtClean="0"/>
          </a:p>
          <a:p>
            <a:pPr lvl="2"/>
            <a:endParaRPr lang="zh-CN" altLang="en-US" dirty="0"/>
          </a:p>
        </p:txBody>
      </p:sp>
    </p:spTree>
    <p:extLst>
      <p:ext uri="{BB962C8B-B14F-4D97-AF65-F5344CB8AC3E}">
        <p14:creationId xmlns:p14="http://schemas.microsoft.com/office/powerpoint/2010/main" val="3216595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小数</a:t>
            </a:r>
          </a:p>
        </p:txBody>
      </p:sp>
      <p:sp>
        <p:nvSpPr>
          <p:cNvPr id="3" name="内容占位符 2"/>
          <p:cNvSpPr>
            <a:spLocks noGrp="1"/>
          </p:cNvSpPr>
          <p:nvPr>
            <p:ph idx="1"/>
          </p:nvPr>
        </p:nvSpPr>
        <p:spPr>
          <a:xfrm>
            <a:off x="491267" y="980728"/>
            <a:ext cx="8229600" cy="5257800"/>
          </a:xfrm>
        </p:spPr>
        <p:txBody>
          <a:bodyPr/>
          <a:lstStyle/>
          <a:p>
            <a:r>
              <a:rPr lang="zh-CN" altLang="zh-CN" b="1" dirty="0"/>
              <a:t>浮点数</a:t>
            </a:r>
          </a:p>
          <a:p>
            <a:pPr lvl="2"/>
            <a:r>
              <a:rPr lang="zh-CN" altLang="zh-CN" dirty="0"/>
              <a:t>和</a:t>
            </a:r>
            <a:r>
              <a:rPr lang="en-US" altLang="zh-CN" dirty="0" err="1"/>
              <a:t>php</a:t>
            </a:r>
            <a:r>
              <a:rPr lang="zh-CN" altLang="zh-CN" dirty="0"/>
              <a:t>一样，小数中的浮点数也是以指数的形式存放的！分成了单精度和双精度两种</a:t>
            </a:r>
            <a:r>
              <a:rPr lang="zh-CN" altLang="zh-CN" dirty="0" smtClean="0"/>
              <a:t>类型</a:t>
            </a:r>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marL="914400" lvl="2" indent="0">
              <a:buNone/>
            </a:pPr>
            <a:endParaRPr lang="en-US" altLang="zh-CN" dirty="0" smtClean="0"/>
          </a:p>
          <a:p>
            <a:pPr lvl="2"/>
            <a:r>
              <a:rPr lang="zh-CN" altLang="zh-CN" dirty="0" smtClean="0"/>
              <a:t>单精度</a:t>
            </a:r>
            <a:r>
              <a:rPr lang="zh-CN" altLang="zh-CN" dirty="0"/>
              <a:t>的有效范围在</a:t>
            </a:r>
            <a:r>
              <a:rPr lang="en-US" altLang="zh-CN" dirty="0"/>
              <a:t>6-7</a:t>
            </a:r>
            <a:r>
              <a:rPr lang="zh-CN" altLang="zh-CN" dirty="0"/>
              <a:t>位，而双精度的有效范围是</a:t>
            </a:r>
            <a:r>
              <a:rPr lang="en-US" altLang="zh-CN" dirty="0"/>
              <a:t>16-17</a:t>
            </a:r>
            <a:r>
              <a:rPr lang="zh-CN" altLang="zh-CN" dirty="0"/>
              <a:t>位！</a:t>
            </a:r>
          </a:p>
          <a:p>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2348880"/>
            <a:ext cx="7344816" cy="2808312"/>
          </a:xfrm>
          <a:prstGeom prst="rect">
            <a:avLst/>
          </a:prstGeom>
          <a:noFill/>
        </p:spPr>
      </p:pic>
    </p:spTree>
    <p:extLst>
      <p:ext uri="{BB962C8B-B14F-4D97-AF65-F5344CB8AC3E}">
        <p14:creationId xmlns:p14="http://schemas.microsoft.com/office/powerpoint/2010/main" val="47618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同一类实体的所有元素（实例）就构成了一个</a:t>
            </a:r>
            <a:r>
              <a:rPr lang="zh-CN" altLang="en-US" b="1" dirty="0"/>
              <a:t>实体集</a:t>
            </a:r>
            <a:r>
              <a:rPr lang="zh-CN" altLang="en-US" dirty="0"/>
              <a:t>，实体集就是实体的集合，而每个实体都是该实体集的一个实例！实体与实体集之间的关系有点类似于数学上的元素与集合之间的关系</a:t>
            </a:r>
            <a:r>
              <a:rPr lang="zh-CN" altLang="en-US" dirty="0" smtClean="0"/>
              <a:t>！</a:t>
            </a:r>
            <a:endParaRPr lang="zh-CN" altLang="en-US" dirty="0"/>
          </a:p>
          <a:p>
            <a:r>
              <a:rPr lang="zh-CN" altLang="en-US" dirty="0"/>
              <a:t>关系型</a:t>
            </a:r>
            <a:r>
              <a:rPr lang="en-US" altLang="zh-CN" dirty="0"/>
              <a:t>---</a:t>
            </a:r>
            <a:r>
              <a:rPr lang="zh-CN" altLang="en-US" dirty="0"/>
              <a:t>基于关系模型</a:t>
            </a:r>
            <a:r>
              <a:rPr lang="en-US" altLang="zh-CN" dirty="0"/>
              <a:t>----</a:t>
            </a:r>
            <a:r>
              <a:rPr lang="zh-CN" altLang="en-US" dirty="0"/>
              <a:t>一张一张的二维表</a:t>
            </a:r>
            <a:r>
              <a:rPr lang="en-US" altLang="zh-CN" dirty="0"/>
              <a:t>----</a:t>
            </a:r>
            <a:r>
              <a:rPr lang="zh-CN" altLang="en-US" dirty="0"/>
              <a:t>现实世界的实体</a:t>
            </a:r>
            <a:r>
              <a:rPr lang="zh-CN" altLang="en-US" dirty="0" smtClean="0"/>
              <a:t>集</a:t>
            </a:r>
            <a:endParaRPr lang="zh-CN" altLang="en-US" dirty="0"/>
          </a:p>
          <a:p>
            <a:r>
              <a:rPr lang="zh-CN" altLang="en-US" dirty="0"/>
              <a:t>实体集反应到数据库中，就是一张一张的二维表</a:t>
            </a:r>
          </a:p>
          <a:p>
            <a:endParaRPr lang="zh-CN" altLang="en-US" dirty="0"/>
          </a:p>
        </p:txBody>
      </p:sp>
    </p:spTree>
    <p:extLst>
      <p:ext uri="{BB962C8B-B14F-4D97-AF65-F5344CB8AC3E}">
        <p14:creationId xmlns:p14="http://schemas.microsoft.com/office/powerpoint/2010/main" val="110918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b="1" dirty="0"/>
              <a:t>浮点数还支持控制数字的范围，语法形式为：</a:t>
            </a:r>
            <a:endParaRPr lang="zh-CN" altLang="zh-CN" dirty="0"/>
          </a:p>
          <a:p>
            <a:pPr lvl="2"/>
            <a:r>
              <a:rPr lang="en-US" altLang="zh-CN" dirty="0"/>
              <a:t>type</a:t>
            </a:r>
            <a:r>
              <a:rPr lang="zh-CN" altLang="zh-CN" dirty="0"/>
              <a:t>（</a:t>
            </a:r>
            <a:r>
              <a:rPr lang="en-US" altLang="zh-CN" dirty="0"/>
              <a:t>M</a:t>
            </a:r>
            <a:r>
              <a:rPr lang="zh-CN" altLang="zh-CN" dirty="0"/>
              <a:t>，</a:t>
            </a:r>
            <a:r>
              <a:rPr lang="en-US" altLang="zh-CN" dirty="0"/>
              <a:t>D</a:t>
            </a:r>
            <a:r>
              <a:rPr lang="zh-CN" altLang="zh-CN" dirty="0"/>
              <a:t>），这里的</a:t>
            </a:r>
            <a:r>
              <a:rPr lang="en-US" altLang="zh-CN" dirty="0"/>
              <a:t>type</a:t>
            </a:r>
            <a:r>
              <a:rPr lang="zh-CN" altLang="zh-CN" dirty="0"/>
              <a:t>是指</a:t>
            </a:r>
            <a:r>
              <a:rPr lang="en-US" altLang="zh-CN" dirty="0"/>
              <a:t>float</a:t>
            </a:r>
            <a:r>
              <a:rPr lang="zh-CN" altLang="zh-CN" dirty="0"/>
              <a:t>或</a:t>
            </a:r>
            <a:r>
              <a:rPr lang="en-US" altLang="zh-CN" dirty="0" smtClean="0"/>
              <a:t>double</a:t>
            </a:r>
            <a:endParaRPr lang="zh-CN" altLang="zh-CN" dirty="0"/>
          </a:p>
          <a:p>
            <a:pPr lvl="2"/>
            <a:r>
              <a:rPr lang="en-US" altLang="zh-CN" dirty="0"/>
              <a:t>M</a:t>
            </a:r>
            <a:r>
              <a:rPr lang="zh-CN" altLang="zh-CN" dirty="0"/>
              <a:t>表示的是所有的数值位数的范围（包括整数部分和小数部分），不包括小数点和正负号</a:t>
            </a:r>
          </a:p>
          <a:p>
            <a:pPr lvl="2"/>
            <a:r>
              <a:rPr lang="en-US" altLang="zh-CN" dirty="0"/>
              <a:t>D</a:t>
            </a:r>
            <a:r>
              <a:rPr lang="zh-CN" altLang="zh-CN" dirty="0"/>
              <a:t>表示的是小数点位数范围</a:t>
            </a:r>
          </a:p>
          <a:p>
            <a:r>
              <a:rPr lang="zh-CN" altLang="zh-CN" b="1" dirty="0"/>
              <a:t>浮点数也支持科学计数法（指数形式）</a:t>
            </a:r>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定点数</a:t>
            </a:r>
            <a:endParaRPr lang="zh-CN" altLang="en-US" dirty="0"/>
          </a:p>
        </p:txBody>
      </p:sp>
      <p:sp>
        <p:nvSpPr>
          <p:cNvPr id="3" name="内容占位符 2"/>
          <p:cNvSpPr>
            <a:spLocks noGrp="1"/>
          </p:cNvSpPr>
          <p:nvPr>
            <p:ph idx="1"/>
          </p:nvPr>
        </p:nvSpPr>
        <p:spPr/>
        <p:txBody>
          <a:bodyPr/>
          <a:lstStyle/>
          <a:p>
            <a:r>
              <a:rPr lang="zh-CN" altLang="en-US" dirty="0"/>
              <a:t>假如把</a:t>
            </a:r>
            <a:r>
              <a:rPr lang="en-US" altLang="zh-CN" dirty="0"/>
              <a:t>12345678901234567890.1234567891234</a:t>
            </a:r>
            <a:r>
              <a:rPr lang="zh-CN" altLang="en-US" dirty="0"/>
              <a:t>原封不动的存放到数据库中，该如何存放？</a:t>
            </a:r>
          </a:p>
          <a:p>
            <a:pPr lvl="2"/>
            <a:r>
              <a:rPr lang="zh-CN" altLang="en-US" dirty="0"/>
              <a:t>采用定点数存储：</a:t>
            </a:r>
            <a:r>
              <a:rPr lang="en-US" altLang="zh-CN" dirty="0"/>
              <a:t>decimal</a:t>
            </a:r>
          </a:p>
          <a:p>
            <a:r>
              <a:rPr lang="zh-CN" altLang="en-US" dirty="0"/>
              <a:t>定点数策略：</a:t>
            </a:r>
          </a:p>
          <a:p>
            <a:pPr lvl="2"/>
            <a:r>
              <a:rPr lang="zh-CN" altLang="en-US" dirty="0"/>
              <a:t>每当出现连续的</a:t>
            </a:r>
            <a:r>
              <a:rPr lang="en-US" altLang="zh-CN" dirty="0"/>
              <a:t>9</a:t>
            </a:r>
            <a:r>
              <a:rPr lang="zh-CN" altLang="en-US" dirty="0"/>
              <a:t>位数值的时候，就马上用四个字节单独的存储，并且整数部分和小数部分单独存储！</a:t>
            </a:r>
          </a:p>
          <a:p>
            <a:pPr lvl="2"/>
            <a:r>
              <a:rPr lang="zh-CN" altLang="en-US" dirty="0"/>
              <a:t>不足</a:t>
            </a:r>
            <a:r>
              <a:rPr lang="en-US" altLang="zh-CN" dirty="0"/>
              <a:t>9</a:t>
            </a:r>
            <a:r>
              <a:rPr lang="zh-CN" altLang="en-US" dirty="0"/>
              <a:t>为的会进行优化处理，不一定还是四个字节</a:t>
            </a:r>
            <a:r>
              <a:rPr lang="en-US" altLang="zh-CN" dirty="0"/>
              <a:t>,</a:t>
            </a:r>
            <a:r>
              <a:rPr lang="zh-CN" altLang="en-US" dirty="0"/>
              <a:t>所以，定点数是变长的！</a:t>
            </a:r>
          </a:p>
        </p:txBody>
      </p:sp>
    </p:spTree>
    <p:extLst>
      <p:ext uri="{BB962C8B-B14F-4D97-AF65-F5344CB8AC3E}">
        <p14:creationId xmlns:p14="http://schemas.microsoft.com/office/powerpoint/2010/main" val="37690633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优点：所有的数值都会被存储，不会造成数据精度的丢失</a:t>
            </a:r>
            <a:r>
              <a:rPr lang="zh-CN" altLang="zh-CN" dirty="0" smtClean="0"/>
              <a:t>！</a:t>
            </a:r>
            <a:endParaRPr lang="zh-CN" altLang="zh-CN" dirty="0"/>
          </a:p>
          <a:p>
            <a:r>
              <a:rPr lang="zh-CN" altLang="zh-CN" dirty="0"/>
              <a:t>缺点：占用的空间比较大</a:t>
            </a:r>
            <a:r>
              <a:rPr lang="zh-CN" altLang="zh-CN" dirty="0" smtClean="0"/>
              <a:t>！</a:t>
            </a:r>
            <a:endParaRPr lang="en-US" altLang="zh-CN" dirty="0" smtClean="0"/>
          </a:p>
          <a:p>
            <a:endParaRPr lang="zh-CN" altLang="zh-CN" dirty="0"/>
          </a:p>
          <a:p>
            <a:r>
              <a:rPr lang="zh-CN" altLang="zh-CN" dirty="0"/>
              <a:t>需要注意以下的几点：</a:t>
            </a:r>
          </a:p>
          <a:p>
            <a:pPr lvl="2"/>
            <a:r>
              <a:rPr lang="en-US" altLang="zh-CN" dirty="0"/>
              <a:t>decimal</a:t>
            </a:r>
            <a:r>
              <a:rPr lang="zh-CN" altLang="zh-CN" dirty="0"/>
              <a:t>同样支持</a:t>
            </a:r>
            <a:r>
              <a:rPr lang="en-US" altLang="zh-CN" dirty="0"/>
              <a:t>decimal</a:t>
            </a:r>
            <a:r>
              <a:rPr lang="zh-CN" altLang="zh-CN" dirty="0"/>
              <a:t>（</a:t>
            </a:r>
            <a:r>
              <a:rPr lang="en-US" altLang="zh-CN" dirty="0"/>
              <a:t>M</a:t>
            </a:r>
            <a:r>
              <a:rPr lang="zh-CN" altLang="zh-CN" dirty="0"/>
              <a:t>，</a:t>
            </a:r>
            <a:r>
              <a:rPr lang="en-US" altLang="zh-CN" dirty="0"/>
              <a:t>D</a:t>
            </a:r>
            <a:r>
              <a:rPr lang="zh-CN" altLang="zh-CN" dirty="0"/>
              <a:t>）！</a:t>
            </a:r>
          </a:p>
          <a:p>
            <a:pPr lvl="2"/>
            <a:r>
              <a:rPr lang="en-US" altLang="zh-CN" dirty="0"/>
              <a:t>M</a:t>
            </a:r>
            <a:r>
              <a:rPr lang="zh-CN" altLang="zh-CN" dirty="0"/>
              <a:t>是总位数，</a:t>
            </a:r>
            <a:r>
              <a:rPr lang="en-US" altLang="zh-CN" dirty="0"/>
              <a:t>D</a:t>
            </a:r>
            <a:r>
              <a:rPr lang="zh-CN" altLang="zh-CN" dirty="0"/>
              <a:t>是小数的位数，默认情况下，</a:t>
            </a:r>
            <a:r>
              <a:rPr lang="en-US" altLang="zh-CN" dirty="0"/>
              <a:t>M</a:t>
            </a:r>
            <a:r>
              <a:rPr lang="zh-CN" altLang="zh-CN" dirty="0"/>
              <a:t>为</a:t>
            </a:r>
            <a:r>
              <a:rPr lang="en-US" altLang="zh-CN" dirty="0"/>
              <a:t>10</a:t>
            </a:r>
            <a:r>
              <a:rPr lang="zh-CN" altLang="zh-CN" dirty="0"/>
              <a:t>，</a:t>
            </a:r>
            <a:r>
              <a:rPr lang="en-US" altLang="zh-CN" dirty="0"/>
              <a:t>D</a:t>
            </a:r>
            <a:r>
              <a:rPr lang="zh-CN" altLang="zh-CN" dirty="0"/>
              <a:t>为</a:t>
            </a:r>
            <a:r>
              <a:rPr lang="en-US" altLang="zh-CN" dirty="0"/>
              <a:t>0</a:t>
            </a:r>
            <a:endParaRPr lang="zh-CN" altLang="zh-CN" dirty="0"/>
          </a:p>
          <a:p>
            <a:endParaRPr lang="zh-CN" altLang="en-US" dirty="0"/>
          </a:p>
        </p:txBody>
      </p:sp>
    </p:spTree>
    <p:extLst>
      <p:ext uri="{BB962C8B-B14F-4D97-AF65-F5344CB8AC3E}">
        <p14:creationId xmlns:p14="http://schemas.microsoft.com/office/powerpoint/2010/main" val="7936963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日期时间类型</a:t>
            </a:r>
            <a:endParaRPr lang="zh-CN" altLang="en-US" dirty="0"/>
          </a:p>
        </p:txBody>
      </p:sp>
      <p:sp>
        <p:nvSpPr>
          <p:cNvPr id="3" name="内容占位符 2"/>
          <p:cNvSpPr>
            <a:spLocks noGrp="1"/>
          </p:cNvSpPr>
          <p:nvPr>
            <p:ph idx="1"/>
          </p:nvPr>
        </p:nvSpPr>
        <p:spPr/>
        <p:txBody>
          <a:bodyPr/>
          <a:lstStyle/>
          <a:p>
            <a:r>
              <a:rPr lang="zh-CN" altLang="zh-CN" dirty="0"/>
              <a:t>描述年月日时分秒相关的类型，主要有以下的几个</a:t>
            </a:r>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780928"/>
            <a:ext cx="7056784" cy="2893695"/>
          </a:xfrm>
          <a:prstGeom prst="rect">
            <a:avLst/>
          </a:prstGeom>
          <a:noFill/>
        </p:spPr>
      </p:pic>
    </p:spTree>
    <p:extLst>
      <p:ext uri="{BB962C8B-B14F-4D97-AF65-F5344CB8AC3E}">
        <p14:creationId xmlns:p14="http://schemas.microsoft.com/office/powerpoint/2010/main" val="23540516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datetime</a:t>
            </a:r>
            <a:r>
              <a:rPr lang="zh-CN" altLang="zh-CN" b="1" dirty="0"/>
              <a:t>和</a:t>
            </a:r>
            <a:r>
              <a:rPr lang="en-US" altLang="zh-CN" b="1" dirty="0" smtClean="0"/>
              <a:t>timestamp</a:t>
            </a:r>
            <a:endParaRPr lang="zh-CN" altLang="en-US" dirty="0"/>
          </a:p>
        </p:txBody>
      </p:sp>
      <p:sp>
        <p:nvSpPr>
          <p:cNvPr id="3" name="内容占位符 2"/>
          <p:cNvSpPr>
            <a:spLocks noGrp="1"/>
          </p:cNvSpPr>
          <p:nvPr>
            <p:ph idx="1"/>
          </p:nvPr>
        </p:nvSpPr>
        <p:spPr/>
        <p:txBody>
          <a:bodyPr/>
          <a:lstStyle/>
          <a:p>
            <a:r>
              <a:rPr lang="en-US" altLang="zh-CN" dirty="0" err="1"/>
              <a:t>datetime</a:t>
            </a:r>
            <a:r>
              <a:rPr lang="zh-CN" altLang="zh-CN" dirty="0"/>
              <a:t>和</a:t>
            </a:r>
            <a:r>
              <a:rPr lang="en-US" altLang="zh-CN" dirty="0"/>
              <a:t>timestamp</a:t>
            </a:r>
            <a:r>
              <a:rPr lang="zh-CN" altLang="zh-CN" dirty="0"/>
              <a:t>的显示形式和插入形式基本上是一样的</a:t>
            </a:r>
            <a:r>
              <a:rPr lang="zh-CN" altLang="zh-CN" dirty="0" smtClean="0"/>
              <a:t>！</a:t>
            </a:r>
            <a:endParaRPr lang="en-US" altLang="zh-CN" dirty="0" smtClean="0"/>
          </a:p>
          <a:p>
            <a:r>
              <a:rPr lang="zh-CN" altLang="zh-CN" dirty="0" smtClean="0"/>
              <a:t>只是</a:t>
            </a:r>
            <a:r>
              <a:rPr lang="zh-CN" altLang="zh-CN" dirty="0"/>
              <a:t>存储方式和日期范围不一样！在</a:t>
            </a:r>
            <a:r>
              <a:rPr lang="en-US" altLang="zh-CN" dirty="0"/>
              <a:t>timestamp</a:t>
            </a:r>
            <a:r>
              <a:rPr lang="zh-CN" altLang="zh-CN" dirty="0"/>
              <a:t>存储是整型，但是显示和插入的形式和</a:t>
            </a:r>
            <a:r>
              <a:rPr lang="en-US" altLang="zh-CN" dirty="0" err="1"/>
              <a:t>datetime</a:t>
            </a:r>
            <a:r>
              <a:rPr lang="zh-CN" altLang="zh-CN" dirty="0"/>
              <a:t>是一样的，都是年月日时分秒</a:t>
            </a:r>
            <a:endParaRPr lang="zh-CN" altLang="en-US" dirty="0"/>
          </a:p>
        </p:txBody>
      </p:sp>
    </p:spTree>
    <p:extLst>
      <p:ext uri="{BB962C8B-B14F-4D97-AF65-F5344CB8AC3E}">
        <p14:creationId xmlns:p14="http://schemas.microsoft.com/office/powerpoint/2010/main" val="3216595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插入数据的时候，可以支持任意格式的日期，也就是说，用什么分割符并不重要，日期的范围和规范才重要！</a:t>
            </a:r>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date</a:t>
            </a:r>
            <a:endParaRPr lang="zh-CN" altLang="zh-CN" b="1" dirty="0"/>
          </a:p>
          <a:p>
            <a:pPr lvl="2"/>
            <a:r>
              <a:rPr lang="en-US" altLang="zh-CN" dirty="0"/>
              <a:t>date</a:t>
            </a:r>
            <a:r>
              <a:rPr lang="zh-CN" altLang="zh-CN" dirty="0"/>
              <a:t>型相当于</a:t>
            </a:r>
            <a:r>
              <a:rPr lang="en-US" altLang="zh-CN" dirty="0" err="1"/>
              <a:t>datetime</a:t>
            </a:r>
            <a:r>
              <a:rPr lang="zh-CN" altLang="zh-CN" dirty="0"/>
              <a:t>型的一个“子集”，只表示年月日而已！并且和</a:t>
            </a:r>
            <a:r>
              <a:rPr lang="en-US" altLang="zh-CN" dirty="0" err="1"/>
              <a:t>datetime</a:t>
            </a:r>
            <a:r>
              <a:rPr lang="zh-CN" altLang="zh-CN" dirty="0"/>
              <a:t>型的特点基本一致！比如也支持任意的格式！</a:t>
            </a:r>
          </a:p>
          <a:p>
            <a:r>
              <a:rPr lang="en-US" altLang="zh-CN" b="1" dirty="0"/>
              <a:t>time</a:t>
            </a:r>
            <a:endParaRPr lang="zh-CN" altLang="zh-CN" b="1" dirty="0"/>
          </a:p>
          <a:p>
            <a:pPr lvl="2"/>
            <a:r>
              <a:rPr lang="en-US" altLang="zh-CN" dirty="0"/>
              <a:t>time</a:t>
            </a:r>
            <a:r>
              <a:rPr lang="zh-CN" altLang="zh-CN" dirty="0"/>
              <a:t>型在</a:t>
            </a:r>
            <a:r>
              <a:rPr lang="en-US" altLang="zh-CN" dirty="0" err="1"/>
              <a:t>Mysql</a:t>
            </a:r>
            <a:r>
              <a:rPr lang="zh-CN" altLang="zh-CN" dirty="0"/>
              <a:t>中有两个含义：</a:t>
            </a:r>
          </a:p>
          <a:p>
            <a:pPr lvl="2"/>
            <a:r>
              <a:rPr lang="zh-CN" altLang="zh-CN" dirty="0"/>
              <a:t>一天中的时间（也就是时分秒），此时，</a:t>
            </a:r>
            <a:r>
              <a:rPr lang="en-US" altLang="zh-CN" dirty="0"/>
              <a:t>time</a:t>
            </a:r>
            <a:r>
              <a:rPr lang="zh-CN" altLang="zh-CN" dirty="0"/>
              <a:t>就也相当于</a:t>
            </a:r>
            <a:r>
              <a:rPr lang="en-US" altLang="zh-CN" dirty="0" err="1"/>
              <a:t>datetime</a:t>
            </a:r>
            <a:r>
              <a:rPr lang="zh-CN" altLang="zh-CN" dirty="0"/>
              <a:t>型的一个“子集”</a:t>
            </a:r>
          </a:p>
          <a:p>
            <a:pPr lvl="2"/>
            <a:r>
              <a:rPr lang="zh-CN" altLang="zh-CN" dirty="0" smtClean="0"/>
              <a:t>表示</a:t>
            </a:r>
            <a:r>
              <a:rPr lang="zh-CN" altLang="zh-CN" dirty="0"/>
              <a:t>时间间隔的时候，形式为</a:t>
            </a:r>
            <a:r>
              <a:rPr lang="en-US" altLang="zh-CN" dirty="0"/>
              <a:t>  D  HH:MM:SS</a:t>
            </a:r>
            <a:r>
              <a:rPr lang="zh-CN" altLang="zh-CN" dirty="0"/>
              <a:t>，也就是</a:t>
            </a:r>
            <a:r>
              <a:rPr lang="en-US" altLang="zh-CN" dirty="0"/>
              <a:t>  </a:t>
            </a:r>
            <a:r>
              <a:rPr lang="zh-CN" altLang="zh-CN" dirty="0"/>
              <a:t>天</a:t>
            </a:r>
            <a:r>
              <a:rPr lang="en-US" altLang="zh-CN" dirty="0"/>
              <a:t>  </a:t>
            </a:r>
            <a:r>
              <a:rPr lang="zh-CN" altLang="zh-CN" dirty="0"/>
              <a:t>时：分：秒</a:t>
            </a:r>
          </a:p>
          <a:p>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year</a:t>
            </a:r>
            <a:endParaRPr lang="zh-CN" altLang="zh-CN" b="1" dirty="0"/>
          </a:p>
          <a:p>
            <a:pPr lvl="2"/>
            <a:r>
              <a:rPr lang="en-US" altLang="zh-CN" dirty="0"/>
              <a:t>year</a:t>
            </a:r>
            <a:r>
              <a:rPr lang="zh-CN" altLang="zh-CN" dirty="0"/>
              <a:t>型比较简单，只表示年份，范围是</a:t>
            </a:r>
            <a:r>
              <a:rPr lang="en-US" altLang="zh-CN" dirty="0"/>
              <a:t>1901-2155</a:t>
            </a:r>
            <a:r>
              <a:rPr lang="zh-CN" altLang="zh-CN" dirty="0"/>
              <a:t>年，因为只占一个字节</a:t>
            </a:r>
            <a:r>
              <a:rPr lang="zh-CN" altLang="zh-CN" dirty="0" smtClean="0"/>
              <a:t>！</a:t>
            </a:r>
            <a:endParaRPr lang="zh-CN" altLang="zh-CN" dirty="0"/>
          </a:p>
          <a:p>
            <a:pPr lvl="2"/>
            <a:r>
              <a:rPr lang="en-US" altLang="zh-CN" dirty="0"/>
              <a:t>year</a:t>
            </a:r>
            <a:r>
              <a:rPr lang="zh-CN" altLang="zh-CN" dirty="0"/>
              <a:t>又可以写成</a:t>
            </a:r>
            <a:r>
              <a:rPr lang="en-US" altLang="zh-CN" dirty="0"/>
              <a:t>year(4)  </a:t>
            </a:r>
            <a:r>
              <a:rPr lang="zh-CN" altLang="zh-CN" dirty="0"/>
              <a:t>比如</a:t>
            </a:r>
            <a:r>
              <a:rPr lang="en-US" altLang="zh-CN" dirty="0"/>
              <a:t>1999  </a:t>
            </a:r>
            <a:r>
              <a:rPr lang="zh-CN" altLang="zh-CN" dirty="0"/>
              <a:t>或者</a:t>
            </a:r>
            <a:r>
              <a:rPr lang="en-US" altLang="zh-CN" dirty="0"/>
              <a:t>year(2)  </a:t>
            </a:r>
            <a:r>
              <a:rPr lang="zh-CN" altLang="zh-CN" dirty="0"/>
              <a:t>比如</a:t>
            </a:r>
            <a:r>
              <a:rPr lang="en-US" altLang="zh-CN" dirty="0"/>
              <a:t> </a:t>
            </a:r>
            <a:r>
              <a:rPr lang="en-US" altLang="zh-CN" dirty="0" smtClean="0"/>
              <a:t>78</a:t>
            </a:r>
            <a:endParaRPr lang="zh-CN" altLang="zh-CN" dirty="0"/>
          </a:p>
          <a:p>
            <a:pPr lvl="2"/>
            <a:r>
              <a:rPr lang="zh-CN" altLang="zh-CN" dirty="0"/>
              <a:t>如果是</a:t>
            </a:r>
            <a:r>
              <a:rPr lang="en-US" altLang="zh-CN" dirty="0"/>
              <a:t>year(2)</a:t>
            </a:r>
            <a:r>
              <a:rPr lang="zh-CN" altLang="zh-CN" dirty="0"/>
              <a:t>，大于等于</a:t>
            </a:r>
            <a:r>
              <a:rPr lang="en-US" altLang="zh-CN" dirty="0"/>
              <a:t>70</a:t>
            </a:r>
            <a:r>
              <a:rPr lang="zh-CN" altLang="zh-CN" dirty="0"/>
              <a:t>表示</a:t>
            </a:r>
            <a:r>
              <a:rPr lang="en-US" altLang="zh-CN" dirty="0"/>
              <a:t>19XX</a:t>
            </a:r>
            <a:r>
              <a:rPr lang="zh-CN" altLang="zh-CN" dirty="0"/>
              <a:t>年，小于等于</a:t>
            </a:r>
            <a:r>
              <a:rPr lang="en-US" altLang="zh-CN" dirty="0"/>
              <a:t>69</a:t>
            </a:r>
            <a:r>
              <a:rPr lang="zh-CN" altLang="zh-CN" dirty="0"/>
              <a:t>表示</a:t>
            </a:r>
            <a:r>
              <a:rPr lang="en-US" altLang="zh-CN" dirty="0"/>
              <a:t>20XX</a:t>
            </a:r>
            <a:endParaRPr lang="zh-CN" altLang="zh-CN" dirty="0"/>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5946" y="1665383"/>
            <a:ext cx="7712108" cy="4395597"/>
          </a:xfrm>
          <a:prstGeom prst="rect">
            <a:avLst/>
          </a:prstGeom>
          <a:noFill/>
        </p:spPr>
      </p:pic>
    </p:spTree>
    <p:extLst>
      <p:ext uri="{BB962C8B-B14F-4D97-AF65-F5344CB8AC3E}">
        <p14:creationId xmlns:p14="http://schemas.microsoft.com/office/powerpoint/2010/main" val="7936963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char</a:t>
            </a:r>
            <a:r>
              <a:rPr lang="zh-CN" altLang="zh-CN" b="1" dirty="0"/>
              <a:t>和</a:t>
            </a:r>
            <a:r>
              <a:rPr lang="en-US" altLang="zh-CN" b="1" dirty="0"/>
              <a:t>varchar</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zh-CN" dirty="0"/>
              <a:t>共同点：</a:t>
            </a:r>
          </a:p>
          <a:p>
            <a:pPr lvl="2"/>
            <a:r>
              <a:rPr lang="zh-CN" altLang="zh-CN" dirty="0"/>
              <a:t>在定义的时候都需要定义字符串的长度：</a:t>
            </a:r>
            <a:r>
              <a:rPr lang="en-US" altLang="zh-CN" dirty="0"/>
              <a:t>char(M),varchar(M)</a:t>
            </a:r>
            <a:endParaRPr lang="zh-CN" altLang="zh-CN" dirty="0"/>
          </a:p>
          <a:p>
            <a:r>
              <a:rPr lang="zh-CN" altLang="zh-CN" dirty="0"/>
              <a:t>不同点：</a:t>
            </a:r>
          </a:p>
          <a:p>
            <a:pPr lvl="2"/>
            <a:r>
              <a:rPr lang="zh-CN" altLang="zh-CN" dirty="0"/>
              <a:t>其中</a:t>
            </a:r>
            <a:r>
              <a:rPr lang="en-US" altLang="zh-CN" dirty="0"/>
              <a:t>M</a:t>
            </a:r>
            <a:r>
              <a:rPr lang="zh-CN" altLang="zh-CN" dirty="0"/>
              <a:t>表示允许的字符串最大长度</a:t>
            </a:r>
          </a:p>
          <a:p>
            <a:pPr lvl="2"/>
            <a:r>
              <a:rPr lang="zh-CN" altLang="zh-CN" dirty="0"/>
              <a:t>但是</a:t>
            </a:r>
            <a:r>
              <a:rPr lang="en-US" altLang="zh-CN" dirty="0"/>
              <a:t>M</a:t>
            </a:r>
            <a:r>
              <a:rPr lang="zh-CN" altLang="zh-CN" dirty="0"/>
              <a:t>在</a:t>
            </a:r>
            <a:r>
              <a:rPr lang="en-US" altLang="zh-CN" dirty="0"/>
              <a:t>varchar</a:t>
            </a:r>
            <a:r>
              <a:rPr lang="zh-CN" altLang="zh-CN" dirty="0"/>
              <a:t>中表示的是允许的最大范围，而</a:t>
            </a:r>
            <a:r>
              <a:rPr lang="en-US" altLang="zh-CN" dirty="0"/>
              <a:t>varchar</a:t>
            </a:r>
            <a:r>
              <a:rPr lang="zh-CN" altLang="zh-CN" dirty="0"/>
              <a:t>的实际长度是可变的，不超过</a:t>
            </a:r>
            <a:r>
              <a:rPr lang="en-US" altLang="zh-CN" dirty="0"/>
              <a:t>M</a:t>
            </a:r>
            <a:r>
              <a:rPr lang="zh-CN" altLang="zh-CN" dirty="0"/>
              <a:t>就行了！</a:t>
            </a:r>
          </a:p>
          <a:p>
            <a:pPr lvl="2"/>
            <a:r>
              <a:rPr lang="zh-CN" altLang="zh-CN" dirty="0"/>
              <a:t>而在</a:t>
            </a:r>
            <a:r>
              <a:rPr lang="en-US" altLang="zh-CN" dirty="0"/>
              <a:t>char</a:t>
            </a:r>
            <a:r>
              <a:rPr lang="zh-CN" altLang="zh-CN" dirty="0"/>
              <a:t>中</a:t>
            </a:r>
            <a:r>
              <a:rPr lang="en-US" altLang="zh-CN" dirty="0"/>
              <a:t>M</a:t>
            </a:r>
            <a:r>
              <a:rPr lang="zh-CN" altLang="zh-CN" dirty="0"/>
              <a:t>是严格限定的长度</a:t>
            </a:r>
            <a:r>
              <a:rPr lang="zh-CN" altLang="zh-CN" dirty="0" smtClean="0"/>
              <a:t>！</a:t>
            </a:r>
            <a:endParaRPr lang="zh-CN" altLang="zh-CN" dirty="0"/>
          </a:p>
          <a:p>
            <a:pPr lvl="2"/>
            <a:r>
              <a:rPr lang="en-US" altLang="zh-CN" dirty="0" smtClean="0"/>
              <a:t>varchar</a:t>
            </a:r>
            <a:r>
              <a:rPr lang="zh-CN" altLang="zh-CN" dirty="0"/>
              <a:t>对存储空间的占用更加的灵活！但是</a:t>
            </a:r>
            <a:r>
              <a:rPr lang="en-US" altLang="zh-CN" dirty="0"/>
              <a:t>char</a:t>
            </a:r>
            <a:r>
              <a:rPr lang="zh-CN" altLang="zh-CN" dirty="0"/>
              <a:t>的效率更快！因为</a:t>
            </a:r>
            <a:r>
              <a:rPr lang="en-US" altLang="zh-CN" dirty="0"/>
              <a:t>varchar</a:t>
            </a:r>
            <a:r>
              <a:rPr lang="zh-CN" altLang="zh-CN" dirty="0"/>
              <a:t>需要拿一两个字节来存放该字符串到底占用了多少个字符！</a:t>
            </a:r>
            <a:endParaRPr lang="zh-CN" altLang="en-US" dirty="0"/>
          </a:p>
        </p:txBody>
      </p:sp>
    </p:spTree>
    <p:extLst>
      <p:ext uri="{BB962C8B-B14F-4D97-AF65-F5344CB8AC3E}">
        <p14:creationId xmlns:p14="http://schemas.microsoft.com/office/powerpoint/2010/main" val="235405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7559991"/>
              </p:ext>
            </p:extLst>
          </p:nvPr>
        </p:nvGraphicFramePr>
        <p:xfrm>
          <a:off x="719572" y="1412776"/>
          <a:ext cx="7704856" cy="4283566"/>
        </p:xfrm>
        <a:graphic>
          <a:graphicData uri="http://schemas.openxmlformats.org/presentationml/2006/ole">
            <mc:AlternateContent xmlns:mc="http://schemas.openxmlformats.org/markup-compatibility/2006">
              <mc:Choice xmlns:v="urn:schemas-microsoft-com:vml" Requires="v">
                <p:oleObj spid="_x0000_s4274" name="Visio" r:id="rId5" imgW="6648374" imgH="3695661" progId="Visio.Drawing.15">
                  <p:embed/>
                </p:oleObj>
              </mc:Choice>
              <mc:Fallback>
                <p:oleObj name="Visio" r:id="rId5" imgW="6648374" imgH="3695661"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572" y="1412776"/>
                        <a:ext cx="7704856" cy="4283566"/>
                      </a:xfrm>
                      <a:prstGeom prst="rect">
                        <a:avLst/>
                      </a:prstGeom>
                      <a:noFill/>
                    </p:spPr>
                  </p:pic>
                </p:oleObj>
              </mc:Fallback>
            </mc:AlternateContent>
          </a:graphicData>
        </a:graphic>
      </p:graphicFrame>
    </p:spTree>
    <p:extLst>
      <p:ext uri="{BB962C8B-B14F-4D97-AF65-F5344CB8AC3E}">
        <p14:creationId xmlns:p14="http://schemas.microsoft.com/office/powerpoint/2010/main" val="2043789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8229600" cy="5472608"/>
          </a:xfrm>
        </p:spPr>
        <p:txBody>
          <a:bodyPr/>
          <a:lstStyle/>
          <a:p>
            <a:r>
              <a:rPr lang="zh-CN" altLang="zh-CN" dirty="0"/>
              <a:t>如何选用？什么时候用</a:t>
            </a:r>
            <a:r>
              <a:rPr lang="en-US" altLang="zh-CN" dirty="0"/>
              <a:t>varchar</a:t>
            </a:r>
            <a:r>
              <a:rPr lang="zh-CN" altLang="zh-CN" dirty="0"/>
              <a:t>什么时候用</a:t>
            </a:r>
            <a:r>
              <a:rPr lang="en-US" altLang="zh-CN" dirty="0"/>
              <a:t>char</a:t>
            </a:r>
            <a:r>
              <a:rPr lang="zh-CN" altLang="zh-CN" dirty="0" smtClean="0"/>
              <a:t>？</a:t>
            </a:r>
            <a:endParaRPr lang="zh-CN" altLang="zh-CN" dirty="0"/>
          </a:p>
          <a:p>
            <a:r>
              <a:rPr lang="zh-CN" altLang="zh-CN" dirty="0"/>
              <a:t>在实际的项目中，所有的固定长度就用</a:t>
            </a:r>
            <a:r>
              <a:rPr lang="en-US" altLang="zh-CN" dirty="0"/>
              <a:t>char</a:t>
            </a:r>
            <a:r>
              <a:rPr lang="zh-CN" altLang="zh-CN" dirty="0"/>
              <a:t>，比如身份证号码（</a:t>
            </a:r>
            <a:r>
              <a:rPr lang="en-US" altLang="zh-CN" dirty="0"/>
              <a:t>18</a:t>
            </a:r>
            <a:r>
              <a:rPr lang="zh-CN" altLang="zh-CN" dirty="0"/>
              <a:t>位），手机号码（</a:t>
            </a:r>
            <a:r>
              <a:rPr lang="en-US" altLang="zh-CN" dirty="0"/>
              <a:t>11</a:t>
            </a:r>
            <a:r>
              <a:rPr lang="zh-CN" altLang="zh-CN" dirty="0"/>
              <a:t>位</a:t>
            </a:r>
            <a:r>
              <a:rPr lang="zh-CN" altLang="zh-CN" dirty="0" smtClean="0"/>
              <a:t>）</a:t>
            </a:r>
            <a:endParaRPr lang="en-US" altLang="zh-CN" dirty="0" smtClean="0"/>
          </a:p>
          <a:p>
            <a:r>
              <a:rPr lang="zh-CN" altLang="zh-CN" dirty="0"/>
              <a:t>非固定长度用</a:t>
            </a:r>
            <a:r>
              <a:rPr lang="en-US" altLang="zh-CN" dirty="0" smtClean="0"/>
              <a:t>varchar</a:t>
            </a:r>
          </a:p>
          <a:p>
            <a:r>
              <a:rPr lang="zh-CN" altLang="zh-CN" dirty="0"/>
              <a:t>注意</a:t>
            </a:r>
            <a:r>
              <a:rPr lang="zh-CN" altLang="zh-CN" dirty="0" smtClean="0"/>
              <a:t>：</a:t>
            </a:r>
            <a:endParaRPr lang="en-US" altLang="zh-CN" dirty="0" smtClean="0"/>
          </a:p>
          <a:p>
            <a:pPr lvl="2"/>
            <a:r>
              <a:rPr lang="en-US" altLang="zh-CN" b="1" dirty="0" smtClean="0"/>
              <a:t>M</a:t>
            </a:r>
            <a:r>
              <a:rPr lang="zh-CN" altLang="zh-CN" b="1" dirty="0"/>
              <a:t>是指字符数而不是字节数！比如：传智播客算</a:t>
            </a:r>
            <a:r>
              <a:rPr lang="en-US" altLang="zh-CN" b="1" dirty="0"/>
              <a:t>4</a:t>
            </a:r>
            <a:r>
              <a:rPr lang="zh-CN" altLang="zh-CN" b="1" dirty="0"/>
              <a:t>个</a:t>
            </a:r>
            <a:r>
              <a:rPr lang="zh-CN" altLang="zh-CN" b="1" dirty="0" smtClean="0"/>
              <a:t>字符</a:t>
            </a:r>
            <a:endParaRPr lang="en-US" altLang="zh-CN" b="1" dirty="0" smtClean="0"/>
          </a:p>
          <a:p>
            <a:pPr lvl="2"/>
            <a:r>
              <a:rPr lang="zh-CN" altLang="zh-CN" b="1" dirty="0" smtClean="0"/>
              <a:t>总</a:t>
            </a:r>
            <a:r>
              <a:rPr lang="zh-CN" altLang="zh-CN" b="1" dirty="0"/>
              <a:t>的长度的限制，是按字节计算的！（也就是说，不同的编码对字符的个数限制是有所不同的）</a:t>
            </a:r>
          </a:p>
          <a:p>
            <a:endParaRPr lang="zh-CN" altLang="en-US" b="1" dirty="0"/>
          </a:p>
        </p:txBody>
      </p:sp>
    </p:spTree>
    <p:extLst>
      <p:ext uri="{BB962C8B-B14F-4D97-AF65-F5344CB8AC3E}">
        <p14:creationId xmlns:p14="http://schemas.microsoft.com/office/powerpoint/2010/main" val="32165952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Text</a:t>
            </a:r>
            <a:endParaRPr lang="zh-CN" altLang="en-US" dirty="0"/>
          </a:p>
        </p:txBody>
      </p:sp>
      <p:sp>
        <p:nvSpPr>
          <p:cNvPr id="3" name="内容占位符 2"/>
          <p:cNvSpPr>
            <a:spLocks noGrp="1"/>
          </p:cNvSpPr>
          <p:nvPr>
            <p:ph idx="1"/>
          </p:nvPr>
        </p:nvSpPr>
        <p:spPr/>
        <p:txBody>
          <a:bodyPr/>
          <a:lstStyle/>
          <a:p>
            <a:r>
              <a:rPr lang="zh-CN" altLang="zh-CN" dirty="0" smtClean="0"/>
              <a:t>也</a:t>
            </a:r>
            <a:r>
              <a:rPr lang="zh-CN" altLang="zh-CN" dirty="0"/>
              <a:t>叫作文本类型，又可以分成四种：</a:t>
            </a:r>
          </a:p>
          <a:p>
            <a:r>
              <a:rPr lang="zh-CN" altLang="zh-CN" dirty="0"/>
              <a:t>其中</a:t>
            </a:r>
            <a:r>
              <a:rPr lang="en-US" altLang="zh-CN" dirty="0"/>
              <a:t>text</a:t>
            </a:r>
            <a:r>
              <a:rPr lang="zh-CN" altLang="zh-CN" dirty="0"/>
              <a:t>的使用和</a:t>
            </a:r>
            <a:r>
              <a:rPr lang="en-US" altLang="zh-CN" dirty="0"/>
              <a:t>varchar</a:t>
            </a:r>
            <a:r>
              <a:rPr lang="zh-CN" altLang="zh-CN" dirty="0"/>
              <a:t>差不多，而</a:t>
            </a:r>
            <a:r>
              <a:rPr lang="en-US" altLang="zh-CN" dirty="0" err="1"/>
              <a:t>longtext</a:t>
            </a:r>
            <a:r>
              <a:rPr lang="zh-CN" altLang="zh-CN" dirty="0"/>
              <a:t>一般认为字符就没限制</a:t>
            </a:r>
            <a:r>
              <a:rPr lang="zh-CN" altLang="zh-CN" dirty="0" smtClean="0"/>
              <a:t>！</a:t>
            </a:r>
            <a:endParaRPr lang="zh-CN" altLang="zh-CN" dirty="0"/>
          </a:p>
          <a:p>
            <a:r>
              <a:rPr lang="zh-CN" altLang="zh-CN" dirty="0"/>
              <a:t>在实际的开发中，比如文本框，和其他自由输入区域（比如一般文章）</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err="1" smtClean="0"/>
              <a:t>enum</a:t>
            </a:r>
            <a:endParaRPr lang="en-US" altLang="zh-CN" dirty="0" smtClean="0"/>
          </a:p>
          <a:p>
            <a:pPr lvl="2"/>
            <a:r>
              <a:rPr lang="en-US" altLang="zh-CN" dirty="0" err="1"/>
              <a:t>enum</a:t>
            </a:r>
            <a:r>
              <a:rPr lang="zh-CN" altLang="en-US" dirty="0"/>
              <a:t>也叫做枚举类型</a:t>
            </a:r>
            <a:r>
              <a:rPr lang="en-US" altLang="zh-CN" dirty="0"/>
              <a:t>,</a:t>
            </a:r>
            <a:r>
              <a:rPr lang="zh-CN" altLang="en-US" dirty="0"/>
              <a:t>类似于单选</a:t>
            </a:r>
            <a:r>
              <a:rPr lang="en-US" altLang="zh-CN" dirty="0"/>
              <a:t>!</a:t>
            </a:r>
          </a:p>
          <a:p>
            <a:pPr lvl="2"/>
            <a:r>
              <a:rPr lang="en-US" altLang="zh-CN" dirty="0" err="1"/>
              <a:t>enum</a:t>
            </a:r>
            <a:r>
              <a:rPr lang="zh-CN" altLang="en-US" dirty="0"/>
              <a:t>在</a:t>
            </a:r>
            <a:r>
              <a:rPr lang="zh-CN" altLang="zh-CN" dirty="0"/>
              <a:t>数据库里面存储的是整型</a:t>
            </a:r>
            <a:r>
              <a:rPr lang="zh-CN" altLang="zh-CN" dirty="0" smtClean="0"/>
              <a:t>数据</a:t>
            </a:r>
            <a:endParaRPr lang="en-US" altLang="zh-CN" dirty="0" smtClean="0"/>
          </a:p>
          <a:p>
            <a:r>
              <a:rPr lang="en-US" altLang="zh-CN" dirty="0"/>
              <a:t>s</a:t>
            </a:r>
            <a:r>
              <a:rPr lang="en-US" altLang="zh-CN" dirty="0" smtClean="0"/>
              <a:t>et</a:t>
            </a:r>
          </a:p>
          <a:p>
            <a:pPr lvl="2"/>
            <a:r>
              <a:rPr lang="en-US" altLang="zh-CN" dirty="0" smtClean="0"/>
              <a:t>set</a:t>
            </a:r>
            <a:r>
              <a:rPr lang="zh-CN" altLang="en-US" dirty="0" smtClean="0"/>
              <a:t>也叫做集合类型</a:t>
            </a:r>
            <a:r>
              <a:rPr lang="en-US" altLang="zh-CN" dirty="0" smtClean="0"/>
              <a:t>,</a:t>
            </a:r>
            <a:r>
              <a:rPr lang="zh-CN" altLang="en-US" dirty="0" smtClean="0"/>
              <a:t>类似于多选项</a:t>
            </a:r>
            <a:r>
              <a:rPr lang="en-US" altLang="zh-CN" dirty="0" smtClean="0"/>
              <a:t>!</a:t>
            </a:r>
          </a:p>
          <a:p>
            <a:pPr lvl="2"/>
            <a:r>
              <a:rPr lang="zh-CN" altLang="zh-CN" dirty="0"/>
              <a:t>最终数据库保存的就是一个二进制转换为十进制的数值，二进制中的</a:t>
            </a:r>
            <a:r>
              <a:rPr lang="en-US" altLang="zh-CN" dirty="0"/>
              <a:t>1</a:t>
            </a:r>
            <a:r>
              <a:rPr lang="zh-CN" altLang="zh-CN" dirty="0"/>
              <a:t>就代表选中，</a:t>
            </a:r>
            <a:r>
              <a:rPr lang="en-US" altLang="zh-CN" dirty="0"/>
              <a:t>0</a:t>
            </a:r>
            <a:r>
              <a:rPr lang="zh-CN" altLang="zh-CN" dirty="0"/>
              <a:t>就代表没选中</a:t>
            </a:r>
            <a:r>
              <a:rPr lang="zh-CN" altLang="zh-CN" dirty="0" smtClean="0"/>
              <a:t>！</a:t>
            </a:r>
            <a:endParaRPr lang="zh-CN" altLang="zh-CN" dirty="0"/>
          </a:p>
          <a:p>
            <a:pPr lvl="2"/>
            <a:r>
              <a:rPr lang="zh-CN" altLang="zh-CN" dirty="0"/>
              <a:t>最多占用</a:t>
            </a:r>
            <a:r>
              <a:rPr lang="en-US" altLang="zh-CN" dirty="0"/>
              <a:t>8</a:t>
            </a:r>
            <a:r>
              <a:rPr lang="zh-CN" altLang="zh-CN" dirty="0"/>
              <a:t>个字节，</a:t>
            </a:r>
            <a:r>
              <a:rPr lang="en-US" altLang="zh-CN" dirty="0"/>
              <a:t>64</a:t>
            </a:r>
            <a:r>
              <a:rPr lang="zh-CN" altLang="zh-CN" dirty="0"/>
              <a:t>位，每一位都可以代表一个选项，所以最多表示</a:t>
            </a:r>
            <a:r>
              <a:rPr lang="en-US" altLang="zh-CN" dirty="0"/>
              <a:t>64</a:t>
            </a:r>
            <a:r>
              <a:rPr lang="zh-CN" altLang="zh-CN" dirty="0"/>
              <a:t>个选项！</a:t>
            </a:r>
          </a:p>
          <a:p>
            <a:pPr lvl="2"/>
            <a:endParaRPr lang="en-US" altLang="zh-CN" dirty="0" smtClean="0"/>
          </a:p>
        </p:txBody>
      </p:sp>
    </p:spTree>
    <p:extLst>
      <p:ext uri="{BB962C8B-B14F-4D97-AF65-F5344CB8AC3E}">
        <p14:creationId xmlns:p14="http://schemas.microsoft.com/office/powerpoint/2010/main" val="13616836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列属性</a:t>
            </a:r>
            <a:r>
              <a:rPr lang="en-US" altLang="zh-CN" dirty="0" smtClean="0"/>
              <a:t>(</a:t>
            </a:r>
            <a:r>
              <a:rPr lang="zh-CN" altLang="en-US" dirty="0" smtClean="0"/>
              <a:t>列约束</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zh-CN" dirty="0"/>
              <a:t>列属性的主要作用就是保证数据表的结构和数据的正确性与稳定性！</a:t>
            </a:r>
          </a:p>
          <a:p>
            <a:endParaRPr lang="zh-CN" altLang="en-US" dirty="0"/>
          </a:p>
        </p:txBody>
      </p:sp>
      <p:pic>
        <p:nvPicPr>
          <p:cNvPr id="5"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99592" y="2924944"/>
            <a:ext cx="7272808" cy="2736304"/>
          </a:xfrm>
          <a:prstGeom prst="rect">
            <a:avLst/>
          </a:prstGeom>
          <a:noFill/>
          <a:ln>
            <a:noFill/>
          </a:ln>
          <a:extLst/>
        </p:spPr>
      </p:pic>
    </p:spTree>
    <p:extLst>
      <p:ext uri="{BB962C8B-B14F-4D97-AF65-F5344CB8AC3E}">
        <p14:creationId xmlns:p14="http://schemas.microsoft.com/office/powerpoint/2010/main" val="7936963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Null&amp;not</a:t>
            </a:r>
            <a:r>
              <a:rPr lang="en-US" altLang="zh-CN" dirty="0" smtClean="0"/>
              <a:t> null</a:t>
            </a:r>
            <a:endParaRPr lang="zh-CN" altLang="en-US" dirty="0"/>
          </a:p>
        </p:txBody>
      </p:sp>
      <p:sp>
        <p:nvSpPr>
          <p:cNvPr id="3" name="内容占位符 2"/>
          <p:cNvSpPr>
            <a:spLocks noGrp="1"/>
          </p:cNvSpPr>
          <p:nvPr>
            <p:ph idx="1"/>
          </p:nvPr>
        </p:nvSpPr>
        <p:spPr/>
        <p:txBody>
          <a:bodyPr/>
          <a:lstStyle/>
          <a:p>
            <a:r>
              <a:rPr lang="en-US" altLang="zh-CN" b="1" dirty="0"/>
              <a:t>null</a:t>
            </a:r>
            <a:r>
              <a:rPr lang="zh-CN" altLang="zh-CN" b="1" dirty="0"/>
              <a:t>和</a:t>
            </a:r>
            <a:r>
              <a:rPr lang="en-US" altLang="zh-CN" b="1" dirty="0"/>
              <a:t>not null</a:t>
            </a:r>
            <a:endParaRPr lang="zh-CN" altLang="zh-CN" b="1" dirty="0"/>
          </a:p>
          <a:p>
            <a:pPr lvl="2"/>
            <a:r>
              <a:rPr lang="zh-CN" altLang="zh-CN" dirty="0"/>
              <a:t>默认情况下，字段允许为空，也就是该属性的缺省值就为</a:t>
            </a:r>
            <a:r>
              <a:rPr lang="en-US" altLang="zh-CN" dirty="0" smtClean="0"/>
              <a:t>null</a:t>
            </a:r>
            <a:endParaRPr lang="zh-CN" altLang="zh-CN" dirty="0"/>
          </a:p>
          <a:p>
            <a:pPr lvl="2"/>
            <a:r>
              <a:rPr lang="zh-CN" altLang="zh-CN" dirty="0"/>
              <a:t>但是，如果某个字段不能为空，就应该加上</a:t>
            </a:r>
            <a:r>
              <a:rPr lang="en-US" altLang="zh-CN" dirty="0"/>
              <a:t>not null</a:t>
            </a:r>
            <a:r>
              <a:rPr lang="zh-CN" altLang="zh-CN" dirty="0"/>
              <a:t>属性！其中</a:t>
            </a:r>
            <a:r>
              <a:rPr lang="en-US" altLang="zh-CN" dirty="0"/>
              <a:t>not null</a:t>
            </a:r>
            <a:r>
              <a:rPr lang="zh-CN" altLang="zh-CN" dirty="0"/>
              <a:t>也叫作非空约束！</a:t>
            </a:r>
          </a:p>
          <a:p>
            <a:pPr lvl="2"/>
            <a:r>
              <a:rPr lang="zh-CN" altLang="zh-CN" dirty="0"/>
              <a:t>当没有给属性为</a:t>
            </a:r>
            <a:r>
              <a:rPr lang="en-US" altLang="zh-CN" dirty="0"/>
              <a:t>not null</a:t>
            </a:r>
            <a:r>
              <a:rPr lang="zh-CN" altLang="zh-CN" dirty="0"/>
              <a:t>的字段插入数据的时候，系统会主动的去寻找该字段有没有默认值，如果有，就使用默认值，如果没有就报错</a:t>
            </a:r>
            <a:r>
              <a:rPr lang="zh-CN" altLang="zh-CN" dirty="0" smtClean="0"/>
              <a:t>！</a:t>
            </a:r>
            <a:r>
              <a:rPr lang="en-US" altLang="zh-CN" dirty="0" smtClean="0"/>
              <a:t>		</a:t>
            </a:r>
            <a:endParaRPr lang="zh-CN" altLang="en-US" dirty="0"/>
          </a:p>
        </p:txBody>
      </p:sp>
    </p:spTree>
    <p:extLst>
      <p:ext uri="{BB962C8B-B14F-4D97-AF65-F5344CB8AC3E}">
        <p14:creationId xmlns:p14="http://schemas.microsoft.com/office/powerpoint/2010/main" val="23540516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default</a:t>
            </a:r>
            <a:endParaRPr lang="zh-CN" altLang="en-US" dirty="0"/>
          </a:p>
        </p:txBody>
      </p:sp>
      <p:sp>
        <p:nvSpPr>
          <p:cNvPr id="3" name="内容占位符 2"/>
          <p:cNvSpPr>
            <a:spLocks noGrp="1"/>
          </p:cNvSpPr>
          <p:nvPr>
            <p:ph idx="1"/>
          </p:nvPr>
        </p:nvSpPr>
        <p:spPr/>
        <p:txBody>
          <a:bodyPr/>
          <a:lstStyle/>
          <a:p>
            <a:r>
              <a:rPr lang="zh-CN" altLang="zh-CN" dirty="0"/>
              <a:t>自定义默认值属性，也叫作</a:t>
            </a:r>
            <a:r>
              <a:rPr lang="en-US" altLang="zh-CN" dirty="0"/>
              <a:t>default</a:t>
            </a:r>
            <a:r>
              <a:rPr lang="zh-CN" altLang="zh-CN" dirty="0"/>
              <a:t>约束，一般都是配合</a:t>
            </a:r>
            <a:r>
              <a:rPr lang="en-US" altLang="zh-CN" dirty="0"/>
              <a:t>not null</a:t>
            </a:r>
            <a:r>
              <a:rPr lang="zh-CN" altLang="zh-CN" dirty="0"/>
              <a:t>一起使用！</a:t>
            </a:r>
          </a:p>
          <a:p>
            <a:r>
              <a:rPr lang="zh-CN" altLang="zh-CN" dirty="0"/>
              <a:t>就是当没有给属性为</a:t>
            </a:r>
            <a:r>
              <a:rPr lang="en-US" altLang="zh-CN" dirty="0"/>
              <a:t>not null</a:t>
            </a:r>
            <a:r>
              <a:rPr lang="zh-CN" altLang="zh-CN" dirty="0"/>
              <a:t>的字段进行插入数据的时候，会自动以默认值进行填充</a:t>
            </a:r>
            <a:r>
              <a:rPr lang="zh-CN" altLang="zh-CN" dirty="0" smtClean="0"/>
              <a:t>！</a:t>
            </a:r>
            <a:endParaRPr lang="zh-CN" altLang="zh-CN" dirty="0"/>
          </a:p>
          <a:p>
            <a:pPr lvl="2"/>
            <a:r>
              <a:rPr lang="zh-CN" altLang="zh-CN" dirty="0"/>
              <a:t>语法就是：</a:t>
            </a:r>
            <a:r>
              <a:rPr lang="en-US" altLang="zh-CN" b="1" dirty="0"/>
              <a:t>default </a:t>
            </a:r>
            <a:r>
              <a:rPr lang="zh-CN" altLang="zh-CN" b="1" dirty="0"/>
              <a:t>默认值</a:t>
            </a:r>
            <a:endParaRPr lang="zh-CN" altLang="zh-CN" dirty="0"/>
          </a:p>
          <a:p>
            <a:r>
              <a:rPr lang="zh-CN" altLang="zh-CN" dirty="0"/>
              <a:t>在插入数据的时候，可以直接插入</a:t>
            </a:r>
            <a:r>
              <a:rPr lang="en-US" altLang="zh-CN" dirty="0"/>
              <a:t>default</a:t>
            </a:r>
            <a:r>
              <a:rPr lang="zh-CN" altLang="zh-CN" dirty="0"/>
              <a:t>关键字！代表此处使用默认值！</a:t>
            </a:r>
            <a:endParaRPr lang="zh-CN" altLang="en-US" dirty="0"/>
          </a:p>
        </p:txBody>
      </p:sp>
    </p:spTree>
    <p:extLst>
      <p:ext uri="{BB962C8B-B14F-4D97-AF65-F5344CB8AC3E}">
        <p14:creationId xmlns:p14="http://schemas.microsoft.com/office/powerpoint/2010/main" val="32165952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primary key</a:t>
            </a:r>
            <a:r>
              <a:rPr lang="zh-CN" altLang="zh-CN" b="1" dirty="0"/>
              <a:t/>
            </a:r>
            <a:br>
              <a:rPr lang="zh-CN" altLang="zh-CN" b="1" dirty="0"/>
            </a:br>
            <a:endParaRPr lang="zh-CN" altLang="en-US" dirty="0"/>
          </a:p>
        </p:txBody>
      </p:sp>
      <p:sp>
        <p:nvSpPr>
          <p:cNvPr id="3" name="内容占位符 2"/>
          <p:cNvSpPr>
            <a:spLocks noGrp="1"/>
          </p:cNvSpPr>
          <p:nvPr>
            <p:ph idx="1"/>
          </p:nvPr>
        </p:nvSpPr>
        <p:spPr>
          <a:xfrm>
            <a:off x="467544" y="1268760"/>
            <a:ext cx="8229600" cy="5400600"/>
          </a:xfrm>
        </p:spPr>
        <p:txBody>
          <a:bodyPr/>
          <a:lstStyle/>
          <a:p>
            <a:r>
              <a:rPr lang="zh-CN" altLang="zh-CN" dirty="0" smtClean="0"/>
              <a:t>简称</a:t>
            </a:r>
            <a:r>
              <a:rPr lang="en-US" altLang="zh-CN" dirty="0"/>
              <a:t>PK</a:t>
            </a:r>
            <a:r>
              <a:rPr lang="zh-CN" altLang="zh-CN" dirty="0"/>
              <a:t>，也叫作主键属性或者主键约束</a:t>
            </a:r>
            <a:r>
              <a:rPr lang="zh-CN" altLang="zh-CN" dirty="0" smtClean="0"/>
              <a:t>！</a:t>
            </a:r>
            <a:endParaRPr lang="zh-CN" altLang="zh-CN" dirty="0"/>
          </a:p>
          <a:p>
            <a:r>
              <a:rPr lang="zh-CN" altLang="zh-CN" dirty="0"/>
              <a:t>可以唯一标识某条记录的一个字段或者是某些字段的组合，就是主键！</a:t>
            </a:r>
          </a:p>
          <a:p>
            <a:r>
              <a:rPr lang="zh-CN" altLang="zh-CN" dirty="0"/>
              <a:t>设置主键有两种方式：</a:t>
            </a:r>
          </a:p>
          <a:p>
            <a:pPr lvl="2"/>
            <a:r>
              <a:rPr lang="zh-CN" altLang="zh-CN" b="1" dirty="0"/>
              <a:t>第一种，直接在定义字段的时候在后面进行</a:t>
            </a:r>
            <a:r>
              <a:rPr lang="zh-CN" altLang="zh-CN" b="1" dirty="0" smtClean="0"/>
              <a:t>设置</a:t>
            </a:r>
            <a:endParaRPr lang="en-US" altLang="zh-CN" b="1" dirty="0" smtClean="0"/>
          </a:p>
          <a:p>
            <a:pPr lvl="2"/>
            <a:r>
              <a:rPr lang="zh-CN" altLang="zh-CN" b="1" dirty="0"/>
              <a:t>第二种：定义完字段后再定义主键</a:t>
            </a:r>
            <a:r>
              <a:rPr lang="zh-CN" altLang="zh-CN" b="1" dirty="0" smtClean="0"/>
              <a:t>！</a:t>
            </a:r>
            <a:endParaRPr lang="zh-CN" altLang="zh-CN" dirty="0"/>
          </a:p>
          <a:p>
            <a:r>
              <a:rPr lang="zh-CN" altLang="zh-CN" dirty="0"/>
              <a:t>两种定义主键的方式是一样的，但是如果要定义组合主键的话，就只能采用第二种方式</a:t>
            </a:r>
            <a:r>
              <a:rPr lang="zh-CN" altLang="zh-CN" dirty="0" smtClean="0"/>
              <a:t>！</a:t>
            </a:r>
            <a:endParaRPr lang="en-US" altLang="zh-CN" dirty="0" smtClean="0"/>
          </a:p>
          <a:p>
            <a:pPr lvl="2"/>
            <a:r>
              <a:rPr lang="zh-CN" altLang="zh-CN" dirty="0"/>
              <a:t>组合主键的意义是一个主键包含多个字段，而不是多个字段都是主键，因为一张表中主键只能有一个！</a:t>
            </a:r>
          </a:p>
          <a:p>
            <a:pPr lvl="2"/>
            <a:endParaRPr lang="zh-CN" altLang="zh-CN" dirty="0"/>
          </a:p>
          <a:p>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unique</a:t>
            </a:r>
            <a:endParaRPr lang="zh-CN" altLang="en-US" dirty="0"/>
          </a:p>
        </p:txBody>
      </p:sp>
      <p:sp>
        <p:nvSpPr>
          <p:cNvPr id="3" name="内容占位符 2"/>
          <p:cNvSpPr>
            <a:spLocks noGrp="1"/>
          </p:cNvSpPr>
          <p:nvPr>
            <p:ph idx="1"/>
          </p:nvPr>
        </p:nvSpPr>
        <p:spPr/>
        <p:txBody>
          <a:bodyPr/>
          <a:lstStyle/>
          <a:p>
            <a:r>
              <a:rPr lang="zh-CN" altLang="zh-CN" dirty="0"/>
              <a:t>唯一键，也叫作唯一约束，增加该属性后，字段的值就不能重复</a:t>
            </a:r>
            <a:r>
              <a:rPr lang="zh-CN" altLang="zh-CN" dirty="0" smtClean="0"/>
              <a:t>！</a:t>
            </a:r>
            <a:endParaRPr lang="zh-CN" altLang="zh-CN" dirty="0"/>
          </a:p>
          <a:p>
            <a:pPr lvl="2"/>
            <a:r>
              <a:rPr lang="zh-CN" altLang="zh-CN" dirty="0"/>
              <a:t>语法形式：就是在定义字段的时候增加</a:t>
            </a:r>
            <a:r>
              <a:rPr lang="en-US" altLang="zh-CN" dirty="0"/>
              <a:t>unique key</a:t>
            </a:r>
            <a:r>
              <a:rPr lang="zh-CN" altLang="zh-CN" dirty="0"/>
              <a:t>或者</a:t>
            </a:r>
            <a:r>
              <a:rPr lang="en-US" altLang="zh-CN" dirty="0"/>
              <a:t>unique</a:t>
            </a:r>
            <a:r>
              <a:rPr lang="zh-CN" altLang="zh-CN" dirty="0"/>
              <a:t>即可！</a:t>
            </a:r>
          </a:p>
          <a:p>
            <a:endParaRPr lang="en-US" altLang="zh-CN" dirty="0" smtClean="0"/>
          </a:p>
          <a:p>
            <a:r>
              <a:rPr lang="zh-CN" altLang="zh-CN" dirty="0" smtClean="0"/>
              <a:t>与</a:t>
            </a:r>
            <a:r>
              <a:rPr lang="zh-CN" altLang="zh-CN" dirty="0"/>
              <a:t>主键的区别：</a:t>
            </a:r>
          </a:p>
          <a:p>
            <a:pPr lvl="2"/>
            <a:r>
              <a:rPr lang="zh-CN" altLang="zh-CN" dirty="0"/>
              <a:t>主键只能有一个，但是唯一键可以有很多个</a:t>
            </a:r>
          </a:p>
          <a:p>
            <a:pPr lvl="2"/>
            <a:r>
              <a:rPr lang="zh-CN" altLang="zh-CN" dirty="0"/>
              <a:t>主键的值不能为</a:t>
            </a:r>
            <a:r>
              <a:rPr lang="en-US" altLang="zh-CN" dirty="0"/>
              <a:t>null</a:t>
            </a:r>
            <a:r>
              <a:rPr lang="zh-CN" altLang="zh-CN" dirty="0"/>
              <a:t>，但是唯一键可以为</a:t>
            </a:r>
            <a:r>
              <a:rPr lang="en-US" altLang="zh-CN" dirty="0"/>
              <a:t>null</a:t>
            </a:r>
            <a:r>
              <a:rPr lang="zh-CN" altLang="zh-CN" dirty="0"/>
              <a:t>！</a:t>
            </a:r>
          </a:p>
          <a:p>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a:t>
            </a:r>
            <a:r>
              <a:rPr lang="en-US" altLang="zh-CN" dirty="0" err="1" smtClean="0"/>
              <a:t>uto_increment</a:t>
            </a:r>
            <a:endParaRPr lang="zh-CN" altLang="en-US" dirty="0"/>
          </a:p>
        </p:txBody>
      </p:sp>
      <p:sp>
        <p:nvSpPr>
          <p:cNvPr id="3" name="内容占位符 2"/>
          <p:cNvSpPr>
            <a:spLocks noGrp="1"/>
          </p:cNvSpPr>
          <p:nvPr>
            <p:ph idx="1"/>
          </p:nvPr>
        </p:nvSpPr>
        <p:spPr/>
        <p:txBody>
          <a:bodyPr/>
          <a:lstStyle/>
          <a:p>
            <a:r>
              <a:rPr lang="zh-CN" altLang="zh-CN" dirty="0"/>
              <a:t>自动增长属性，或者是自动增长约束！</a:t>
            </a:r>
          </a:p>
          <a:p>
            <a:r>
              <a:rPr lang="zh-CN" altLang="zh-CN" dirty="0"/>
              <a:t>作用是每次插入记录的时候，为某个字段的值自动加</a:t>
            </a:r>
            <a:r>
              <a:rPr lang="en-US" altLang="zh-CN" dirty="0"/>
              <a:t>1</a:t>
            </a:r>
            <a:endParaRPr lang="zh-CN" altLang="zh-CN" dirty="0"/>
          </a:p>
          <a:p>
            <a:r>
              <a:rPr lang="zh-CN" altLang="zh-CN" dirty="0" smtClean="0"/>
              <a:t>使用</a:t>
            </a:r>
            <a:r>
              <a:rPr lang="zh-CN" altLang="zh-CN" dirty="0"/>
              <a:t>这个属性是有</a:t>
            </a:r>
            <a:r>
              <a:rPr lang="zh-CN" altLang="zh-CN" b="1" dirty="0"/>
              <a:t>条件</a:t>
            </a:r>
            <a:r>
              <a:rPr lang="zh-CN" altLang="zh-CN" dirty="0"/>
              <a:t>的</a:t>
            </a:r>
            <a:r>
              <a:rPr lang="zh-CN" altLang="zh-CN" dirty="0" smtClean="0"/>
              <a:t>：</a:t>
            </a:r>
            <a:endParaRPr lang="zh-CN" altLang="zh-CN" dirty="0"/>
          </a:p>
          <a:p>
            <a:pPr lvl="2"/>
            <a:r>
              <a:rPr lang="zh-CN" altLang="zh-CN" dirty="0"/>
              <a:t>该字段类型必须为整数型</a:t>
            </a:r>
          </a:p>
          <a:p>
            <a:pPr lvl="2"/>
            <a:r>
              <a:rPr lang="zh-CN" altLang="zh-CN" dirty="0"/>
              <a:t>该字段必须存在</a:t>
            </a:r>
            <a:r>
              <a:rPr lang="zh-CN" altLang="zh-CN" dirty="0" smtClean="0"/>
              <a:t>索引</a:t>
            </a:r>
            <a:r>
              <a:rPr lang="en-US" altLang="zh-CN" dirty="0"/>
              <a:t> </a:t>
            </a:r>
            <a:endParaRPr lang="zh-CN" altLang="zh-CN" dirty="0"/>
          </a:p>
          <a:p>
            <a:r>
              <a:rPr lang="zh-CN" altLang="zh-CN" dirty="0"/>
              <a:t>在项目中，最最常用的就是在主键上面增加</a:t>
            </a:r>
            <a:r>
              <a:rPr lang="en-US" altLang="zh-CN" dirty="0" err="1"/>
              <a:t>auto_increment</a:t>
            </a:r>
            <a:r>
              <a:rPr lang="zh-CN" altLang="zh-CN" dirty="0"/>
              <a:t>标识！</a:t>
            </a:r>
            <a:endParaRPr lang="zh-CN" altLang="en-US" dirty="0"/>
          </a:p>
        </p:txBody>
      </p:sp>
    </p:spTree>
    <p:extLst>
      <p:ext uri="{BB962C8B-B14F-4D97-AF65-F5344CB8AC3E}">
        <p14:creationId xmlns:p14="http://schemas.microsoft.com/office/powerpoint/2010/main" val="32838416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en-US" altLang="zh-CN" dirty="0" smtClean="0"/>
              <a:t>omment	</a:t>
            </a:r>
            <a:endParaRPr lang="zh-CN" altLang="en-US" dirty="0"/>
          </a:p>
        </p:txBody>
      </p:sp>
      <p:sp>
        <p:nvSpPr>
          <p:cNvPr id="3" name="内容占位符 2"/>
          <p:cNvSpPr>
            <a:spLocks noGrp="1"/>
          </p:cNvSpPr>
          <p:nvPr>
            <p:ph idx="1"/>
          </p:nvPr>
        </p:nvSpPr>
        <p:spPr/>
        <p:txBody>
          <a:bodyPr/>
          <a:lstStyle/>
          <a:p>
            <a:r>
              <a:rPr lang="zh-CN" altLang="zh-CN" dirty="0"/>
              <a:t>是指在创建表的时候，对字段的备注</a:t>
            </a:r>
            <a:r>
              <a:rPr lang="zh-CN" altLang="zh-CN" dirty="0" smtClean="0"/>
              <a:t>！</a:t>
            </a:r>
            <a:endParaRPr lang="en-US" altLang="zh-CN" dirty="0" smtClean="0"/>
          </a:p>
          <a:p>
            <a:pPr lvl="2"/>
            <a:r>
              <a:rPr lang="zh-CN" altLang="en-US" dirty="0"/>
              <a:t>有些时候我们创建的字段比较多</a:t>
            </a:r>
            <a:r>
              <a:rPr lang="en-US" altLang="zh-CN" dirty="0"/>
              <a:t>,</a:t>
            </a:r>
            <a:r>
              <a:rPr lang="zh-CN" altLang="en-US" dirty="0"/>
              <a:t>只查看字段英文名很难一下想到字段的</a:t>
            </a:r>
            <a:r>
              <a:rPr lang="zh-CN" altLang="en-US" dirty="0" smtClean="0"/>
              <a:t>含义</a:t>
            </a:r>
            <a:endParaRPr lang="en-US" altLang="zh-CN" dirty="0" smtClean="0"/>
          </a:p>
          <a:p>
            <a:r>
              <a:rPr lang="zh-CN" altLang="en-US" dirty="0" smtClean="0"/>
              <a:t>我们可以通过 </a:t>
            </a:r>
            <a:r>
              <a:rPr lang="en-US" altLang="zh-CN" dirty="0" smtClean="0"/>
              <a:t>show create </a:t>
            </a:r>
            <a:r>
              <a:rPr lang="zh-CN" altLang="en-US" dirty="0" smtClean="0"/>
              <a:t>表名 来查看注释内容</a:t>
            </a:r>
            <a:endParaRPr lang="zh-CN" altLang="zh-CN" dirty="0"/>
          </a:p>
        </p:txBody>
      </p:sp>
    </p:spTree>
    <p:extLst>
      <p:ext uri="{BB962C8B-B14F-4D97-AF65-F5344CB8AC3E}">
        <p14:creationId xmlns:p14="http://schemas.microsoft.com/office/powerpoint/2010/main" val="3795639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zh-CN" dirty="0"/>
              <a:t>语言</a:t>
            </a:r>
            <a:endParaRPr lang="zh-CN" altLang="en-US" dirty="0"/>
          </a:p>
        </p:txBody>
      </p:sp>
      <p:sp>
        <p:nvSpPr>
          <p:cNvPr id="3" name="内容占位符 2"/>
          <p:cNvSpPr>
            <a:spLocks noGrp="1"/>
          </p:cNvSpPr>
          <p:nvPr>
            <p:ph idx="1"/>
          </p:nvPr>
        </p:nvSpPr>
        <p:spPr/>
        <p:txBody>
          <a:bodyPr/>
          <a:lstStyle/>
          <a:p>
            <a:r>
              <a:rPr lang="zh-CN" altLang="en-US" dirty="0"/>
              <a:t>是一种关系型数据库的操作语言！同时也是一种数据库编程语言</a:t>
            </a:r>
            <a:r>
              <a:rPr lang="zh-CN" altLang="en-US" dirty="0" smtClean="0"/>
              <a:t>！</a:t>
            </a:r>
            <a:endParaRPr lang="en-US" altLang="zh-CN" dirty="0" smtClean="0"/>
          </a:p>
          <a:p>
            <a:r>
              <a:rPr lang="en-US" altLang="zh-CN" dirty="0"/>
              <a:t>SQL</a:t>
            </a:r>
            <a:r>
              <a:rPr lang="zh-CN" altLang="en-US" dirty="0"/>
              <a:t>：</a:t>
            </a:r>
            <a:r>
              <a:rPr lang="en-US" altLang="zh-CN" dirty="0"/>
              <a:t>Structured Query Language</a:t>
            </a:r>
            <a:r>
              <a:rPr lang="zh-CN" altLang="en-US" dirty="0"/>
              <a:t>，结构化查询语言！</a:t>
            </a:r>
          </a:p>
          <a:p>
            <a:r>
              <a:rPr lang="en-US" altLang="zh-CN" dirty="0"/>
              <a:t>SQL</a:t>
            </a:r>
            <a:r>
              <a:rPr lang="zh-CN" altLang="en-US" dirty="0"/>
              <a:t>根据对数据库不同的操作对象或者操作层次，</a:t>
            </a:r>
            <a:r>
              <a:rPr lang="en-US" altLang="zh-CN" dirty="0" smtClean="0"/>
              <a:t>SQL</a:t>
            </a:r>
            <a:r>
              <a:rPr lang="zh-CN" altLang="en-US" dirty="0"/>
              <a:t>又可以分成不同的操作语言</a:t>
            </a:r>
            <a:r>
              <a:rPr lang="zh-CN" altLang="en-US" dirty="0" smtClean="0"/>
              <a:t>！</a:t>
            </a:r>
            <a:endParaRPr lang="en-US" altLang="zh-CN" dirty="0" smtClean="0"/>
          </a:p>
          <a:p>
            <a:pPr lvl="2"/>
            <a:r>
              <a:rPr lang="en-US" altLang="zh-CN" dirty="0" err="1" smtClean="0"/>
              <a:t>DDL:</a:t>
            </a:r>
            <a:r>
              <a:rPr lang="en-US" altLang="zh-CN" dirty="0" err="1"/>
              <a:t>Data</a:t>
            </a:r>
            <a:r>
              <a:rPr lang="en-US" altLang="zh-CN" dirty="0"/>
              <a:t> Definition Language</a:t>
            </a:r>
            <a:r>
              <a:rPr lang="zh-CN" altLang="zh-CN" dirty="0"/>
              <a:t>，数据定义语言</a:t>
            </a:r>
            <a:endParaRPr lang="en-US" altLang="zh-CN" dirty="0" smtClean="0"/>
          </a:p>
          <a:p>
            <a:pPr lvl="2"/>
            <a:r>
              <a:rPr lang="en-US" altLang="zh-CN" dirty="0" err="1" smtClean="0"/>
              <a:t>DML:</a:t>
            </a:r>
            <a:r>
              <a:rPr lang="en-US" altLang="zh-CN" dirty="0" err="1"/>
              <a:t>Data</a:t>
            </a:r>
            <a:r>
              <a:rPr lang="en-US" altLang="zh-CN" dirty="0"/>
              <a:t> Manipulation Language</a:t>
            </a:r>
            <a:r>
              <a:rPr lang="zh-CN" altLang="zh-CN" dirty="0"/>
              <a:t>，数据操作</a:t>
            </a:r>
            <a:r>
              <a:rPr lang="zh-CN" altLang="zh-CN" dirty="0" smtClean="0"/>
              <a:t>语言</a:t>
            </a:r>
            <a:endParaRPr lang="en-US" altLang="zh-CN" dirty="0" smtClean="0"/>
          </a:p>
          <a:p>
            <a:pPr lvl="2"/>
            <a:r>
              <a:rPr lang="en-US" altLang="zh-CN" dirty="0" err="1" smtClean="0"/>
              <a:t>DCL:</a:t>
            </a:r>
            <a:r>
              <a:rPr lang="en-US" altLang="zh-CN" dirty="0" err="1"/>
              <a:t>Date</a:t>
            </a:r>
            <a:r>
              <a:rPr lang="en-US" altLang="zh-CN" dirty="0"/>
              <a:t> Control Language</a:t>
            </a:r>
            <a:r>
              <a:rPr lang="zh-CN" altLang="zh-CN" dirty="0"/>
              <a:t>，数据控制语言</a:t>
            </a:r>
            <a:endParaRPr lang="zh-CN" altLang="en-US" dirty="0"/>
          </a:p>
        </p:txBody>
      </p:sp>
    </p:spTree>
    <p:extLst>
      <p:ext uri="{BB962C8B-B14F-4D97-AF65-F5344CB8AC3E}">
        <p14:creationId xmlns:p14="http://schemas.microsoft.com/office/powerpoint/2010/main" val="37532879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a:t>
            </a:r>
            <a:endParaRPr lang="zh-CN" altLang="en-US" dirty="0"/>
          </a:p>
        </p:txBody>
      </p:sp>
      <p:sp>
        <p:nvSpPr>
          <p:cNvPr id="3" name="内容占位符 2"/>
          <p:cNvSpPr>
            <a:spLocks noGrp="1"/>
          </p:cNvSpPr>
          <p:nvPr>
            <p:ph idx="1"/>
          </p:nvPr>
        </p:nvSpPr>
        <p:spPr/>
        <p:txBody>
          <a:bodyPr/>
          <a:lstStyle/>
          <a:p>
            <a:r>
              <a:rPr lang="zh-CN" altLang="zh-CN" dirty="0"/>
              <a:t>什么是索引？</a:t>
            </a:r>
          </a:p>
          <a:p>
            <a:r>
              <a:rPr lang="zh-CN" altLang="zh-CN" dirty="0"/>
              <a:t>索引其实就是一些“内置表”，该表的数据是对某个真实表的某个或某些字段的数据进行了“排序”之后的存储形式！</a:t>
            </a:r>
          </a:p>
          <a:p>
            <a:endParaRPr lang="zh-CN" altLang="zh-CN" dirty="0"/>
          </a:p>
          <a:p>
            <a:r>
              <a:rPr lang="zh-CN" altLang="zh-CN" b="1" dirty="0"/>
              <a:t>索引的最大作用是：能极大的提高查询数据的速度！</a:t>
            </a:r>
            <a:endParaRPr lang="zh-CN" altLang="en-US" dirty="0"/>
          </a:p>
        </p:txBody>
      </p:sp>
    </p:spTree>
    <p:extLst>
      <p:ext uri="{BB962C8B-B14F-4D97-AF65-F5344CB8AC3E}">
        <p14:creationId xmlns:p14="http://schemas.microsoft.com/office/powerpoint/2010/main" val="3798938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229600" cy="5472608"/>
          </a:xfrm>
        </p:spPr>
        <p:txBody>
          <a:bodyPr/>
          <a:lstStyle/>
          <a:p>
            <a:r>
              <a:rPr lang="zh-CN" altLang="zh-CN" dirty="0"/>
              <a:t>一般来说，有以下的几种索引：</a:t>
            </a:r>
          </a:p>
          <a:p>
            <a:r>
              <a:rPr lang="zh-CN" altLang="zh-CN" b="1" dirty="0"/>
              <a:t>普通索引：</a:t>
            </a:r>
            <a:endParaRPr lang="zh-CN" altLang="zh-CN" dirty="0"/>
          </a:p>
          <a:p>
            <a:pPr lvl="2"/>
            <a:r>
              <a:rPr lang="en-US" altLang="zh-CN" dirty="0"/>
              <a:t>key(</a:t>
            </a:r>
            <a:r>
              <a:rPr lang="zh-CN" altLang="zh-CN" dirty="0"/>
              <a:t>字段名</a:t>
            </a:r>
            <a:r>
              <a:rPr lang="en-US" altLang="zh-CN" dirty="0"/>
              <a:t>1</a:t>
            </a:r>
            <a:r>
              <a:rPr lang="zh-CN" altLang="zh-CN" dirty="0"/>
              <a:t>，字段名</a:t>
            </a:r>
            <a:r>
              <a:rPr lang="en-US" altLang="zh-CN" dirty="0"/>
              <a:t>2</a:t>
            </a:r>
            <a:r>
              <a:rPr lang="zh-CN" altLang="zh-CN" dirty="0"/>
              <a:t>……</a:t>
            </a:r>
            <a:r>
              <a:rPr lang="en-US" altLang="zh-CN" dirty="0" smtClean="0"/>
              <a:t>)</a:t>
            </a:r>
            <a:endParaRPr lang="zh-CN" altLang="zh-CN" dirty="0"/>
          </a:p>
          <a:p>
            <a:r>
              <a:rPr lang="zh-CN" altLang="zh-CN" b="1" dirty="0"/>
              <a:t>唯一索引：</a:t>
            </a:r>
            <a:endParaRPr lang="zh-CN" altLang="zh-CN" dirty="0"/>
          </a:p>
          <a:p>
            <a:r>
              <a:rPr lang="zh-CN" altLang="zh-CN" dirty="0"/>
              <a:t>其实就是唯一约束</a:t>
            </a:r>
          </a:p>
          <a:p>
            <a:pPr lvl="2"/>
            <a:r>
              <a:rPr lang="en-US" altLang="zh-CN" dirty="0"/>
              <a:t>unique key(</a:t>
            </a:r>
            <a:r>
              <a:rPr lang="zh-CN" altLang="zh-CN" dirty="0"/>
              <a:t>字段名</a:t>
            </a:r>
            <a:r>
              <a:rPr lang="en-US" altLang="zh-CN" dirty="0"/>
              <a:t>1</a:t>
            </a:r>
            <a:r>
              <a:rPr lang="zh-CN" altLang="zh-CN" dirty="0"/>
              <a:t>，字段名</a:t>
            </a:r>
            <a:r>
              <a:rPr lang="en-US" altLang="zh-CN" dirty="0"/>
              <a:t>2</a:t>
            </a:r>
            <a:r>
              <a:rPr lang="zh-CN" altLang="zh-CN" dirty="0"/>
              <a:t>……</a:t>
            </a:r>
            <a:r>
              <a:rPr lang="en-US" altLang="zh-CN" dirty="0" smtClean="0"/>
              <a:t>)</a:t>
            </a:r>
            <a:endParaRPr lang="zh-CN" altLang="zh-CN" dirty="0"/>
          </a:p>
          <a:p>
            <a:r>
              <a:rPr lang="zh-CN" altLang="zh-CN" b="1" dirty="0"/>
              <a:t>主键索引：</a:t>
            </a:r>
            <a:endParaRPr lang="zh-CN" altLang="zh-CN" dirty="0"/>
          </a:p>
          <a:p>
            <a:r>
              <a:rPr lang="zh-CN" altLang="zh-CN" dirty="0"/>
              <a:t>其实就是主键约束</a:t>
            </a:r>
          </a:p>
          <a:p>
            <a:pPr lvl="2"/>
            <a:r>
              <a:rPr lang="en-US" altLang="zh-CN" dirty="0"/>
              <a:t>primary key(</a:t>
            </a:r>
            <a:r>
              <a:rPr lang="zh-CN" altLang="zh-CN" dirty="0"/>
              <a:t>字段名</a:t>
            </a:r>
            <a:r>
              <a:rPr lang="en-US" altLang="zh-CN" dirty="0"/>
              <a:t>1</a:t>
            </a:r>
            <a:r>
              <a:rPr lang="zh-CN" altLang="zh-CN" dirty="0"/>
              <a:t>，字段名</a:t>
            </a:r>
            <a:r>
              <a:rPr lang="en-US" altLang="zh-CN" dirty="0"/>
              <a:t>2</a:t>
            </a:r>
            <a:r>
              <a:rPr lang="zh-CN" altLang="zh-CN" dirty="0"/>
              <a:t>……</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36410923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实体与实体关系</a:t>
            </a:r>
            <a:endParaRPr lang="zh-CN" altLang="en-US" dirty="0"/>
          </a:p>
        </p:txBody>
      </p:sp>
      <p:sp>
        <p:nvSpPr>
          <p:cNvPr id="3" name="内容占位符 2"/>
          <p:cNvSpPr>
            <a:spLocks noGrp="1"/>
          </p:cNvSpPr>
          <p:nvPr>
            <p:ph idx="1"/>
          </p:nvPr>
        </p:nvSpPr>
        <p:spPr/>
        <p:txBody>
          <a:bodyPr/>
          <a:lstStyle/>
          <a:p>
            <a:r>
              <a:rPr lang="zh-CN" altLang="zh-CN" dirty="0"/>
              <a:t>现实生活中，实体与实体之间肯定是有关系的，所以，我们在设计数据表的时候，就应该体现出表与表之间的关系，而我们把这种关系总结成三</a:t>
            </a:r>
            <a:r>
              <a:rPr lang="zh-CN" altLang="zh-CN" dirty="0" smtClean="0"/>
              <a:t>种</a:t>
            </a:r>
            <a:endParaRPr lang="en-US" altLang="zh-CN" dirty="0" smtClean="0"/>
          </a:p>
          <a:p>
            <a:r>
              <a:rPr lang="zh-CN" altLang="en-US" dirty="0" smtClean="0"/>
              <a:t>一对一</a:t>
            </a:r>
            <a:endParaRPr lang="en-US" altLang="zh-CN" dirty="0" smtClean="0"/>
          </a:p>
          <a:p>
            <a:r>
              <a:rPr lang="zh-CN" altLang="en-US" dirty="0" smtClean="0"/>
              <a:t>多对一</a:t>
            </a:r>
            <a:r>
              <a:rPr lang="en-US" altLang="zh-CN" dirty="0" smtClean="0"/>
              <a:t>(</a:t>
            </a:r>
            <a:r>
              <a:rPr lang="zh-CN" altLang="en-US" dirty="0" smtClean="0"/>
              <a:t>一对多</a:t>
            </a:r>
            <a:r>
              <a:rPr lang="en-US" altLang="zh-CN" dirty="0" smtClean="0"/>
              <a:t>)</a:t>
            </a:r>
          </a:p>
          <a:p>
            <a:r>
              <a:rPr lang="zh-CN" altLang="en-US" dirty="0" smtClean="0"/>
              <a:t>多对多</a:t>
            </a:r>
            <a:endParaRPr lang="zh-CN" altLang="en-US" dirty="0"/>
          </a:p>
        </p:txBody>
      </p:sp>
    </p:spTree>
    <p:extLst>
      <p:ext uri="{BB962C8B-B14F-4D97-AF65-F5344CB8AC3E}">
        <p14:creationId xmlns:p14="http://schemas.microsoft.com/office/powerpoint/2010/main" val="21343150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外键</a:t>
            </a:r>
          </a:p>
        </p:txBody>
      </p:sp>
      <p:sp>
        <p:nvSpPr>
          <p:cNvPr id="3" name="内容占位符 2"/>
          <p:cNvSpPr>
            <a:spLocks noGrp="1"/>
          </p:cNvSpPr>
          <p:nvPr>
            <p:ph idx="1"/>
          </p:nvPr>
        </p:nvSpPr>
        <p:spPr/>
        <p:txBody>
          <a:bodyPr/>
          <a:lstStyle/>
          <a:p>
            <a:r>
              <a:rPr lang="zh-CN" altLang="zh-CN" dirty="0"/>
              <a:t>如果一个实体</a:t>
            </a:r>
            <a:r>
              <a:rPr lang="en-US" altLang="zh-CN" dirty="0"/>
              <a:t>A</a:t>
            </a:r>
            <a:r>
              <a:rPr lang="zh-CN" altLang="zh-CN" dirty="0"/>
              <a:t>的某个字段，刚好指向或者是引用另一个实体</a:t>
            </a:r>
            <a:r>
              <a:rPr lang="en-US" altLang="zh-CN" dirty="0"/>
              <a:t>B</a:t>
            </a:r>
            <a:r>
              <a:rPr lang="zh-CN" altLang="zh-CN" dirty="0"/>
              <a:t>的主键，那么实体</a:t>
            </a:r>
            <a:r>
              <a:rPr lang="en-US" altLang="zh-CN" dirty="0"/>
              <a:t>A</a:t>
            </a:r>
            <a:r>
              <a:rPr lang="zh-CN" altLang="zh-CN" dirty="0"/>
              <a:t>的这个字段就叫作外键，简单来说，外键就是外面的主键，就是其他表的主键！</a:t>
            </a:r>
          </a:p>
          <a:p>
            <a:r>
              <a:rPr lang="zh-CN" altLang="zh-CN" dirty="0"/>
              <a:t>关键字是</a:t>
            </a:r>
            <a:r>
              <a:rPr lang="en-US" altLang="zh-CN" dirty="0"/>
              <a:t>foreign key</a:t>
            </a:r>
            <a:r>
              <a:rPr lang="zh-CN" altLang="zh-CN" dirty="0"/>
              <a:t>，也叫外键约束</a:t>
            </a:r>
          </a:p>
          <a:p>
            <a:r>
              <a:rPr lang="zh-CN" altLang="zh-CN" dirty="0"/>
              <a:t>外键的意义就是用来约束关系内的实体</a:t>
            </a:r>
            <a:endParaRPr lang="zh-CN" altLang="en-US" dirty="0"/>
          </a:p>
        </p:txBody>
      </p:sp>
    </p:spTree>
    <p:extLst>
      <p:ext uri="{BB962C8B-B14F-4D97-AF65-F5344CB8AC3E}">
        <p14:creationId xmlns:p14="http://schemas.microsoft.com/office/powerpoint/2010/main" val="12176552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定义外键应该是在父表上定义还是在从表上定义？</a:t>
            </a:r>
          </a:p>
          <a:p>
            <a:pPr lvl="2"/>
            <a:r>
              <a:rPr lang="zh-CN" altLang="zh-CN" dirty="0"/>
              <a:t>应该在子表的字段上增加一个外键属性，指向父表的主键！</a:t>
            </a:r>
          </a:p>
          <a:p>
            <a:endParaRPr lang="en-US" altLang="zh-CN" dirty="0" smtClean="0"/>
          </a:p>
          <a:p>
            <a:r>
              <a:rPr lang="zh-CN" altLang="zh-CN" dirty="0" smtClean="0"/>
              <a:t>外</a:t>
            </a:r>
            <a:r>
              <a:rPr lang="zh-CN" altLang="zh-CN" dirty="0"/>
              <a:t>键定义语法：</a:t>
            </a:r>
          </a:p>
          <a:p>
            <a:pPr lvl="2"/>
            <a:r>
              <a:rPr lang="en-US" altLang="zh-CN" b="1" dirty="0"/>
              <a:t>foreign key(</a:t>
            </a:r>
            <a:r>
              <a:rPr lang="zh-CN" altLang="zh-CN" b="1" dirty="0"/>
              <a:t>本表中的外键字段</a:t>
            </a:r>
            <a:r>
              <a:rPr lang="en-US" altLang="zh-CN" b="1" dirty="0"/>
              <a:t>)  references  </a:t>
            </a:r>
            <a:r>
              <a:rPr lang="zh-CN" altLang="zh-CN" b="1" dirty="0"/>
              <a:t>父表名（父表的主键）</a:t>
            </a:r>
            <a:endParaRPr lang="zh-CN" altLang="zh-CN" dirty="0"/>
          </a:p>
          <a:p>
            <a:pPr lvl="2"/>
            <a:endParaRPr lang="zh-CN" altLang="en-US" dirty="0"/>
          </a:p>
        </p:txBody>
      </p:sp>
    </p:spTree>
    <p:extLst>
      <p:ext uri="{BB962C8B-B14F-4D97-AF65-F5344CB8AC3E}">
        <p14:creationId xmlns:p14="http://schemas.microsoft.com/office/powerpoint/2010/main" val="42758088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设置级联操作</a:t>
            </a:r>
            <a:endParaRPr lang="zh-CN" altLang="en-US" dirty="0"/>
          </a:p>
        </p:txBody>
      </p:sp>
      <p:sp>
        <p:nvSpPr>
          <p:cNvPr id="3" name="内容占位符 2"/>
          <p:cNvSpPr>
            <a:spLocks noGrp="1"/>
          </p:cNvSpPr>
          <p:nvPr>
            <p:ph idx="1"/>
          </p:nvPr>
        </p:nvSpPr>
        <p:spPr>
          <a:xfrm>
            <a:off x="467544" y="1412776"/>
            <a:ext cx="8229600" cy="5257800"/>
          </a:xfrm>
        </p:spPr>
        <p:txBody>
          <a:bodyPr/>
          <a:lstStyle/>
          <a:p>
            <a:r>
              <a:rPr lang="zh-CN" altLang="zh-CN" dirty="0"/>
              <a:t>操作父表的时候会影响到子表，也叫关联动作</a:t>
            </a:r>
            <a:r>
              <a:rPr lang="zh-CN" altLang="zh-CN" dirty="0" smtClean="0"/>
              <a:t>！</a:t>
            </a:r>
            <a:endParaRPr lang="en-US" altLang="zh-CN" dirty="0" smtClean="0"/>
          </a:p>
          <a:p>
            <a:r>
              <a:rPr lang="zh-CN" altLang="zh-CN" dirty="0"/>
              <a:t>一般主表有以下的两个操作：</a:t>
            </a:r>
          </a:p>
          <a:p>
            <a:pPr lvl="2"/>
            <a:r>
              <a:rPr lang="zh-CN" altLang="zh-CN" b="1" dirty="0"/>
              <a:t>主表更新</a:t>
            </a:r>
          </a:p>
          <a:p>
            <a:pPr lvl="2"/>
            <a:r>
              <a:rPr lang="zh-CN" altLang="zh-CN" dirty="0"/>
              <a:t>语法形式为：</a:t>
            </a:r>
            <a:r>
              <a:rPr lang="en-US" altLang="zh-CN" b="1" dirty="0"/>
              <a:t>on update [</a:t>
            </a:r>
            <a:r>
              <a:rPr lang="zh-CN" altLang="zh-CN" b="1" dirty="0"/>
              <a:t>级联操作</a:t>
            </a:r>
            <a:r>
              <a:rPr lang="en-US" altLang="zh-CN" b="1" dirty="0"/>
              <a:t>]</a:t>
            </a:r>
            <a:endParaRPr lang="zh-CN" altLang="zh-CN" dirty="0"/>
          </a:p>
          <a:p>
            <a:endParaRPr lang="en-US" altLang="zh-CN" dirty="0"/>
          </a:p>
          <a:p>
            <a:pPr lvl="2"/>
            <a:r>
              <a:rPr lang="zh-CN" altLang="zh-CN" b="1" dirty="0"/>
              <a:t>主表删除</a:t>
            </a:r>
          </a:p>
          <a:p>
            <a:pPr lvl="2"/>
            <a:r>
              <a:rPr lang="zh-CN" altLang="zh-CN" dirty="0"/>
              <a:t>语法形式为：</a:t>
            </a:r>
            <a:r>
              <a:rPr lang="en-US" altLang="zh-CN" b="1" dirty="0"/>
              <a:t>on delete [</a:t>
            </a:r>
            <a:r>
              <a:rPr lang="zh-CN" altLang="zh-CN" b="1" dirty="0"/>
              <a:t>级联操作</a:t>
            </a:r>
            <a:r>
              <a:rPr lang="en-US" altLang="zh-CN" b="1" dirty="0" smtClean="0"/>
              <a:t>]</a:t>
            </a:r>
            <a:endParaRPr lang="en-US" altLang="zh-CN" dirty="0" smtClean="0"/>
          </a:p>
          <a:p>
            <a:r>
              <a:rPr lang="zh-CN" altLang="zh-CN" dirty="0"/>
              <a:t>级联操作应该和前面定义外键的时候一样，应该放在子表上！</a:t>
            </a:r>
          </a:p>
          <a:p>
            <a:endParaRPr lang="zh-CN" altLang="zh-CN" dirty="0"/>
          </a:p>
          <a:p>
            <a:pPr lvl="2"/>
            <a:endParaRPr lang="zh-CN" altLang="en-US" dirty="0"/>
          </a:p>
        </p:txBody>
      </p:sp>
    </p:spTree>
    <p:extLst>
      <p:ext uri="{BB962C8B-B14F-4D97-AF65-F5344CB8AC3E}">
        <p14:creationId xmlns:p14="http://schemas.microsoft.com/office/powerpoint/2010/main" val="17593971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级联操作一共有三种形式：</a:t>
            </a:r>
          </a:p>
          <a:p>
            <a:pPr lvl="2"/>
            <a:r>
              <a:rPr lang="en-US" altLang="zh-CN" b="1" dirty="0"/>
              <a:t>cascade</a:t>
            </a:r>
            <a:r>
              <a:rPr lang="zh-CN" altLang="zh-CN" b="1" dirty="0"/>
              <a:t>：</a:t>
            </a:r>
            <a:r>
              <a:rPr lang="zh-CN" altLang="zh-CN" dirty="0"/>
              <a:t>同步操作，或者串联操作，也就是当父表的主键字段更新或者删除的时候，子表的外键字段也进行相应的更新或者删除</a:t>
            </a:r>
            <a:r>
              <a:rPr lang="zh-CN" altLang="zh-CN" dirty="0" smtClean="0"/>
              <a:t>！</a:t>
            </a:r>
            <a:endParaRPr lang="zh-CN" altLang="zh-CN" dirty="0"/>
          </a:p>
          <a:p>
            <a:pPr lvl="2"/>
            <a:r>
              <a:rPr lang="en-US" altLang="zh-CN" b="1" dirty="0"/>
              <a:t>set null</a:t>
            </a:r>
            <a:r>
              <a:rPr lang="zh-CN" altLang="zh-CN" b="1" dirty="0"/>
              <a:t>：</a:t>
            </a:r>
            <a:r>
              <a:rPr lang="zh-CN" altLang="zh-CN" dirty="0"/>
              <a:t>设置为</a:t>
            </a:r>
            <a:r>
              <a:rPr lang="en-US" altLang="zh-CN" dirty="0"/>
              <a:t>null</a:t>
            </a:r>
            <a:r>
              <a:rPr lang="zh-CN" altLang="zh-CN" dirty="0"/>
              <a:t>，也就是当父表的主键字段更新或者删除的时候，子表的外键字段就设置为</a:t>
            </a:r>
            <a:r>
              <a:rPr lang="en-US" altLang="zh-CN" dirty="0"/>
              <a:t>null</a:t>
            </a:r>
            <a:r>
              <a:rPr lang="zh-CN" altLang="zh-CN" dirty="0"/>
              <a:t>，当然，前提是子表中的外键字段没有非空约束</a:t>
            </a:r>
            <a:r>
              <a:rPr lang="zh-CN" altLang="zh-CN" dirty="0" smtClean="0"/>
              <a:t>！</a:t>
            </a:r>
            <a:endParaRPr lang="zh-CN" altLang="zh-CN" dirty="0"/>
          </a:p>
          <a:p>
            <a:pPr lvl="2"/>
            <a:r>
              <a:rPr lang="en-US" altLang="zh-CN" b="1" dirty="0"/>
              <a:t>restrict</a:t>
            </a:r>
            <a:r>
              <a:rPr lang="zh-CN" altLang="zh-CN" b="1" dirty="0"/>
              <a:t>：</a:t>
            </a:r>
            <a:r>
              <a:rPr lang="zh-CN" altLang="zh-CN" dirty="0"/>
              <a:t>就是拒绝主表更新或者删除！</a:t>
            </a:r>
          </a:p>
          <a:p>
            <a:endParaRPr lang="zh-CN" altLang="en-US" dirty="0"/>
          </a:p>
        </p:txBody>
      </p:sp>
    </p:spTree>
    <p:extLst>
      <p:ext uri="{BB962C8B-B14F-4D97-AF65-F5344CB8AC3E}">
        <p14:creationId xmlns:p14="http://schemas.microsoft.com/office/powerpoint/2010/main" val="24696798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删除外键的语法</a:t>
            </a:r>
            <a:r>
              <a:rPr lang="zh-CN" altLang="zh-CN" b="1" dirty="0" smtClean="0"/>
              <a:t>：</a:t>
            </a:r>
            <a:endParaRPr lang="zh-CN" altLang="zh-CN" dirty="0"/>
          </a:p>
          <a:p>
            <a:pPr lvl="2"/>
            <a:r>
              <a:rPr lang="en-US" altLang="zh-CN" b="1" dirty="0"/>
              <a:t>alter  table </a:t>
            </a:r>
            <a:r>
              <a:rPr lang="zh-CN" altLang="zh-CN" b="1" dirty="0"/>
              <a:t>表名</a:t>
            </a:r>
            <a:r>
              <a:rPr lang="en-US" altLang="zh-CN" b="1" dirty="0"/>
              <a:t> drop foreign key </a:t>
            </a:r>
            <a:r>
              <a:rPr lang="zh-CN" altLang="zh-CN" b="1" dirty="0"/>
              <a:t>外键名</a:t>
            </a:r>
            <a:endParaRPr lang="zh-CN" altLang="zh-CN" dirty="0"/>
          </a:p>
          <a:p>
            <a:endParaRPr lang="en-US" altLang="zh-CN" b="1" dirty="0" smtClean="0"/>
          </a:p>
          <a:p>
            <a:r>
              <a:rPr lang="zh-CN" altLang="zh-CN" b="1" dirty="0" smtClean="0"/>
              <a:t>增加</a:t>
            </a:r>
            <a:r>
              <a:rPr lang="zh-CN" altLang="zh-CN" b="1" dirty="0"/>
              <a:t>外键的语法：</a:t>
            </a:r>
            <a:endParaRPr lang="zh-CN" altLang="zh-CN" dirty="0"/>
          </a:p>
          <a:p>
            <a:pPr lvl="2"/>
            <a:r>
              <a:rPr lang="en-US" altLang="zh-CN" b="1" dirty="0"/>
              <a:t>alter  table  </a:t>
            </a:r>
            <a:r>
              <a:rPr lang="zh-CN" altLang="zh-CN" b="1" dirty="0"/>
              <a:t>表名</a:t>
            </a:r>
            <a:r>
              <a:rPr lang="en-US" altLang="zh-CN" b="1" dirty="0"/>
              <a:t>  add  foreign key </a:t>
            </a:r>
            <a:r>
              <a:rPr lang="zh-CN" altLang="zh-CN" b="1" dirty="0"/>
              <a:t>外键定义 </a:t>
            </a:r>
            <a:endParaRPr lang="en-US" altLang="zh-CN" b="1" dirty="0" smtClean="0"/>
          </a:p>
          <a:p>
            <a:pPr lvl="2"/>
            <a:endParaRPr lang="en-US" altLang="zh-CN" b="1" dirty="0"/>
          </a:p>
          <a:p>
            <a:pPr marL="914400" lvl="2" indent="0">
              <a:buNone/>
            </a:pPr>
            <a:endParaRPr lang="zh-CN" altLang="zh-CN" dirty="0"/>
          </a:p>
          <a:p>
            <a:r>
              <a:rPr lang="zh-CN" altLang="en-US" dirty="0" smtClean="0"/>
              <a:t>注意</a:t>
            </a:r>
            <a:r>
              <a:rPr lang="en-US" altLang="zh-CN" dirty="0" smtClean="0"/>
              <a:t>:</a:t>
            </a:r>
            <a:r>
              <a:rPr lang="zh-CN" altLang="en-US" dirty="0" smtClean="0"/>
              <a:t>外键约束只有</a:t>
            </a:r>
            <a:r>
              <a:rPr lang="en-US" altLang="zh-CN" dirty="0" err="1" smtClean="0"/>
              <a:t>InnoDB</a:t>
            </a:r>
            <a:r>
              <a:rPr lang="zh-CN" altLang="en-US" dirty="0" smtClean="0"/>
              <a:t>存储引擎才支持</a:t>
            </a:r>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范式</a:t>
            </a:r>
            <a:endParaRPr lang="zh-CN" altLang="en-US" dirty="0"/>
          </a:p>
        </p:txBody>
      </p:sp>
      <p:sp>
        <p:nvSpPr>
          <p:cNvPr id="3" name="内容占位符 2"/>
          <p:cNvSpPr>
            <a:spLocks noGrp="1"/>
          </p:cNvSpPr>
          <p:nvPr>
            <p:ph idx="1"/>
          </p:nvPr>
        </p:nvSpPr>
        <p:spPr/>
        <p:txBody>
          <a:bodyPr/>
          <a:lstStyle/>
          <a:p>
            <a:r>
              <a:rPr lang="zh-CN" altLang="en-US" dirty="0" smtClean="0"/>
              <a:t>概念</a:t>
            </a:r>
            <a:endParaRPr lang="en-US" altLang="zh-CN" dirty="0" smtClean="0"/>
          </a:p>
          <a:p>
            <a:pPr lvl="2"/>
            <a:r>
              <a:rPr lang="zh-CN" altLang="zh-CN" dirty="0"/>
              <a:t>范式就是我们设计表的基本规范！</a:t>
            </a:r>
            <a:r>
              <a:rPr lang="en-US" altLang="zh-CN" dirty="0"/>
              <a:t>Normal </a:t>
            </a:r>
            <a:r>
              <a:rPr lang="en-US" altLang="zh-CN" dirty="0" smtClean="0"/>
              <a:t>Format</a:t>
            </a:r>
          </a:p>
          <a:p>
            <a:r>
              <a:rPr lang="zh-CN" altLang="en-US" dirty="0" smtClean="0"/>
              <a:t>作用</a:t>
            </a:r>
            <a:endParaRPr lang="en-US" altLang="zh-CN" dirty="0" smtClean="0"/>
          </a:p>
          <a:p>
            <a:pPr lvl="2"/>
            <a:r>
              <a:rPr lang="zh-CN" altLang="zh-CN" dirty="0"/>
              <a:t>通过合理的数据存储，从而使得数据的冗余度最小化以及运行效率的最大化！</a:t>
            </a:r>
            <a:endParaRPr lang="en-US" altLang="zh-CN" dirty="0" smtClean="0"/>
          </a:p>
          <a:p>
            <a:r>
              <a:rPr lang="zh-CN" altLang="en-US" dirty="0" smtClean="0"/>
              <a:t>分层</a:t>
            </a:r>
            <a:endParaRPr lang="en-US" altLang="zh-CN" dirty="0" smtClean="0"/>
          </a:p>
          <a:p>
            <a:pPr lvl="2"/>
            <a:r>
              <a:rPr lang="zh-CN" altLang="zh-CN" dirty="0"/>
              <a:t>根据不同的需求标准，一层一层的严格递进，一层比一层严格，理论上来说，范式一共有</a:t>
            </a:r>
            <a:r>
              <a:rPr lang="en-US" altLang="zh-CN" dirty="0"/>
              <a:t>6</a:t>
            </a:r>
            <a:r>
              <a:rPr lang="zh-CN" altLang="zh-CN" dirty="0"/>
              <a:t>层</a:t>
            </a:r>
            <a:r>
              <a:rPr lang="zh-CN" altLang="zh-CN" dirty="0" smtClean="0"/>
              <a:t>！</a:t>
            </a:r>
            <a:endParaRPr lang="en-US" altLang="zh-CN" dirty="0" smtClean="0"/>
          </a:p>
          <a:p>
            <a:pPr lvl="2"/>
            <a:endParaRPr lang="en-US" altLang="zh-CN" dirty="0"/>
          </a:p>
          <a:p>
            <a:pPr lvl="2"/>
            <a:endParaRPr lang="en-US" altLang="zh-CN" dirty="0" smtClean="0"/>
          </a:p>
        </p:txBody>
      </p:sp>
    </p:spTree>
    <p:extLst>
      <p:ext uri="{BB962C8B-B14F-4D97-AF65-F5344CB8AC3E}">
        <p14:creationId xmlns:p14="http://schemas.microsoft.com/office/powerpoint/2010/main" val="20862109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比如：第一范式，第二范式……</a:t>
            </a:r>
          </a:p>
          <a:p>
            <a:r>
              <a:rPr lang="zh-CN" altLang="zh-CN" dirty="0"/>
              <a:t>要想满足第二范式，首先要满足第一范式，依次类推</a:t>
            </a:r>
            <a:r>
              <a:rPr lang="zh-CN" altLang="zh-CN" dirty="0" smtClean="0"/>
              <a:t>！</a:t>
            </a:r>
            <a:endParaRPr lang="zh-CN" altLang="zh-CN" dirty="0"/>
          </a:p>
          <a:p>
            <a:r>
              <a:rPr lang="zh-CN" altLang="zh-CN" dirty="0"/>
              <a:t>但是，后面的范式实在是太严格了，很难达到，所以在数据库中，只引入三层范式！</a:t>
            </a:r>
          </a:p>
          <a:p>
            <a:r>
              <a:rPr lang="zh-CN" altLang="zh-CN" dirty="0"/>
              <a:t>满足三层范式的数据库就是设计比较合理的数据库！</a:t>
            </a:r>
          </a:p>
          <a:p>
            <a:endParaRPr lang="zh-CN" altLang="en-US" dirty="0"/>
          </a:p>
        </p:txBody>
      </p:sp>
    </p:spTree>
    <p:extLst>
      <p:ext uri="{BB962C8B-B14F-4D97-AF65-F5344CB8AC3E}">
        <p14:creationId xmlns:p14="http://schemas.microsoft.com/office/powerpoint/2010/main" val="301546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DDL</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smtClean="0"/>
              <a:t>DDL</a:t>
            </a:r>
            <a:r>
              <a:rPr lang="zh-CN" altLang="en-US" dirty="0"/>
              <a:t>：</a:t>
            </a:r>
            <a:r>
              <a:rPr lang="en-US" altLang="zh-CN" dirty="0"/>
              <a:t>Data Definition Language</a:t>
            </a:r>
            <a:r>
              <a:rPr lang="zh-CN" altLang="en-US" dirty="0"/>
              <a:t>，</a:t>
            </a:r>
            <a:r>
              <a:rPr lang="zh-CN" altLang="en-US" dirty="0" smtClean="0"/>
              <a:t>数据定义语言</a:t>
            </a:r>
            <a:endParaRPr lang="zh-CN" altLang="en-US" dirty="0"/>
          </a:p>
          <a:p>
            <a:r>
              <a:rPr lang="zh-CN" altLang="en-US" dirty="0"/>
              <a:t>主要是用来定义和维护数据库的各种对象（比如，库，表，字段，索引和视图等），也可以说操作的层次是在数据库的库和表的逻辑结构和存储上面，但是并没有对表中实际的数据进行操作（增删改查）</a:t>
            </a:r>
            <a:r>
              <a:rPr lang="zh-CN" altLang="en-US" dirty="0" smtClean="0"/>
              <a:t>！</a:t>
            </a:r>
            <a:endParaRPr lang="zh-CN" altLang="en-US" dirty="0"/>
          </a:p>
          <a:p>
            <a:r>
              <a:rPr lang="zh-CN" altLang="en-US" dirty="0"/>
              <a:t>主要的关键字有：</a:t>
            </a:r>
            <a:r>
              <a:rPr lang="en-US" altLang="zh-CN" dirty="0"/>
              <a:t>create</a:t>
            </a:r>
            <a:r>
              <a:rPr lang="zh-CN" altLang="en-US" dirty="0"/>
              <a:t>，</a:t>
            </a:r>
            <a:r>
              <a:rPr lang="en-US" altLang="zh-CN" dirty="0"/>
              <a:t>drop</a:t>
            </a:r>
            <a:r>
              <a:rPr lang="zh-CN" altLang="en-US" dirty="0"/>
              <a:t>，</a:t>
            </a:r>
            <a:r>
              <a:rPr lang="en-US" altLang="zh-CN" dirty="0"/>
              <a:t>alter</a:t>
            </a:r>
            <a:r>
              <a:rPr lang="zh-CN" altLang="en-US" dirty="0"/>
              <a:t>等</a:t>
            </a:r>
          </a:p>
        </p:txBody>
      </p:sp>
    </p:spTree>
    <p:extLst>
      <p:ext uri="{BB962C8B-B14F-4D97-AF65-F5344CB8AC3E}">
        <p14:creationId xmlns:p14="http://schemas.microsoft.com/office/powerpoint/2010/main" val="38833417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第一范式 </a:t>
            </a:r>
            <a:r>
              <a:rPr lang="en-US" altLang="zh-CN" dirty="0" smtClean="0"/>
              <a:t>1NF</a:t>
            </a:r>
            <a:endParaRPr lang="zh-CN" altLang="en-US" dirty="0"/>
          </a:p>
        </p:txBody>
      </p:sp>
      <p:sp>
        <p:nvSpPr>
          <p:cNvPr id="3" name="内容占位符 2"/>
          <p:cNvSpPr>
            <a:spLocks noGrp="1"/>
          </p:cNvSpPr>
          <p:nvPr>
            <p:ph idx="1"/>
          </p:nvPr>
        </p:nvSpPr>
        <p:spPr/>
        <p:txBody>
          <a:bodyPr/>
          <a:lstStyle/>
          <a:p>
            <a:r>
              <a:rPr lang="zh-CN" altLang="zh-CN" dirty="0"/>
              <a:t>第一范式是最容易满足的，要求把各种数据设计成一个一个的单独的字段，不能再分割！</a:t>
            </a:r>
          </a:p>
          <a:p>
            <a:r>
              <a:rPr lang="zh-CN" altLang="zh-CN" b="1" dirty="0"/>
              <a:t>第一范式也叫满足“原子性”</a:t>
            </a:r>
            <a:endParaRPr lang="zh-CN" altLang="zh-CN" dirty="0"/>
          </a:p>
          <a:p>
            <a:endParaRPr lang="zh-CN" altLang="en-US" dirty="0"/>
          </a:p>
        </p:txBody>
      </p:sp>
    </p:spTree>
    <p:extLst>
      <p:ext uri="{BB962C8B-B14F-4D97-AF65-F5344CB8AC3E}">
        <p14:creationId xmlns:p14="http://schemas.microsoft.com/office/powerpoint/2010/main" val="13310778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第二范式 </a:t>
            </a:r>
            <a:r>
              <a:rPr lang="en-US" altLang="zh-CN" dirty="0" smtClean="0"/>
              <a:t>2NF</a:t>
            </a:r>
            <a:endParaRPr lang="zh-CN" altLang="en-US" dirty="0"/>
          </a:p>
        </p:txBody>
      </p:sp>
      <p:sp>
        <p:nvSpPr>
          <p:cNvPr id="3" name="内容占位符 2"/>
          <p:cNvSpPr>
            <a:spLocks noGrp="1"/>
          </p:cNvSpPr>
          <p:nvPr>
            <p:ph idx="1"/>
          </p:nvPr>
        </p:nvSpPr>
        <p:spPr>
          <a:xfrm>
            <a:off x="467544" y="1268760"/>
            <a:ext cx="8229600" cy="4525963"/>
          </a:xfrm>
        </p:spPr>
        <p:txBody>
          <a:bodyPr/>
          <a:lstStyle/>
          <a:p>
            <a:r>
              <a:rPr lang="zh-CN" altLang="zh-CN" dirty="0"/>
              <a:t>就是在满足第一范式的基础上再满足以下的两个条件：</a:t>
            </a:r>
          </a:p>
          <a:p>
            <a:pPr lvl="2"/>
            <a:r>
              <a:rPr lang="zh-CN" altLang="zh-CN" dirty="0"/>
              <a:t>表中的每一行都具有唯一可区分的特性（就是不存在完全相同的记录）</a:t>
            </a:r>
          </a:p>
          <a:p>
            <a:pPr lvl="2"/>
            <a:r>
              <a:rPr lang="zh-CN" altLang="zh-CN" dirty="0"/>
              <a:t>不能有部分依赖</a:t>
            </a:r>
          </a:p>
          <a:p>
            <a:r>
              <a:rPr lang="zh-CN" altLang="zh-CN" b="1" dirty="0"/>
              <a:t>什么叫依赖？</a:t>
            </a:r>
            <a:endParaRPr lang="zh-CN" altLang="zh-CN" dirty="0"/>
          </a:p>
          <a:p>
            <a:pPr lvl="2"/>
            <a:r>
              <a:rPr lang="zh-CN" altLang="zh-CN" dirty="0"/>
              <a:t>如果确定表中的某个字段</a:t>
            </a:r>
            <a:r>
              <a:rPr lang="en-US" altLang="zh-CN" dirty="0"/>
              <a:t>A</a:t>
            </a:r>
            <a:r>
              <a:rPr lang="zh-CN" altLang="zh-CN" dirty="0"/>
              <a:t>，就一定能确定该表的另一个字段</a:t>
            </a:r>
            <a:r>
              <a:rPr lang="en-US" altLang="zh-CN" dirty="0"/>
              <a:t>B</a:t>
            </a:r>
            <a:r>
              <a:rPr lang="zh-CN" altLang="zh-CN" dirty="0"/>
              <a:t>，那么我们就说</a:t>
            </a:r>
            <a:r>
              <a:rPr lang="en-US" altLang="zh-CN" dirty="0"/>
              <a:t>B</a:t>
            </a:r>
            <a:r>
              <a:rPr lang="zh-CN" altLang="zh-CN" dirty="0"/>
              <a:t>依赖于</a:t>
            </a:r>
            <a:r>
              <a:rPr lang="en-US" altLang="zh-CN" dirty="0"/>
              <a:t>A</a:t>
            </a:r>
            <a:endParaRPr lang="zh-CN" altLang="zh-CN" dirty="0"/>
          </a:p>
          <a:p>
            <a:r>
              <a:rPr lang="en-US" altLang="zh-CN" dirty="0"/>
              <a:t> </a:t>
            </a:r>
            <a:r>
              <a:rPr lang="zh-CN" altLang="zh-CN" b="1" dirty="0"/>
              <a:t>什么叫做部分依赖？</a:t>
            </a:r>
            <a:endParaRPr lang="zh-CN" altLang="zh-CN" dirty="0"/>
          </a:p>
          <a:p>
            <a:pPr lvl="2"/>
            <a:r>
              <a:rPr lang="zh-CN" altLang="zh-CN" dirty="0"/>
              <a:t>假如一个表的组合主键是（</a:t>
            </a:r>
            <a:r>
              <a:rPr lang="en-US" altLang="zh-CN" dirty="0"/>
              <a:t>A</a:t>
            </a:r>
            <a:r>
              <a:rPr lang="zh-CN" altLang="zh-CN" dirty="0"/>
              <a:t>，</a:t>
            </a:r>
            <a:r>
              <a:rPr lang="en-US" altLang="zh-CN" dirty="0"/>
              <a:t>B</a:t>
            </a:r>
            <a:r>
              <a:rPr lang="zh-CN" altLang="zh-CN" dirty="0"/>
              <a:t>），其他字段都应该依赖于（</a:t>
            </a:r>
            <a:r>
              <a:rPr lang="en-US" altLang="zh-CN" dirty="0"/>
              <a:t>A</a:t>
            </a:r>
            <a:r>
              <a:rPr lang="zh-CN" altLang="zh-CN" dirty="0"/>
              <a:t>，</a:t>
            </a:r>
            <a:r>
              <a:rPr lang="en-US" altLang="zh-CN" dirty="0"/>
              <a:t>B</a:t>
            </a:r>
            <a:r>
              <a:rPr lang="zh-CN" altLang="zh-CN" dirty="0"/>
              <a:t>），但是如果此时有一个字段</a:t>
            </a:r>
            <a:r>
              <a:rPr lang="en-US" altLang="zh-CN" dirty="0"/>
              <a:t>C</a:t>
            </a:r>
            <a:r>
              <a:rPr lang="zh-CN" altLang="zh-CN" dirty="0"/>
              <a:t>，它只依赖于</a:t>
            </a:r>
            <a:r>
              <a:rPr lang="en-US" altLang="zh-CN" dirty="0"/>
              <a:t>A</a:t>
            </a:r>
            <a:r>
              <a:rPr lang="zh-CN" altLang="zh-CN" dirty="0"/>
              <a:t>，也就是说，只要</a:t>
            </a:r>
            <a:r>
              <a:rPr lang="en-US" altLang="zh-CN" dirty="0"/>
              <a:t>A</a:t>
            </a:r>
            <a:r>
              <a:rPr lang="zh-CN" altLang="zh-CN" dirty="0"/>
              <a:t>确定了，</a:t>
            </a:r>
            <a:r>
              <a:rPr lang="en-US" altLang="zh-CN" dirty="0"/>
              <a:t>C</a:t>
            </a:r>
            <a:r>
              <a:rPr lang="zh-CN" altLang="zh-CN" dirty="0"/>
              <a:t>也就确定了，这种情况就叫作部分依赖</a:t>
            </a:r>
          </a:p>
          <a:p>
            <a:endParaRPr lang="zh-CN" altLang="en-US" dirty="0"/>
          </a:p>
        </p:txBody>
      </p:sp>
    </p:spTree>
    <p:extLst>
      <p:ext uri="{BB962C8B-B14F-4D97-AF65-F5344CB8AC3E}">
        <p14:creationId xmlns:p14="http://schemas.microsoft.com/office/powerpoint/2010/main" val="12234182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第三范式 </a:t>
            </a:r>
            <a:r>
              <a:rPr lang="en-US" altLang="zh-CN" dirty="0" smtClean="0"/>
              <a:t>3NF</a:t>
            </a:r>
            <a:endParaRPr lang="zh-CN" altLang="en-US" dirty="0"/>
          </a:p>
        </p:txBody>
      </p:sp>
      <p:sp>
        <p:nvSpPr>
          <p:cNvPr id="3" name="内容占位符 2"/>
          <p:cNvSpPr>
            <a:spLocks noGrp="1"/>
          </p:cNvSpPr>
          <p:nvPr>
            <p:ph idx="1"/>
          </p:nvPr>
        </p:nvSpPr>
        <p:spPr/>
        <p:txBody>
          <a:bodyPr/>
          <a:lstStyle/>
          <a:p>
            <a:r>
              <a:rPr lang="zh-CN" altLang="zh-CN" dirty="0"/>
              <a:t>在满足第二范式的基础之上消除传递</a:t>
            </a:r>
            <a:r>
              <a:rPr lang="zh-CN" altLang="zh-CN" dirty="0" smtClean="0"/>
              <a:t>依赖</a:t>
            </a:r>
            <a:endParaRPr lang="en-US" altLang="zh-CN" dirty="0"/>
          </a:p>
          <a:p>
            <a:r>
              <a:rPr lang="zh-CN" altLang="zh-CN" b="1" dirty="0"/>
              <a:t>什么是传递依赖？</a:t>
            </a:r>
            <a:endParaRPr lang="zh-CN" altLang="zh-CN" dirty="0"/>
          </a:p>
          <a:p>
            <a:pPr lvl="2"/>
            <a:r>
              <a:rPr lang="zh-CN" altLang="zh-CN" dirty="0"/>
              <a:t>如果一个表中有某个字段不直接依赖于主键，而是依赖于其他的字段，就叫作传递依赖</a:t>
            </a:r>
            <a:r>
              <a:rPr lang="zh-CN" altLang="zh-CN" dirty="0" smtClean="0"/>
              <a:t>！</a:t>
            </a:r>
            <a:endParaRPr lang="zh-CN" altLang="zh-CN" dirty="0"/>
          </a:p>
          <a:p>
            <a:r>
              <a:rPr lang="zh-CN" altLang="zh-CN" dirty="0"/>
              <a:t>假如主键是</a:t>
            </a:r>
            <a:r>
              <a:rPr lang="en-US" altLang="zh-CN" dirty="0"/>
              <a:t>A</a:t>
            </a:r>
            <a:r>
              <a:rPr lang="zh-CN" altLang="zh-CN" dirty="0"/>
              <a:t>，</a:t>
            </a:r>
            <a:r>
              <a:rPr lang="en-US" altLang="zh-CN" dirty="0"/>
              <a:t>B</a:t>
            </a:r>
            <a:r>
              <a:rPr lang="zh-CN" altLang="zh-CN" dirty="0"/>
              <a:t>依赖于</a:t>
            </a:r>
            <a:r>
              <a:rPr lang="en-US" altLang="zh-CN" dirty="0"/>
              <a:t>A</a:t>
            </a:r>
            <a:r>
              <a:rPr lang="zh-CN" altLang="zh-CN" dirty="0"/>
              <a:t>，而</a:t>
            </a:r>
            <a:r>
              <a:rPr lang="en-US" altLang="zh-CN" dirty="0"/>
              <a:t>C</a:t>
            </a:r>
            <a:r>
              <a:rPr lang="zh-CN" altLang="zh-CN" dirty="0"/>
              <a:t>又依赖于</a:t>
            </a:r>
            <a:r>
              <a:rPr lang="en-US" altLang="zh-CN" dirty="0"/>
              <a:t>B</a:t>
            </a:r>
            <a:r>
              <a:rPr lang="zh-CN" altLang="zh-CN" dirty="0" smtClean="0"/>
              <a:t>！</a:t>
            </a:r>
            <a:endParaRPr lang="zh-CN" altLang="zh-CN" dirty="0"/>
          </a:p>
          <a:p>
            <a:r>
              <a:rPr lang="zh-CN" altLang="zh-CN" dirty="0"/>
              <a:t>注意：并不是说</a:t>
            </a:r>
            <a:r>
              <a:rPr lang="en-US" altLang="zh-CN" dirty="0"/>
              <a:t>C</a:t>
            </a:r>
            <a:r>
              <a:rPr lang="zh-CN" altLang="zh-CN" dirty="0"/>
              <a:t>字段不依赖于主键</a:t>
            </a:r>
            <a:r>
              <a:rPr lang="en-US" altLang="zh-CN" dirty="0"/>
              <a:t>A</a:t>
            </a:r>
            <a:r>
              <a:rPr lang="zh-CN" altLang="zh-CN" dirty="0"/>
              <a:t>，而是</a:t>
            </a:r>
            <a:r>
              <a:rPr lang="en-US" altLang="zh-CN" dirty="0"/>
              <a:t>C</a:t>
            </a:r>
            <a:r>
              <a:rPr lang="zh-CN" altLang="zh-CN" dirty="0"/>
              <a:t>只能等</a:t>
            </a:r>
            <a:r>
              <a:rPr lang="en-US" altLang="zh-CN" dirty="0"/>
              <a:t>B</a:t>
            </a:r>
            <a:r>
              <a:rPr lang="zh-CN" altLang="zh-CN" dirty="0"/>
              <a:t>确定后才依赖于</a:t>
            </a:r>
            <a:r>
              <a:rPr lang="en-US" altLang="zh-CN" dirty="0"/>
              <a:t>A</a:t>
            </a:r>
            <a:r>
              <a:rPr lang="zh-CN" altLang="zh-CN" dirty="0"/>
              <a:t>！</a:t>
            </a:r>
          </a:p>
          <a:p>
            <a:endParaRPr lang="zh-CN" altLang="en-US" dirty="0"/>
          </a:p>
        </p:txBody>
      </p:sp>
    </p:spTree>
    <p:extLst>
      <p:ext uri="{BB962C8B-B14F-4D97-AF65-F5344CB8AC3E}">
        <p14:creationId xmlns:p14="http://schemas.microsoft.com/office/powerpoint/2010/main" val="37154612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其他数据操作</a:t>
            </a:r>
            <a:endParaRPr lang="zh-CN" altLang="en-US" dirty="0"/>
          </a:p>
        </p:txBody>
      </p:sp>
      <p:sp>
        <p:nvSpPr>
          <p:cNvPr id="3" name="内容占位符 2"/>
          <p:cNvSpPr>
            <a:spLocks noGrp="1"/>
          </p:cNvSpPr>
          <p:nvPr>
            <p:ph idx="1"/>
          </p:nvPr>
        </p:nvSpPr>
        <p:spPr/>
        <p:txBody>
          <a:bodyPr/>
          <a:lstStyle/>
          <a:p>
            <a:r>
              <a:rPr lang="zh-CN" altLang="en-US" dirty="0" smtClean="0"/>
              <a:t>插入数据</a:t>
            </a:r>
            <a:endParaRPr lang="en-US" altLang="zh-CN" dirty="0" smtClean="0"/>
          </a:p>
          <a:p>
            <a:pPr lvl="2"/>
            <a:r>
              <a:rPr lang="en-US" altLang="zh-CN" dirty="0"/>
              <a:t>insert </a:t>
            </a:r>
            <a:r>
              <a:rPr lang="en-US" altLang="zh-CN" dirty="0" smtClean="0"/>
              <a:t>into</a:t>
            </a:r>
          </a:p>
          <a:p>
            <a:r>
              <a:rPr lang="zh-CN" altLang="en-US" dirty="0" smtClean="0"/>
              <a:t>查询数据</a:t>
            </a:r>
            <a:endParaRPr lang="en-US" altLang="zh-CN" dirty="0" smtClean="0"/>
          </a:p>
          <a:p>
            <a:pPr lvl="2"/>
            <a:r>
              <a:rPr lang="en-US" altLang="zh-CN" dirty="0"/>
              <a:t>s</a:t>
            </a:r>
            <a:r>
              <a:rPr lang="en-US" altLang="zh-CN" dirty="0" smtClean="0"/>
              <a:t>elect </a:t>
            </a:r>
          </a:p>
          <a:p>
            <a:r>
              <a:rPr lang="zh-CN" altLang="en-US" dirty="0" smtClean="0"/>
              <a:t>更改数据</a:t>
            </a:r>
            <a:endParaRPr lang="en-US" altLang="zh-CN" dirty="0" smtClean="0"/>
          </a:p>
          <a:p>
            <a:pPr lvl="2"/>
            <a:r>
              <a:rPr lang="en-US" altLang="zh-CN" dirty="0"/>
              <a:t>update</a:t>
            </a:r>
            <a:endParaRPr lang="en-US" altLang="zh-CN" dirty="0" smtClean="0"/>
          </a:p>
          <a:p>
            <a:r>
              <a:rPr lang="zh-CN" altLang="en-US" dirty="0" smtClean="0"/>
              <a:t>删除</a:t>
            </a:r>
            <a:endParaRPr lang="en-US" altLang="zh-CN" dirty="0" smtClean="0"/>
          </a:p>
          <a:p>
            <a:pPr lvl="2"/>
            <a:r>
              <a:rPr lang="en-US" altLang="zh-CN" dirty="0"/>
              <a:t>d</a:t>
            </a:r>
            <a:r>
              <a:rPr lang="en-US" altLang="zh-CN" dirty="0" smtClean="0"/>
              <a:t>elete from</a:t>
            </a:r>
          </a:p>
          <a:p>
            <a:pPr lvl="2"/>
            <a:endParaRPr lang="en-US" altLang="zh-CN" dirty="0"/>
          </a:p>
          <a:p>
            <a:pPr lvl="2"/>
            <a:endParaRPr lang="zh-CN" altLang="en-US" dirty="0"/>
          </a:p>
        </p:txBody>
      </p:sp>
    </p:spTree>
    <p:extLst>
      <p:ext uri="{BB962C8B-B14F-4D97-AF65-F5344CB8AC3E}">
        <p14:creationId xmlns:p14="http://schemas.microsoft.com/office/powerpoint/2010/main" val="7546369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插入数据</a:t>
            </a:r>
            <a:endParaRPr lang="zh-CN" altLang="en-US" dirty="0"/>
          </a:p>
        </p:txBody>
      </p:sp>
      <p:sp>
        <p:nvSpPr>
          <p:cNvPr id="3" name="内容占位符 2"/>
          <p:cNvSpPr>
            <a:spLocks noGrp="1"/>
          </p:cNvSpPr>
          <p:nvPr>
            <p:ph idx="1"/>
          </p:nvPr>
        </p:nvSpPr>
        <p:spPr>
          <a:xfrm>
            <a:off x="457200" y="1600200"/>
            <a:ext cx="8229600" cy="4853136"/>
          </a:xfrm>
        </p:spPr>
        <p:txBody>
          <a:bodyPr/>
          <a:lstStyle/>
          <a:p>
            <a:r>
              <a:rPr lang="zh-CN" altLang="en-US" dirty="0" smtClean="0"/>
              <a:t>语法格式</a:t>
            </a:r>
            <a:endParaRPr lang="en-US" altLang="zh-CN" dirty="0" smtClean="0"/>
          </a:p>
          <a:p>
            <a:pPr lvl="2"/>
            <a:r>
              <a:rPr lang="en-US" altLang="zh-CN" dirty="0" smtClean="0"/>
              <a:t>Insert into </a:t>
            </a:r>
            <a:r>
              <a:rPr lang="zh-CN" altLang="en-US" dirty="0" smtClean="0"/>
              <a:t>表名</a:t>
            </a:r>
            <a:r>
              <a:rPr lang="en-US" altLang="zh-CN" dirty="0" smtClean="0"/>
              <a:t>[</a:t>
            </a:r>
            <a:r>
              <a:rPr lang="zh-CN" altLang="en-US" dirty="0" smtClean="0"/>
              <a:t>字段名</a:t>
            </a:r>
            <a:r>
              <a:rPr lang="en-US" altLang="zh-CN" dirty="0" smtClean="0"/>
              <a:t>] values (</a:t>
            </a:r>
            <a:r>
              <a:rPr lang="zh-CN" altLang="en-US" dirty="0" smtClean="0"/>
              <a:t>值列表</a:t>
            </a:r>
            <a:r>
              <a:rPr lang="en-US" altLang="zh-CN" dirty="0" smtClean="0"/>
              <a:t>)</a:t>
            </a:r>
          </a:p>
          <a:p>
            <a:pPr lvl="2"/>
            <a:endParaRPr lang="en-US" altLang="zh-CN" dirty="0" smtClean="0"/>
          </a:p>
          <a:p>
            <a:r>
              <a:rPr lang="zh-CN" altLang="en-US" dirty="0"/>
              <a:t>蠕虫</a:t>
            </a:r>
            <a:r>
              <a:rPr lang="zh-CN" altLang="en-US" dirty="0" smtClean="0"/>
              <a:t>复制</a:t>
            </a:r>
            <a:r>
              <a:rPr lang="en-US" altLang="zh-CN" dirty="0" smtClean="0"/>
              <a:t>—</a:t>
            </a:r>
            <a:r>
              <a:rPr lang="zh-CN" altLang="en-US" dirty="0" smtClean="0"/>
              <a:t>快速向数据表中插入数据</a:t>
            </a:r>
            <a:endParaRPr lang="en-US" altLang="zh-CN" dirty="0"/>
          </a:p>
          <a:p>
            <a:pPr lvl="2"/>
            <a:r>
              <a:rPr lang="zh-CN" altLang="zh-CN" dirty="0"/>
              <a:t>在已有数据的基础上，将原来的数据进行复制，插入到相应的表中</a:t>
            </a:r>
            <a:endParaRPr lang="en-US" altLang="zh-CN" dirty="0"/>
          </a:p>
          <a:p>
            <a:pPr lvl="2"/>
            <a:r>
              <a:rPr lang="zh-CN" altLang="en-US" dirty="0" smtClean="0"/>
              <a:t>语法格式</a:t>
            </a:r>
            <a:r>
              <a:rPr lang="en-US" altLang="zh-CN" dirty="0" smtClean="0"/>
              <a:t>: insert into </a:t>
            </a:r>
            <a:r>
              <a:rPr lang="zh-CN" altLang="en-US" dirty="0" smtClean="0"/>
              <a:t>表名 </a:t>
            </a:r>
            <a:r>
              <a:rPr lang="en-US" altLang="zh-CN" dirty="0" smtClean="0"/>
              <a:t>select </a:t>
            </a:r>
            <a:r>
              <a:rPr lang="zh-CN" altLang="en-US" dirty="0" smtClean="0"/>
              <a:t>*</a:t>
            </a:r>
            <a:r>
              <a:rPr lang="en-US" altLang="zh-CN" dirty="0" smtClean="0"/>
              <a:t>|</a:t>
            </a:r>
            <a:r>
              <a:rPr lang="zh-CN" altLang="en-US" dirty="0" smtClean="0"/>
              <a:t>字段名 </a:t>
            </a:r>
            <a:r>
              <a:rPr lang="en-US" altLang="zh-CN" dirty="0" smtClean="0"/>
              <a:t>from </a:t>
            </a:r>
            <a:r>
              <a:rPr lang="zh-CN" altLang="en-US" dirty="0" smtClean="0"/>
              <a:t>表名</a:t>
            </a:r>
            <a:r>
              <a:rPr lang="en-US" altLang="zh-CN" dirty="0" smtClean="0"/>
              <a:t>;</a:t>
            </a:r>
          </a:p>
          <a:p>
            <a:pPr lvl="2"/>
            <a:r>
              <a:rPr lang="zh-CN" altLang="en-US" dirty="0" smtClean="0"/>
              <a:t>作用</a:t>
            </a:r>
            <a:r>
              <a:rPr lang="en-US" altLang="zh-CN" dirty="0" smtClean="0"/>
              <a:t>: </a:t>
            </a:r>
          </a:p>
          <a:p>
            <a:pPr lvl="3"/>
            <a:r>
              <a:rPr lang="zh-CN" altLang="zh-CN" dirty="0"/>
              <a:t>可以将一个表的数据迅速的复制到另一个表中！</a:t>
            </a:r>
          </a:p>
          <a:p>
            <a:pPr lvl="3"/>
            <a:r>
              <a:rPr lang="zh-CN" altLang="zh-CN" dirty="0"/>
              <a:t>短期内为表产生大量的数据，主要是为了测试数据库的压力及效率！</a:t>
            </a:r>
          </a:p>
          <a:p>
            <a:pPr lvl="4"/>
            <a:endParaRPr lang="zh-CN" altLang="en-US" dirty="0"/>
          </a:p>
        </p:txBody>
      </p:sp>
    </p:spTree>
    <p:extLst>
      <p:ext uri="{BB962C8B-B14F-4D97-AF65-F5344CB8AC3E}">
        <p14:creationId xmlns:p14="http://schemas.microsoft.com/office/powerpoint/2010/main" val="11920394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36712"/>
            <a:ext cx="8229600" cy="5328592"/>
          </a:xfrm>
        </p:spPr>
        <p:txBody>
          <a:bodyPr/>
          <a:lstStyle/>
          <a:p>
            <a:r>
              <a:rPr lang="zh-CN" altLang="zh-CN" b="1" dirty="0"/>
              <a:t>主键重复</a:t>
            </a:r>
          </a:p>
          <a:p>
            <a:r>
              <a:rPr lang="zh-CN" altLang="zh-CN" dirty="0"/>
              <a:t>在插入数据的时候，主键已经存在，但是又需要将最新的数据更新到数据表中，怎么办？</a:t>
            </a:r>
          </a:p>
          <a:p>
            <a:r>
              <a:rPr lang="zh-CN" altLang="zh-CN" b="1" dirty="0"/>
              <a:t>方案一：如果主键冲突，就直接更新</a:t>
            </a:r>
            <a:r>
              <a:rPr lang="zh-CN" altLang="zh-CN" b="1" dirty="0" smtClean="0"/>
              <a:t>！</a:t>
            </a:r>
            <a:endParaRPr lang="zh-CN" altLang="zh-CN" dirty="0"/>
          </a:p>
          <a:p>
            <a:pPr lvl="2"/>
            <a:r>
              <a:rPr lang="en-US" altLang="zh-CN" b="1" dirty="0"/>
              <a:t>insert  into  </a:t>
            </a:r>
            <a:r>
              <a:rPr lang="zh-CN" altLang="zh-CN" b="1" dirty="0"/>
              <a:t>表名</a:t>
            </a:r>
            <a:r>
              <a:rPr lang="en-US" altLang="zh-CN" b="1" dirty="0"/>
              <a:t>[</a:t>
            </a:r>
            <a:r>
              <a:rPr lang="zh-CN" altLang="zh-CN" b="1" dirty="0"/>
              <a:t>字段列表</a:t>
            </a:r>
            <a:r>
              <a:rPr lang="en-US" altLang="zh-CN" b="1" dirty="0"/>
              <a:t>]  values (</a:t>
            </a:r>
            <a:r>
              <a:rPr lang="zh-CN" altLang="zh-CN" b="1" dirty="0"/>
              <a:t>值列表</a:t>
            </a:r>
            <a:r>
              <a:rPr lang="en-US" altLang="zh-CN" b="1" dirty="0"/>
              <a:t>)  on duplicate key update </a:t>
            </a:r>
            <a:r>
              <a:rPr lang="zh-CN" altLang="zh-CN" b="1" dirty="0"/>
              <a:t>字段</a:t>
            </a:r>
            <a:r>
              <a:rPr lang="en-US" altLang="zh-CN" b="1" dirty="0"/>
              <a:t>1=</a:t>
            </a:r>
            <a:r>
              <a:rPr lang="zh-CN" altLang="zh-CN" b="1" dirty="0"/>
              <a:t>值</a:t>
            </a:r>
            <a:r>
              <a:rPr lang="en-US" altLang="zh-CN" b="1" dirty="0"/>
              <a:t>1</a:t>
            </a:r>
            <a:r>
              <a:rPr lang="zh-CN" altLang="zh-CN" b="1" dirty="0"/>
              <a:t>，字段</a:t>
            </a:r>
            <a:r>
              <a:rPr lang="en-US" altLang="zh-CN" b="1" dirty="0"/>
              <a:t>2=</a:t>
            </a:r>
            <a:r>
              <a:rPr lang="zh-CN" altLang="zh-CN" b="1" dirty="0"/>
              <a:t>值</a:t>
            </a:r>
            <a:r>
              <a:rPr lang="en-US" altLang="zh-CN" b="1" dirty="0"/>
              <a:t>2</a:t>
            </a:r>
            <a:r>
              <a:rPr lang="zh-CN" altLang="zh-CN" b="1" dirty="0"/>
              <a:t>……</a:t>
            </a:r>
            <a:r>
              <a:rPr lang="en-US" altLang="zh-CN" b="1" dirty="0"/>
              <a:t>;</a:t>
            </a:r>
            <a:endParaRPr lang="zh-CN" altLang="zh-CN" dirty="0"/>
          </a:p>
          <a:p>
            <a:r>
              <a:rPr lang="zh-CN" altLang="zh-CN" b="1" dirty="0"/>
              <a:t>方案二：如果主键冲突，直接删除原纪录</a:t>
            </a:r>
            <a:r>
              <a:rPr lang="zh-CN" altLang="zh-CN" b="1" dirty="0" smtClean="0"/>
              <a:t>再插入</a:t>
            </a:r>
            <a:r>
              <a:rPr lang="en-US" altLang="zh-CN" b="1" dirty="0"/>
              <a:t> </a:t>
            </a:r>
            <a:endParaRPr lang="zh-CN" altLang="zh-CN" dirty="0"/>
          </a:p>
          <a:p>
            <a:pPr lvl="2"/>
            <a:r>
              <a:rPr lang="en-US" altLang="zh-CN" b="1" dirty="0"/>
              <a:t>replace  into  </a:t>
            </a:r>
            <a:r>
              <a:rPr lang="zh-CN" altLang="zh-CN" b="1" dirty="0"/>
              <a:t>表名</a:t>
            </a:r>
            <a:r>
              <a:rPr lang="en-US" altLang="zh-CN" b="1" dirty="0"/>
              <a:t>[</a:t>
            </a:r>
            <a:r>
              <a:rPr lang="zh-CN" altLang="zh-CN" b="1" dirty="0"/>
              <a:t>字段列表</a:t>
            </a:r>
            <a:r>
              <a:rPr lang="en-US" altLang="zh-CN" b="1" dirty="0"/>
              <a:t>]  values(</a:t>
            </a:r>
            <a:r>
              <a:rPr lang="zh-CN" altLang="zh-CN" b="1" dirty="0"/>
              <a:t>值列表</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22627539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删除数据</a:t>
            </a: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dirty="0"/>
              <a:t>delete from </a:t>
            </a:r>
            <a:r>
              <a:rPr lang="zh-CN" altLang="en-US" dirty="0"/>
              <a:t>表名 </a:t>
            </a:r>
            <a:r>
              <a:rPr lang="en-US" altLang="zh-CN" dirty="0"/>
              <a:t>where </a:t>
            </a:r>
            <a:r>
              <a:rPr lang="zh-CN" altLang="en-US" dirty="0"/>
              <a:t>删除条件</a:t>
            </a:r>
            <a:endParaRPr lang="en-US" altLang="zh-CN" dirty="0"/>
          </a:p>
          <a:p>
            <a:pPr lvl="2"/>
            <a:r>
              <a:rPr lang="zh-CN" altLang="en-US" dirty="0"/>
              <a:t>还可以限制删除数量</a:t>
            </a:r>
            <a:r>
              <a:rPr lang="en-US" altLang="zh-CN" dirty="0"/>
              <a:t>,</a:t>
            </a:r>
            <a:r>
              <a:rPr lang="zh-CN" altLang="en-US" dirty="0"/>
              <a:t>使用</a:t>
            </a:r>
            <a:r>
              <a:rPr lang="en-US" altLang="zh-CN" dirty="0"/>
              <a:t>limit</a:t>
            </a:r>
            <a:r>
              <a:rPr lang="zh-CN" altLang="en-US" dirty="0"/>
              <a:t>关键字</a:t>
            </a:r>
            <a:endParaRPr lang="en-US" altLang="zh-CN" dirty="0"/>
          </a:p>
          <a:p>
            <a:pPr marL="914400" lvl="2" indent="0">
              <a:buNone/>
            </a:pPr>
            <a:r>
              <a:rPr lang="en-US" altLang="zh-CN" dirty="0" smtClean="0"/>
              <a:t>    delete </a:t>
            </a:r>
            <a:r>
              <a:rPr lang="en-US" altLang="zh-CN" dirty="0"/>
              <a:t>from </a:t>
            </a:r>
            <a:r>
              <a:rPr lang="zh-CN" altLang="en-US" dirty="0"/>
              <a:t>表名 </a:t>
            </a:r>
            <a:r>
              <a:rPr lang="en-US" altLang="zh-CN" dirty="0"/>
              <a:t>where </a:t>
            </a:r>
            <a:r>
              <a:rPr lang="zh-CN" altLang="en-US" dirty="0"/>
              <a:t>删除条件 </a:t>
            </a:r>
            <a:r>
              <a:rPr lang="en-US" altLang="zh-CN" dirty="0"/>
              <a:t>limit </a:t>
            </a:r>
            <a:r>
              <a:rPr lang="zh-CN" altLang="en-US" dirty="0"/>
              <a:t>删除</a:t>
            </a:r>
            <a:r>
              <a:rPr lang="zh-CN" altLang="en-US" dirty="0" smtClean="0"/>
              <a:t>数量</a:t>
            </a:r>
            <a:endParaRPr lang="en-US" altLang="zh-CN" dirty="0" smtClean="0"/>
          </a:p>
          <a:p>
            <a:r>
              <a:rPr lang="zh-CN" altLang="en-US" dirty="0" smtClean="0"/>
              <a:t>删除所有数据</a:t>
            </a:r>
            <a:endParaRPr lang="en-US" altLang="zh-CN" dirty="0"/>
          </a:p>
          <a:p>
            <a:pPr lvl="2"/>
            <a:r>
              <a:rPr lang="en-US" altLang="zh-CN" dirty="0"/>
              <a:t>t</a:t>
            </a:r>
            <a:r>
              <a:rPr lang="en-US" altLang="zh-CN" dirty="0" smtClean="0"/>
              <a:t>runcate </a:t>
            </a:r>
            <a:r>
              <a:rPr lang="zh-CN" altLang="en-US" dirty="0" smtClean="0"/>
              <a:t>表名</a:t>
            </a:r>
            <a:r>
              <a:rPr lang="en-US" altLang="zh-CN" dirty="0" smtClean="0"/>
              <a:t>;</a:t>
            </a:r>
          </a:p>
          <a:p>
            <a:pPr lvl="2"/>
            <a:r>
              <a:rPr lang="en-US" altLang="zh-CN" b="1" dirty="0"/>
              <a:t>truncate</a:t>
            </a:r>
            <a:r>
              <a:rPr lang="zh-CN" altLang="zh-CN" b="1" dirty="0"/>
              <a:t>相当于先把后面的表给</a:t>
            </a:r>
            <a:r>
              <a:rPr lang="en-US" altLang="zh-CN" b="1" dirty="0"/>
              <a:t>drop</a:t>
            </a:r>
            <a:r>
              <a:rPr lang="zh-CN" altLang="zh-CN" b="1" dirty="0"/>
              <a:t>掉，再按以前的表的结构重新</a:t>
            </a:r>
            <a:r>
              <a:rPr lang="en-US" altLang="zh-CN" b="1" dirty="0"/>
              <a:t>create</a:t>
            </a:r>
            <a:r>
              <a:rPr lang="zh-CN" altLang="zh-CN" b="1" dirty="0"/>
              <a:t>了一次</a:t>
            </a:r>
            <a:endParaRPr lang="en-US" altLang="zh-CN" dirty="0"/>
          </a:p>
          <a:p>
            <a:pPr marL="914400" lvl="2" indent="0">
              <a:buNone/>
            </a:pPr>
            <a:endParaRPr lang="en-US" altLang="zh-CN" dirty="0" smtClean="0"/>
          </a:p>
          <a:p>
            <a:pPr lvl="2"/>
            <a:endParaRPr lang="zh-CN" altLang="en-US" dirty="0"/>
          </a:p>
        </p:txBody>
      </p:sp>
    </p:spTree>
    <p:extLst>
      <p:ext uri="{BB962C8B-B14F-4D97-AF65-F5344CB8AC3E}">
        <p14:creationId xmlns:p14="http://schemas.microsoft.com/office/powerpoint/2010/main" val="22228591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查询数据</a:t>
            </a:r>
            <a:br>
              <a:rPr lang="zh-CN" altLang="zh-CN" b="1" dirty="0"/>
            </a:br>
            <a:endParaRPr lang="zh-CN" altLang="en-US" dirty="0"/>
          </a:p>
        </p:txBody>
      </p:sp>
      <p:sp>
        <p:nvSpPr>
          <p:cNvPr id="3" name="内容占位符 2"/>
          <p:cNvSpPr>
            <a:spLocks noGrp="1"/>
          </p:cNvSpPr>
          <p:nvPr>
            <p:ph idx="1"/>
          </p:nvPr>
        </p:nvSpPr>
        <p:spPr/>
        <p:txBody>
          <a:bodyPr/>
          <a:lstStyle/>
          <a:p>
            <a:r>
              <a:rPr lang="zh-CN" altLang="zh-CN" b="1" dirty="0"/>
              <a:t>比较完整的语法</a:t>
            </a:r>
            <a:r>
              <a:rPr lang="zh-CN" altLang="zh-CN" b="1" dirty="0" smtClean="0"/>
              <a:t>：</a:t>
            </a:r>
            <a:endParaRPr lang="zh-CN" altLang="zh-CN" dirty="0"/>
          </a:p>
          <a:p>
            <a:pPr lvl="2"/>
            <a:r>
              <a:rPr lang="en-US" altLang="zh-CN" b="1" dirty="0"/>
              <a:t>select  [select</a:t>
            </a:r>
            <a:r>
              <a:rPr lang="zh-CN" altLang="zh-CN" b="1" dirty="0"/>
              <a:t>选项</a:t>
            </a:r>
            <a:r>
              <a:rPr lang="en-US" altLang="zh-CN" b="1" dirty="0"/>
              <a:t>]  *|</a:t>
            </a:r>
            <a:r>
              <a:rPr lang="zh-CN" altLang="zh-CN" b="1" dirty="0"/>
              <a:t>字段列表</a:t>
            </a:r>
            <a:r>
              <a:rPr lang="en-US" altLang="zh-CN" b="1" dirty="0"/>
              <a:t>  [as </a:t>
            </a:r>
            <a:r>
              <a:rPr lang="zh-CN" altLang="zh-CN" b="1" dirty="0"/>
              <a:t>字段别名</a:t>
            </a:r>
            <a:r>
              <a:rPr lang="en-US" altLang="zh-CN" b="1" dirty="0"/>
              <a:t>]  from </a:t>
            </a:r>
            <a:r>
              <a:rPr lang="zh-CN" altLang="zh-CN" b="1" dirty="0"/>
              <a:t>数据源 </a:t>
            </a:r>
            <a:r>
              <a:rPr lang="en-US" altLang="zh-CN" dirty="0"/>
              <a:t> </a:t>
            </a:r>
            <a:r>
              <a:rPr lang="en-US" altLang="zh-CN" b="1" dirty="0" smtClean="0"/>
              <a:t>[</a:t>
            </a:r>
            <a:r>
              <a:rPr lang="en-US" altLang="zh-CN" b="1" dirty="0"/>
              <a:t>where</a:t>
            </a:r>
            <a:r>
              <a:rPr lang="zh-CN" altLang="zh-CN" b="1" dirty="0"/>
              <a:t>子句</a:t>
            </a:r>
            <a:r>
              <a:rPr lang="en-US" altLang="zh-CN" b="1" dirty="0"/>
              <a:t>] [group by</a:t>
            </a:r>
            <a:r>
              <a:rPr lang="zh-CN" altLang="zh-CN" b="1" dirty="0"/>
              <a:t>子句</a:t>
            </a:r>
            <a:r>
              <a:rPr lang="en-US" altLang="zh-CN" b="1" dirty="0"/>
              <a:t>] [having</a:t>
            </a:r>
            <a:r>
              <a:rPr lang="zh-CN" altLang="zh-CN" b="1" dirty="0"/>
              <a:t>子句</a:t>
            </a:r>
            <a:r>
              <a:rPr lang="en-US" altLang="zh-CN" b="1" dirty="0"/>
              <a:t>] [order by</a:t>
            </a:r>
            <a:r>
              <a:rPr lang="zh-CN" altLang="zh-CN" b="1" dirty="0"/>
              <a:t>子句</a:t>
            </a:r>
            <a:r>
              <a:rPr lang="en-US" altLang="zh-CN" b="1" dirty="0"/>
              <a:t>] [limit</a:t>
            </a:r>
            <a:r>
              <a:rPr lang="zh-CN" altLang="zh-CN" b="1" dirty="0"/>
              <a:t>子句</a:t>
            </a:r>
            <a:r>
              <a:rPr lang="en-US" altLang="zh-CN" b="1" dirty="0"/>
              <a:t>];</a:t>
            </a:r>
            <a:endParaRPr lang="zh-CN" altLang="zh-CN" dirty="0"/>
          </a:p>
          <a:p>
            <a:r>
              <a:rPr lang="zh-CN" altLang="zh-CN" b="1" dirty="0"/>
              <a:t>注意：</a:t>
            </a:r>
            <a:endParaRPr lang="zh-CN" altLang="zh-CN" dirty="0"/>
          </a:p>
          <a:p>
            <a:pPr lvl="2"/>
            <a:r>
              <a:rPr lang="en-US" altLang="zh-CN" b="1" dirty="0"/>
              <a:t>from</a:t>
            </a:r>
            <a:r>
              <a:rPr lang="zh-CN" altLang="zh-CN" b="1" dirty="0"/>
              <a:t>后面的子句一般叫作五子句，也叫作五子查询！</a:t>
            </a:r>
            <a:endParaRPr lang="zh-CN" altLang="zh-CN" dirty="0"/>
          </a:p>
          <a:p>
            <a:pPr lvl="2"/>
            <a:r>
              <a:rPr lang="zh-CN" altLang="zh-CN" b="1" dirty="0"/>
              <a:t>五子查询的选项都可以没有，但是，如果有的话，就必须按照顺序写！</a:t>
            </a:r>
            <a:endParaRPr lang="zh-CN" altLang="zh-CN" dirty="0"/>
          </a:p>
          <a:p>
            <a:pPr lvl="2"/>
            <a:r>
              <a:rPr lang="zh-CN" altLang="zh-CN" b="1" dirty="0"/>
              <a:t>这里的数据源不一定就是一个表名，有可能是一个其它的查询语句！</a:t>
            </a:r>
            <a:endParaRPr lang="zh-CN" altLang="zh-CN" dirty="0"/>
          </a:p>
          <a:p>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a:t>
            </a:r>
            <a:r>
              <a:rPr lang="zh-CN" altLang="en-US" dirty="0" smtClean="0"/>
              <a:t>选项</a:t>
            </a:r>
            <a:endParaRPr lang="zh-CN" altLang="en-US" dirty="0"/>
          </a:p>
        </p:txBody>
      </p:sp>
      <p:sp>
        <p:nvSpPr>
          <p:cNvPr id="3" name="内容占位符 2"/>
          <p:cNvSpPr>
            <a:spLocks noGrp="1"/>
          </p:cNvSpPr>
          <p:nvPr>
            <p:ph idx="1"/>
          </p:nvPr>
        </p:nvSpPr>
        <p:spPr/>
        <p:txBody>
          <a:bodyPr/>
          <a:lstStyle/>
          <a:p>
            <a:r>
              <a:rPr lang="zh-CN" altLang="zh-CN" dirty="0"/>
              <a:t>系统在查询到数据后，如何显示结果，有两个值：</a:t>
            </a:r>
          </a:p>
          <a:p>
            <a:r>
              <a:rPr lang="en-US" altLang="zh-CN" dirty="0"/>
              <a:t>all</a:t>
            </a:r>
            <a:r>
              <a:rPr lang="zh-CN" altLang="zh-CN" dirty="0"/>
              <a:t>：也是默认值（缺省值），保留所有的查询</a:t>
            </a:r>
            <a:r>
              <a:rPr lang="zh-CN" altLang="zh-CN" dirty="0" smtClean="0"/>
              <a:t>结果</a:t>
            </a:r>
            <a:endParaRPr lang="zh-CN" altLang="zh-CN" dirty="0"/>
          </a:p>
          <a:p>
            <a:r>
              <a:rPr lang="en-US" altLang="zh-CN" dirty="0"/>
              <a:t>distinct</a:t>
            </a:r>
            <a:r>
              <a:rPr lang="zh-CN" altLang="zh-CN" dirty="0"/>
              <a:t>：去重，这里的重复是指查询的结果完全一样</a:t>
            </a:r>
            <a:endParaRPr lang="zh-CN" altLang="en-US" dirty="0"/>
          </a:p>
        </p:txBody>
      </p:sp>
    </p:spTree>
    <p:extLst>
      <p:ext uri="{BB962C8B-B14F-4D97-AF65-F5344CB8AC3E}">
        <p14:creationId xmlns:p14="http://schemas.microsoft.com/office/powerpoint/2010/main" val="17675722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别名</a:t>
            </a:r>
            <a:endParaRPr lang="zh-CN" altLang="en-US" dirty="0"/>
          </a:p>
        </p:txBody>
      </p:sp>
      <p:sp>
        <p:nvSpPr>
          <p:cNvPr id="3" name="内容占位符 2"/>
          <p:cNvSpPr>
            <a:spLocks noGrp="1"/>
          </p:cNvSpPr>
          <p:nvPr>
            <p:ph idx="1"/>
          </p:nvPr>
        </p:nvSpPr>
        <p:spPr>
          <a:xfrm>
            <a:off x="457200" y="1600200"/>
            <a:ext cx="8229600" cy="5257800"/>
          </a:xfrm>
        </p:spPr>
        <p:txBody>
          <a:bodyPr/>
          <a:lstStyle/>
          <a:p>
            <a:r>
              <a:rPr lang="zh-CN" altLang="zh-CN" dirty="0"/>
              <a:t>别名，就是给字段或者其他表达式起一个名字，基本语法是</a:t>
            </a:r>
            <a:r>
              <a:rPr lang="zh-CN" altLang="zh-CN" dirty="0" smtClean="0"/>
              <a:t>：</a:t>
            </a:r>
            <a:endParaRPr lang="zh-CN" altLang="zh-CN" dirty="0"/>
          </a:p>
          <a:p>
            <a:pPr lvl="2"/>
            <a:r>
              <a:rPr lang="zh-CN" altLang="zh-CN" b="1" dirty="0"/>
              <a:t>字段</a:t>
            </a:r>
            <a:r>
              <a:rPr lang="en-US" altLang="zh-CN" b="1" dirty="0"/>
              <a:t>|</a:t>
            </a:r>
            <a:r>
              <a:rPr lang="zh-CN" altLang="zh-CN" b="1" dirty="0"/>
              <a:t>表达式</a:t>
            </a:r>
            <a:r>
              <a:rPr lang="en-US" altLang="zh-CN" b="1" dirty="0"/>
              <a:t>|</a:t>
            </a:r>
            <a:r>
              <a:rPr lang="zh-CN" altLang="zh-CN" b="1" dirty="0"/>
              <a:t>表</a:t>
            </a:r>
            <a:r>
              <a:rPr lang="en-US" altLang="zh-CN" b="1" dirty="0"/>
              <a:t>|</a:t>
            </a:r>
            <a:r>
              <a:rPr lang="zh-CN" altLang="zh-CN" b="1" dirty="0"/>
              <a:t>子查询</a:t>
            </a:r>
            <a:r>
              <a:rPr lang="en-US" altLang="zh-CN" b="1" dirty="0"/>
              <a:t>  [as]  </a:t>
            </a:r>
            <a:r>
              <a:rPr lang="zh-CN" altLang="zh-CN" b="1" dirty="0"/>
              <a:t>别名</a:t>
            </a:r>
            <a:endParaRPr lang="zh-CN" altLang="zh-CN" dirty="0"/>
          </a:p>
          <a:p>
            <a:r>
              <a:rPr lang="zh-CN" altLang="zh-CN" dirty="0"/>
              <a:t>为什么要起别名</a:t>
            </a:r>
            <a:r>
              <a:rPr lang="zh-CN" altLang="zh-CN" dirty="0" smtClean="0"/>
              <a:t>？</a:t>
            </a:r>
            <a:endParaRPr lang="zh-CN" altLang="zh-CN" dirty="0"/>
          </a:p>
          <a:p>
            <a:pPr lvl="2"/>
            <a:r>
              <a:rPr lang="zh-CN" altLang="zh-CN" dirty="0"/>
              <a:t>如果出现多表查询的时候，往往不同的表会有一样的字段名，如果使用相同的字段名，不好区分，并且</a:t>
            </a:r>
            <a:r>
              <a:rPr lang="en-US" altLang="zh-CN" dirty="0" err="1"/>
              <a:t>php</a:t>
            </a:r>
            <a:r>
              <a:rPr lang="zh-CN" altLang="zh-CN" dirty="0"/>
              <a:t>也无法操作</a:t>
            </a:r>
            <a:r>
              <a:rPr lang="zh-CN" altLang="zh-CN" dirty="0" smtClean="0"/>
              <a:t>！</a:t>
            </a:r>
            <a:endParaRPr lang="en-US" altLang="zh-CN" dirty="0" smtClean="0"/>
          </a:p>
          <a:p>
            <a:pPr lvl="2"/>
            <a:r>
              <a:rPr lang="zh-CN" altLang="zh-CN" dirty="0" smtClean="0"/>
              <a:t>通常</a:t>
            </a:r>
            <a:r>
              <a:rPr lang="zh-CN" altLang="zh-CN" dirty="0"/>
              <a:t>都要给表达式起一个别名，来代表该表达式的含义</a:t>
            </a:r>
            <a:r>
              <a:rPr lang="zh-CN" altLang="zh-CN" dirty="0" smtClean="0"/>
              <a:t>！</a:t>
            </a:r>
            <a:endParaRPr lang="en-US" altLang="zh-CN" dirty="0" smtClean="0"/>
          </a:p>
          <a:p>
            <a:pPr lvl="2"/>
            <a:r>
              <a:rPr lang="zh-CN" altLang="zh-CN" dirty="0"/>
              <a:t>在真实的项目中，表名往往都比较长，懒得写</a:t>
            </a:r>
            <a:r>
              <a:rPr lang="zh-CN" altLang="zh-CN" dirty="0" smtClean="0"/>
              <a:t>！</a:t>
            </a:r>
            <a:endParaRPr lang="zh-CN" altLang="zh-CN" dirty="0"/>
          </a:p>
          <a:p>
            <a:pPr lvl="2"/>
            <a:r>
              <a:rPr lang="zh-CN" altLang="zh-CN" dirty="0"/>
              <a:t>当数据源是一个子查询的时候，必须给该子查询语句起一个别名</a:t>
            </a:r>
          </a:p>
          <a:p>
            <a:endParaRPr lang="zh-CN" altLang="en-US" dirty="0"/>
          </a:p>
        </p:txBody>
      </p:sp>
    </p:spTree>
    <p:extLst>
      <p:ext uri="{BB962C8B-B14F-4D97-AF65-F5344CB8AC3E}">
        <p14:creationId xmlns:p14="http://schemas.microsoft.com/office/powerpoint/2010/main" val="3073350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DML</a:t>
            </a:r>
            <a:endParaRPr lang="zh-CN" altLang="en-US" dirty="0"/>
          </a:p>
        </p:txBody>
      </p:sp>
      <p:sp>
        <p:nvSpPr>
          <p:cNvPr id="3" name="内容占位符 2"/>
          <p:cNvSpPr>
            <a:spLocks noGrp="1"/>
          </p:cNvSpPr>
          <p:nvPr>
            <p:ph idx="1"/>
          </p:nvPr>
        </p:nvSpPr>
        <p:spPr/>
        <p:txBody>
          <a:bodyPr/>
          <a:lstStyle/>
          <a:p>
            <a:r>
              <a:rPr lang="en-US" altLang="zh-CN" dirty="0"/>
              <a:t>DML</a:t>
            </a:r>
            <a:r>
              <a:rPr lang="zh-CN" altLang="en-US" dirty="0"/>
              <a:t>：</a:t>
            </a:r>
            <a:r>
              <a:rPr lang="en-US" altLang="zh-CN" dirty="0"/>
              <a:t>Data Manipulation Language</a:t>
            </a:r>
            <a:r>
              <a:rPr lang="zh-CN" altLang="en-US" dirty="0"/>
              <a:t>，数据操作语言</a:t>
            </a:r>
          </a:p>
          <a:p>
            <a:r>
              <a:rPr lang="zh-CN" altLang="en-US" dirty="0"/>
              <a:t>其实，就是对表中的记录进行增删改查的操作！</a:t>
            </a:r>
          </a:p>
          <a:p>
            <a:r>
              <a:rPr lang="zh-CN" altLang="en-US" dirty="0"/>
              <a:t>关键字：</a:t>
            </a:r>
            <a:r>
              <a:rPr lang="en-US" altLang="zh-CN" dirty="0"/>
              <a:t>insert into</a:t>
            </a:r>
            <a:r>
              <a:rPr lang="zh-CN" altLang="en-US" dirty="0"/>
              <a:t>、</a:t>
            </a:r>
            <a:r>
              <a:rPr lang="en-US" altLang="zh-CN" dirty="0"/>
              <a:t>delete</a:t>
            </a:r>
            <a:r>
              <a:rPr lang="zh-CN" altLang="en-US" dirty="0"/>
              <a:t>、</a:t>
            </a:r>
            <a:r>
              <a:rPr lang="en-US" altLang="zh-CN" dirty="0"/>
              <a:t>update</a:t>
            </a:r>
            <a:r>
              <a:rPr lang="zh-CN" altLang="en-US" dirty="0"/>
              <a:t>、</a:t>
            </a:r>
            <a:r>
              <a:rPr lang="en-US" altLang="zh-CN" dirty="0"/>
              <a:t>select</a:t>
            </a:r>
          </a:p>
          <a:p>
            <a:r>
              <a:rPr lang="zh-CN" altLang="en-US" dirty="0"/>
              <a:t>其中“查询”部分，又称为</a:t>
            </a:r>
            <a:r>
              <a:rPr lang="en-US" altLang="zh-CN" dirty="0"/>
              <a:t>DQL</a:t>
            </a:r>
            <a:r>
              <a:rPr lang="zh-CN" altLang="en-US" dirty="0"/>
              <a:t>：</a:t>
            </a:r>
            <a:r>
              <a:rPr lang="en-US" altLang="zh-CN" dirty="0"/>
              <a:t>Data Query Language</a:t>
            </a:r>
            <a:r>
              <a:rPr lang="zh-CN" altLang="en-US" dirty="0"/>
              <a:t>，数据查询语言，关键字：</a:t>
            </a:r>
            <a:r>
              <a:rPr lang="en-US" altLang="zh-CN" dirty="0"/>
              <a:t>select</a:t>
            </a:r>
            <a:endParaRPr lang="zh-CN" altLang="en-US" dirty="0"/>
          </a:p>
        </p:txBody>
      </p:sp>
    </p:spTree>
    <p:extLst>
      <p:ext uri="{BB962C8B-B14F-4D97-AF65-F5344CB8AC3E}">
        <p14:creationId xmlns:p14="http://schemas.microsoft.com/office/powerpoint/2010/main" val="21788618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Where</a:t>
            </a:r>
            <a:r>
              <a:rPr lang="zh-CN" altLang="en-US" dirty="0" smtClean="0"/>
              <a:t>子句</a:t>
            </a:r>
            <a:endParaRPr lang="zh-CN" altLang="en-US" dirty="0"/>
          </a:p>
        </p:txBody>
      </p:sp>
      <p:sp>
        <p:nvSpPr>
          <p:cNvPr id="3" name="内容占位符 2"/>
          <p:cNvSpPr>
            <a:spLocks noGrp="1"/>
          </p:cNvSpPr>
          <p:nvPr>
            <p:ph idx="1"/>
          </p:nvPr>
        </p:nvSpPr>
        <p:spPr/>
        <p:txBody>
          <a:bodyPr/>
          <a:lstStyle/>
          <a:p>
            <a:r>
              <a:rPr lang="zh-CN" altLang="en-US" dirty="0"/>
              <a:t>语法</a:t>
            </a:r>
            <a:endParaRPr lang="en-US" altLang="zh-CN" dirty="0"/>
          </a:p>
          <a:p>
            <a:pPr lvl="2"/>
            <a:r>
              <a:rPr lang="en-US" altLang="zh-CN" dirty="0"/>
              <a:t>Where </a:t>
            </a:r>
            <a:r>
              <a:rPr lang="zh-CN" altLang="en-US" dirty="0"/>
              <a:t>表达式</a:t>
            </a:r>
            <a:r>
              <a:rPr lang="en-US" altLang="zh-CN" dirty="0"/>
              <a:t>;</a:t>
            </a:r>
          </a:p>
          <a:p>
            <a:r>
              <a:rPr lang="zh-CN" altLang="en-US" dirty="0" smtClean="0"/>
              <a:t>功能</a:t>
            </a:r>
            <a:endParaRPr lang="en-US" altLang="zh-CN" dirty="0" smtClean="0"/>
          </a:p>
          <a:p>
            <a:pPr lvl="2"/>
            <a:r>
              <a:rPr lang="zh-CN" altLang="zh-CN" dirty="0"/>
              <a:t>通过限定条件对数据进行筛选，得到想要的数据结果集</a:t>
            </a:r>
            <a:endParaRPr lang="en-US" altLang="zh-CN" dirty="0" smtClean="0"/>
          </a:p>
          <a:p>
            <a:r>
              <a:rPr lang="zh-CN" altLang="en-US" dirty="0" smtClean="0"/>
              <a:t>流程</a:t>
            </a:r>
            <a:endParaRPr lang="en-US" altLang="zh-CN" dirty="0" smtClean="0"/>
          </a:p>
          <a:p>
            <a:pPr lvl="2"/>
            <a:r>
              <a:rPr lang="zh-CN" altLang="zh-CN" dirty="0"/>
              <a:t>逐一从数据表中取出每一条记录，先通过当前的记录来计算</a:t>
            </a:r>
            <a:r>
              <a:rPr lang="en-US" altLang="zh-CN" dirty="0"/>
              <a:t>where</a:t>
            </a:r>
            <a:r>
              <a:rPr lang="zh-CN" altLang="zh-CN" dirty="0"/>
              <a:t>后面表达式的值，如果计算的结果为真（非</a:t>
            </a:r>
            <a:r>
              <a:rPr lang="en-US" altLang="zh-CN" dirty="0"/>
              <a:t>0</a:t>
            </a:r>
            <a:r>
              <a:rPr lang="zh-CN" altLang="zh-CN" dirty="0"/>
              <a:t>），就返回该记录，如果计算的结果为假（</a:t>
            </a:r>
            <a:r>
              <a:rPr lang="en-US" altLang="zh-CN" dirty="0"/>
              <a:t>0</a:t>
            </a:r>
            <a:r>
              <a:rPr lang="zh-CN" altLang="zh-CN" dirty="0"/>
              <a:t>），就不返回该记录，相当于对该表的所有的记录做了一次遍历！</a:t>
            </a:r>
          </a:p>
          <a:p>
            <a:pPr lvl="2"/>
            <a:endParaRPr lang="en-US" altLang="zh-CN" dirty="0" smtClean="0"/>
          </a:p>
          <a:p>
            <a:endParaRPr lang="en-US" altLang="zh-CN" dirty="0" smtClean="0"/>
          </a:p>
          <a:p>
            <a:pPr lvl="2"/>
            <a:endParaRPr lang="en-US" altLang="zh-CN" dirty="0"/>
          </a:p>
          <a:p>
            <a:pPr lvl="2"/>
            <a:endParaRPr lang="zh-CN" altLang="en-US" dirty="0"/>
          </a:p>
        </p:txBody>
      </p:sp>
    </p:spTree>
    <p:extLst>
      <p:ext uri="{BB962C8B-B14F-4D97-AF65-F5344CB8AC3E}">
        <p14:creationId xmlns:p14="http://schemas.microsoft.com/office/powerpoint/2010/main" val="30154623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476672"/>
            <a:ext cx="8229600" cy="6192688"/>
          </a:xfrm>
        </p:spPr>
        <p:txBody>
          <a:bodyPr/>
          <a:lstStyle/>
          <a:p>
            <a:r>
              <a:rPr lang="en-US" altLang="zh-CN" dirty="0"/>
              <a:t>where</a:t>
            </a:r>
            <a:r>
              <a:rPr lang="zh-CN" altLang="zh-CN" dirty="0"/>
              <a:t>语句通过都是配合着</a:t>
            </a:r>
            <a:r>
              <a:rPr lang="en-US" altLang="zh-CN" dirty="0" err="1"/>
              <a:t>Mysql</a:t>
            </a:r>
            <a:r>
              <a:rPr lang="zh-CN" altLang="zh-CN" dirty="0"/>
              <a:t>的一些运算符来使</a:t>
            </a:r>
            <a:r>
              <a:rPr lang="zh-CN" altLang="zh-CN" dirty="0" smtClean="0"/>
              <a:t>用</a:t>
            </a:r>
            <a:endParaRPr lang="en-US" altLang="zh-CN" dirty="0" smtClean="0"/>
          </a:p>
          <a:p>
            <a:pPr lvl="2"/>
            <a:r>
              <a:rPr lang="zh-CN" altLang="zh-CN" b="1" dirty="0"/>
              <a:t>关系运算符</a:t>
            </a:r>
            <a:endParaRPr lang="en-US" altLang="zh-CN" b="1" dirty="0"/>
          </a:p>
          <a:p>
            <a:pPr marL="914400" lvl="2" indent="0">
              <a:buNone/>
            </a:pPr>
            <a:r>
              <a:rPr lang="en-US" altLang="zh-CN" b="1" dirty="0" smtClean="0"/>
              <a:t>	=(</a:t>
            </a:r>
            <a:r>
              <a:rPr lang="zh-CN" altLang="en-US" b="1" dirty="0"/>
              <a:t>不是</a:t>
            </a:r>
            <a:r>
              <a:rPr lang="en-US" altLang="zh-CN" b="1" dirty="0"/>
              <a:t>==) ,!=(</a:t>
            </a:r>
            <a:r>
              <a:rPr lang="zh-CN" altLang="en-US" b="1" dirty="0"/>
              <a:t>或</a:t>
            </a:r>
            <a:r>
              <a:rPr lang="en-US" altLang="zh-CN" b="1" dirty="0" smtClean="0"/>
              <a:t>&lt;&gt;),&gt;,&lt;,&lt;=,&gt;=</a:t>
            </a:r>
            <a:endParaRPr lang="en-US" altLang="zh-CN" dirty="0" smtClean="0"/>
          </a:p>
          <a:p>
            <a:pPr lvl="2"/>
            <a:r>
              <a:rPr lang="en-US" altLang="zh-CN" dirty="0" smtClean="0"/>
              <a:t>Between and</a:t>
            </a:r>
          </a:p>
          <a:p>
            <a:pPr marL="914400" lvl="2" indent="0">
              <a:buNone/>
            </a:pPr>
            <a:r>
              <a:rPr lang="en-US" altLang="zh-CN" dirty="0" smtClean="0"/>
              <a:t>	</a:t>
            </a:r>
            <a:r>
              <a:rPr lang="zh-CN" altLang="zh-CN" dirty="0" smtClean="0"/>
              <a:t>范围</a:t>
            </a:r>
            <a:r>
              <a:rPr lang="zh-CN" altLang="zh-CN" dirty="0"/>
              <a:t>比较，相当于闭区间</a:t>
            </a:r>
            <a:r>
              <a:rPr lang="zh-CN" altLang="zh-CN" dirty="0" smtClean="0"/>
              <a:t>！</a:t>
            </a:r>
            <a:r>
              <a:rPr lang="en-US" altLang="zh-CN" dirty="0" smtClean="0"/>
              <a:t>[A,B];</a:t>
            </a:r>
          </a:p>
          <a:p>
            <a:pPr lvl="2"/>
            <a:r>
              <a:rPr lang="en-US" altLang="zh-CN" dirty="0" smtClean="0"/>
              <a:t>in</a:t>
            </a:r>
            <a:r>
              <a:rPr lang="zh-CN" altLang="en-US" dirty="0" smtClean="0"/>
              <a:t>和</a:t>
            </a:r>
            <a:r>
              <a:rPr lang="en-US" altLang="zh-CN" dirty="0" smtClean="0"/>
              <a:t>not in</a:t>
            </a:r>
          </a:p>
          <a:p>
            <a:pPr marL="914400" lvl="2" indent="0">
              <a:buNone/>
            </a:pPr>
            <a:r>
              <a:rPr lang="en-US" altLang="zh-CN" dirty="0" smtClean="0"/>
              <a:t>	</a:t>
            </a:r>
            <a:r>
              <a:rPr lang="zh-CN" altLang="zh-CN" dirty="0" smtClean="0"/>
              <a:t>语法</a:t>
            </a:r>
            <a:r>
              <a:rPr lang="zh-CN" altLang="zh-CN" dirty="0"/>
              <a:t>形式是：</a:t>
            </a:r>
            <a:r>
              <a:rPr lang="en-US" altLang="zh-CN" dirty="0" err="1"/>
              <a:t>in|not</a:t>
            </a:r>
            <a:r>
              <a:rPr lang="en-US" altLang="zh-CN" dirty="0"/>
              <a:t> in</a:t>
            </a:r>
            <a:r>
              <a:rPr lang="zh-CN" altLang="zh-CN" dirty="0"/>
              <a:t>（集合元素）</a:t>
            </a:r>
          </a:p>
          <a:p>
            <a:pPr marL="914400" lvl="2" indent="0">
              <a:buNone/>
            </a:pPr>
            <a:r>
              <a:rPr lang="en-US" altLang="zh-CN" dirty="0" smtClean="0"/>
              <a:t>	in</a:t>
            </a:r>
            <a:r>
              <a:rPr lang="zh-CN" altLang="zh-CN" dirty="0"/>
              <a:t>和</a:t>
            </a:r>
            <a:r>
              <a:rPr lang="en-US" altLang="zh-CN" dirty="0"/>
              <a:t>not in</a:t>
            </a:r>
            <a:r>
              <a:rPr lang="zh-CN" altLang="zh-CN" dirty="0"/>
              <a:t>的意义就是判断某个值是否出现在一个集合中</a:t>
            </a:r>
            <a:r>
              <a:rPr lang="zh-CN" altLang="zh-CN" dirty="0" smtClean="0"/>
              <a:t>！</a:t>
            </a:r>
            <a:endParaRPr lang="en-US" altLang="zh-CN" dirty="0" smtClean="0"/>
          </a:p>
          <a:p>
            <a:pPr lvl="2"/>
            <a:r>
              <a:rPr lang="zh-CN" altLang="zh-CN" b="1" dirty="0"/>
              <a:t>逻辑运算符</a:t>
            </a:r>
          </a:p>
          <a:p>
            <a:pPr marL="914400" lvl="2" indent="0">
              <a:buNone/>
            </a:pPr>
            <a:r>
              <a:rPr lang="en-US" altLang="zh-CN" dirty="0"/>
              <a:t>	&amp;&amp;  </a:t>
            </a:r>
            <a:r>
              <a:rPr lang="zh-CN" altLang="zh-CN" dirty="0"/>
              <a:t>或</a:t>
            </a:r>
            <a:r>
              <a:rPr lang="en-US" altLang="zh-CN" dirty="0"/>
              <a:t>  and</a:t>
            </a:r>
          </a:p>
          <a:p>
            <a:pPr marL="914400" lvl="2" indent="0">
              <a:buNone/>
            </a:pPr>
            <a:r>
              <a:rPr lang="en-US" altLang="zh-CN" dirty="0"/>
              <a:t>	||   </a:t>
            </a:r>
            <a:r>
              <a:rPr lang="zh-CN" altLang="zh-CN" dirty="0"/>
              <a:t>或</a:t>
            </a:r>
            <a:r>
              <a:rPr lang="en-US" altLang="zh-CN" dirty="0"/>
              <a:t>  or</a:t>
            </a:r>
            <a:endParaRPr lang="zh-CN" altLang="zh-CN" dirty="0"/>
          </a:p>
          <a:p>
            <a:pPr marL="914400" lvl="2" indent="0">
              <a:buNone/>
            </a:pPr>
            <a:r>
              <a:rPr lang="en-US" altLang="zh-CN" dirty="0"/>
              <a:t>	</a:t>
            </a:r>
            <a:r>
              <a:rPr lang="zh-CN" altLang="zh-CN" dirty="0" smtClean="0"/>
              <a:t>！</a:t>
            </a:r>
            <a:r>
              <a:rPr lang="en-US" altLang="zh-CN" dirty="0" smtClean="0"/>
              <a:t>   </a:t>
            </a:r>
            <a:r>
              <a:rPr lang="zh-CN" altLang="zh-CN" dirty="0" smtClean="0"/>
              <a:t>或</a:t>
            </a:r>
            <a:r>
              <a:rPr lang="en-US" altLang="zh-CN" dirty="0" smtClean="0"/>
              <a:t>  not</a:t>
            </a:r>
            <a:endParaRPr lang="zh-CN" altLang="zh-CN" dirty="0" smtClean="0"/>
          </a:p>
          <a:p>
            <a:pPr marL="914400" lvl="2" indent="0">
              <a:buNone/>
            </a:pPr>
            <a:endParaRPr lang="zh-CN" altLang="zh-CN" dirty="0" smtClean="0"/>
          </a:p>
          <a:p>
            <a:pPr lvl="2"/>
            <a:endParaRPr lang="en-US" altLang="zh-CN" dirty="0" smtClean="0"/>
          </a:p>
          <a:p>
            <a:pPr marL="914400" lvl="2" indent="0">
              <a:buNone/>
            </a:pPr>
            <a:endParaRPr lang="en-US" altLang="zh-CN" b="1" dirty="0"/>
          </a:p>
          <a:p>
            <a:pPr marL="914400" lvl="2" indent="0">
              <a:buNone/>
            </a:pPr>
            <a:endParaRPr lang="en-US" altLang="zh-CN" b="1" dirty="0" smtClean="0"/>
          </a:p>
          <a:p>
            <a:pPr marL="914400" lvl="2" indent="0">
              <a:buNone/>
            </a:pPr>
            <a:r>
              <a:rPr lang="en-US" altLang="zh-CN" b="1" dirty="0"/>
              <a:t>	</a:t>
            </a:r>
            <a:endParaRPr lang="zh-CN" altLang="en-US" dirty="0"/>
          </a:p>
        </p:txBody>
      </p:sp>
    </p:spTree>
    <p:extLst>
      <p:ext uri="{BB962C8B-B14F-4D97-AF65-F5344CB8AC3E}">
        <p14:creationId xmlns:p14="http://schemas.microsoft.com/office/powerpoint/2010/main" val="13310778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Group by </a:t>
            </a:r>
            <a:r>
              <a:rPr lang="zh-CN" altLang="en-US" dirty="0"/>
              <a:t>子句</a:t>
            </a:r>
          </a:p>
        </p:txBody>
      </p:sp>
      <p:sp>
        <p:nvSpPr>
          <p:cNvPr id="3" name="内容占位符 2"/>
          <p:cNvSpPr>
            <a:spLocks noGrp="1"/>
          </p:cNvSpPr>
          <p:nvPr>
            <p:ph idx="1"/>
          </p:nvPr>
        </p:nvSpPr>
        <p:spPr/>
        <p:txBody>
          <a:bodyPr/>
          <a:lstStyle/>
          <a:p>
            <a:r>
              <a:rPr lang="en-US" altLang="zh-CN" dirty="0" smtClean="0"/>
              <a:t>Group by</a:t>
            </a:r>
            <a:r>
              <a:rPr lang="zh-CN" altLang="en-US" dirty="0" smtClean="0"/>
              <a:t>子句又叫做分组统计查询语句</a:t>
            </a:r>
            <a:endParaRPr lang="en-US" altLang="zh-CN" dirty="0" smtClean="0"/>
          </a:p>
          <a:p>
            <a:r>
              <a:rPr lang="zh-CN" altLang="en-US" dirty="0"/>
              <a:t>语法形式</a:t>
            </a:r>
            <a:endParaRPr lang="en-US" altLang="zh-CN" dirty="0"/>
          </a:p>
          <a:p>
            <a:pPr lvl="2"/>
            <a:r>
              <a:rPr lang="en-US" altLang="zh-CN" dirty="0"/>
              <a:t>group by </a:t>
            </a:r>
            <a:r>
              <a:rPr lang="zh-CN" altLang="en-US" dirty="0"/>
              <a:t>字段名</a:t>
            </a:r>
            <a:r>
              <a:rPr lang="en-US" altLang="zh-CN" dirty="0"/>
              <a:t>1[,</a:t>
            </a:r>
            <a:r>
              <a:rPr lang="zh-CN" altLang="en-US" dirty="0"/>
              <a:t>字段名</a:t>
            </a:r>
            <a:r>
              <a:rPr lang="en-US" altLang="zh-CN" dirty="0"/>
              <a:t>2</a:t>
            </a:r>
            <a:r>
              <a:rPr lang="en-US" altLang="zh-CN" dirty="0" smtClean="0"/>
              <a:t>]</a:t>
            </a:r>
          </a:p>
          <a:p>
            <a:endParaRPr lang="en-US" altLang="zh-CN" dirty="0" smtClean="0"/>
          </a:p>
          <a:p>
            <a:r>
              <a:rPr lang="zh-CN" altLang="zh-CN" dirty="0" smtClean="0"/>
              <a:t>分组统计查询的主要作用不是分组，而是统计，或者说分组的目的就是为了对每个分组进行相关信息的统计</a:t>
            </a:r>
            <a:endParaRPr lang="en-US" altLang="zh-CN" dirty="0" smtClean="0"/>
          </a:p>
          <a:p>
            <a:r>
              <a:rPr lang="zh-CN" altLang="zh-CN" dirty="0"/>
              <a:t>在实际应用中，</a:t>
            </a:r>
            <a:r>
              <a:rPr lang="en-US" altLang="zh-CN" dirty="0"/>
              <a:t>group by</a:t>
            </a:r>
            <a:r>
              <a:rPr lang="zh-CN" altLang="zh-CN" dirty="0"/>
              <a:t>通常都是配合着统计函数来一起使用</a:t>
            </a:r>
            <a:endParaRPr lang="zh-CN" altLang="en-US" dirty="0"/>
          </a:p>
          <a:p>
            <a:endParaRPr lang="zh-CN" altLang="zh-CN" dirty="0" smtClean="0"/>
          </a:p>
          <a:p>
            <a:pPr lvl="2"/>
            <a:endParaRPr lang="en-US" altLang="zh-CN" dirty="0" smtClean="0"/>
          </a:p>
        </p:txBody>
      </p:sp>
    </p:spTree>
    <p:extLst>
      <p:ext uri="{BB962C8B-B14F-4D97-AF65-F5344CB8AC3E}">
        <p14:creationId xmlns:p14="http://schemas.microsoft.com/office/powerpoint/2010/main" val="37154612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20688"/>
            <a:ext cx="8229600" cy="5472608"/>
          </a:xfrm>
        </p:spPr>
        <p:txBody>
          <a:bodyPr/>
          <a:lstStyle/>
          <a:p>
            <a:r>
              <a:rPr lang="zh-CN" altLang="zh-CN" dirty="0" smtClean="0"/>
              <a:t>系统</a:t>
            </a:r>
            <a:r>
              <a:rPr lang="zh-CN" altLang="zh-CN" dirty="0"/>
              <a:t>中的一些统计函数</a:t>
            </a:r>
            <a:r>
              <a:rPr lang="zh-CN" altLang="zh-CN" dirty="0" smtClean="0"/>
              <a:t>：</a:t>
            </a:r>
            <a:endParaRPr lang="zh-CN" altLang="zh-CN" dirty="0"/>
          </a:p>
          <a:p>
            <a:pPr lvl="2"/>
            <a:r>
              <a:rPr lang="en-US" altLang="zh-CN" dirty="0"/>
              <a:t>sum</a:t>
            </a:r>
            <a:r>
              <a:rPr lang="zh-CN" altLang="zh-CN" dirty="0"/>
              <a:t>：求和，就是将某个分组内的某个字段的值全部相加</a:t>
            </a:r>
          </a:p>
          <a:p>
            <a:pPr lvl="2"/>
            <a:r>
              <a:rPr lang="en-US" altLang="zh-CN" dirty="0"/>
              <a:t>max</a:t>
            </a:r>
            <a:r>
              <a:rPr lang="zh-CN" altLang="zh-CN" dirty="0"/>
              <a:t>：求最大值，就是求某个分组内的某个字段的最大值</a:t>
            </a:r>
          </a:p>
          <a:p>
            <a:pPr lvl="2"/>
            <a:r>
              <a:rPr lang="en-US" altLang="zh-CN" dirty="0"/>
              <a:t>min</a:t>
            </a:r>
            <a:r>
              <a:rPr lang="zh-CN" altLang="zh-CN" dirty="0"/>
              <a:t>：求最小值，就是求某个分组内的某个字段的最小值</a:t>
            </a:r>
          </a:p>
          <a:p>
            <a:pPr lvl="2"/>
            <a:r>
              <a:rPr lang="en-US" altLang="zh-CN" dirty="0" err="1"/>
              <a:t>avg</a:t>
            </a:r>
            <a:r>
              <a:rPr lang="zh-CN" altLang="zh-CN" dirty="0"/>
              <a:t>：求平均数，就是求某个分组内的某个字段的平均数</a:t>
            </a:r>
          </a:p>
          <a:p>
            <a:pPr lvl="2"/>
            <a:r>
              <a:rPr lang="en-US" altLang="zh-CN" dirty="0"/>
              <a:t>count</a:t>
            </a:r>
            <a:r>
              <a:rPr lang="zh-CN" altLang="zh-CN" dirty="0"/>
              <a:t>：求个数，就是统计某个分组内某个字段的非</a:t>
            </a:r>
            <a:r>
              <a:rPr lang="en-US" altLang="zh-CN" dirty="0"/>
              <a:t>null</a:t>
            </a:r>
            <a:r>
              <a:rPr lang="zh-CN" altLang="zh-CN" dirty="0"/>
              <a:t>记录的个数，通常用</a:t>
            </a:r>
            <a:r>
              <a:rPr lang="en-US" altLang="zh-CN" dirty="0"/>
              <a:t>count(*)</a:t>
            </a:r>
            <a:r>
              <a:rPr lang="zh-CN" altLang="zh-CN" dirty="0"/>
              <a:t>来</a:t>
            </a:r>
            <a:r>
              <a:rPr lang="zh-CN" altLang="zh-CN" dirty="0" smtClean="0"/>
              <a:t>表示</a:t>
            </a:r>
            <a:endParaRPr lang="zh-CN" altLang="zh-CN" dirty="0"/>
          </a:p>
        </p:txBody>
      </p:sp>
    </p:spTree>
    <p:extLst>
      <p:ext uri="{BB962C8B-B14F-4D97-AF65-F5344CB8AC3E}">
        <p14:creationId xmlns:p14="http://schemas.microsoft.com/office/powerpoint/2010/main" val="7546369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Having</a:t>
            </a:r>
            <a:r>
              <a:rPr lang="zh-CN" altLang="en-US" dirty="0" smtClean="0"/>
              <a:t>子句</a:t>
            </a:r>
            <a:endParaRPr lang="zh-CN" altLang="en-US" dirty="0"/>
          </a:p>
        </p:txBody>
      </p:sp>
      <p:sp>
        <p:nvSpPr>
          <p:cNvPr id="3" name="内容占位符 2"/>
          <p:cNvSpPr>
            <a:spLocks noGrp="1"/>
          </p:cNvSpPr>
          <p:nvPr>
            <p:ph idx="1"/>
          </p:nvPr>
        </p:nvSpPr>
        <p:spPr/>
        <p:txBody>
          <a:bodyPr/>
          <a:lstStyle/>
          <a:p>
            <a:r>
              <a:rPr lang="en-US" altLang="zh-CN" b="1" dirty="0" smtClean="0"/>
              <a:t>Select</a:t>
            </a:r>
            <a:r>
              <a:rPr lang="zh-CN" altLang="en-US" b="1" dirty="0" smtClean="0"/>
              <a:t>完整语句</a:t>
            </a:r>
            <a:endParaRPr lang="en-US" altLang="zh-CN" b="1" dirty="0" smtClean="0"/>
          </a:p>
          <a:p>
            <a:pPr lvl="2"/>
            <a:r>
              <a:rPr lang="en-US" altLang="zh-CN" b="1" dirty="0" smtClean="0"/>
              <a:t>select  </a:t>
            </a:r>
            <a:r>
              <a:rPr lang="en-US" altLang="zh-CN" b="1" dirty="0"/>
              <a:t>[select</a:t>
            </a:r>
            <a:r>
              <a:rPr lang="zh-CN" altLang="zh-CN" b="1" dirty="0"/>
              <a:t>选项</a:t>
            </a:r>
            <a:r>
              <a:rPr lang="en-US" altLang="zh-CN" b="1" dirty="0"/>
              <a:t>]  *|</a:t>
            </a:r>
            <a:r>
              <a:rPr lang="zh-CN" altLang="zh-CN" b="1" dirty="0"/>
              <a:t>字段列表</a:t>
            </a:r>
            <a:r>
              <a:rPr lang="en-US" altLang="zh-CN" b="1" dirty="0"/>
              <a:t>  [as </a:t>
            </a:r>
            <a:r>
              <a:rPr lang="zh-CN" altLang="zh-CN" b="1" dirty="0"/>
              <a:t>字段别名</a:t>
            </a:r>
            <a:r>
              <a:rPr lang="en-US" altLang="zh-CN" b="1" dirty="0"/>
              <a:t>]  from </a:t>
            </a:r>
            <a:r>
              <a:rPr lang="zh-CN" altLang="zh-CN" b="1" dirty="0"/>
              <a:t>数据源 </a:t>
            </a:r>
            <a:r>
              <a:rPr lang="en-US" altLang="zh-CN" dirty="0"/>
              <a:t> </a:t>
            </a:r>
            <a:r>
              <a:rPr lang="en-US" altLang="zh-CN" b="1" dirty="0" smtClean="0"/>
              <a:t>[</a:t>
            </a:r>
            <a:r>
              <a:rPr lang="en-US" altLang="zh-CN" b="1" dirty="0"/>
              <a:t>where</a:t>
            </a:r>
            <a:r>
              <a:rPr lang="zh-CN" altLang="zh-CN" b="1" dirty="0"/>
              <a:t>子句</a:t>
            </a:r>
            <a:r>
              <a:rPr lang="en-US" altLang="zh-CN" b="1" dirty="0"/>
              <a:t>] [group by</a:t>
            </a:r>
            <a:r>
              <a:rPr lang="zh-CN" altLang="zh-CN" b="1" dirty="0"/>
              <a:t>子句</a:t>
            </a:r>
            <a:r>
              <a:rPr lang="en-US" altLang="zh-CN" b="1" dirty="0"/>
              <a:t>] [having</a:t>
            </a:r>
            <a:r>
              <a:rPr lang="zh-CN" altLang="zh-CN" b="1" dirty="0"/>
              <a:t>子句</a:t>
            </a:r>
            <a:r>
              <a:rPr lang="en-US" altLang="zh-CN" b="1" dirty="0"/>
              <a:t>] [order by</a:t>
            </a:r>
            <a:r>
              <a:rPr lang="zh-CN" altLang="zh-CN" b="1" dirty="0"/>
              <a:t>子句</a:t>
            </a:r>
            <a:r>
              <a:rPr lang="en-US" altLang="zh-CN" b="1" dirty="0"/>
              <a:t>] [limit</a:t>
            </a:r>
            <a:r>
              <a:rPr lang="zh-CN" altLang="zh-CN" b="1" dirty="0"/>
              <a:t>子句</a:t>
            </a:r>
            <a:r>
              <a:rPr lang="en-US" altLang="zh-CN" b="1" dirty="0"/>
              <a:t>];</a:t>
            </a:r>
            <a:endParaRPr lang="zh-CN" altLang="zh-CN" dirty="0"/>
          </a:p>
          <a:p>
            <a:r>
              <a:rPr lang="en-US" altLang="zh-CN" dirty="0"/>
              <a:t>having</a:t>
            </a:r>
            <a:r>
              <a:rPr lang="zh-CN" altLang="zh-CN" dirty="0"/>
              <a:t>子句和</a:t>
            </a:r>
            <a:r>
              <a:rPr lang="en-US" altLang="zh-CN" dirty="0"/>
              <a:t>where</a:t>
            </a:r>
            <a:r>
              <a:rPr lang="zh-CN" altLang="zh-CN" dirty="0"/>
              <a:t>子句一样，也是用来筛选数据的，通常是对</a:t>
            </a:r>
            <a:r>
              <a:rPr lang="en-US" altLang="zh-CN" dirty="0"/>
              <a:t>group by</a:t>
            </a:r>
            <a:r>
              <a:rPr lang="zh-CN" altLang="zh-CN" dirty="0"/>
              <a:t>之后的统计结果再次进行一次条件的筛选，得到最后的结果！</a:t>
            </a:r>
            <a:endParaRPr lang="zh-CN" altLang="en-US" dirty="0"/>
          </a:p>
        </p:txBody>
      </p:sp>
    </p:spTree>
    <p:extLst>
      <p:ext uri="{BB962C8B-B14F-4D97-AF65-F5344CB8AC3E}">
        <p14:creationId xmlns:p14="http://schemas.microsoft.com/office/powerpoint/2010/main" val="22627539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having</a:t>
            </a:r>
            <a:r>
              <a:rPr lang="zh-CN" altLang="zh-CN" dirty="0"/>
              <a:t>和</a:t>
            </a:r>
            <a:r>
              <a:rPr lang="en-US" altLang="zh-CN" dirty="0"/>
              <a:t>where</a:t>
            </a:r>
            <a:r>
              <a:rPr lang="zh-CN" altLang="zh-CN" dirty="0"/>
              <a:t>子句到底有什么区别</a:t>
            </a:r>
            <a:r>
              <a:rPr lang="zh-CN" altLang="zh-CN" dirty="0" smtClean="0"/>
              <a:t>？</a:t>
            </a:r>
            <a:endParaRPr lang="zh-CN" altLang="zh-CN" dirty="0"/>
          </a:p>
          <a:p>
            <a:pPr lvl="2"/>
            <a:r>
              <a:rPr lang="zh-CN" altLang="zh-CN" dirty="0" smtClean="0"/>
              <a:t>如果</a:t>
            </a:r>
            <a:r>
              <a:rPr lang="zh-CN" altLang="zh-CN" dirty="0"/>
              <a:t>语句中只有</a:t>
            </a:r>
            <a:r>
              <a:rPr lang="en-US" altLang="zh-CN" dirty="0"/>
              <a:t>having</a:t>
            </a:r>
            <a:r>
              <a:rPr lang="zh-CN" altLang="zh-CN" dirty="0"/>
              <a:t>或</a:t>
            </a:r>
            <a:r>
              <a:rPr lang="en-US" altLang="zh-CN" dirty="0"/>
              <a:t>where</a:t>
            </a:r>
            <a:r>
              <a:rPr lang="zh-CN" altLang="zh-CN" dirty="0"/>
              <a:t>子句的话，那么，它们的作用基本相同</a:t>
            </a:r>
            <a:r>
              <a:rPr lang="zh-CN" altLang="zh-CN" dirty="0" smtClean="0"/>
              <a:t>！</a:t>
            </a:r>
            <a:endParaRPr lang="en-US" altLang="zh-CN" dirty="0" smtClean="0"/>
          </a:p>
          <a:p>
            <a:pPr lvl="2"/>
            <a:r>
              <a:rPr lang="zh-CN" altLang="zh-CN" dirty="0"/>
              <a:t>二者最本质的区别是 ：</a:t>
            </a:r>
            <a:r>
              <a:rPr lang="en-US" altLang="zh-CN" dirty="0"/>
              <a:t>where</a:t>
            </a:r>
            <a:r>
              <a:rPr lang="zh-CN" altLang="zh-CN" dirty="0"/>
              <a:t>子句是把磁盘上的数据筛选到内存上！而</a:t>
            </a:r>
            <a:r>
              <a:rPr lang="en-US" altLang="zh-CN" dirty="0"/>
              <a:t>having</a:t>
            </a:r>
            <a:r>
              <a:rPr lang="zh-CN" altLang="zh-CN" dirty="0"/>
              <a:t>子句是把内存中的数据再次进行筛选！</a:t>
            </a:r>
          </a:p>
          <a:p>
            <a:pPr lvl="2"/>
            <a:r>
              <a:rPr lang="en-US" altLang="zh-CN" dirty="0"/>
              <a:t>where</a:t>
            </a:r>
            <a:r>
              <a:rPr lang="zh-CN" altLang="zh-CN" dirty="0"/>
              <a:t>子句不能使用统计函数！！而</a:t>
            </a:r>
            <a:r>
              <a:rPr lang="en-US" altLang="zh-CN" dirty="0"/>
              <a:t>having</a:t>
            </a:r>
            <a:r>
              <a:rPr lang="zh-CN" altLang="zh-CN" dirty="0"/>
              <a:t>可以，因为只有在内存中的数据才能够进行统计（也就是计算）！</a:t>
            </a:r>
          </a:p>
          <a:p>
            <a:pPr lvl="2"/>
            <a:endParaRPr lang="zh-CN" altLang="zh-CN" dirty="0"/>
          </a:p>
          <a:p>
            <a:endParaRPr lang="zh-CN" altLang="en-US" dirty="0"/>
          </a:p>
        </p:txBody>
      </p:sp>
    </p:spTree>
    <p:extLst>
      <p:ext uri="{BB962C8B-B14F-4D97-AF65-F5344CB8AC3E}">
        <p14:creationId xmlns:p14="http://schemas.microsoft.com/office/powerpoint/2010/main" val="22228591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Order by </a:t>
            </a:r>
            <a:r>
              <a:rPr lang="zh-CN" altLang="en-US" dirty="0"/>
              <a:t>子句</a:t>
            </a:r>
          </a:p>
        </p:txBody>
      </p:sp>
      <p:sp>
        <p:nvSpPr>
          <p:cNvPr id="3" name="内容占位符 2"/>
          <p:cNvSpPr>
            <a:spLocks noGrp="1"/>
          </p:cNvSpPr>
          <p:nvPr>
            <p:ph idx="1"/>
          </p:nvPr>
        </p:nvSpPr>
        <p:spPr/>
        <p:txBody>
          <a:bodyPr/>
          <a:lstStyle/>
          <a:p>
            <a:r>
              <a:rPr lang="en-US" altLang="zh-CN" dirty="0" smtClean="0"/>
              <a:t>Select</a:t>
            </a:r>
            <a:r>
              <a:rPr lang="zh-CN" altLang="en-US" dirty="0" smtClean="0"/>
              <a:t>完整语句</a:t>
            </a:r>
            <a:endParaRPr lang="en-US" altLang="zh-CN" dirty="0" smtClean="0"/>
          </a:p>
          <a:p>
            <a:pPr lvl="2"/>
            <a:r>
              <a:rPr lang="en-US" altLang="zh-CN" b="1" dirty="0"/>
              <a:t>select  [select</a:t>
            </a:r>
            <a:r>
              <a:rPr lang="zh-CN" altLang="zh-CN" b="1" dirty="0"/>
              <a:t>选项</a:t>
            </a:r>
            <a:r>
              <a:rPr lang="en-US" altLang="zh-CN" b="1" dirty="0"/>
              <a:t>]  *|</a:t>
            </a:r>
            <a:r>
              <a:rPr lang="zh-CN" altLang="zh-CN" b="1" dirty="0"/>
              <a:t>字段列表</a:t>
            </a:r>
            <a:r>
              <a:rPr lang="en-US" altLang="zh-CN" b="1" dirty="0"/>
              <a:t>  [as </a:t>
            </a:r>
            <a:r>
              <a:rPr lang="zh-CN" altLang="zh-CN" b="1" dirty="0"/>
              <a:t>字段别名</a:t>
            </a:r>
            <a:r>
              <a:rPr lang="en-US" altLang="zh-CN" b="1" dirty="0"/>
              <a:t>]  from </a:t>
            </a:r>
            <a:r>
              <a:rPr lang="zh-CN" altLang="zh-CN" b="1" dirty="0"/>
              <a:t>数据源 </a:t>
            </a:r>
            <a:r>
              <a:rPr lang="en-US" altLang="zh-CN" b="1" dirty="0" smtClean="0"/>
              <a:t>[</a:t>
            </a:r>
            <a:r>
              <a:rPr lang="en-US" altLang="zh-CN" b="1" dirty="0"/>
              <a:t>where</a:t>
            </a:r>
            <a:r>
              <a:rPr lang="zh-CN" altLang="zh-CN" b="1" dirty="0"/>
              <a:t>子句</a:t>
            </a:r>
            <a:r>
              <a:rPr lang="en-US" altLang="zh-CN" b="1" dirty="0"/>
              <a:t>] [group by</a:t>
            </a:r>
            <a:r>
              <a:rPr lang="zh-CN" altLang="zh-CN" b="1" dirty="0"/>
              <a:t>子句</a:t>
            </a:r>
            <a:r>
              <a:rPr lang="en-US" altLang="zh-CN" b="1" dirty="0"/>
              <a:t>] [having</a:t>
            </a:r>
            <a:r>
              <a:rPr lang="zh-CN" altLang="zh-CN" b="1" dirty="0"/>
              <a:t>子句</a:t>
            </a:r>
            <a:r>
              <a:rPr lang="en-US" altLang="zh-CN" b="1" dirty="0"/>
              <a:t>] [order by</a:t>
            </a:r>
            <a:r>
              <a:rPr lang="zh-CN" altLang="zh-CN" b="1" dirty="0"/>
              <a:t>子句</a:t>
            </a:r>
            <a:r>
              <a:rPr lang="en-US" altLang="zh-CN" b="1" dirty="0"/>
              <a:t>] [limit</a:t>
            </a:r>
            <a:r>
              <a:rPr lang="zh-CN" altLang="zh-CN" b="1" dirty="0"/>
              <a:t>子句</a:t>
            </a:r>
            <a:r>
              <a:rPr lang="en-US" altLang="zh-CN" b="1" dirty="0"/>
              <a:t>];</a:t>
            </a:r>
            <a:endParaRPr lang="zh-CN" altLang="zh-CN" sz="1200" dirty="0"/>
          </a:p>
          <a:p>
            <a:r>
              <a:rPr lang="zh-CN" altLang="zh-CN" dirty="0"/>
              <a:t>根据某个字段进行排序，有升序或者降序</a:t>
            </a:r>
            <a:r>
              <a:rPr lang="zh-CN" altLang="zh-CN" dirty="0" smtClean="0"/>
              <a:t>！</a:t>
            </a:r>
            <a:endParaRPr lang="zh-CN" altLang="zh-CN" dirty="0"/>
          </a:p>
          <a:p>
            <a:r>
              <a:rPr lang="zh-CN" altLang="zh-CN" b="1" dirty="0"/>
              <a:t>语法</a:t>
            </a:r>
          </a:p>
          <a:p>
            <a:pPr lvl="2"/>
            <a:r>
              <a:rPr lang="en-US" altLang="zh-CN" b="1" dirty="0"/>
              <a:t>order by </a:t>
            </a:r>
            <a:r>
              <a:rPr lang="zh-CN" altLang="zh-CN" b="1" dirty="0"/>
              <a:t>字段名</a:t>
            </a:r>
            <a:r>
              <a:rPr lang="en-US" altLang="zh-CN" b="1" dirty="0"/>
              <a:t>1[</a:t>
            </a:r>
            <a:r>
              <a:rPr lang="en-US" altLang="zh-CN" b="1" dirty="0" err="1"/>
              <a:t>asc|desc</a:t>
            </a:r>
            <a:r>
              <a:rPr lang="en-US" altLang="zh-CN" b="1" dirty="0" smtClean="0"/>
              <a:t>]</a:t>
            </a:r>
            <a:endParaRPr lang="zh-CN" altLang="zh-CN" dirty="0"/>
          </a:p>
          <a:p>
            <a:r>
              <a:rPr lang="zh-CN" altLang="zh-CN" dirty="0"/>
              <a:t>当然，排序的规则要遵守当前的校对集</a:t>
            </a:r>
            <a:r>
              <a:rPr lang="zh-CN" altLang="zh-CN" dirty="0" smtClean="0"/>
              <a:t>！</a:t>
            </a:r>
            <a:endParaRPr lang="zh-CN" altLang="zh-CN" dirty="0"/>
          </a:p>
          <a:p>
            <a:r>
              <a:rPr lang="zh-CN" altLang="zh-CN" dirty="0"/>
              <a:t>默认的为</a:t>
            </a:r>
            <a:r>
              <a:rPr lang="en-US" altLang="zh-CN" dirty="0" err="1"/>
              <a:t>asc</a:t>
            </a:r>
            <a:r>
              <a:rPr lang="zh-CN" altLang="zh-CN" dirty="0"/>
              <a:t>，也就是升序！</a:t>
            </a:r>
          </a:p>
          <a:p>
            <a:pPr lvl="2"/>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多字段排序</a:t>
            </a:r>
          </a:p>
          <a:p>
            <a:pPr lvl="2"/>
            <a:r>
              <a:rPr lang="en-US" altLang="zh-CN" b="1" dirty="0"/>
              <a:t>order by </a:t>
            </a:r>
            <a:r>
              <a:rPr lang="zh-CN" altLang="zh-CN" b="1" dirty="0"/>
              <a:t>字段名</a:t>
            </a:r>
            <a:r>
              <a:rPr lang="en-US" altLang="zh-CN" b="1" dirty="0"/>
              <a:t>1[</a:t>
            </a:r>
            <a:r>
              <a:rPr lang="en-US" altLang="zh-CN" b="1" dirty="0" err="1"/>
              <a:t>asc|desc</a:t>
            </a:r>
            <a:r>
              <a:rPr lang="en-US" altLang="zh-CN" b="1" dirty="0"/>
              <a:t>]</a:t>
            </a:r>
            <a:r>
              <a:rPr lang="zh-CN" altLang="zh-CN" b="1" dirty="0"/>
              <a:t>，字段名</a:t>
            </a:r>
            <a:r>
              <a:rPr lang="en-US" altLang="zh-CN" b="1" dirty="0"/>
              <a:t>2[</a:t>
            </a:r>
            <a:r>
              <a:rPr lang="en-US" altLang="zh-CN" b="1" dirty="0" err="1"/>
              <a:t>asc|desc</a:t>
            </a:r>
            <a:r>
              <a:rPr lang="en-US" altLang="zh-CN" b="1" dirty="0"/>
              <a:t>]</a:t>
            </a:r>
            <a:r>
              <a:rPr lang="zh-CN" altLang="zh-CN" b="1" dirty="0"/>
              <a:t>……</a:t>
            </a:r>
            <a:endParaRPr lang="zh-CN" altLang="zh-CN" dirty="0"/>
          </a:p>
          <a:p>
            <a:r>
              <a:rPr lang="zh-CN" altLang="zh-CN" dirty="0" smtClean="0"/>
              <a:t>当</a:t>
            </a:r>
            <a:r>
              <a:rPr lang="zh-CN" altLang="zh-CN" dirty="0"/>
              <a:t>第一个字段相同的时候，就按第二个字段排序！</a:t>
            </a:r>
          </a:p>
          <a:p>
            <a:endParaRPr lang="zh-CN" altLang="en-US" dirty="0"/>
          </a:p>
        </p:txBody>
      </p:sp>
    </p:spTree>
    <p:extLst>
      <p:ext uri="{BB962C8B-B14F-4D97-AF65-F5344CB8AC3E}">
        <p14:creationId xmlns:p14="http://schemas.microsoft.com/office/powerpoint/2010/main" val="17675722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Limit</a:t>
            </a:r>
            <a:r>
              <a:rPr lang="zh-CN" altLang="en-US" dirty="0" smtClean="0"/>
              <a:t>子句</a:t>
            </a:r>
            <a:endParaRPr lang="zh-CN" altLang="en-US" dirty="0"/>
          </a:p>
        </p:txBody>
      </p:sp>
      <p:sp>
        <p:nvSpPr>
          <p:cNvPr id="3" name="内容占位符 2"/>
          <p:cNvSpPr>
            <a:spLocks noGrp="1"/>
          </p:cNvSpPr>
          <p:nvPr>
            <p:ph idx="1"/>
          </p:nvPr>
        </p:nvSpPr>
        <p:spPr/>
        <p:txBody>
          <a:bodyPr/>
          <a:lstStyle/>
          <a:p>
            <a:r>
              <a:rPr lang="en-US" altLang="zh-CN" dirty="0" smtClean="0"/>
              <a:t>Select</a:t>
            </a:r>
            <a:r>
              <a:rPr lang="zh-CN" altLang="en-US" dirty="0" smtClean="0"/>
              <a:t>完整语句</a:t>
            </a:r>
            <a:endParaRPr lang="en-US" altLang="zh-CN" dirty="0" smtClean="0"/>
          </a:p>
          <a:p>
            <a:pPr lvl="2"/>
            <a:r>
              <a:rPr lang="en-US" altLang="zh-CN" b="1" dirty="0"/>
              <a:t>select  [select</a:t>
            </a:r>
            <a:r>
              <a:rPr lang="zh-CN" altLang="zh-CN" b="1" dirty="0"/>
              <a:t>选项</a:t>
            </a:r>
            <a:r>
              <a:rPr lang="en-US" altLang="zh-CN" b="1" dirty="0"/>
              <a:t>]  *|</a:t>
            </a:r>
            <a:r>
              <a:rPr lang="zh-CN" altLang="zh-CN" b="1" dirty="0"/>
              <a:t>字段列表</a:t>
            </a:r>
            <a:r>
              <a:rPr lang="en-US" altLang="zh-CN" b="1" dirty="0"/>
              <a:t>  [as </a:t>
            </a:r>
            <a:r>
              <a:rPr lang="zh-CN" altLang="zh-CN" b="1" dirty="0"/>
              <a:t>字段别名</a:t>
            </a:r>
            <a:r>
              <a:rPr lang="en-US" altLang="zh-CN" b="1" dirty="0"/>
              <a:t>]  from </a:t>
            </a:r>
            <a:r>
              <a:rPr lang="zh-CN" altLang="zh-CN" b="1" dirty="0"/>
              <a:t>数据源 </a:t>
            </a:r>
            <a:r>
              <a:rPr lang="en-US" altLang="zh-CN" b="1" dirty="0" smtClean="0"/>
              <a:t>[</a:t>
            </a:r>
            <a:r>
              <a:rPr lang="en-US" altLang="zh-CN" b="1" dirty="0"/>
              <a:t>where</a:t>
            </a:r>
            <a:r>
              <a:rPr lang="zh-CN" altLang="zh-CN" b="1" dirty="0"/>
              <a:t>子句</a:t>
            </a:r>
            <a:r>
              <a:rPr lang="en-US" altLang="zh-CN" b="1" dirty="0"/>
              <a:t>] [group by</a:t>
            </a:r>
            <a:r>
              <a:rPr lang="zh-CN" altLang="zh-CN" b="1" dirty="0"/>
              <a:t>子句</a:t>
            </a:r>
            <a:r>
              <a:rPr lang="en-US" altLang="zh-CN" b="1" dirty="0"/>
              <a:t>] [having</a:t>
            </a:r>
            <a:r>
              <a:rPr lang="zh-CN" altLang="zh-CN" b="1" dirty="0"/>
              <a:t>子句</a:t>
            </a:r>
            <a:r>
              <a:rPr lang="en-US" altLang="zh-CN" b="1" dirty="0"/>
              <a:t>] [order by</a:t>
            </a:r>
            <a:r>
              <a:rPr lang="zh-CN" altLang="zh-CN" b="1" dirty="0"/>
              <a:t>子句</a:t>
            </a:r>
            <a:r>
              <a:rPr lang="en-US" altLang="zh-CN" b="1" dirty="0"/>
              <a:t>] [limit</a:t>
            </a:r>
            <a:r>
              <a:rPr lang="zh-CN" altLang="zh-CN" b="1" dirty="0"/>
              <a:t>子句</a:t>
            </a:r>
            <a:r>
              <a:rPr lang="en-US" altLang="zh-CN" b="1" dirty="0"/>
              <a:t>];</a:t>
            </a:r>
            <a:endParaRPr lang="zh-CN" altLang="zh-CN" sz="2000" dirty="0"/>
          </a:p>
          <a:p>
            <a:r>
              <a:rPr lang="en-US" altLang="zh-CN" dirty="0"/>
              <a:t>limit</a:t>
            </a:r>
            <a:r>
              <a:rPr lang="zh-CN" altLang="zh-CN" dirty="0"/>
              <a:t>就是限制数量的意思，所以，</a:t>
            </a:r>
            <a:r>
              <a:rPr lang="en-US" altLang="zh-CN" dirty="0"/>
              <a:t>limit</a:t>
            </a:r>
            <a:r>
              <a:rPr lang="zh-CN" altLang="zh-CN" dirty="0"/>
              <a:t>子句的作用就是限制查询记录的个数！</a:t>
            </a:r>
          </a:p>
          <a:p>
            <a:r>
              <a:rPr lang="zh-CN" altLang="zh-CN" b="1" dirty="0"/>
              <a:t>语法</a:t>
            </a:r>
          </a:p>
          <a:p>
            <a:pPr lvl="2"/>
            <a:r>
              <a:rPr lang="en-US" altLang="zh-CN" b="1" dirty="0"/>
              <a:t>limit </a:t>
            </a:r>
            <a:r>
              <a:rPr lang="en-US" altLang="zh-CN" b="1" dirty="0" err="1" smtClean="0"/>
              <a:t>offset,length</a:t>
            </a:r>
            <a:endParaRPr lang="en-US" altLang="zh-CN" b="1" dirty="0" smtClean="0"/>
          </a:p>
          <a:p>
            <a:pPr lvl="2"/>
            <a:r>
              <a:rPr lang="en-US" altLang="zh-CN" sz="1600" dirty="0"/>
              <a:t>offset</a:t>
            </a:r>
            <a:r>
              <a:rPr lang="zh-CN" altLang="zh-CN" sz="1600" dirty="0"/>
              <a:t>是指偏移量，可以省略，默认为</a:t>
            </a:r>
            <a:r>
              <a:rPr lang="en-US" altLang="zh-CN" sz="1600" dirty="0"/>
              <a:t>0</a:t>
            </a:r>
            <a:r>
              <a:rPr lang="zh-CN" altLang="zh-CN" sz="1600" dirty="0"/>
              <a:t>，而</a:t>
            </a:r>
            <a:r>
              <a:rPr lang="en-US" altLang="zh-CN" sz="1600" dirty="0"/>
              <a:t>length</a:t>
            </a:r>
            <a:r>
              <a:rPr lang="zh-CN" altLang="zh-CN" sz="1600" dirty="0"/>
              <a:t>是指限制显示的记录数！</a:t>
            </a:r>
          </a:p>
          <a:p>
            <a:pPr lvl="2"/>
            <a:endParaRPr lang="zh-CN" altLang="en-US" dirty="0"/>
          </a:p>
        </p:txBody>
      </p:sp>
    </p:spTree>
    <p:extLst>
      <p:ext uri="{BB962C8B-B14F-4D97-AF65-F5344CB8AC3E}">
        <p14:creationId xmlns:p14="http://schemas.microsoft.com/office/powerpoint/2010/main" val="30733508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8229600" cy="4925144"/>
          </a:xfrm>
        </p:spPr>
        <p:txBody>
          <a:bodyPr/>
          <a:lstStyle/>
          <a:p>
            <a:r>
              <a:rPr lang="zh-CN" altLang="en-US" dirty="0" smtClean="0"/>
              <a:t>分页原理</a:t>
            </a:r>
            <a:endParaRPr lang="en-US" altLang="zh-CN" dirty="0" smtClean="0"/>
          </a:p>
          <a:p>
            <a:r>
              <a:rPr lang="zh-CN" altLang="zh-CN" dirty="0"/>
              <a:t>在项目中，如果要做分页效果，就肯定需要使用</a:t>
            </a:r>
            <a:r>
              <a:rPr lang="en-US" altLang="zh-CN" dirty="0"/>
              <a:t>limit</a:t>
            </a:r>
            <a:r>
              <a:rPr lang="zh-CN" altLang="zh-CN" dirty="0"/>
              <a:t>子句，比如每页显示</a:t>
            </a:r>
            <a:r>
              <a:rPr lang="en-US" altLang="zh-CN" dirty="0"/>
              <a:t>10</a:t>
            </a:r>
            <a:r>
              <a:rPr lang="zh-CN" altLang="zh-CN" dirty="0"/>
              <a:t>条</a:t>
            </a:r>
            <a:r>
              <a:rPr lang="zh-CN" altLang="zh-CN" dirty="0" smtClean="0"/>
              <a:t>：</a:t>
            </a:r>
            <a:endParaRPr lang="zh-CN" altLang="zh-CN" dirty="0"/>
          </a:p>
          <a:p>
            <a:pPr lvl="2"/>
            <a:r>
              <a:rPr lang="zh-CN" altLang="zh-CN" dirty="0"/>
              <a:t>第</a:t>
            </a:r>
            <a:r>
              <a:rPr lang="en-US" altLang="zh-CN" dirty="0"/>
              <a:t>1</a:t>
            </a:r>
            <a:r>
              <a:rPr lang="zh-CN" altLang="zh-CN" dirty="0"/>
              <a:t>页：</a:t>
            </a:r>
            <a:r>
              <a:rPr lang="en-US" altLang="zh-CN" dirty="0"/>
              <a:t>limit 0,10     </a:t>
            </a:r>
            <a:r>
              <a:rPr lang="zh-CN" altLang="zh-CN" dirty="0"/>
              <a:t>偏移量：</a:t>
            </a:r>
            <a:r>
              <a:rPr lang="en-US" altLang="zh-CN" dirty="0"/>
              <a:t>0123456789   ID</a:t>
            </a:r>
            <a:r>
              <a:rPr lang="zh-CN" altLang="zh-CN" dirty="0"/>
              <a:t>：</a:t>
            </a:r>
            <a:r>
              <a:rPr lang="en-US" altLang="zh-CN" dirty="0"/>
              <a:t>123456789 10</a:t>
            </a:r>
            <a:endParaRPr lang="zh-CN" altLang="zh-CN" dirty="0"/>
          </a:p>
          <a:p>
            <a:pPr lvl="2"/>
            <a:r>
              <a:rPr lang="zh-CN" altLang="zh-CN" dirty="0"/>
              <a:t>第</a:t>
            </a:r>
            <a:r>
              <a:rPr lang="en-US" altLang="zh-CN" dirty="0"/>
              <a:t>2</a:t>
            </a:r>
            <a:r>
              <a:rPr lang="zh-CN" altLang="zh-CN" dirty="0"/>
              <a:t>页：</a:t>
            </a:r>
            <a:r>
              <a:rPr lang="en-US" altLang="zh-CN" dirty="0"/>
              <a:t>limit 10,10</a:t>
            </a:r>
            <a:endParaRPr lang="zh-CN" altLang="zh-CN" dirty="0"/>
          </a:p>
          <a:p>
            <a:pPr lvl="2"/>
            <a:r>
              <a:rPr lang="zh-CN" altLang="zh-CN" dirty="0"/>
              <a:t>第</a:t>
            </a:r>
            <a:r>
              <a:rPr lang="en-US" altLang="zh-CN" dirty="0"/>
              <a:t>3</a:t>
            </a:r>
            <a:r>
              <a:rPr lang="zh-CN" altLang="zh-CN" dirty="0"/>
              <a:t>页：</a:t>
            </a:r>
            <a:r>
              <a:rPr lang="en-US" altLang="zh-CN" dirty="0"/>
              <a:t>limit 20,10</a:t>
            </a:r>
            <a:endParaRPr lang="zh-CN" altLang="zh-CN" dirty="0"/>
          </a:p>
          <a:p>
            <a:pPr lvl="2"/>
            <a:r>
              <a:rPr lang="zh-CN" altLang="zh-CN" dirty="0"/>
              <a:t>如果用</a:t>
            </a:r>
            <a:r>
              <a:rPr lang="en-US" altLang="zh-CN" dirty="0"/>
              <a:t>$</a:t>
            </a:r>
            <a:r>
              <a:rPr lang="en-US" altLang="zh-CN" dirty="0" err="1"/>
              <a:t>pageNum</a:t>
            </a:r>
            <a:r>
              <a:rPr lang="zh-CN" altLang="zh-CN" dirty="0"/>
              <a:t>代表第多少多少页，用</a:t>
            </a:r>
            <a:r>
              <a:rPr lang="en-US" altLang="zh-CN" dirty="0"/>
              <a:t>$</a:t>
            </a:r>
            <a:r>
              <a:rPr lang="en-US" altLang="zh-CN" dirty="0" err="1"/>
              <a:t>rowsPerPage</a:t>
            </a:r>
            <a:r>
              <a:rPr lang="zh-CN" altLang="zh-CN" dirty="0"/>
              <a:t>代表每页的</a:t>
            </a:r>
            <a:r>
              <a:rPr lang="zh-CN" altLang="zh-CN" dirty="0" smtClean="0"/>
              <a:t>数量</a:t>
            </a:r>
            <a:endParaRPr lang="zh-CN" altLang="zh-CN" dirty="0"/>
          </a:p>
          <a:p>
            <a:pPr lvl="2"/>
            <a:r>
              <a:rPr lang="zh-CN" altLang="zh-CN" dirty="0"/>
              <a:t>那就是</a:t>
            </a:r>
            <a:r>
              <a:rPr lang="zh-CN" altLang="zh-CN" dirty="0" smtClean="0"/>
              <a:t>：</a:t>
            </a:r>
            <a:r>
              <a:rPr lang="en-US" altLang="zh-CN" b="1" dirty="0" smtClean="0"/>
              <a:t>limit </a:t>
            </a:r>
            <a:r>
              <a:rPr lang="en-US" altLang="zh-CN" b="1" dirty="0"/>
              <a:t>($</a:t>
            </a:r>
            <a:r>
              <a:rPr lang="en-US" altLang="zh-CN" b="1" dirty="0" err="1"/>
              <a:t>pageNum</a:t>
            </a:r>
            <a:r>
              <a:rPr lang="en-US" altLang="zh-CN" b="1" dirty="0"/>
              <a:t> - 1) * $</a:t>
            </a:r>
            <a:r>
              <a:rPr lang="en-US" altLang="zh-CN" b="1" dirty="0" err="1"/>
              <a:t>rowsPerPage</a:t>
            </a:r>
            <a:r>
              <a:rPr lang="en-US" altLang="zh-CN" b="1" dirty="0"/>
              <a:t>, $</a:t>
            </a:r>
            <a:r>
              <a:rPr lang="en-US" altLang="zh-CN" b="1" dirty="0" err="1"/>
              <a:t>rowsPerPage</a:t>
            </a:r>
            <a:endParaRPr lang="zh-CN" altLang="zh-CN" dirty="0"/>
          </a:p>
          <a:p>
            <a:endParaRPr lang="zh-CN" altLang="en-US" dirty="0"/>
          </a:p>
        </p:txBody>
      </p:sp>
    </p:spTree>
    <p:extLst>
      <p:ext uri="{BB962C8B-B14F-4D97-AF65-F5344CB8AC3E}">
        <p14:creationId xmlns:p14="http://schemas.microsoft.com/office/powerpoint/2010/main" val="20862109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9025</TotalTime>
  <Words>7783</Words>
  <Application>Microsoft Office PowerPoint</Application>
  <PresentationFormat>全屏显示(4:3)</PresentationFormat>
  <Paragraphs>777</Paragraphs>
  <Slides>129</Slides>
  <Notes>22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129</vt:i4>
      </vt:variant>
    </vt:vector>
  </HeadingPairs>
  <TitlesOfParts>
    <vt:vector size="131" baseType="lpstr">
      <vt:lpstr>Office 主题</vt:lpstr>
      <vt:lpstr>Visio</vt:lpstr>
      <vt:lpstr>PowerPoint 演示文稿</vt:lpstr>
      <vt:lpstr>数据库简介</vt:lpstr>
      <vt:lpstr>关系型数据库</vt:lpstr>
      <vt:lpstr>关系型的含义</vt:lpstr>
      <vt:lpstr>PowerPoint 演示文稿</vt:lpstr>
      <vt:lpstr>PowerPoint 演示文稿</vt:lpstr>
      <vt:lpstr>SQL语言</vt:lpstr>
      <vt:lpstr>DDL </vt:lpstr>
      <vt:lpstr>DML</vt:lpstr>
      <vt:lpstr>DCL</vt:lpstr>
      <vt:lpstr>Mysql的软件架构</vt:lpstr>
      <vt:lpstr>开启Mysql服务器 </vt:lpstr>
      <vt:lpstr>PowerPoint 演示文稿</vt:lpstr>
      <vt:lpstr>客户端连接服务器</vt:lpstr>
      <vt:lpstr>数据库操作 </vt:lpstr>
      <vt:lpstr>PowerPoint 演示文稿</vt:lpstr>
      <vt:lpstr>数据库名的命名规则</vt:lpstr>
      <vt:lpstr>PowerPoint 演示文稿</vt:lpstr>
      <vt:lpstr>PowerPoint 演示文稿</vt:lpstr>
      <vt:lpstr>查看数据库（查） </vt:lpstr>
      <vt:lpstr>PowerPoint 演示文稿</vt:lpstr>
      <vt:lpstr>删除数据库（删） </vt:lpstr>
      <vt:lpstr>修改数据库（改） </vt:lpstr>
      <vt:lpstr>数据表操作</vt:lpstr>
      <vt:lpstr>创建数据表（增） </vt:lpstr>
      <vt:lpstr>查看数据表（查） </vt:lpstr>
      <vt:lpstr>删除数据表（删） </vt:lpstr>
      <vt:lpstr>修改数据表（改）</vt:lpstr>
      <vt:lpstr>修改表名</vt:lpstr>
      <vt:lpstr>修改列定义</vt:lpstr>
      <vt:lpstr> </vt:lpstr>
      <vt:lpstr>修改表选项</vt:lpstr>
      <vt:lpstr>数据操作</vt:lpstr>
      <vt:lpstr>插入数据</vt:lpstr>
      <vt:lpstr>查询数据</vt:lpstr>
      <vt:lpstr>删除数据</vt:lpstr>
      <vt:lpstr>修改数据</vt:lpstr>
      <vt:lpstr>字符集</vt:lpstr>
      <vt:lpstr>PowerPoint 演示文稿</vt:lpstr>
      <vt:lpstr>PowerPoint 演示文稿</vt:lpstr>
      <vt:lpstr>校对规则</vt:lpstr>
      <vt:lpstr>PowerPoint 演示文稿</vt:lpstr>
      <vt:lpstr>PowerPoint 演示文稿</vt:lpstr>
      <vt:lpstr>存储引擎 </vt:lpstr>
      <vt:lpstr>PowerPoint 演示文稿</vt:lpstr>
      <vt:lpstr>数值类型</vt:lpstr>
      <vt:lpstr>整数</vt:lpstr>
      <vt:lpstr>PowerPoint 演示文稿</vt:lpstr>
      <vt:lpstr>小数</vt:lpstr>
      <vt:lpstr>PowerPoint 演示文稿</vt:lpstr>
      <vt:lpstr>定点数</vt:lpstr>
      <vt:lpstr>PowerPoint 演示文稿</vt:lpstr>
      <vt:lpstr>日期时间类型</vt:lpstr>
      <vt:lpstr>datetime和timestamp</vt:lpstr>
      <vt:lpstr>PowerPoint 演示文稿</vt:lpstr>
      <vt:lpstr>PowerPoint 演示文稿</vt:lpstr>
      <vt:lpstr>PowerPoint 演示文稿</vt:lpstr>
      <vt:lpstr>字符串</vt:lpstr>
      <vt:lpstr>char和varchar </vt:lpstr>
      <vt:lpstr>PowerPoint 演示文稿</vt:lpstr>
      <vt:lpstr>Text</vt:lpstr>
      <vt:lpstr>PowerPoint 演示文稿</vt:lpstr>
      <vt:lpstr>列属性(列约束)</vt:lpstr>
      <vt:lpstr>Null&amp;not null</vt:lpstr>
      <vt:lpstr>default</vt:lpstr>
      <vt:lpstr>primary key </vt:lpstr>
      <vt:lpstr>unique</vt:lpstr>
      <vt:lpstr>auto_increment</vt:lpstr>
      <vt:lpstr>comment </vt:lpstr>
      <vt:lpstr>索引</vt:lpstr>
      <vt:lpstr>PowerPoint 演示文稿</vt:lpstr>
      <vt:lpstr>实体与实体关系</vt:lpstr>
      <vt:lpstr>外键</vt:lpstr>
      <vt:lpstr>PowerPoint 演示文稿</vt:lpstr>
      <vt:lpstr>设置级联操作</vt:lpstr>
      <vt:lpstr>PowerPoint 演示文稿</vt:lpstr>
      <vt:lpstr>PowerPoint 演示文稿</vt:lpstr>
      <vt:lpstr>范式</vt:lpstr>
      <vt:lpstr>PowerPoint 演示文稿</vt:lpstr>
      <vt:lpstr>第一范式 1NF</vt:lpstr>
      <vt:lpstr>第二范式 2NF</vt:lpstr>
      <vt:lpstr>第三范式 3NF</vt:lpstr>
      <vt:lpstr>其他数据操作</vt:lpstr>
      <vt:lpstr>插入数据</vt:lpstr>
      <vt:lpstr>PowerPoint 演示文稿</vt:lpstr>
      <vt:lpstr>删除数据</vt:lpstr>
      <vt:lpstr>查询数据 </vt:lpstr>
      <vt:lpstr>Select选项</vt:lpstr>
      <vt:lpstr>别名</vt:lpstr>
      <vt:lpstr>Where子句</vt:lpstr>
      <vt:lpstr>PowerPoint 演示文稿</vt:lpstr>
      <vt:lpstr>Group by 子句</vt:lpstr>
      <vt:lpstr>PowerPoint 演示文稿</vt:lpstr>
      <vt:lpstr>Having子句</vt:lpstr>
      <vt:lpstr>PowerPoint 演示文稿</vt:lpstr>
      <vt:lpstr>Order by 子句</vt:lpstr>
      <vt:lpstr>PowerPoint 演示文稿</vt:lpstr>
      <vt:lpstr>Limit子句</vt:lpstr>
      <vt:lpstr>PowerPoint 演示文稿</vt:lpstr>
      <vt:lpstr>联合查询</vt:lpstr>
      <vt:lpstr>PowerPoint 演示文稿</vt:lpstr>
      <vt:lpstr>PowerPoint 演示文稿</vt:lpstr>
      <vt:lpstr>PowerPoint 演示文稿</vt:lpstr>
      <vt:lpstr>连接查询</vt:lpstr>
      <vt:lpstr>交叉连接查询 </vt:lpstr>
      <vt:lpstr>内连接查询</vt:lpstr>
      <vt:lpstr>PowerPoint 演示文稿</vt:lpstr>
      <vt:lpstr>外连接 </vt:lpstr>
      <vt:lpstr>PowerPoint 演示文稿</vt:lpstr>
      <vt:lpstr>PowerPoint 演示文稿</vt:lpstr>
      <vt:lpstr>子查询</vt:lpstr>
      <vt:lpstr>PowerPoint 演示文稿</vt:lpstr>
      <vt:lpstr>列子查询</vt:lpstr>
      <vt:lpstr>行子查询</vt:lpstr>
      <vt:lpstr>表子查询</vt:lpstr>
      <vt:lpstr>Exists子查询</vt:lpstr>
      <vt:lpstr>数据的备份</vt:lpstr>
      <vt:lpstr>文本备份 </vt:lpstr>
      <vt:lpstr>PowerPoint 演示文稿</vt:lpstr>
      <vt:lpstr>数据备份</vt:lpstr>
      <vt:lpstr>PowerPoint 演示文稿</vt:lpstr>
      <vt:lpstr>Sql备份</vt:lpstr>
      <vt:lpstr>PowerPoint 演示文稿</vt:lpstr>
      <vt:lpstr>PowerPoint 演示文稿</vt:lpstr>
      <vt:lpstr>用户权限管理</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Julien</dc:creator>
  <cp:lastModifiedBy>Ricky</cp:lastModifiedBy>
  <cp:revision>807</cp:revision>
  <dcterms:created xsi:type="dcterms:W3CDTF">2015-06-29T07:19:00Z</dcterms:created>
  <dcterms:modified xsi:type="dcterms:W3CDTF">2017-06-04T00:44:49Z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