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256" r:id="rId2"/>
    <p:sldId id="372" r:id="rId3"/>
    <p:sldId id="309" r:id="rId4"/>
    <p:sldId id="310" r:id="rId5"/>
    <p:sldId id="311" r:id="rId6"/>
    <p:sldId id="376" r:id="rId7"/>
    <p:sldId id="312" r:id="rId8"/>
    <p:sldId id="313" r:id="rId9"/>
    <p:sldId id="314" r:id="rId10"/>
    <p:sldId id="315" r:id="rId11"/>
    <p:sldId id="318" r:id="rId12"/>
    <p:sldId id="319" r:id="rId13"/>
    <p:sldId id="320" r:id="rId14"/>
    <p:sldId id="321" r:id="rId15"/>
    <p:sldId id="322" r:id="rId16"/>
    <p:sldId id="323" r:id="rId17"/>
    <p:sldId id="324" r:id="rId18"/>
    <p:sldId id="374" r:id="rId19"/>
    <p:sldId id="373" r:id="rId20"/>
    <p:sldId id="325" r:id="rId21"/>
    <p:sldId id="326" r:id="rId22"/>
    <p:sldId id="327" r:id="rId23"/>
    <p:sldId id="375" r:id="rId24"/>
    <p:sldId id="328" r:id="rId25"/>
    <p:sldId id="329" r:id="rId26"/>
    <p:sldId id="330" r:id="rId27"/>
    <p:sldId id="331" r:id="rId28"/>
    <p:sldId id="377" r:id="rId29"/>
    <p:sldId id="332" r:id="rId30"/>
    <p:sldId id="333" r:id="rId31"/>
    <p:sldId id="334" r:id="rId32"/>
    <p:sldId id="335" r:id="rId33"/>
    <p:sldId id="378" r:id="rId34"/>
    <p:sldId id="336" r:id="rId35"/>
    <p:sldId id="337" r:id="rId36"/>
    <p:sldId id="338" r:id="rId37"/>
    <p:sldId id="339" r:id="rId38"/>
    <p:sldId id="340" r:id="rId39"/>
    <p:sldId id="341" r:id="rId40"/>
    <p:sldId id="342" r:id="rId41"/>
    <p:sldId id="343" r:id="rId42"/>
    <p:sldId id="344" r:id="rId43"/>
    <p:sldId id="345" r:id="rId44"/>
    <p:sldId id="520" r:id="rId45"/>
    <p:sldId id="521" r:id="rId46"/>
    <p:sldId id="259"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068" autoAdjust="0"/>
  </p:normalViewPr>
  <p:slideViewPr>
    <p:cSldViewPr>
      <p:cViewPr>
        <p:scale>
          <a:sx n="70" d="100"/>
          <a:sy n="70" d="100"/>
        </p:scale>
        <p:origin x="-1374"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99" d="100"/>
          <a:sy n="99" d="100"/>
        </p:scale>
        <p:origin x="-357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CAA8F0-6A93-42D4-BD30-CC52BFAF4044}" type="datetimeFigureOut">
              <a:rPr lang="zh-CN" altLang="en-US" smtClean="0"/>
              <a:t>2017/5/28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1D565E-31F4-4A3A-B9F1-A33C10CEC48B}" type="slidenum">
              <a:rPr lang="zh-CN" altLang="en-US" smtClean="0"/>
              <a:t>‹#›</a:t>
            </a:fld>
            <a:endParaRPr lang="zh-CN" altLang="en-US"/>
          </a:p>
        </p:txBody>
      </p:sp>
    </p:spTree>
    <p:extLst>
      <p:ext uri="{BB962C8B-B14F-4D97-AF65-F5344CB8AC3E}">
        <p14:creationId xmlns:p14="http://schemas.microsoft.com/office/powerpoint/2010/main" val="6296003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2B39EF-3155-4229-86AA-C828B76CADD8}" type="datetimeFigureOut">
              <a:rPr lang="zh-CN" altLang="en-US" smtClean="0"/>
              <a:t>2017/5/28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525ACA-8F7B-4FED-BFCE-C9AEF82FB192}" type="slidenum">
              <a:rPr lang="zh-CN" altLang="en-US" smtClean="0"/>
              <a:t>‹#›</a:t>
            </a:fld>
            <a:endParaRPr lang="zh-CN" altLang="en-US"/>
          </a:p>
        </p:txBody>
      </p:sp>
    </p:spTree>
    <p:extLst>
      <p:ext uri="{BB962C8B-B14F-4D97-AF65-F5344CB8AC3E}">
        <p14:creationId xmlns:p14="http://schemas.microsoft.com/office/powerpoint/2010/main" val="2252208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2</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525ACA-8F7B-4FED-BFCE-C9AEF82FB192}" type="slidenum">
              <a:rPr lang="zh-CN" altLang="en-US" smtClean="0"/>
              <a:t>35</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思考：</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Mysql</a:t>
            </a:r>
            <a:r>
              <a:rPr lang="zh-CN" altLang="zh-CN" sz="1200" kern="1200" dirty="0" smtClean="0">
                <a:solidFill>
                  <a:schemeClr val="tx1"/>
                </a:solidFill>
                <a:effectLst/>
                <a:latin typeface="+mn-lt"/>
                <a:ea typeface="+mn-ea"/>
                <a:cs typeface="+mn-cs"/>
              </a:rPr>
              <a:t>数据库服务器中哪些地方需要设置字符集？</a:t>
            </a:r>
          </a:p>
          <a:p>
            <a:pPr lvl="0"/>
            <a:r>
              <a:rPr lang="zh-CN" altLang="zh-CN" sz="1200" kern="1200" dirty="0" smtClean="0">
                <a:solidFill>
                  <a:schemeClr val="tx1"/>
                </a:solidFill>
                <a:effectLst/>
                <a:latin typeface="+mn-lt"/>
                <a:ea typeface="+mn-ea"/>
                <a:cs typeface="+mn-cs"/>
              </a:rPr>
              <a:t>安装数据库软件的时候，我们选择的是</a:t>
            </a:r>
            <a:r>
              <a:rPr lang="en-US" altLang="zh-CN" sz="1200" kern="1200" dirty="0" smtClean="0">
                <a:solidFill>
                  <a:schemeClr val="tx1"/>
                </a:solidFill>
                <a:effectLst/>
                <a:latin typeface="+mn-lt"/>
                <a:ea typeface="+mn-ea"/>
                <a:cs typeface="+mn-cs"/>
              </a:rPr>
              <a:t>utf8</a:t>
            </a:r>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创建新数据库的时候，默认的数据库选项</a:t>
            </a:r>
            <a:r>
              <a:rPr lang="en-US" altLang="zh-CN" sz="1200" kern="1200" dirty="0" smtClean="0">
                <a:solidFill>
                  <a:schemeClr val="tx1"/>
                </a:solidFill>
                <a:effectLst/>
                <a:latin typeface="+mn-lt"/>
                <a:ea typeface="+mn-ea"/>
                <a:cs typeface="+mn-cs"/>
              </a:rPr>
              <a:t>charset utf8|gbk|</a:t>
            </a:r>
            <a:r>
              <a:rPr lang="zh-CN" altLang="zh-CN" sz="1200" kern="1200" dirty="0" smtClean="0">
                <a:solidFill>
                  <a:schemeClr val="tx1"/>
                </a:solidFill>
                <a:effectLst/>
                <a:latin typeface="+mn-lt"/>
                <a:ea typeface="+mn-ea"/>
                <a:cs typeface="+mn-cs"/>
              </a:rPr>
              <a:t>其他</a:t>
            </a:r>
          </a:p>
          <a:p>
            <a:pPr lvl="0"/>
            <a:r>
              <a:rPr lang="zh-CN" altLang="zh-CN" sz="1200" kern="1200" dirty="0" smtClean="0">
                <a:solidFill>
                  <a:schemeClr val="tx1"/>
                </a:solidFill>
                <a:effectLst/>
                <a:latin typeface="+mn-lt"/>
                <a:ea typeface="+mn-ea"/>
                <a:cs typeface="+mn-cs"/>
              </a:rPr>
              <a:t>创建新数据表的时候，默认的数据表选项</a:t>
            </a:r>
            <a:r>
              <a:rPr lang="en-US" altLang="zh-CN" sz="1200" kern="1200" dirty="0" smtClean="0">
                <a:solidFill>
                  <a:schemeClr val="tx1"/>
                </a:solidFill>
                <a:effectLst/>
                <a:latin typeface="+mn-lt"/>
                <a:ea typeface="+mn-ea"/>
                <a:cs typeface="+mn-cs"/>
              </a:rPr>
              <a:t>charset utf8|gbk|</a:t>
            </a:r>
            <a:r>
              <a:rPr lang="zh-CN" altLang="zh-CN" sz="1200" kern="1200" dirty="0" smtClean="0">
                <a:solidFill>
                  <a:schemeClr val="tx1"/>
                </a:solidFill>
                <a:effectLst/>
                <a:latin typeface="+mn-lt"/>
                <a:ea typeface="+mn-ea"/>
                <a:cs typeface="+mn-cs"/>
              </a:rPr>
              <a:t>其他</a:t>
            </a:r>
          </a:p>
          <a:p>
            <a:pPr lvl="0"/>
            <a:r>
              <a:rPr lang="zh-CN" altLang="zh-CN" sz="1200" kern="1200" dirty="0" smtClean="0">
                <a:solidFill>
                  <a:schemeClr val="tx1"/>
                </a:solidFill>
                <a:effectLst/>
                <a:latin typeface="+mn-lt"/>
                <a:ea typeface="+mn-ea"/>
                <a:cs typeface="+mn-cs"/>
              </a:rPr>
              <a:t>设置字段的时候（一般都不设置）</a:t>
            </a:r>
            <a:r>
              <a:rPr lang="en-US" altLang="zh-CN" sz="1200" kern="1200" dirty="0" smtClean="0">
                <a:solidFill>
                  <a:schemeClr val="tx1"/>
                </a:solidFill>
                <a:effectLst/>
                <a:latin typeface="+mn-lt"/>
                <a:ea typeface="+mn-ea"/>
                <a:cs typeface="+mn-cs"/>
              </a:rPr>
              <a:t>charset utf8|gbk|</a:t>
            </a:r>
            <a:r>
              <a:rPr lang="zh-CN" altLang="zh-CN" sz="1200" kern="1200" dirty="0" smtClean="0">
                <a:solidFill>
                  <a:schemeClr val="tx1"/>
                </a:solidFill>
                <a:effectLst/>
                <a:latin typeface="+mn-lt"/>
                <a:ea typeface="+mn-ea"/>
                <a:cs typeface="+mn-cs"/>
              </a:rPr>
              <a:t>其他</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38</a:t>
            </a:fld>
            <a:endParaRPr lang="zh-CN" altLang="en-US"/>
          </a:p>
        </p:txBody>
      </p:sp>
    </p:spTree>
    <p:extLst>
      <p:ext uri="{BB962C8B-B14F-4D97-AF65-F5344CB8AC3E}">
        <p14:creationId xmlns:p14="http://schemas.microsoft.com/office/powerpoint/2010/main" val="1362726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思考</a:t>
            </a:r>
            <a:r>
              <a:rPr lang="en-US" altLang="zh-CN" sz="1200" b="1" kern="1200" dirty="0" smtClean="0">
                <a:solidFill>
                  <a:schemeClr val="tx1"/>
                </a:solidFill>
                <a:effectLst/>
                <a:latin typeface="+mn-lt"/>
                <a:ea typeface="+mn-ea"/>
                <a:cs typeface="+mn-cs"/>
              </a:rPr>
              <a:t>1</a:t>
            </a:r>
            <a:r>
              <a:rPr lang="zh-CN" altLang="zh-CN" sz="1200" b="1"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如果以后使用</a:t>
            </a:r>
            <a:r>
              <a:rPr lang="en-US" altLang="zh-CN" sz="1200" kern="1200" dirty="0" err="1" smtClean="0">
                <a:solidFill>
                  <a:schemeClr val="tx1"/>
                </a:solidFill>
                <a:effectLst/>
                <a:latin typeface="+mn-lt"/>
                <a:ea typeface="+mn-ea"/>
                <a:cs typeface="+mn-cs"/>
              </a:rPr>
              <a:t>php</a:t>
            </a:r>
            <a:r>
              <a:rPr lang="zh-CN" altLang="zh-CN" sz="1200" kern="1200" dirty="0" smtClean="0">
                <a:solidFill>
                  <a:schemeClr val="tx1"/>
                </a:solidFill>
                <a:effectLst/>
                <a:latin typeface="+mn-lt"/>
                <a:ea typeface="+mn-ea"/>
                <a:cs typeface="+mn-cs"/>
              </a:rPr>
              <a:t>操作</a:t>
            </a:r>
            <a:r>
              <a:rPr lang="en-US" altLang="zh-CN" sz="1200" kern="1200" dirty="0" err="1" smtClean="0">
                <a:solidFill>
                  <a:schemeClr val="tx1"/>
                </a:solidFill>
                <a:effectLst/>
                <a:latin typeface="+mn-lt"/>
                <a:ea typeface="+mn-ea"/>
                <a:cs typeface="+mn-cs"/>
              </a:rPr>
              <a:t>Mysql</a:t>
            </a:r>
            <a:r>
              <a:rPr lang="zh-CN" altLang="zh-CN" sz="1200" kern="1200" dirty="0" smtClean="0">
                <a:solidFill>
                  <a:schemeClr val="tx1"/>
                </a:solidFill>
                <a:effectLst/>
                <a:latin typeface="+mn-lt"/>
                <a:ea typeface="+mn-ea"/>
                <a:cs typeface="+mn-cs"/>
              </a:rPr>
              <a:t>，应该怎么设置？</a:t>
            </a:r>
          </a:p>
          <a:p>
            <a:r>
              <a:rPr lang="zh-CN" altLang="zh-CN" sz="1200" kern="1200" dirty="0" smtClean="0">
                <a:solidFill>
                  <a:schemeClr val="tx1"/>
                </a:solidFill>
                <a:effectLst/>
                <a:latin typeface="+mn-lt"/>
                <a:ea typeface="+mn-ea"/>
                <a:cs typeface="+mn-cs"/>
              </a:rPr>
              <a:t>答案：</a:t>
            </a:r>
            <a:r>
              <a:rPr lang="en-US" altLang="zh-CN" sz="1200" kern="1200" dirty="0" smtClean="0">
                <a:solidFill>
                  <a:schemeClr val="tx1"/>
                </a:solidFill>
                <a:effectLst/>
                <a:latin typeface="+mn-lt"/>
                <a:ea typeface="+mn-ea"/>
                <a:cs typeface="+mn-cs"/>
              </a:rPr>
              <a:t>set names uft8;</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思考</a:t>
            </a:r>
            <a:r>
              <a:rPr lang="en-US" altLang="zh-CN" sz="1200" b="1" kern="1200" dirty="0" smtClean="0">
                <a:solidFill>
                  <a:schemeClr val="tx1"/>
                </a:solidFill>
                <a:effectLst/>
                <a:latin typeface="+mn-lt"/>
                <a:ea typeface="+mn-ea"/>
                <a:cs typeface="+mn-cs"/>
              </a:rPr>
              <a:t>2</a:t>
            </a:r>
            <a:r>
              <a:rPr lang="zh-CN" altLang="zh-CN" sz="1200" b="1"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还有什么地方可能会出现乱码？</a:t>
            </a:r>
          </a:p>
          <a:p>
            <a:r>
              <a:rPr lang="zh-CN" altLang="zh-CN" sz="1200" kern="1200" dirty="0" smtClean="0">
                <a:solidFill>
                  <a:schemeClr val="tx1"/>
                </a:solidFill>
                <a:effectLst/>
                <a:latin typeface="+mn-lt"/>
                <a:ea typeface="+mn-ea"/>
                <a:cs typeface="+mn-cs"/>
              </a:rPr>
              <a:t>浏览器上：默认的是</a:t>
            </a:r>
            <a:r>
              <a:rPr lang="en-US" altLang="zh-CN" sz="1200" kern="1200" dirty="0" err="1" smtClean="0">
                <a:solidFill>
                  <a:schemeClr val="tx1"/>
                </a:solidFill>
                <a:effectLst/>
                <a:latin typeface="+mn-lt"/>
                <a:ea typeface="+mn-ea"/>
                <a:cs typeface="+mn-cs"/>
              </a:rPr>
              <a:t>gbk</a:t>
            </a:r>
            <a:r>
              <a:rPr lang="zh-CN" altLang="zh-CN" sz="1200" kern="1200" dirty="0" smtClean="0">
                <a:solidFill>
                  <a:schemeClr val="tx1"/>
                </a:solidFill>
                <a:effectLst/>
                <a:latin typeface="+mn-lt"/>
                <a:ea typeface="+mn-ea"/>
                <a:cs typeface="+mn-cs"/>
              </a:rPr>
              <a:t>编码</a:t>
            </a:r>
          </a:p>
          <a:p>
            <a:r>
              <a:rPr lang="zh-CN" altLang="zh-CN" sz="1200" kern="1200" dirty="0" smtClean="0">
                <a:solidFill>
                  <a:schemeClr val="tx1"/>
                </a:solidFill>
                <a:effectLst/>
                <a:latin typeface="+mn-lt"/>
                <a:ea typeface="+mn-ea"/>
                <a:cs typeface="+mn-cs"/>
              </a:rPr>
              <a:t>解决方案：在</a:t>
            </a:r>
            <a:r>
              <a:rPr lang="en-US" altLang="zh-CN" sz="1200" kern="1200" dirty="0" err="1" smtClean="0">
                <a:solidFill>
                  <a:schemeClr val="tx1"/>
                </a:solidFill>
                <a:effectLst/>
                <a:latin typeface="+mn-lt"/>
                <a:ea typeface="+mn-ea"/>
                <a:cs typeface="+mn-cs"/>
              </a:rPr>
              <a:t>php</a:t>
            </a:r>
            <a:r>
              <a:rPr lang="zh-CN" altLang="zh-CN" sz="1200" kern="1200" dirty="0" smtClean="0">
                <a:solidFill>
                  <a:schemeClr val="tx1"/>
                </a:solidFill>
                <a:effectLst/>
                <a:latin typeface="+mn-lt"/>
                <a:ea typeface="+mn-ea"/>
                <a:cs typeface="+mn-cs"/>
              </a:rPr>
              <a:t>代码中增加</a:t>
            </a:r>
            <a:r>
              <a:rPr lang="en-US" altLang="zh-CN" sz="1200" kern="1200" dirty="0" smtClean="0">
                <a:solidFill>
                  <a:schemeClr val="tx1"/>
                </a:solidFill>
                <a:effectLst/>
                <a:latin typeface="+mn-lt"/>
                <a:ea typeface="+mn-ea"/>
                <a:cs typeface="+mn-cs"/>
              </a:rPr>
              <a:t>header("</a:t>
            </a:r>
            <a:r>
              <a:rPr lang="en-US" altLang="zh-CN" sz="1200" kern="1200" dirty="0" err="1" smtClean="0">
                <a:solidFill>
                  <a:schemeClr val="tx1"/>
                </a:solidFill>
                <a:effectLst/>
                <a:latin typeface="+mn-lt"/>
                <a:ea typeface="+mn-ea"/>
                <a:cs typeface="+mn-cs"/>
              </a:rPr>
              <a:t>Content-Type:text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html;Charset</a:t>
            </a:r>
            <a:r>
              <a:rPr lang="en-US" altLang="zh-CN" sz="1200" kern="1200" dirty="0" smtClean="0">
                <a:solidFill>
                  <a:schemeClr val="tx1"/>
                </a:solidFill>
                <a:effectLst/>
                <a:latin typeface="+mn-lt"/>
                <a:ea typeface="+mn-ea"/>
                <a:cs typeface="+mn-cs"/>
              </a:rPr>
              <a:t>=utf-8");</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40</a:t>
            </a:fld>
            <a:endParaRPr lang="zh-CN" altLang="en-US"/>
          </a:p>
        </p:txBody>
      </p:sp>
    </p:spTree>
    <p:extLst>
      <p:ext uri="{BB962C8B-B14F-4D97-AF65-F5344CB8AC3E}">
        <p14:creationId xmlns:p14="http://schemas.microsoft.com/office/powerpoint/2010/main" val="1626560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525ACA-8F7B-4FED-BFCE-C9AEF82FB192}" type="slidenum">
              <a:rPr lang="zh-CN" altLang="en-US" smtClean="0"/>
              <a:t>42</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utf8</a:t>
            </a:r>
            <a:r>
              <a:rPr lang="zh-CN" altLang="zh-CN" dirty="0" smtClean="0"/>
              <a:t>不支持中文排序比较，但是</a:t>
            </a:r>
            <a:r>
              <a:rPr lang="en-US" altLang="zh-CN" dirty="0" err="1" smtClean="0"/>
              <a:t>gbk</a:t>
            </a:r>
            <a:r>
              <a:rPr lang="zh-CN" altLang="zh-CN" dirty="0" smtClean="0"/>
              <a:t>支持（比较拼音），所以，一般我们不用中文字段去作为排序的规则！</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43</a:t>
            </a:fld>
            <a:endParaRPr lang="zh-CN" altLang="en-US"/>
          </a:p>
        </p:txBody>
      </p:sp>
    </p:spTree>
    <p:extLst>
      <p:ext uri="{BB962C8B-B14F-4D97-AF65-F5344CB8AC3E}">
        <p14:creationId xmlns:p14="http://schemas.microsoft.com/office/powerpoint/2010/main" val="4049033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525ACA-8F7B-4FED-BFCE-C9AEF82FB192}" type="slidenum">
              <a:rPr lang="zh-CN" altLang="en-US" smtClean="0"/>
              <a:t>3</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思考：</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我们现在的教室有哪几种实体集？</a:t>
            </a:r>
            <a:endParaRPr lang="en-US" altLang="zh-CN" sz="1200" kern="1200" dirty="0" smtClean="0">
              <a:solidFill>
                <a:schemeClr val="tx1"/>
              </a:solidFill>
              <a:effectLst/>
              <a:latin typeface="+mn-lt"/>
              <a:ea typeface="+mn-ea"/>
              <a:cs typeface="+mn-cs"/>
            </a:endParaRPr>
          </a:p>
          <a:p>
            <a:endParaRPr lang="zh-CN"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思考：</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假如为一个酒店设计一个酒店管理系统，你觉得需要设计哪几张表？</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6</a:t>
            </a:fld>
            <a:endParaRPr lang="zh-CN" altLang="en-US"/>
          </a:p>
        </p:txBody>
      </p:sp>
    </p:spTree>
    <p:extLst>
      <p:ext uri="{BB962C8B-B14F-4D97-AF65-F5344CB8AC3E}">
        <p14:creationId xmlns:p14="http://schemas.microsoft.com/office/powerpoint/2010/main" val="3879762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525ACA-8F7B-4FED-BFCE-C9AEF82FB192}" type="slidenum">
              <a:rPr lang="zh-CN" altLang="en-US" smtClean="0"/>
              <a:t>16</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所有的特殊字符都不建议使用！</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一般的，很多图形化客户端软件在创建数据库的时候，都会自动的把所有的数据库名都加上反引号！</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19</a:t>
            </a:fld>
            <a:endParaRPr lang="zh-CN" altLang="en-US"/>
          </a:p>
        </p:txBody>
      </p:sp>
    </p:spTree>
    <p:extLst>
      <p:ext uri="{BB962C8B-B14F-4D97-AF65-F5344CB8AC3E}">
        <p14:creationId xmlns:p14="http://schemas.microsoft.com/office/powerpoint/2010/main" val="1940549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在真实的项目中，我们往往会给表名设置一个表前缀！原因如下：</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有时候，我们需要在一个数据库中管理不同的应用，比如同时开发一个学生管理系统和一个在线答题系统，然后放在同一个数据库里面！</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为了避免表重名的问题，一般都会给不同的应用前面加上不同的表前缀！</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25</a:t>
            </a:fld>
            <a:endParaRPr lang="zh-CN" altLang="en-US"/>
          </a:p>
        </p:txBody>
      </p:sp>
    </p:spTree>
    <p:extLst>
      <p:ext uri="{BB962C8B-B14F-4D97-AF65-F5344CB8AC3E}">
        <p14:creationId xmlns:p14="http://schemas.microsoft.com/office/powerpoint/2010/main" val="555587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525ACA-8F7B-4FED-BFCE-C9AEF82FB192}" type="slidenum">
              <a:rPr lang="zh-CN" altLang="en-US" smtClean="0"/>
              <a:t>26</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其实，数据库和数据表的创建和删除都可以使用该完整语法形式避免报错</a:t>
            </a:r>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27</a:t>
            </a:fld>
            <a:endParaRPr lang="zh-CN" altLang="en-US"/>
          </a:p>
        </p:txBody>
      </p:sp>
    </p:spTree>
    <p:extLst>
      <p:ext uri="{BB962C8B-B14F-4D97-AF65-F5344CB8AC3E}">
        <p14:creationId xmlns:p14="http://schemas.microsoft.com/office/powerpoint/2010/main" val="1305501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可以利用</a:t>
            </a:r>
            <a:r>
              <a:rPr lang="en-US" altLang="zh-CN" dirty="0" smtClean="0"/>
              <a:t>rename</a:t>
            </a:r>
            <a:r>
              <a:rPr lang="zh-CN" altLang="en-US" dirty="0" smtClean="0"/>
              <a:t>实现把一个数据库的表移动</a:t>
            </a:r>
            <a:r>
              <a:rPr lang="en-US" altLang="zh-CN" dirty="0" smtClean="0"/>
              <a:t>(</a:t>
            </a:r>
            <a:r>
              <a:rPr lang="zh-CN" altLang="en-US" dirty="0" smtClean="0"/>
              <a:t>剪切</a:t>
            </a:r>
            <a:r>
              <a:rPr lang="en-US" altLang="zh-CN" dirty="0" smtClean="0"/>
              <a:t>)</a:t>
            </a:r>
            <a:r>
              <a:rPr lang="zh-CN" altLang="en-US" dirty="0" smtClean="0"/>
              <a:t>到另外一个数据库中</a:t>
            </a:r>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29</a:t>
            </a:fld>
            <a:endParaRPr lang="zh-CN" altLang="en-US"/>
          </a:p>
        </p:txBody>
      </p:sp>
    </p:spTree>
    <p:extLst>
      <p:ext uri="{BB962C8B-B14F-4D97-AF65-F5344CB8AC3E}">
        <p14:creationId xmlns:p14="http://schemas.microsoft.com/office/powerpoint/2010/main" val="2575466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2017/5/28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2017/5/28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
        <p:nvSpPr>
          <p:cNvPr id="7" name="标题 1"/>
          <p:cNvSpPr>
            <a:spLocks noGrp="1"/>
          </p:cNvSpPr>
          <p:nvPr>
            <p:ph type="title" hasCustomPrompt="1"/>
          </p:nvPr>
        </p:nvSpPr>
        <p:spPr>
          <a:xfrm>
            <a:off x="457200" y="476672"/>
            <a:ext cx="8229600" cy="1143000"/>
          </a:xfrm>
          <a:prstGeom prst="rect">
            <a:avLst/>
          </a:prstGeom>
        </p:spPr>
        <p:txBody>
          <a:bodyPr/>
          <a:lstStyle/>
          <a:p>
            <a:r>
              <a:rPr lang="zh-CN" altLang="en-US" dirty="0" smtClean="0"/>
              <a:t>标题</a:t>
            </a:r>
            <a:endParaRPr lang="zh-CN" altLang="en-US" dirty="0"/>
          </a:p>
        </p:txBody>
      </p:sp>
      <p:sp>
        <p:nvSpPr>
          <p:cNvPr id="8" name="内容占位符 2"/>
          <p:cNvSpPr>
            <a:spLocks noGrp="1"/>
          </p:cNvSpPr>
          <p:nvPr>
            <p:ph idx="1" hasCustomPrompt="1"/>
          </p:nvPr>
        </p:nvSpPr>
        <p:spPr>
          <a:xfrm>
            <a:off x="457200" y="1600200"/>
            <a:ext cx="8229600" cy="4525963"/>
          </a:xfrm>
          <a:prstGeom prst="rect">
            <a:avLst/>
          </a:prstGeom>
        </p:spPr>
        <p:txBody>
          <a:bodyPr/>
          <a:lstStyle/>
          <a:p>
            <a:r>
              <a:rPr lang="zh-CN" altLang="en-US" dirty="0" smtClean="0"/>
              <a:t>内容</a:t>
            </a:r>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E6C31-EE7A-4411-A45C-DDF7D2352E4A}" type="datetimeFigureOut">
              <a:rPr lang="zh-CN" altLang="en-US" smtClean="0"/>
              <a:t>2017/5/28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78030-9616-401B-859B-C9A7A46604E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package" Target="../embeddings/Microsoft_Visio___1.vsdx"/><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500239" y="2660688"/>
            <a:ext cx="2133918" cy="830997"/>
          </a:xfrm>
          <a:prstGeom prst="rect">
            <a:avLst/>
          </a:prstGeom>
          <a:noFill/>
        </p:spPr>
        <p:txBody>
          <a:bodyPr wrap="none" rtlCol="0" anchor="ctr">
            <a:spAutoFit/>
          </a:bodyPr>
          <a:lstStyle/>
          <a:p>
            <a:pPr algn="ctr"/>
            <a:r>
              <a:rPr lang="en-US" altLang="zh-CN" sz="4800" b="1" dirty="0" err="1" smtClean="0">
                <a:solidFill>
                  <a:schemeClr val="bg1"/>
                </a:solidFill>
                <a:latin typeface="微软雅黑" pitchFamily="34" charset="-122"/>
                <a:ea typeface="微软雅黑" pitchFamily="34" charset="-122"/>
              </a:rPr>
              <a:t>MySql</a:t>
            </a:r>
            <a:endParaRPr lang="zh-CN" altLang="en-US" sz="4800" b="1" dirty="0">
              <a:solidFill>
                <a:schemeClr val="bg1"/>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DCL</a:t>
            </a:r>
            <a:endParaRPr lang="zh-CN" altLang="en-US" dirty="0"/>
          </a:p>
        </p:txBody>
      </p:sp>
      <p:sp>
        <p:nvSpPr>
          <p:cNvPr id="3" name="内容占位符 2"/>
          <p:cNvSpPr>
            <a:spLocks noGrp="1"/>
          </p:cNvSpPr>
          <p:nvPr>
            <p:ph idx="1"/>
          </p:nvPr>
        </p:nvSpPr>
        <p:spPr/>
        <p:txBody>
          <a:bodyPr/>
          <a:lstStyle/>
          <a:p>
            <a:r>
              <a:rPr lang="en-US" altLang="zh-CN" dirty="0"/>
              <a:t>DCL</a:t>
            </a:r>
            <a:r>
              <a:rPr lang="zh-CN" altLang="en-US" dirty="0"/>
              <a:t>：</a:t>
            </a:r>
            <a:r>
              <a:rPr lang="en-US" altLang="zh-CN" dirty="0"/>
              <a:t>Date Control Language</a:t>
            </a:r>
            <a:r>
              <a:rPr lang="zh-CN" altLang="en-US" dirty="0"/>
              <a:t>，数据控制语言</a:t>
            </a:r>
          </a:p>
          <a:p>
            <a:endParaRPr lang="en-US" altLang="zh-CN" dirty="0" smtClean="0"/>
          </a:p>
          <a:p>
            <a:r>
              <a:rPr lang="zh-CN" altLang="en-US" dirty="0" smtClean="0"/>
              <a:t>主要</a:t>
            </a:r>
            <a:r>
              <a:rPr lang="zh-CN" altLang="en-US" dirty="0"/>
              <a:t>是对数据库进行统一的管理和统一控制，比如具体的有数据库的权限管理，数据库的备份与恢复等。</a:t>
            </a:r>
          </a:p>
        </p:txBody>
      </p:sp>
    </p:spTree>
    <p:extLst>
      <p:ext uri="{BB962C8B-B14F-4D97-AF65-F5344CB8AC3E}">
        <p14:creationId xmlns:p14="http://schemas.microsoft.com/office/powerpoint/2010/main" val="4211909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Mysql</a:t>
            </a:r>
            <a:r>
              <a:rPr lang="zh-CN" altLang="zh-CN" dirty="0"/>
              <a:t>的软件架构</a:t>
            </a:r>
            <a:endParaRPr lang="zh-CN" altLang="en-US" dirty="0"/>
          </a:p>
        </p:txBody>
      </p:sp>
      <p:sp>
        <p:nvSpPr>
          <p:cNvPr id="4" name="内容占位符 3"/>
          <p:cNvSpPr>
            <a:spLocks noGrp="1"/>
          </p:cNvSpPr>
          <p:nvPr>
            <p:ph idx="1"/>
          </p:nvPr>
        </p:nvSpPr>
        <p:spPr/>
        <p:txBody>
          <a:bodyPr/>
          <a:lstStyle/>
          <a:p>
            <a:r>
              <a:rPr lang="en-US" altLang="zh-CN" dirty="0" err="1"/>
              <a:t>Mysql</a:t>
            </a:r>
            <a:r>
              <a:rPr lang="zh-CN" altLang="en-US" dirty="0"/>
              <a:t>是基于</a:t>
            </a:r>
            <a:r>
              <a:rPr lang="en-US" altLang="zh-CN" dirty="0"/>
              <a:t>C/S</a:t>
            </a:r>
            <a:r>
              <a:rPr lang="zh-CN" altLang="en-US" dirty="0"/>
              <a:t>模式的，也就是说，安装完</a:t>
            </a:r>
            <a:r>
              <a:rPr lang="en-US" altLang="zh-CN" dirty="0" err="1"/>
              <a:t>Mysql</a:t>
            </a:r>
            <a:r>
              <a:rPr lang="zh-CN" altLang="en-US" dirty="0"/>
              <a:t>后，其实里面就包含了两个部分：</a:t>
            </a:r>
          </a:p>
          <a:p>
            <a:pPr lvl="2"/>
            <a:r>
              <a:rPr lang="zh-CN" altLang="en-US" dirty="0" smtClean="0"/>
              <a:t>服务器</a:t>
            </a:r>
            <a:r>
              <a:rPr lang="zh-CN" altLang="en-US" dirty="0"/>
              <a:t>端软件</a:t>
            </a:r>
          </a:p>
          <a:p>
            <a:pPr lvl="2"/>
            <a:r>
              <a:rPr lang="zh-CN" altLang="en-US" dirty="0" smtClean="0"/>
              <a:t>客户端软件</a:t>
            </a:r>
            <a:endParaRPr lang="zh-CN" altLang="en-US" dirty="0"/>
          </a:p>
          <a:p>
            <a:r>
              <a:rPr lang="zh-CN" altLang="en-US" dirty="0" smtClean="0"/>
              <a:t>要</a:t>
            </a:r>
            <a:r>
              <a:rPr lang="zh-CN" altLang="en-US" dirty="0"/>
              <a:t>正常的使用</a:t>
            </a:r>
            <a:r>
              <a:rPr lang="en-US" altLang="zh-CN" dirty="0" err="1"/>
              <a:t>Mysql</a:t>
            </a:r>
            <a:r>
              <a:rPr lang="zh-CN" altLang="en-US" dirty="0"/>
              <a:t>服务器，首先要完成两个步骤：</a:t>
            </a:r>
          </a:p>
          <a:p>
            <a:pPr lvl="2"/>
            <a:r>
              <a:rPr lang="zh-CN" altLang="en-US" dirty="0" smtClean="0"/>
              <a:t>开启</a:t>
            </a:r>
            <a:r>
              <a:rPr lang="en-US" altLang="zh-CN" dirty="0" err="1"/>
              <a:t>Mysql</a:t>
            </a:r>
            <a:r>
              <a:rPr lang="zh-CN" altLang="en-US" dirty="0"/>
              <a:t>服务器</a:t>
            </a:r>
          </a:p>
          <a:p>
            <a:pPr lvl="2"/>
            <a:r>
              <a:rPr lang="zh-CN" altLang="en-US" dirty="0" smtClean="0"/>
              <a:t>通过</a:t>
            </a:r>
            <a:r>
              <a:rPr lang="zh-CN" altLang="en-US" dirty="0"/>
              <a:t>客户端连接服务器</a:t>
            </a:r>
          </a:p>
        </p:txBody>
      </p:sp>
    </p:spTree>
    <p:extLst>
      <p:ext uri="{BB962C8B-B14F-4D97-AF65-F5344CB8AC3E}">
        <p14:creationId xmlns:p14="http://schemas.microsoft.com/office/powerpoint/2010/main" val="793696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开启</a:t>
            </a:r>
            <a:r>
              <a:rPr lang="en-US" altLang="zh-CN" b="1" dirty="0" err="1"/>
              <a:t>Mysql</a:t>
            </a:r>
            <a:r>
              <a:rPr lang="zh-CN" altLang="zh-CN" b="1" dirty="0"/>
              <a:t>服务器</a:t>
            </a:r>
            <a:br>
              <a:rPr lang="zh-CN" altLang="zh-CN" b="1" dirty="0"/>
            </a:br>
            <a:endParaRPr lang="zh-CN" altLang="en-US" dirty="0"/>
          </a:p>
        </p:txBody>
      </p:sp>
      <p:sp>
        <p:nvSpPr>
          <p:cNvPr id="3" name="内容占位符 2"/>
          <p:cNvSpPr>
            <a:spLocks noGrp="1"/>
          </p:cNvSpPr>
          <p:nvPr>
            <p:ph idx="1"/>
          </p:nvPr>
        </p:nvSpPr>
        <p:spPr/>
        <p:txBody>
          <a:bodyPr/>
          <a:lstStyle/>
          <a:p>
            <a:pPr lvl="0"/>
            <a:r>
              <a:rPr lang="zh-CN" altLang="zh-CN" b="1" dirty="0"/>
              <a:t>通过</a:t>
            </a:r>
            <a:r>
              <a:rPr lang="en-US" altLang="zh-CN" b="1" dirty="0"/>
              <a:t>windows</a:t>
            </a:r>
            <a:r>
              <a:rPr lang="zh-CN" altLang="zh-CN" b="1" dirty="0"/>
              <a:t>提供的服务管理完成</a:t>
            </a:r>
          </a:p>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183" y="2300287"/>
            <a:ext cx="3933825" cy="225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677" y="5013176"/>
            <a:ext cx="4591050"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4051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r>
              <a:rPr lang="en-US" altLang="zh-CN" b="1" dirty="0" err="1" smtClean="0"/>
              <a:t>cmd</a:t>
            </a:r>
            <a:r>
              <a:rPr lang="zh-CN" altLang="zh-CN" b="1" dirty="0"/>
              <a:t>下通过</a:t>
            </a:r>
            <a:r>
              <a:rPr lang="en-US" altLang="zh-CN" b="1" dirty="0"/>
              <a:t>dos</a:t>
            </a:r>
            <a:r>
              <a:rPr lang="zh-CN" altLang="zh-CN" b="1" dirty="0"/>
              <a:t>的命令行来完成</a:t>
            </a:r>
          </a:p>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478566"/>
            <a:ext cx="6731451" cy="2750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6595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客户端连接服务器</a:t>
            </a:r>
            <a:endParaRPr lang="zh-CN" altLang="en-US" dirty="0"/>
          </a:p>
        </p:txBody>
      </p:sp>
      <p:sp>
        <p:nvSpPr>
          <p:cNvPr id="4" name="内容占位符 3"/>
          <p:cNvSpPr>
            <a:spLocks noGrp="1"/>
          </p:cNvSpPr>
          <p:nvPr>
            <p:ph idx="1"/>
          </p:nvPr>
        </p:nvSpPr>
        <p:spPr/>
        <p:txBody>
          <a:bodyPr/>
          <a:lstStyle/>
          <a:p>
            <a:r>
              <a:rPr lang="zh-CN" altLang="en-US" dirty="0" smtClean="0"/>
              <a:t>采用命令端登录</a:t>
            </a:r>
            <a:endParaRPr lang="en-US" altLang="zh-CN" dirty="0" smtClean="0"/>
          </a:p>
          <a:p>
            <a:endParaRPr lang="en-US" altLang="zh-CN" dirty="0"/>
          </a:p>
          <a:p>
            <a:r>
              <a:rPr lang="zh-CN" altLang="en-US" dirty="0" smtClean="0"/>
              <a:t>还有其他的可视化界面软件</a:t>
            </a:r>
            <a:endParaRPr lang="en-US" altLang="zh-CN" dirty="0" smtClean="0"/>
          </a:p>
          <a:p>
            <a:pPr lvl="2"/>
            <a:r>
              <a:rPr lang="en-US" altLang="zh-CN" dirty="0" err="1" smtClean="0"/>
              <a:t>Phpmyadmin</a:t>
            </a:r>
            <a:endParaRPr lang="en-US" altLang="zh-CN" dirty="0" smtClean="0"/>
          </a:p>
          <a:p>
            <a:pPr lvl="2"/>
            <a:r>
              <a:rPr lang="en-US" altLang="zh-CN" dirty="0" err="1" smtClean="0"/>
              <a:t>Navicat</a:t>
            </a:r>
            <a:r>
              <a:rPr lang="en-US" altLang="zh-CN" dirty="0" smtClean="0"/>
              <a:t> for </a:t>
            </a:r>
            <a:r>
              <a:rPr lang="en-US" altLang="zh-CN" dirty="0" err="1" smtClean="0"/>
              <a:t>MySql</a:t>
            </a:r>
            <a:endParaRPr lang="en-US" altLang="zh-CN" dirty="0" smtClean="0"/>
          </a:p>
          <a:p>
            <a:pPr lvl="2"/>
            <a:endParaRPr lang="en-US" altLang="zh-CN" dirty="0" smtClean="0"/>
          </a:p>
          <a:p>
            <a:endParaRPr lang="zh-CN"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031" y="2204864"/>
            <a:ext cx="6851281" cy="594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4437112"/>
            <a:ext cx="4237414" cy="1619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181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数据库操作</a:t>
            </a:r>
            <a:br>
              <a:rPr lang="zh-CN" altLang="zh-CN" b="1" dirty="0"/>
            </a:br>
            <a:endParaRPr lang="zh-CN" altLang="en-US" dirty="0"/>
          </a:p>
        </p:txBody>
      </p:sp>
      <p:sp>
        <p:nvSpPr>
          <p:cNvPr id="3" name="内容占位符 2"/>
          <p:cNvSpPr>
            <a:spLocks noGrp="1"/>
          </p:cNvSpPr>
          <p:nvPr>
            <p:ph idx="1"/>
          </p:nvPr>
        </p:nvSpPr>
        <p:spPr/>
        <p:txBody>
          <a:bodyPr/>
          <a:lstStyle/>
          <a:p>
            <a:r>
              <a:rPr lang="zh-CN" altLang="en-US" dirty="0"/>
              <a:t>创建数据库（增）</a:t>
            </a:r>
          </a:p>
          <a:p>
            <a:r>
              <a:rPr lang="zh-CN" altLang="en-US" dirty="0"/>
              <a:t>语法形式</a:t>
            </a:r>
          </a:p>
          <a:p>
            <a:pPr lvl="2"/>
            <a:r>
              <a:rPr lang="en-US" altLang="zh-CN" dirty="0"/>
              <a:t>create database </a:t>
            </a:r>
            <a:r>
              <a:rPr lang="zh-CN" altLang="en-US" dirty="0"/>
              <a:t>数据库名字 </a:t>
            </a:r>
            <a:r>
              <a:rPr lang="en-US" altLang="zh-CN" dirty="0"/>
              <a:t>[</a:t>
            </a:r>
            <a:r>
              <a:rPr lang="zh-CN" altLang="en-US" dirty="0"/>
              <a:t>数据库选项</a:t>
            </a:r>
            <a:r>
              <a:rPr lang="en-US" altLang="zh-CN" dirty="0" smtClean="0"/>
              <a:t>];</a:t>
            </a:r>
            <a:endParaRPr lang="en-US" altLang="zh-CN" dirty="0"/>
          </a:p>
          <a:p>
            <a:r>
              <a:rPr lang="zh-CN" altLang="en-US" dirty="0"/>
              <a:t>其中数据库的选项主要有两个，一个是字符集，一个是校对规</a:t>
            </a:r>
            <a:r>
              <a:rPr lang="zh-CN" altLang="en-US" dirty="0" smtClean="0"/>
              <a:t>则</a:t>
            </a:r>
            <a:endParaRPr lang="en-US" altLang="zh-CN" dirty="0"/>
          </a:p>
          <a:p>
            <a:pPr lvl="2"/>
            <a:r>
              <a:rPr lang="en-US" altLang="zh-CN" dirty="0" smtClean="0"/>
              <a:t>create </a:t>
            </a:r>
            <a:r>
              <a:rPr lang="en-US" altLang="zh-CN" dirty="0"/>
              <a:t>database </a:t>
            </a:r>
            <a:r>
              <a:rPr lang="en-US" altLang="zh-CN" dirty="0" err="1"/>
              <a:t>php</a:t>
            </a:r>
            <a:r>
              <a:rPr lang="en-US" altLang="zh-CN" dirty="0" smtClean="0"/>
              <a:t>;</a:t>
            </a:r>
            <a:endParaRPr lang="en-US" altLang="zh-CN" dirty="0"/>
          </a:p>
          <a:p>
            <a:pPr lvl="2"/>
            <a:r>
              <a:rPr lang="zh-CN" altLang="en-US" dirty="0"/>
              <a:t>注意：</a:t>
            </a:r>
            <a:r>
              <a:rPr lang="en-US" altLang="zh-CN" dirty="0" err="1"/>
              <a:t>sql</a:t>
            </a:r>
            <a:r>
              <a:rPr lang="zh-CN" altLang="en-US" dirty="0"/>
              <a:t>语句都需要有语句结束符</a:t>
            </a:r>
            <a:r>
              <a:rPr lang="en-US" altLang="zh-CN" dirty="0"/>
              <a:t>;</a:t>
            </a:r>
            <a:endParaRPr lang="zh-CN" altLang="en-US" dirty="0"/>
          </a:p>
        </p:txBody>
      </p:sp>
    </p:spTree>
    <p:extLst>
      <p:ext uri="{BB962C8B-B14F-4D97-AF65-F5344CB8AC3E}">
        <p14:creationId xmlns:p14="http://schemas.microsoft.com/office/powerpoint/2010/main" val="1361683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zh-CN" sz="2000" dirty="0" smtClean="0"/>
              <a:t>每次</a:t>
            </a:r>
            <a:r>
              <a:rPr lang="zh-CN" altLang="zh-CN" sz="2000" dirty="0"/>
              <a:t>创建一个数据库后，都会在</a:t>
            </a:r>
            <a:r>
              <a:rPr lang="en-US" altLang="zh-CN" sz="2000" dirty="0"/>
              <a:t>data</a:t>
            </a:r>
            <a:r>
              <a:rPr lang="zh-CN" altLang="zh-CN" sz="2000" dirty="0"/>
              <a:t>目录下创建一个新的文件夹</a:t>
            </a:r>
            <a:r>
              <a:rPr lang="zh-CN" altLang="zh-CN" sz="2000" dirty="0" smtClean="0"/>
              <a:t>！</a:t>
            </a: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smtClean="0"/>
          </a:p>
          <a:p>
            <a:pPr marL="0" indent="0">
              <a:buNone/>
            </a:pPr>
            <a:r>
              <a:rPr lang="zh-CN" altLang="zh-CN" sz="2000" dirty="0"/>
              <a:t>并且在该文件夹内，会有一个</a:t>
            </a:r>
            <a:r>
              <a:rPr lang="en-US" altLang="zh-CN" sz="2000" dirty="0" err="1"/>
              <a:t>db.opt</a:t>
            </a:r>
            <a:r>
              <a:rPr lang="zh-CN" altLang="zh-CN" sz="2000" dirty="0"/>
              <a:t>文件，用于保存当前数据库的选项信息！</a:t>
            </a:r>
          </a:p>
          <a:p>
            <a:pPr marL="0" indent="0">
              <a:buNone/>
            </a:pPr>
            <a:endParaRPr lang="zh-CN" altLang="zh-CN" sz="2000" dirty="0"/>
          </a:p>
          <a:p>
            <a:pPr marL="0" indent="0">
              <a:buNone/>
            </a:pPr>
            <a:endParaRPr lang="zh-CN" altLang="en-US" sz="20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988840"/>
            <a:ext cx="5257800"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076" y="4725144"/>
            <a:ext cx="5705475"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3405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数据库名的命名规则</a:t>
            </a:r>
          </a:p>
        </p:txBody>
      </p:sp>
      <p:sp>
        <p:nvSpPr>
          <p:cNvPr id="5" name="内容占位符 4"/>
          <p:cNvSpPr>
            <a:spLocks noGrp="1"/>
          </p:cNvSpPr>
          <p:nvPr>
            <p:ph idx="1"/>
          </p:nvPr>
        </p:nvSpPr>
        <p:spPr>
          <a:xfrm>
            <a:off x="539552" y="1268760"/>
            <a:ext cx="8229600" cy="4525963"/>
          </a:xfrm>
        </p:spPr>
        <p:txBody>
          <a:bodyPr/>
          <a:lstStyle/>
          <a:p>
            <a:r>
              <a:rPr lang="zh-CN" altLang="en-US" dirty="0" smtClean="0"/>
              <a:t>数据库</a:t>
            </a:r>
            <a:r>
              <a:rPr lang="zh-CN" altLang="en-US" dirty="0"/>
              <a:t>名是否区分大小写取决于当前的操作系统！我们是原则是：就认为区别大小写！</a:t>
            </a:r>
          </a:p>
          <a:p>
            <a:r>
              <a:rPr lang="zh-CN" altLang="en-US" dirty="0" smtClean="0"/>
              <a:t>数据库</a:t>
            </a:r>
            <a:r>
              <a:rPr lang="zh-CN" altLang="en-US" dirty="0"/>
              <a:t>名要做到见名知意，推荐使用下划线方式！</a:t>
            </a:r>
          </a:p>
          <a:p>
            <a:r>
              <a:rPr lang="zh-CN" altLang="en-US" dirty="0" smtClean="0"/>
              <a:t>原则上</a:t>
            </a:r>
            <a:r>
              <a:rPr lang="zh-CN" altLang="en-US" dirty="0"/>
              <a:t>数据库名可以使用任何字符，甚至是中文，但是一些特殊名字，比如纯数字、包含了特殊符号的、</a:t>
            </a:r>
            <a:r>
              <a:rPr lang="en-US" altLang="zh-CN" dirty="0" err="1"/>
              <a:t>mysql</a:t>
            </a:r>
            <a:r>
              <a:rPr lang="zh-CN" altLang="en-US" dirty="0"/>
              <a:t>内部关键字等，应该使用标识符限定符反引号</a:t>
            </a:r>
            <a:r>
              <a:rPr lang="en-US" altLang="zh-CN" dirty="0"/>
              <a:t>``</a:t>
            </a:r>
            <a:r>
              <a:rPr lang="zh-CN" altLang="en-US" dirty="0"/>
              <a:t>来包裹（键盘上的左上角，波浪线）</a:t>
            </a:r>
          </a:p>
          <a:p>
            <a:endParaRPr lang="zh-CN" altLang="en-US" dirty="0"/>
          </a:p>
        </p:txBody>
      </p:sp>
    </p:spTree>
    <p:extLst>
      <p:ext uri="{BB962C8B-B14F-4D97-AF65-F5344CB8AC3E}">
        <p14:creationId xmlns:p14="http://schemas.microsoft.com/office/powerpoint/2010/main" val="3769063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289451"/>
          </a:xfrm>
        </p:spPr>
        <p:txBody>
          <a:bodyPr/>
          <a:lstStyle/>
          <a:p>
            <a:r>
              <a:rPr lang="zh-CN" altLang="en-US" dirty="0" smtClean="0"/>
              <a:t>创建一个中文数据库会报错</a:t>
            </a:r>
            <a:endParaRPr lang="en-US" altLang="zh-CN" dirty="0" smtClean="0"/>
          </a:p>
          <a:p>
            <a:endParaRPr lang="en-US" altLang="zh-CN" dirty="0"/>
          </a:p>
          <a:p>
            <a:r>
              <a:rPr lang="zh-CN" altLang="zh-CN" dirty="0" smtClean="0"/>
              <a:t>因为</a:t>
            </a:r>
            <a:r>
              <a:rPr lang="en-US" altLang="zh-CN" dirty="0" err="1"/>
              <a:t>cmd</a:t>
            </a:r>
            <a:r>
              <a:rPr lang="zh-CN" altLang="zh-CN" dirty="0"/>
              <a:t>这个软件只能使用</a:t>
            </a:r>
            <a:r>
              <a:rPr lang="en-US" altLang="zh-CN" dirty="0" err="1"/>
              <a:t>gbk</a:t>
            </a:r>
            <a:r>
              <a:rPr lang="zh-CN" altLang="zh-CN" dirty="0"/>
              <a:t>编码</a:t>
            </a:r>
            <a:r>
              <a:rPr lang="zh-CN" altLang="zh-CN" dirty="0" smtClean="0"/>
              <a:t>！</a:t>
            </a:r>
            <a:endParaRPr lang="zh-CN" altLang="zh-C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928" y="2708920"/>
            <a:ext cx="2760067" cy="3575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813" y="1340768"/>
            <a:ext cx="683895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6993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r>
              <a:rPr lang="zh-CN" altLang="zh-CN" dirty="0"/>
              <a:t>此时，需要先执行</a:t>
            </a:r>
            <a:r>
              <a:rPr lang="en-US" altLang="zh-CN" dirty="0"/>
              <a:t>set names </a:t>
            </a:r>
            <a:r>
              <a:rPr lang="en-US" altLang="zh-CN" dirty="0" err="1"/>
              <a:t>gbk</a:t>
            </a:r>
            <a:r>
              <a:rPr lang="en-US" altLang="zh-CN" dirty="0"/>
              <a:t>;</a:t>
            </a:r>
            <a:r>
              <a:rPr lang="zh-CN" altLang="zh-CN" dirty="0"/>
              <a:t>的执行，意思就是告诉</a:t>
            </a:r>
            <a:r>
              <a:rPr lang="en-US" altLang="zh-CN" dirty="0" err="1"/>
              <a:t>Mysql</a:t>
            </a:r>
            <a:r>
              <a:rPr lang="zh-CN" altLang="zh-CN" dirty="0"/>
              <a:t>服务器，当前的客户端使用的是</a:t>
            </a:r>
            <a:r>
              <a:rPr lang="en-US" altLang="zh-CN" dirty="0" err="1"/>
              <a:t>gbk</a:t>
            </a:r>
            <a:r>
              <a:rPr lang="zh-CN" altLang="zh-CN" dirty="0"/>
              <a:t>编码！</a:t>
            </a:r>
            <a:r>
              <a:rPr lang="en-US" altLang="zh-CN" dirty="0"/>
              <a:t>-- </a:t>
            </a:r>
            <a:r>
              <a:rPr lang="zh-CN" altLang="zh-CN" dirty="0"/>
              <a:t>告诉服务器当前编码格式为</a:t>
            </a:r>
            <a:r>
              <a:rPr lang="en-US" altLang="zh-CN" dirty="0" err="1"/>
              <a:t>gbk</a:t>
            </a:r>
            <a:endParaRPr lang="zh-CN" altLang="zh-CN" dirty="0"/>
          </a:p>
          <a:p>
            <a:r>
              <a:rPr lang="en-US" altLang="zh-CN" dirty="0"/>
              <a:t>set names </a:t>
            </a:r>
            <a:r>
              <a:rPr lang="en-US" altLang="zh-CN" dirty="0" err="1"/>
              <a:t>gbk</a:t>
            </a:r>
            <a:r>
              <a:rPr lang="en-US" altLang="zh-CN" dirty="0"/>
              <a:t>;</a:t>
            </a:r>
            <a:endParaRPr lang="zh-CN" altLang="zh-CN" dirty="0"/>
          </a:p>
          <a:p>
            <a:r>
              <a:rPr lang="en-US" altLang="zh-CN" dirty="0"/>
              <a:t>create database `</a:t>
            </a:r>
            <a:r>
              <a:rPr lang="zh-CN" altLang="zh-CN" dirty="0"/>
              <a:t>传智播客</a:t>
            </a:r>
            <a:r>
              <a:rPr lang="en-US" altLang="zh-CN" dirty="0"/>
              <a:t>`;</a:t>
            </a:r>
            <a:endParaRPr lang="zh-CN" altLang="zh-CN" dirty="0"/>
          </a:p>
          <a:p>
            <a:endParaRPr lang="en-US" altLang="zh-CN" dirty="0" smtClean="0"/>
          </a:p>
        </p:txBody>
      </p:sp>
    </p:spTree>
    <p:extLst>
      <p:ext uri="{BB962C8B-B14F-4D97-AF65-F5344CB8AC3E}">
        <p14:creationId xmlns:p14="http://schemas.microsoft.com/office/powerpoint/2010/main" val="2637010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数据库简介</a:t>
            </a:r>
            <a:endParaRPr lang="zh-CN" altLang="en-US" dirty="0"/>
          </a:p>
        </p:txBody>
      </p:sp>
      <p:sp>
        <p:nvSpPr>
          <p:cNvPr id="4" name="内容占位符 3"/>
          <p:cNvSpPr>
            <a:spLocks noGrp="1"/>
          </p:cNvSpPr>
          <p:nvPr>
            <p:ph idx="1"/>
          </p:nvPr>
        </p:nvSpPr>
        <p:spPr>
          <a:xfrm>
            <a:off x="467544" y="1412776"/>
            <a:ext cx="8229600" cy="4525963"/>
          </a:xfrm>
        </p:spPr>
        <p:txBody>
          <a:bodyPr/>
          <a:lstStyle/>
          <a:p>
            <a:pPr lvl="2"/>
            <a:r>
              <a:rPr lang="zh-CN" altLang="en-US" dirty="0" smtClean="0"/>
              <a:t>简单</a:t>
            </a:r>
            <a:r>
              <a:rPr lang="zh-CN" altLang="en-US" dirty="0"/>
              <a:t>来说，数据库就是一个存储数据的</a:t>
            </a:r>
            <a:r>
              <a:rPr lang="zh-CN" altLang="en-US" dirty="0" smtClean="0"/>
              <a:t>“仓库”</a:t>
            </a:r>
            <a:endParaRPr lang="en-US" altLang="zh-CN" dirty="0" smtClean="0"/>
          </a:p>
          <a:p>
            <a:pPr lvl="2"/>
            <a:r>
              <a:rPr lang="zh-CN" altLang="en-US" dirty="0"/>
              <a:t>数据库主要解决的是当数据量越来越大并且越来越复杂的时候，如何去高效的管理</a:t>
            </a:r>
            <a:r>
              <a:rPr lang="zh-CN" altLang="en-US" dirty="0" smtClean="0"/>
              <a:t>！</a:t>
            </a:r>
            <a:endParaRPr lang="zh-CN" altLang="en-US" dirty="0"/>
          </a:p>
          <a:p>
            <a:pPr lvl="2"/>
            <a:r>
              <a:rPr lang="zh-CN" altLang="en-US" dirty="0"/>
              <a:t>所以，光能存储数据还不行，还要有管理数据库的工具，我们称之为数据库管理系统</a:t>
            </a:r>
            <a:r>
              <a:rPr lang="zh-CN" altLang="en-US" dirty="0" smtClean="0"/>
              <a:t>！</a:t>
            </a:r>
            <a:endParaRPr lang="en-US" altLang="zh-CN" dirty="0" smtClean="0"/>
          </a:p>
          <a:p>
            <a:pPr lvl="2"/>
            <a:r>
              <a:rPr lang="zh-CN" altLang="en-US" b="1" dirty="0" smtClean="0"/>
              <a:t>数据库系统 </a:t>
            </a:r>
            <a:r>
              <a:rPr lang="en-US" altLang="zh-CN" b="1" dirty="0"/>
              <a:t>= </a:t>
            </a:r>
            <a:r>
              <a:rPr lang="zh-CN" altLang="en-US" b="1" dirty="0"/>
              <a:t>数据库管理系统 </a:t>
            </a:r>
            <a:r>
              <a:rPr lang="en-US" altLang="zh-CN" b="1" dirty="0"/>
              <a:t>+ </a:t>
            </a:r>
            <a:r>
              <a:rPr lang="zh-CN" altLang="en-US" b="1" dirty="0"/>
              <a:t>数据库 </a:t>
            </a:r>
            <a:r>
              <a:rPr lang="en-US" altLang="zh-CN" b="1" dirty="0"/>
              <a:t>+ </a:t>
            </a:r>
            <a:r>
              <a:rPr lang="zh-CN" altLang="en-US" b="1" dirty="0" smtClean="0"/>
              <a:t>数据库管理员</a:t>
            </a:r>
            <a:endParaRPr lang="zh-CN" altLang="en-US" b="1" dirty="0"/>
          </a:p>
          <a:p>
            <a:pPr lvl="2"/>
            <a:r>
              <a:rPr lang="en-US" altLang="zh-CN" dirty="0" err="1"/>
              <a:t>DataBase</a:t>
            </a:r>
            <a:r>
              <a:rPr lang="en-US" altLang="zh-CN" dirty="0"/>
              <a:t> System</a:t>
            </a:r>
            <a:r>
              <a:rPr lang="zh-CN" altLang="en-US" dirty="0"/>
              <a:t>（</a:t>
            </a:r>
            <a:r>
              <a:rPr lang="en-US" altLang="zh-CN" dirty="0"/>
              <a:t>DBS</a:t>
            </a:r>
            <a:r>
              <a:rPr lang="zh-CN" altLang="en-US" dirty="0"/>
              <a:t>）</a:t>
            </a:r>
            <a:r>
              <a:rPr lang="en-US" altLang="zh-CN" dirty="0"/>
              <a:t>= </a:t>
            </a:r>
            <a:r>
              <a:rPr lang="en-US" altLang="zh-CN" dirty="0" err="1"/>
              <a:t>DataBase</a:t>
            </a:r>
            <a:r>
              <a:rPr lang="en-US" altLang="zh-CN" dirty="0"/>
              <a:t> Management System</a:t>
            </a:r>
            <a:r>
              <a:rPr lang="zh-CN" altLang="en-US" dirty="0"/>
              <a:t>（</a:t>
            </a:r>
            <a:r>
              <a:rPr lang="en-US" altLang="zh-CN" dirty="0"/>
              <a:t>DBMS</a:t>
            </a:r>
            <a:r>
              <a:rPr lang="zh-CN" altLang="en-US" dirty="0"/>
              <a:t>） </a:t>
            </a:r>
            <a:r>
              <a:rPr lang="en-US" altLang="zh-CN" dirty="0"/>
              <a:t>+ </a:t>
            </a:r>
            <a:r>
              <a:rPr lang="en-US" altLang="zh-CN" dirty="0" err="1"/>
              <a:t>DataBase</a:t>
            </a:r>
            <a:r>
              <a:rPr lang="en-US" altLang="zh-CN" dirty="0"/>
              <a:t> </a:t>
            </a:r>
            <a:r>
              <a:rPr lang="zh-CN" altLang="en-US" dirty="0"/>
              <a:t>（</a:t>
            </a:r>
            <a:r>
              <a:rPr lang="en-US" altLang="zh-CN" dirty="0"/>
              <a:t>DB</a:t>
            </a:r>
            <a:r>
              <a:rPr lang="zh-CN" altLang="en-US" dirty="0"/>
              <a:t>） </a:t>
            </a:r>
            <a:r>
              <a:rPr lang="en-US" altLang="zh-CN" dirty="0"/>
              <a:t>+ </a:t>
            </a:r>
            <a:r>
              <a:rPr lang="en-US" altLang="zh-CN" dirty="0" err="1"/>
              <a:t>DataBase</a:t>
            </a:r>
            <a:r>
              <a:rPr lang="en-US" altLang="zh-CN" dirty="0"/>
              <a:t> Administrator</a:t>
            </a:r>
            <a:r>
              <a:rPr lang="zh-CN" altLang="en-US" dirty="0"/>
              <a:t>（</a:t>
            </a:r>
            <a:r>
              <a:rPr lang="en-US" altLang="zh-CN" dirty="0"/>
              <a:t>DBA</a:t>
            </a:r>
            <a:r>
              <a:rPr lang="zh-CN" altLang="en-US" dirty="0" smtClean="0"/>
              <a:t>）</a:t>
            </a:r>
            <a:endParaRPr lang="en-US" altLang="zh-CN" dirty="0" smtClean="0"/>
          </a:p>
          <a:p>
            <a:pPr lvl="2"/>
            <a:r>
              <a:rPr lang="zh-CN" altLang="en-US" b="1" dirty="0"/>
              <a:t>数据库就是对大量信息进行管理的高效解决方案，按照数据结构来组织、存储和管理数据的“仓库”</a:t>
            </a:r>
            <a:endParaRPr lang="en-US" altLang="zh-CN" b="1" dirty="0"/>
          </a:p>
          <a:p>
            <a:pPr lvl="2"/>
            <a:endParaRPr lang="zh-CN" altLang="en-US" dirty="0"/>
          </a:p>
          <a:p>
            <a:pPr lvl="2"/>
            <a:endParaRPr lang="en-US" altLang="zh-CN" dirty="0" smtClean="0"/>
          </a:p>
        </p:txBody>
      </p:sp>
    </p:spTree>
    <p:extLst>
      <p:ext uri="{BB962C8B-B14F-4D97-AF65-F5344CB8AC3E}">
        <p14:creationId xmlns:p14="http://schemas.microsoft.com/office/powerpoint/2010/main" val="2594873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查看数据库（查）</a:t>
            </a:r>
            <a:br>
              <a:rPr lang="zh-CN" altLang="zh-CN" b="1" dirty="0"/>
            </a:br>
            <a:endParaRPr lang="zh-CN" altLang="en-US" dirty="0"/>
          </a:p>
        </p:txBody>
      </p:sp>
      <p:sp>
        <p:nvSpPr>
          <p:cNvPr id="3" name="内容占位符 2"/>
          <p:cNvSpPr>
            <a:spLocks noGrp="1"/>
          </p:cNvSpPr>
          <p:nvPr>
            <p:ph idx="1"/>
          </p:nvPr>
        </p:nvSpPr>
        <p:spPr/>
        <p:txBody>
          <a:bodyPr/>
          <a:lstStyle/>
          <a:p>
            <a:r>
              <a:rPr lang="zh-CN" altLang="zh-CN" b="1" dirty="0"/>
              <a:t>查看当前有哪些数据库</a:t>
            </a:r>
          </a:p>
          <a:p>
            <a:pPr lvl="2"/>
            <a:r>
              <a:rPr lang="en-US" altLang="zh-CN" b="1" dirty="0"/>
              <a:t>show databases;</a:t>
            </a:r>
            <a:endParaRPr lang="zh-CN" altLang="zh-CN" dirty="0"/>
          </a:p>
          <a:p>
            <a:endParaRPr lang="en-US" altLang="zh-CN" dirty="0" smtClean="0"/>
          </a:p>
          <a:p>
            <a:endParaRPr lang="en-US" altLang="zh-CN" dirty="0"/>
          </a:p>
          <a:p>
            <a:endParaRPr lang="en-US" altLang="zh-CN" dirty="0" smtClean="0"/>
          </a:p>
          <a:p>
            <a:endParaRPr lang="en-US" altLang="zh-CN" dirty="0"/>
          </a:p>
          <a:p>
            <a:pPr lvl="2"/>
            <a:r>
              <a:rPr lang="zh-CN" altLang="zh-CN" dirty="0"/>
              <a:t>注意：并不是只有用户才可以创建数据库，系统也要创建数据库，因为</a:t>
            </a:r>
            <a:r>
              <a:rPr lang="en-US" altLang="zh-CN" dirty="0" err="1"/>
              <a:t>mysql</a:t>
            </a:r>
            <a:r>
              <a:rPr lang="zh-CN" altLang="zh-CN" dirty="0"/>
              <a:t>内部也需要维护自己的数据库！</a:t>
            </a:r>
          </a:p>
          <a:p>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924944"/>
            <a:ext cx="2352675"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3696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查看数据库的创建语句</a:t>
            </a:r>
          </a:p>
          <a:p>
            <a:pPr lvl="2"/>
            <a:r>
              <a:rPr lang="zh-CN" altLang="zh-CN" dirty="0"/>
              <a:t>就是看看当初这个数据库是怎么创建的</a:t>
            </a:r>
          </a:p>
          <a:p>
            <a:pPr lvl="2"/>
            <a:r>
              <a:rPr lang="en-US" altLang="zh-CN" b="1" dirty="0"/>
              <a:t>show create database </a:t>
            </a:r>
            <a:r>
              <a:rPr lang="zh-CN" altLang="zh-CN" b="1" dirty="0"/>
              <a:t>数据库名</a:t>
            </a:r>
            <a:r>
              <a:rPr lang="en-US" altLang="zh-CN" b="1" dirty="0"/>
              <a:t>;</a:t>
            </a:r>
            <a:endParaRPr lang="zh-CN" altLang="zh-CN" dirty="0"/>
          </a:p>
          <a:p>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344270"/>
            <a:ext cx="7067550"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4051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删除数据库（删）</a:t>
            </a:r>
            <a:br>
              <a:rPr lang="zh-CN" altLang="zh-CN" b="1" dirty="0"/>
            </a:br>
            <a:endParaRPr lang="zh-CN" altLang="en-US" dirty="0"/>
          </a:p>
        </p:txBody>
      </p:sp>
      <p:sp>
        <p:nvSpPr>
          <p:cNvPr id="3" name="内容占位符 2"/>
          <p:cNvSpPr>
            <a:spLocks noGrp="1"/>
          </p:cNvSpPr>
          <p:nvPr>
            <p:ph idx="1"/>
          </p:nvPr>
        </p:nvSpPr>
        <p:spPr/>
        <p:txBody>
          <a:bodyPr/>
          <a:lstStyle/>
          <a:p>
            <a:r>
              <a:rPr lang="zh-CN" altLang="en-US" dirty="0" smtClean="0"/>
              <a:t>语法格式</a:t>
            </a:r>
            <a:endParaRPr lang="en-US" altLang="zh-CN" dirty="0" smtClean="0"/>
          </a:p>
          <a:p>
            <a:pPr lvl="2"/>
            <a:r>
              <a:rPr lang="en-US" altLang="zh-CN" b="1" dirty="0"/>
              <a:t>drop database </a:t>
            </a:r>
            <a:r>
              <a:rPr lang="zh-CN" altLang="zh-CN" b="1" dirty="0" smtClean="0"/>
              <a:t>数据库</a:t>
            </a:r>
            <a:r>
              <a:rPr lang="zh-CN" altLang="zh-CN" b="1" dirty="0"/>
              <a:t>名</a:t>
            </a:r>
            <a:r>
              <a:rPr lang="en-US" altLang="zh-CN" b="1" dirty="0" smtClean="0"/>
              <a:t>;</a:t>
            </a:r>
          </a:p>
          <a:p>
            <a:pPr lvl="2"/>
            <a:endParaRPr lang="en-US" altLang="zh-CN" b="1" dirty="0" smtClean="0"/>
          </a:p>
          <a:p>
            <a:pPr marL="914400" lvl="2" indent="0">
              <a:buNone/>
            </a:pPr>
            <a:endParaRPr lang="en-US" altLang="zh-CN" b="1" dirty="0"/>
          </a:p>
          <a:p>
            <a:pPr lvl="2"/>
            <a:r>
              <a:rPr lang="zh-CN" altLang="zh-CN" b="1" dirty="0"/>
              <a:t>注意</a:t>
            </a:r>
            <a:r>
              <a:rPr lang="zh-CN" altLang="zh-CN" b="1" dirty="0" smtClean="0"/>
              <a:t>：</a:t>
            </a:r>
            <a:r>
              <a:rPr lang="zh-CN" altLang="zh-CN" dirty="0" smtClean="0"/>
              <a:t>删除</a:t>
            </a:r>
            <a:r>
              <a:rPr lang="zh-CN" altLang="zh-CN" dirty="0"/>
              <a:t>数据库一定要慎重！因为整个数据库文件夹都会被删除，其中包括数据表及里面所有的数据，过程默认的是不可逆！</a:t>
            </a:r>
          </a:p>
          <a:p>
            <a:pPr lvl="2"/>
            <a:endParaRPr lang="zh-CN" altLang="zh-CN" dirty="0"/>
          </a:p>
          <a:p>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600325"/>
            <a:ext cx="4695825"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6595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修改</a:t>
            </a:r>
            <a:r>
              <a:rPr lang="zh-CN" altLang="zh-CN" b="1" dirty="0" smtClean="0"/>
              <a:t>数据库（改）</a:t>
            </a:r>
            <a:r>
              <a:rPr lang="zh-CN" altLang="zh-CN" b="1" dirty="0"/>
              <a:t/>
            </a:r>
            <a:br>
              <a:rPr lang="zh-CN" altLang="zh-CN" b="1" dirty="0"/>
            </a:br>
            <a:endParaRPr lang="zh-CN" altLang="en-US" dirty="0"/>
          </a:p>
        </p:txBody>
      </p:sp>
      <p:sp>
        <p:nvSpPr>
          <p:cNvPr id="3" name="内容占位符 2"/>
          <p:cNvSpPr>
            <a:spLocks noGrp="1"/>
          </p:cNvSpPr>
          <p:nvPr>
            <p:ph idx="1"/>
          </p:nvPr>
        </p:nvSpPr>
        <p:spPr/>
        <p:txBody>
          <a:bodyPr/>
          <a:lstStyle/>
          <a:p>
            <a:r>
              <a:rPr lang="zh-CN" altLang="en-US" dirty="0" smtClean="0"/>
              <a:t>语法格式</a:t>
            </a:r>
            <a:endParaRPr lang="en-US" altLang="zh-CN" dirty="0" smtClean="0"/>
          </a:p>
          <a:p>
            <a:pPr lvl="2"/>
            <a:r>
              <a:rPr lang="en-US" altLang="zh-CN" b="1" dirty="0"/>
              <a:t>alter database </a:t>
            </a:r>
            <a:r>
              <a:rPr lang="zh-CN" altLang="zh-CN" b="1" dirty="0"/>
              <a:t>数据库名 库选项信息</a:t>
            </a:r>
            <a:r>
              <a:rPr lang="en-US" altLang="zh-CN" b="1" dirty="0" smtClean="0"/>
              <a:t>;</a:t>
            </a:r>
          </a:p>
          <a:p>
            <a:pPr lvl="2"/>
            <a:endParaRPr lang="en-US" altLang="zh-CN" b="1" dirty="0"/>
          </a:p>
          <a:p>
            <a:pPr lvl="2"/>
            <a:endParaRPr lang="en-US" altLang="zh-CN" b="1" dirty="0" smtClean="0"/>
          </a:p>
          <a:p>
            <a:pPr lvl="2"/>
            <a:endParaRPr lang="en-US" altLang="zh-CN" b="1" dirty="0"/>
          </a:p>
          <a:p>
            <a:pPr lvl="2"/>
            <a:endParaRPr lang="en-US" altLang="zh-CN" b="1" dirty="0" smtClean="0"/>
          </a:p>
          <a:p>
            <a:pPr lvl="2"/>
            <a:r>
              <a:rPr lang="zh-CN" altLang="zh-CN" b="1" dirty="0"/>
              <a:t>注意</a:t>
            </a:r>
            <a:r>
              <a:rPr lang="zh-CN" altLang="zh-CN" b="1" dirty="0" smtClean="0"/>
              <a:t>：</a:t>
            </a:r>
            <a:r>
              <a:rPr lang="zh-CN" altLang="zh-CN" dirty="0" smtClean="0"/>
              <a:t>数据库</a:t>
            </a:r>
            <a:r>
              <a:rPr lang="zh-CN" altLang="zh-CN" dirty="0"/>
              <a:t>的名字是不可修改的，只能修改数据库的库选项信息！</a:t>
            </a:r>
          </a:p>
          <a:p>
            <a:pPr lvl="2"/>
            <a:endParaRPr lang="zh-CN" altLang="zh-CN" dirty="0"/>
          </a:p>
          <a:p>
            <a:pPr lvl="2"/>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063" y="2624138"/>
            <a:ext cx="6619875" cy="160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4389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数据表操作</a:t>
            </a:r>
            <a:endParaRPr lang="zh-CN" altLang="en-US" dirty="0"/>
          </a:p>
        </p:txBody>
      </p:sp>
      <p:sp>
        <p:nvSpPr>
          <p:cNvPr id="3" name="内容占位符 2"/>
          <p:cNvSpPr>
            <a:spLocks noGrp="1"/>
          </p:cNvSpPr>
          <p:nvPr>
            <p:ph idx="1"/>
          </p:nvPr>
        </p:nvSpPr>
        <p:spPr/>
        <p:txBody>
          <a:bodyPr/>
          <a:lstStyle/>
          <a:p>
            <a:r>
              <a:rPr lang="zh-CN" altLang="zh-CN" dirty="0"/>
              <a:t>所有的数据表都应该属于某一个数据库，所以在操作数据表之前，应该选择默认的数据库</a:t>
            </a:r>
            <a:r>
              <a:rPr lang="zh-CN" altLang="zh-CN" dirty="0" smtClean="0"/>
              <a:t>！</a:t>
            </a:r>
            <a:endParaRPr lang="en-US" altLang="zh-CN" dirty="0" smtClean="0"/>
          </a:p>
          <a:p>
            <a:pPr lvl="0"/>
            <a:r>
              <a:rPr lang="zh-CN" altLang="zh-CN" dirty="0"/>
              <a:t>显示的指定</a:t>
            </a:r>
            <a:r>
              <a:rPr lang="zh-CN" altLang="zh-CN" dirty="0" smtClean="0"/>
              <a:t>数据库</a:t>
            </a:r>
            <a:endParaRPr lang="en-US" altLang="zh-CN" dirty="0" smtClean="0"/>
          </a:p>
          <a:p>
            <a:pPr lvl="2"/>
            <a:r>
              <a:rPr lang="zh-CN" altLang="zh-CN" dirty="0"/>
              <a:t>就是在任何有关数据表操作的时候，把表的前面加上数据库的名字，形式为：库名</a:t>
            </a:r>
            <a:r>
              <a:rPr lang="en-US" altLang="zh-CN" dirty="0"/>
              <a:t>.</a:t>
            </a:r>
            <a:r>
              <a:rPr lang="zh-CN" altLang="zh-CN" dirty="0"/>
              <a:t>表</a:t>
            </a:r>
            <a:r>
              <a:rPr lang="zh-CN" altLang="zh-CN" dirty="0" smtClean="0"/>
              <a:t>名</a:t>
            </a:r>
            <a:endParaRPr lang="en-US" altLang="zh-CN" dirty="0" smtClean="0"/>
          </a:p>
          <a:p>
            <a:r>
              <a:rPr lang="zh-CN" altLang="zh-CN" dirty="0"/>
              <a:t>隐式的指定</a:t>
            </a:r>
            <a:r>
              <a:rPr lang="zh-CN" altLang="zh-CN" dirty="0" smtClean="0"/>
              <a:t>数据库</a:t>
            </a:r>
            <a:endParaRPr lang="en-US" altLang="zh-CN" dirty="0" smtClean="0"/>
          </a:p>
          <a:p>
            <a:pPr lvl="2"/>
            <a:r>
              <a:rPr lang="zh-CN" altLang="zh-CN" dirty="0"/>
              <a:t>也是最常用的方法，就是在操作数据表之前，事先进入到某个数据库的操作环境，语法是</a:t>
            </a:r>
            <a:r>
              <a:rPr lang="zh-CN" altLang="zh-CN" dirty="0" smtClean="0"/>
              <a:t>：</a:t>
            </a:r>
            <a:r>
              <a:rPr lang="en-US" altLang="zh-CN" b="1" dirty="0" smtClean="0"/>
              <a:t>use </a:t>
            </a:r>
            <a:r>
              <a:rPr lang="zh-CN" altLang="zh-CN" b="1" dirty="0"/>
              <a:t>库名</a:t>
            </a:r>
            <a:r>
              <a:rPr lang="en-US" altLang="zh-CN" b="1" dirty="0"/>
              <a:t>;</a:t>
            </a:r>
            <a:endParaRPr lang="zh-CN" altLang="zh-CN" dirty="0"/>
          </a:p>
          <a:p>
            <a:pPr lvl="0"/>
            <a:endParaRPr lang="zh-CN" altLang="zh-CN" dirty="0"/>
          </a:p>
          <a:p>
            <a:pPr lvl="2"/>
            <a:endParaRPr lang="zh-CN" altLang="zh-CN" dirty="0"/>
          </a:p>
          <a:p>
            <a:endParaRPr lang="zh-CN" altLang="zh-CN" dirty="0"/>
          </a:p>
          <a:p>
            <a:endParaRPr lang="zh-CN" altLang="en-US" dirty="0"/>
          </a:p>
        </p:txBody>
      </p:sp>
    </p:spTree>
    <p:extLst>
      <p:ext uri="{BB962C8B-B14F-4D97-AF65-F5344CB8AC3E}">
        <p14:creationId xmlns:p14="http://schemas.microsoft.com/office/powerpoint/2010/main" val="476181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创建数据表（增）</a:t>
            </a:r>
            <a:br>
              <a:rPr lang="zh-CN" altLang="zh-CN" b="1" dirty="0"/>
            </a:br>
            <a:endParaRPr lang="zh-CN" altLang="en-US" dirty="0"/>
          </a:p>
        </p:txBody>
      </p:sp>
      <p:sp>
        <p:nvSpPr>
          <p:cNvPr id="3" name="内容占位符 2"/>
          <p:cNvSpPr>
            <a:spLocks noGrp="1"/>
          </p:cNvSpPr>
          <p:nvPr>
            <p:ph idx="1"/>
          </p:nvPr>
        </p:nvSpPr>
        <p:spPr>
          <a:xfrm>
            <a:off x="467544" y="1268760"/>
            <a:ext cx="8229600" cy="4525963"/>
          </a:xfrm>
        </p:spPr>
        <p:txBody>
          <a:bodyPr/>
          <a:lstStyle/>
          <a:p>
            <a:r>
              <a:rPr lang="zh-CN" altLang="zh-CN" dirty="0"/>
              <a:t>创建数据表的语法</a:t>
            </a:r>
            <a:r>
              <a:rPr lang="zh-CN" altLang="zh-CN" dirty="0" smtClean="0"/>
              <a:t>：</a:t>
            </a:r>
            <a:endParaRPr lang="zh-CN" altLang="zh-CN" dirty="0"/>
          </a:p>
          <a:p>
            <a:pPr lvl="2"/>
            <a:r>
              <a:rPr lang="en-US" altLang="zh-CN" b="1" dirty="0"/>
              <a:t>create table </a:t>
            </a:r>
            <a:r>
              <a:rPr lang="zh-CN" altLang="zh-CN" b="1" dirty="0"/>
              <a:t>表名</a:t>
            </a:r>
            <a:r>
              <a:rPr lang="en-US" altLang="zh-CN" b="1" dirty="0"/>
              <a:t>(</a:t>
            </a:r>
            <a:r>
              <a:rPr lang="zh-CN" altLang="zh-CN" b="1" dirty="0"/>
              <a:t>字段</a:t>
            </a:r>
            <a:r>
              <a:rPr lang="en-US" altLang="zh-CN" b="1" dirty="0"/>
              <a:t>1</a:t>
            </a:r>
            <a:r>
              <a:rPr lang="zh-CN" altLang="zh-CN" b="1" dirty="0"/>
              <a:t>名 字段</a:t>
            </a:r>
            <a:r>
              <a:rPr lang="en-US" altLang="zh-CN" b="1" dirty="0"/>
              <a:t>1</a:t>
            </a:r>
            <a:r>
              <a:rPr lang="zh-CN" altLang="zh-CN" b="1" dirty="0"/>
              <a:t>类型，字段</a:t>
            </a:r>
            <a:r>
              <a:rPr lang="en-US" altLang="zh-CN" b="1" dirty="0"/>
              <a:t>2</a:t>
            </a:r>
            <a:r>
              <a:rPr lang="zh-CN" altLang="zh-CN" b="1" dirty="0"/>
              <a:t>名 字段</a:t>
            </a:r>
            <a:r>
              <a:rPr lang="en-US" altLang="zh-CN" b="1" dirty="0"/>
              <a:t>2</a:t>
            </a:r>
            <a:r>
              <a:rPr lang="zh-CN" altLang="zh-CN" b="1" dirty="0"/>
              <a:t>名……</a:t>
            </a:r>
            <a:r>
              <a:rPr lang="en-US" altLang="zh-CN" b="1" dirty="0"/>
              <a:t>)[</a:t>
            </a:r>
            <a:r>
              <a:rPr lang="zh-CN" altLang="zh-CN" b="1" dirty="0"/>
              <a:t>表选项</a:t>
            </a:r>
            <a:r>
              <a:rPr lang="en-US" altLang="zh-CN" b="1" dirty="0" smtClean="0"/>
              <a:t>]</a:t>
            </a:r>
          </a:p>
          <a:p>
            <a:r>
              <a:rPr lang="zh-CN" altLang="zh-CN" b="1" dirty="0"/>
              <a:t>需要注意以下的几点：</a:t>
            </a:r>
            <a:endParaRPr lang="zh-CN" altLang="zh-CN" dirty="0"/>
          </a:p>
          <a:p>
            <a:pPr lvl="2"/>
            <a:r>
              <a:rPr lang="zh-CN" altLang="zh-CN" dirty="0"/>
              <a:t>每个字段都必须规定数据类型，字段名与字段类型之间以空格分隔；</a:t>
            </a:r>
          </a:p>
          <a:p>
            <a:pPr lvl="2"/>
            <a:r>
              <a:rPr lang="zh-CN" altLang="zh-CN" dirty="0"/>
              <a:t>字段与字段之间以逗号分隔，但是最后一个字段不能有逗号；</a:t>
            </a:r>
          </a:p>
          <a:p>
            <a:pPr lvl="2"/>
            <a:r>
              <a:rPr lang="zh-CN" altLang="zh-CN" dirty="0"/>
              <a:t>表选项其实就是规定表的字符集和存储</a:t>
            </a:r>
            <a:r>
              <a:rPr lang="zh-CN" altLang="zh-CN" dirty="0" smtClean="0"/>
              <a:t>引擎</a:t>
            </a:r>
            <a:endParaRPr lang="zh-CN" altLang="zh-CN" dirty="0"/>
          </a:p>
          <a:p>
            <a:pPr lvl="2"/>
            <a:r>
              <a:rPr lang="zh-CN" altLang="zh-CN" dirty="0"/>
              <a:t>表名的命名规则和库名基本一样的，如果有特殊的字符做表名，一样要有反引号进行包裹！</a:t>
            </a:r>
          </a:p>
          <a:p>
            <a:pPr lvl="2"/>
            <a:endParaRPr lang="zh-CN" altLang="zh-CN" dirty="0"/>
          </a:p>
          <a:p>
            <a:endParaRPr lang="zh-CN" altLang="en-US" dirty="0"/>
          </a:p>
        </p:txBody>
      </p:sp>
    </p:spTree>
    <p:extLst>
      <p:ext uri="{BB962C8B-B14F-4D97-AF65-F5344CB8AC3E}">
        <p14:creationId xmlns:p14="http://schemas.microsoft.com/office/powerpoint/2010/main" val="1361683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查看数据表（查）</a:t>
            </a:r>
            <a:br>
              <a:rPr lang="zh-CN" altLang="zh-CN" b="1" dirty="0"/>
            </a:br>
            <a:endParaRPr lang="zh-CN" altLang="en-US" dirty="0"/>
          </a:p>
        </p:txBody>
      </p:sp>
      <p:sp>
        <p:nvSpPr>
          <p:cNvPr id="3" name="内容占位符 2"/>
          <p:cNvSpPr>
            <a:spLocks noGrp="1"/>
          </p:cNvSpPr>
          <p:nvPr>
            <p:ph idx="1"/>
          </p:nvPr>
        </p:nvSpPr>
        <p:spPr/>
        <p:txBody>
          <a:bodyPr/>
          <a:lstStyle/>
          <a:p>
            <a:r>
              <a:rPr lang="zh-CN" altLang="zh-CN" sz="2000" b="1" dirty="0"/>
              <a:t>查看当前库中有哪些表</a:t>
            </a:r>
          </a:p>
          <a:p>
            <a:r>
              <a:rPr lang="en-US" altLang="zh-CN" sz="2000" b="1" dirty="0"/>
              <a:t>show tables;</a:t>
            </a:r>
            <a:endParaRPr lang="zh-CN" altLang="zh-CN" sz="2000" dirty="0"/>
          </a:p>
          <a:p>
            <a:pPr marL="0" indent="0">
              <a:buNone/>
            </a:pPr>
            <a:endParaRPr lang="en-US" altLang="zh-CN" sz="2000" dirty="0" smtClean="0"/>
          </a:p>
          <a:p>
            <a:r>
              <a:rPr lang="zh-CN" altLang="zh-CN" sz="2000" b="1" dirty="0"/>
              <a:t>查看数据表的创建语句</a:t>
            </a:r>
          </a:p>
          <a:p>
            <a:r>
              <a:rPr lang="en-US" altLang="zh-CN" sz="2000" b="1" dirty="0"/>
              <a:t>show create table </a:t>
            </a:r>
            <a:r>
              <a:rPr lang="zh-CN" altLang="zh-CN" sz="2000" b="1" dirty="0"/>
              <a:t>表名</a:t>
            </a:r>
            <a:r>
              <a:rPr lang="en-US" altLang="zh-CN" sz="2000" b="1" dirty="0"/>
              <a:t>;</a:t>
            </a:r>
            <a:endParaRPr lang="zh-CN" altLang="zh-CN" sz="2000" dirty="0"/>
          </a:p>
          <a:p>
            <a:pPr marL="0" indent="0">
              <a:buNone/>
            </a:pPr>
            <a:endParaRPr lang="zh-CN" altLang="en-US" sz="2000" dirty="0"/>
          </a:p>
        </p:txBody>
      </p:sp>
    </p:spTree>
    <p:extLst>
      <p:ext uri="{BB962C8B-B14F-4D97-AF65-F5344CB8AC3E}">
        <p14:creationId xmlns:p14="http://schemas.microsoft.com/office/powerpoint/2010/main" val="3243405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删除数据表（删）</a:t>
            </a:r>
            <a:br>
              <a:rPr lang="zh-CN" altLang="zh-CN" b="1" dirty="0"/>
            </a:br>
            <a:endParaRPr lang="zh-CN" altLang="en-US" dirty="0"/>
          </a:p>
        </p:txBody>
      </p:sp>
      <p:sp>
        <p:nvSpPr>
          <p:cNvPr id="3" name="内容占位符 2"/>
          <p:cNvSpPr>
            <a:spLocks noGrp="1"/>
          </p:cNvSpPr>
          <p:nvPr>
            <p:ph idx="1"/>
          </p:nvPr>
        </p:nvSpPr>
        <p:spPr/>
        <p:txBody>
          <a:bodyPr/>
          <a:lstStyle/>
          <a:p>
            <a:r>
              <a:rPr lang="zh-CN" altLang="en-US" dirty="0" smtClean="0"/>
              <a:t>语法格式</a:t>
            </a:r>
            <a:endParaRPr lang="en-US" altLang="zh-CN" dirty="0" smtClean="0"/>
          </a:p>
          <a:p>
            <a:pPr lvl="2"/>
            <a:r>
              <a:rPr lang="en-US" altLang="zh-CN" b="1" dirty="0"/>
              <a:t>drop table </a:t>
            </a:r>
            <a:r>
              <a:rPr lang="zh-CN" altLang="zh-CN" b="1" dirty="0"/>
              <a:t>表名</a:t>
            </a:r>
            <a:r>
              <a:rPr lang="en-US" altLang="zh-CN" b="1" dirty="0" smtClean="0"/>
              <a:t>;</a:t>
            </a:r>
          </a:p>
          <a:p>
            <a:pPr lvl="2"/>
            <a:endParaRPr lang="zh-CN" altLang="zh-CN" dirty="0"/>
          </a:p>
          <a:p>
            <a:r>
              <a:rPr lang="zh-CN" altLang="zh-CN" dirty="0"/>
              <a:t>如果删除一个不存在的表，会报错，所以，该语法还有一个完整的形式</a:t>
            </a:r>
            <a:r>
              <a:rPr lang="zh-CN" altLang="zh-CN" dirty="0" smtClean="0"/>
              <a:t>：</a:t>
            </a:r>
            <a:r>
              <a:rPr lang="en-US" altLang="zh-CN" dirty="0"/>
              <a:t> </a:t>
            </a:r>
            <a:endParaRPr lang="zh-CN" altLang="zh-CN" dirty="0"/>
          </a:p>
          <a:p>
            <a:pPr lvl="2"/>
            <a:r>
              <a:rPr lang="en-US" altLang="zh-CN" b="1" dirty="0"/>
              <a:t>drop table [if exists] </a:t>
            </a:r>
            <a:r>
              <a:rPr lang="zh-CN" altLang="zh-CN" b="1" dirty="0"/>
              <a:t>表名</a:t>
            </a:r>
            <a:r>
              <a:rPr lang="en-US" altLang="zh-CN" b="1" dirty="0" smtClean="0"/>
              <a:t>;</a:t>
            </a:r>
            <a:endParaRPr lang="zh-CN" altLang="zh-CN" dirty="0"/>
          </a:p>
          <a:p>
            <a:pPr lvl="2"/>
            <a:r>
              <a:rPr lang="zh-CN" altLang="zh-CN" dirty="0"/>
              <a:t>加上</a:t>
            </a:r>
            <a:r>
              <a:rPr lang="en-US" altLang="zh-CN" dirty="0"/>
              <a:t>if exists</a:t>
            </a:r>
            <a:r>
              <a:rPr lang="zh-CN" altLang="zh-CN" dirty="0"/>
              <a:t>之后，即使删除一个不存在的表，既不执行也不报错！</a:t>
            </a:r>
          </a:p>
          <a:p>
            <a:endParaRPr lang="zh-CN" altLang="en-US" dirty="0"/>
          </a:p>
        </p:txBody>
      </p:sp>
    </p:spTree>
    <p:extLst>
      <p:ext uri="{BB962C8B-B14F-4D97-AF65-F5344CB8AC3E}">
        <p14:creationId xmlns:p14="http://schemas.microsoft.com/office/powerpoint/2010/main" val="3769063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修改数据表（改</a:t>
            </a:r>
            <a:r>
              <a:rPr lang="zh-CN" altLang="zh-CN" b="1" dirty="0" smtClean="0"/>
              <a:t>）</a:t>
            </a:r>
            <a:endParaRPr lang="zh-CN" altLang="en-US" dirty="0"/>
          </a:p>
        </p:txBody>
      </p:sp>
      <p:sp>
        <p:nvSpPr>
          <p:cNvPr id="3" name="内容占位符 2"/>
          <p:cNvSpPr>
            <a:spLocks noGrp="1"/>
          </p:cNvSpPr>
          <p:nvPr>
            <p:ph idx="1"/>
          </p:nvPr>
        </p:nvSpPr>
        <p:spPr/>
        <p:txBody>
          <a:bodyPr/>
          <a:lstStyle/>
          <a:p>
            <a:r>
              <a:rPr lang="zh-CN" altLang="en-US" dirty="0" smtClean="0"/>
              <a:t>表中有哪些地方可以修改</a:t>
            </a:r>
            <a:r>
              <a:rPr lang="en-US" altLang="zh-CN" dirty="0" smtClean="0"/>
              <a:t>?</a:t>
            </a:r>
          </a:p>
          <a:p>
            <a:pPr lvl="2"/>
            <a:r>
              <a:rPr lang="zh-CN" altLang="en-US" dirty="0"/>
              <a:t>表</a:t>
            </a:r>
            <a:r>
              <a:rPr lang="zh-CN" altLang="en-US" dirty="0" smtClean="0"/>
              <a:t>名</a:t>
            </a:r>
            <a:endParaRPr lang="en-US" altLang="zh-CN" dirty="0" smtClean="0"/>
          </a:p>
          <a:p>
            <a:pPr lvl="2"/>
            <a:r>
              <a:rPr lang="zh-CN" altLang="en-US" dirty="0" smtClean="0"/>
              <a:t>列定义</a:t>
            </a:r>
            <a:endParaRPr lang="en-US" altLang="zh-CN" dirty="0" smtClean="0"/>
          </a:p>
          <a:p>
            <a:pPr lvl="2"/>
            <a:r>
              <a:rPr lang="zh-CN" altLang="en-US" dirty="0" smtClean="0"/>
              <a:t>表选项</a:t>
            </a:r>
            <a:endParaRPr lang="zh-CN" altLang="en-US" dirty="0"/>
          </a:p>
        </p:txBody>
      </p:sp>
    </p:spTree>
    <p:extLst>
      <p:ext uri="{BB962C8B-B14F-4D97-AF65-F5344CB8AC3E}">
        <p14:creationId xmlns:p14="http://schemas.microsoft.com/office/powerpoint/2010/main" val="3711887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修改表名</a:t>
            </a:r>
            <a:endParaRPr lang="zh-CN" altLang="en-US" dirty="0"/>
          </a:p>
        </p:txBody>
      </p:sp>
      <p:sp>
        <p:nvSpPr>
          <p:cNvPr id="3" name="内容占位符 2"/>
          <p:cNvSpPr>
            <a:spLocks noGrp="1"/>
          </p:cNvSpPr>
          <p:nvPr>
            <p:ph idx="1"/>
          </p:nvPr>
        </p:nvSpPr>
        <p:spPr/>
        <p:txBody>
          <a:bodyPr/>
          <a:lstStyle/>
          <a:p>
            <a:r>
              <a:rPr lang="zh-CN" altLang="en-US" dirty="0" smtClean="0"/>
              <a:t>语法规则</a:t>
            </a:r>
            <a:endParaRPr lang="en-US" altLang="zh-CN" dirty="0" smtClean="0"/>
          </a:p>
          <a:p>
            <a:pPr lvl="2"/>
            <a:r>
              <a:rPr lang="en-US" altLang="zh-CN" b="1" dirty="0"/>
              <a:t>rename table </a:t>
            </a:r>
            <a:r>
              <a:rPr lang="zh-CN" altLang="zh-CN" b="1" dirty="0"/>
              <a:t>旧表名</a:t>
            </a:r>
            <a:r>
              <a:rPr lang="en-US" altLang="zh-CN" b="1" dirty="0"/>
              <a:t>1 to </a:t>
            </a:r>
            <a:r>
              <a:rPr lang="zh-CN" altLang="zh-CN" b="1" dirty="0"/>
              <a:t>新表名</a:t>
            </a:r>
            <a:r>
              <a:rPr lang="en-US" altLang="zh-CN" b="1" dirty="0"/>
              <a:t>1 [,</a:t>
            </a:r>
            <a:r>
              <a:rPr lang="zh-CN" altLang="zh-CN" b="1" dirty="0"/>
              <a:t>旧表名</a:t>
            </a:r>
            <a:r>
              <a:rPr lang="en-US" altLang="zh-CN" b="1" dirty="0"/>
              <a:t>2 to </a:t>
            </a:r>
            <a:r>
              <a:rPr lang="zh-CN" altLang="zh-CN" b="1" dirty="0"/>
              <a:t>新表名</a:t>
            </a:r>
            <a:r>
              <a:rPr lang="en-US" altLang="zh-CN" b="1" dirty="0"/>
              <a:t>2</a:t>
            </a:r>
            <a:r>
              <a:rPr lang="zh-CN" altLang="zh-CN" b="1" dirty="0"/>
              <a:t>……</a:t>
            </a:r>
            <a:r>
              <a:rPr lang="en-US" altLang="zh-CN" b="1" dirty="0" smtClean="0"/>
              <a:t>];</a:t>
            </a:r>
          </a:p>
          <a:p>
            <a:pPr lvl="2"/>
            <a:r>
              <a:rPr lang="zh-CN" altLang="zh-CN" dirty="0"/>
              <a:t>可以同时为多个表进行重命名，中间以逗号隔开！</a:t>
            </a:r>
          </a:p>
          <a:p>
            <a:pPr lvl="2"/>
            <a:endParaRPr lang="zh-CN" altLang="zh-CN" dirty="0"/>
          </a:p>
          <a:p>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3448919"/>
            <a:ext cx="4762500" cy="2716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3696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关系型数据库</a:t>
            </a:r>
            <a:endParaRPr lang="zh-CN" altLang="en-US" dirty="0"/>
          </a:p>
        </p:txBody>
      </p:sp>
      <p:sp>
        <p:nvSpPr>
          <p:cNvPr id="3" name="内容占位符 2"/>
          <p:cNvSpPr>
            <a:spLocks noGrp="1"/>
          </p:cNvSpPr>
          <p:nvPr>
            <p:ph idx="1"/>
          </p:nvPr>
        </p:nvSpPr>
        <p:spPr/>
        <p:txBody>
          <a:bodyPr/>
          <a:lstStyle/>
          <a:p>
            <a:pPr marL="0" indent="0">
              <a:buNone/>
            </a:pPr>
            <a:endParaRPr lang="en-US" altLang="zh-CN" sz="2400" dirty="0"/>
          </a:p>
          <a:p>
            <a:pPr marL="0" indent="0">
              <a:buNone/>
            </a:pPr>
            <a:r>
              <a:rPr lang="zh-CN" altLang="en-US" sz="2400" dirty="0" smtClean="0"/>
              <a:t>我们通常使用的是关系型数据库</a:t>
            </a:r>
            <a:r>
              <a:rPr lang="en-US" altLang="zh-CN" sz="2400" dirty="0" smtClean="0"/>
              <a:t>.</a:t>
            </a:r>
          </a:p>
          <a:p>
            <a:pPr marL="0" indent="0">
              <a:buNone/>
            </a:pPr>
            <a:r>
              <a:rPr lang="zh-CN" altLang="en-US" sz="2000" dirty="0" smtClean="0"/>
              <a:t>大型数据库</a:t>
            </a:r>
            <a:r>
              <a:rPr lang="en-US" altLang="zh-CN" sz="2000" dirty="0" smtClean="0"/>
              <a:t>:Oracle,DB2</a:t>
            </a:r>
          </a:p>
          <a:p>
            <a:pPr marL="0" indent="0">
              <a:buNone/>
            </a:pPr>
            <a:r>
              <a:rPr lang="zh-CN" altLang="en-US" sz="2000" dirty="0" smtClean="0"/>
              <a:t>中型数据库</a:t>
            </a:r>
            <a:r>
              <a:rPr lang="en-US" altLang="zh-CN" sz="2000" dirty="0" smtClean="0"/>
              <a:t>:SQL </a:t>
            </a:r>
            <a:r>
              <a:rPr lang="en-US" altLang="zh-CN" sz="2000" dirty="0" err="1" smtClean="0"/>
              <a:t>Server,MySql</a:t>
            </a:r>
            <a:endParaRPr lang="en-US" altLang="zh-CN" sz="2000" dirty="0" smtClean="0"/>
          </a:p>
          <a:p>
            <a:pPr marL="0" indent="0">
              <a:buNone/>
            </a:pPr>
            <a:r>
              <a:rPr lang="zh-CN" altLang="en-US" sz="2000" dirty="0" smtClean="0"/>
              <a:t>小型数据库</a:t>
            </a:r>
            <a:r>
              <a:rPr lang="en-US" altLang="zh-CN" sz="2000" dirty="0" smtClean="0"/>
              <a:t>:</a:t>
            </a:r>
            <a:r>
              <a:rPr lang="en-US" altLang="zh-CN" sz="2000" dirty="0" err="1" smtClean="0"/>
              <a:t>access,VF</a:t>
            </a:r>
            <a:endParaRPr lang="en-US" altLang="zh-CN" sz="2000" dirty="0" smtClean="0"/>
          </a:p>
          <a:p>
            <a:pPr marL="0" indent="0">
              <a:buNone/>
            </a:pPr>
            <a:endParaRPr lang="en-US" altLang="zh-CN" sz="2000" dirty="0" smtClean="0"/>
          </a:p>
          <a:p>
            <a:pPr marL="0" indent="0">
              <a:buNone/>
            </a:pPr>
            <a:endParaRPr lang="en-US" altLang="zh-CN" sz="2000" dirty="0"/>
          </a:p>
          <a:p>
            <a:pPr marL="0" indent="0">
              <a:buNone/>
            </a:pPr>
            <a:r>
              <a:rPr lang="zh-CN" altLang="en-US" sz="2000" dirty="0" smtClean="0"/>
              <a:t>我们</a:t>
            </a:r>
            <a:r>
              <a:rPr lang="en-US" altLang="zh-CN" sz="2000" dirty="0" smtClean="0"/>
              <a:t>web</a:t>
            </a:r>
            <a:r>
              <a:rPr lang="zh-CN" altLang="en-US" sz="2000" dirty="0" smtClean="0"/>
              <a:t>应用中</a:t>
            </a:r>
            <a:r>
              <a:rPr lang="en-US" altLang="zh-CN" sz="2000" dirty="0" smtClean="0"/>
              <a:t>,</a:t>
            </a:r>
            <a:r>
              <a:rPr lang="zh-CN" altLang="en-US" sz="2000" dirty="0" smtClean="0"/>
              <a:t>使用最多的就是</a:t>
            </a:r>
            <a:r>
              <a:rPr lang="en-US" altLang="zh-CN" sz="2000" b="1" dirty="0" err="1" smtClean="0"/>
              <a:t>MySql</a:t>
            </a:r>
            <a:r>
              <a:rPr lang="zh-CN" altLang="en-US" sz="2000" b="1" dirty="0" smtClean="0"/>
              <a:t>数据库</a:t>
            </a:r>
            <a:r>
              <a:rPr lang="en-US" altLang="zh-CN" sz="2000" dirty="0" smtClean="0"/>
              <a:t>.</a:t>
            </a:r>
          </a:p>
          <a:p>
            <a:pPr marL="0" indent="0">
              <a:buNone/>
            </a:pPr>
            <a:r>
              <a:rPr lang="en-US" altLang="zh-CN" sz="2000" dirty="0" smtClean="0"/>
              <a:t>1.</a:t>
            </a:r>
            <a:r>
              <a:rPr lang="zh-CN" altLang="en-US" sz="2000" dirty="0" smtClean="0"/>
              <a:t>开源</a:t>
            </a:r>
            <a:r>
              <a:rPr lang="en-US" altLang="zh-CN" sz="2000" dirty="0" smtClean="0"/>
              <a:t>,</a:t>
            </a:r>
            <a:r>
              <a:rPr lang="zh-CN" altLang="en-US" sz="2000" dirty="0" smtClean="0"/>
              <a:t>免费</a:t>
            </a:r>
            <a:endParaRPr lang="en-US" altLang="zh-CN" sz="2000" dirty="0" smtClean="0"/>
          </a:p>
          <a:p>
            <a:pPr marL="0" indent="0">
              <a:buNone/>
            </a:pPr>
            <a:r>
              <a:rPr lang="en-US" altLang="zh-CN" sz="2000" dirty="0" smtClean="0"/>
              <a:t>2.</a:t>
            </a:r>
            <a:r>
              <a:rPr lang="zh-CN" altLang="en-US" sz="2000" dirty="0" smtClean="0"/>
              <a:t>功能足够强大</a:t>
            </a:r>
            <a:r>
              <a:rPr lang="en-US" altLang="zh-CN" sz="2000" dirty="0" smtClean="0"/>
              <a:t>,</a:t>
            </a:r>
            <a:r>
              <a:rPr lang="zh-CN" altLang="en-US" sz="2000" dirty="0" smtClean="0"/>
              <a:t>足以应付</a:t>
            </a:r>
            <a:r>
              <a:rPr lang="en-US" altLang="zh-CN" sz="2000" dirty="0" smtClean="0"/>
              <a:t>web</a:t>
            </a:r>
            <a:r>
              <a:rPr lang="zh-CN" altLang="en-US" sz="2000" dirty="0" smtClean="0"/>
              <a:t>应用</a:t>
            </a:r>
            <a:r>
              <a:rPr lang="en-US" altLang="zh-CN" sz="2000" dirty="0" smtClean="0"/>
              <a:t>(</a:t>
            </a:r>
            <a:r>
              <a:rPr lang="zh-CN" altLang="en-US" sz="2000" dirty="0" smtClean="0"/>
              <a:t>最高支持千万级别的并发访问</a:t>
            </a:r>
            <a:r>
              <a:rPr lang="en-US" altLang="zh-CN" sz="2000" dirty="0" smtClean="0"/>
              <a:t>)</a:t>
            </a:r>
            <a:endParaRPr lang="zh-CN" altLang="en-US" sz="2000" dirty="0"/>
          </a:p>
        </p:txBody>
      </p:sp>
    </p:spTree>
    <p:extLst>
      <p:ext uri="{BB962C8B-B14F-4D97-AF65-F5344CB8AC3E}">
        <p14:creationId xmlns:p14="http://schemas.microsoft.com/office/powerpoint/2010/main" val="787867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修改列定义</a:t>
            </a:r>
            <a:endParaRPr lang="zh-CN" altLang="en-US" dirty="0"/>
          </a:p>
        </p:txBody>
      </p:sp>
      <p:sp>
        <p:nvSpPr>
          <p:cNvPr id="3" name="内容占位符 2"/>
          <p:cNvSpPr>
            <a:spLocks noGrp="1"/>
          </p:cNvSpPr>
          <p:nvPr>
            <p:ph idx="1"/>
          </p:nvPr>
        </p:nvSpPr>
        <p:spPr/>
        <p:txBody>
          <a:bodyPr/>
          <a:lstStyle/>
          <a:p>
            <a:r>
              <a:rPr lang="zh-CN" altLang="en-US" dirty="0" smtClean="0"/>
              <a:t>修改列定义可以</a:t>
            </a:r>
            <a:r>
              <a:rPr lang="zh-CN" altLang="en-US" dirty="0"/>
              <a:t>分成很多</a:t>
            </a:r>
            <a:r>
              <a:rPr lang="zh-CN" altLang="en-US" dirty="0" smtClean="0"/>
              <a:t>操作</a:t>
            </a:r>
            <a:endParaRPr lang="en-US" altLang="zh-CN" dirty="0" smtClean="0"/>
          </a:p>
          <a:p>
            <a:pPr lvl="2"/>
            <a:r>
              <a:rPr lang="zh-CN" altLang="en-US" dirty="0" smtClean="0"/>
              <a:t>增加</a:t>
            </a:r>
            <a:r>
              <a:rPr lang="zh-CN" altLang="en-US" dirty="0"/>
              <a:t>：</a:t>
            </a:r>
            <a:r>
              <a:rPr lang="en-US" altLang="zh-CN" dirty="0"/>
              <a:t>add</a:t>
            </a:r>
          </a:p>
          <a:p>
            <a:pPr lvl="2"/>
            <a:r>
              <a:rPr lang="zh-CN" altLang="en-US" dirty="0"/>
              <a:t>删除：</a:t>
            </a:r>
            <a:r>
              <a:rPr lang="en-US" altLang="zh-CN" dirty="0"/>
              <a:t>drop  </a:t>
            </a:r>
          </a:p>
          <a:p>
            <a:pPr lvl="2"/>
            <a:r>
              <a:rPr lang="zh-CN" altLang="en-US" dirty="0"/>
              <a:t>重命名：</a:t>
            </a:r>
            <a:r>
              <a:rPr lang="en-US" altLang="zh-CN" dirty="0"/>
              <a:t>change</a:t>
            </a:r>
          </a:p>
          <a:p>
            <a:pPr lvl="2"/>
            <a:r>
              <a:rPr lang="zh-CN" altLang="en-US" dirty="0"/>
              <a:t>修改字段数据类型：</a:t>
            </a:r>
            <a:r>
              <a:rPr lang="en-US" altLang="zh-CN" dirty="0"/>
              <a:t>modify</a:t>
            </a:r>
          </a:p>
          <a:p>
            <a:r>
              <a:rPr lang="zh-CN" altLang="en-US" dirty="0"/>
              <a:t>上面的四个关键字都是子命令，还有一个上级命令的关键字</a:t>
            </a:r>
            <a:r>
              <a:rPr lang="en-US" altLang="zh-CN" dirty="0" smtClean="0"/>
              <a:t>alter,</a:t>
            </a:r>
            <a:r>
              <a:rPr lang="zh-CN" altLang="en-US" dirty="0" smtClean="0"/>
              <a:t>上级</a:t>
            </a:r>
            <a:r>
              <a:rPr lang="zh-CN" altLang="en-US" dirty="0"/>
              <a:t>命令的形式是：</a:t>
            </a:r>
          </a:p>
          <a:p>
            <a:pPr lvl="2"/>
            <a:r>
              <a:rPr lang="en-US" altLang="zh-CN" dirty="0"/>
              <a:t>alter table </a:t>
            </a:r>
            <a:r>
              <a:rPr lang="zh-CN" altLang="en-US" dirty="0"/>
              <a:t>表名</a:t>
            </a:r>
          </a:p>
          <a:p>
            <a:r>
              <a:rPr lang="zh-CN" altLang="en-US" dirty="0"/>
              <a:t>再连接上下级命令</a:t>
            </a:r>
          </a:p>
        </p:txBody>
      </p:sp>
    </p:spTree>
    <p:extLst>
      <p:ext uri="{BB962C8B-B14F-4D97-AF65-F5344CB8AC3E}">
        <p14:creationId xmlns:p14="http://schemas.microsoft.com/office/powerpoint/2010/main" val="2354051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
            </a:r>
            <a:br>
              <a:rPr lang="zh-CN" altLang="zh-CN" b="1" dirty="0"/>
            </a:br>
            <a:endParaRPr lang="zh-CN" altLang="en-US" dirty="0"/>
          </a:p>
        </p:txBody>
      </p:sp>
      <p:sp>
        <p:nvSpPr>
          <p:cNvPr id="3" name="内容占位符 2"/>
          <p:cNvSpPr>
            <a:spLocks noGrp="1"/>
          </p:cNvSpPr>
          <p:nvPr>
            <p:ph idx="1"/>
          </p:nvPr>
        </p:nvSpPr>
        <p:spPr/>
        <p:txBody>
          <a:bodyPr/>
          <a:lstStyle/>
          <a:p>
            <a:r>
              <a:rPr lang="zh-CN" altLang="en-US" dirty="0" smtClean="0"/>
              <a:t>增加一列语法形式</a:t>
            </a:r>
            <a:endParaRPr lang="en-US" altLang="zh-CN" dirty="0" smtClean="0"/>
          </a:p>
          <a:p>
            <a:pPr lvl="2"/>
            <a:r>
              <a:rPr lang="en-US" altLang="zh-CN" dirty="0" smtClean="0"/>
              <a:t>alter table </a:t>
            </a:r>
            <a:r>
              <a:rPr lang="zh-CN" altLang="en-US" dirty="0" smtClean="0"/>
              <a:t>表名 </a:t>
            </a:r>
            <a:r>
              <a:rPr lang="en-US" altLang="zh-CN" dirty="0" smtClean="0"/>
              <a:t>add </a:t>
            </a:r>
            <a:r>
              <a:rPr lang="zh-CN" altLang="en-US" dirty="0" smtClean="0"/>
              <a:t>字段名 字段类型</a:t>
            </a:r>
            <a:r>
              <a:rPr lang="en-US" altLang="zh-CN" dirty="0" smtClean="0"/>
              <a:t>;</a:t>
            </a:r>
          </a:p>
          <a:p>
            <a:r>
              <a:rPr lang="zh-CN" altLang="en-US" dirty="0" smtClean="0"/>
              <a:t>删除一列语法形式</a:t>
            </a:r>
            <a:endParaRPr lang="en-US" altLang="zh-CN" dirty="0" smtClean="0"/>
          </a:p>
          <a:p>
            <a:pPr lvl="2"/>
            <a:r>
              <a:rPr lang="en-US" altLang="zh-CN" dirty="0" smtClean="0"/>
              <a:t>alter table </a:t>
            </a:r>
            <a:r>
              <a:rPr lang="zh-CN" altLang="en-US" dirty="0" smtClean="0"/>
              <a:t>表名 </a:t>
            </a:r>
            <a:r>
              <a:rPr lang="en-US" altLang="zh-CN" dirty="0" smtClean="0"/>
              <a:t>drop </a:t>
            </a:r>
            <a:r>
              <a:rPr lang="zh-CN" altLang="en-US" dirty="0" smtClean="0"/>
              <a:t>字段名</a:t>
            </a:r>
            <a:r>
              <a:rPr lang="en-US" altLang="zh-CN" dirty="0" smtClean="0"/>
              <a:t>;</a:t>
            </a:r>
          </a:p>
          <a:p>
            <a:r>
              <a:rPr lang="zh-CN" altLang="en-US" dirty="0" smtClean="0"/>
              <a:t>重命名字段</a:t>
            </a:r>
            <a:endParaRPr lang="en-US" altLang="zh-CN" dirty="0" smtClean="0"/>
          </a:p>
          <a:p>
            <a:pPr lvl="2"/>
            <a:r>
              <a:rPr lang="en-US" altLang="zh-CN" dirty="0" smtClean="0"/>
              <a:t>alter table </a:t>
            </a:r>
            <a:r>
              <a:rPr lang="zh-CN" altLang="en-US" dirty="0"/>
              <a:t>表</a:t>
            </a:r>
            <a:r>
              <a:rPr lang="zh-CN" altLang="en-US" dirty="0" smtClean="0"/>
              <a:t>名 </a:t>
            </a:r>
            <a:r>
              <a:rPr lang="en-US" altLang="zh-CN" dirty="0" smtClean="0"/>
              <a:t>change </a:t>
            </a:r>
            <a:r>
              <a:rPr lang="zh-CN" altLang="en-US" dirty="0" smtClean="0"/>
              <a:t>旧字段名 新字段名 新字段类型</a:t>
            </a:r>
            <a:endParaRPr lang="en-US" altLang="zh-CN" dirty="0" smtClean="0"/>
          </a:p>
          <a:p>
            <a:r>
              <a:rPr lang="zh-CN" altLang="en-US" dirty="0" smtClean="0"/>
              <a:t>修改字段类型</a:t>
            </a:r>
            <a:endParaRPr lang="en-US" altLang="zh-CN" dirty="0" smtClean="0"/>
          </a:p>
          <a:p>
            <a:pPr lvl="2"/>
            <a:r>
              <a:rPr lang="en-US" altLang="zh-CN" dirty="0" smtClean="0"/>
              <a:t>alter table </a:t>
            </a:r>
            <a:r>
              <a:rPr lang="zh-CN" altLang="en-US" dirty="0" smtClean="0"/>
              <a:t>表名 </a:t>
            </a:r>
            <a:r>
              <a:rPr lang="en-US" altLang="zh-CN" dirty="0" smtClean="0"/>
              <a:t>modify  </a:t>
            </a:r>
            <a:r>
              <a:rPr lang="zh-CN" altLang="en-US" dirty="0" smtClean="0"/>
              <a:t>字段名 字段新数据类型</a:t>
            </a:r>
            <a:endParaRPr lang="en-US" altLang="zh-CN" dirty="0" smtClean="0"/>
          </a:p>
        </p:txBody>
      </p:sp>
    </p:spTree>
    <p:extLst>
      <p:ext uri="{BB962C8B-B14F-4D97-AF65-F5344CB8AC3E}">
        <p14:creationId xmlns:p14="http://schemas.microsoft.com/office/powerpoint/2010/main" val="3216595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修改表选项</a:t>
            </a:r>
            <a:endParaRPr lang="zh-CN" altLang="en-US" dirty="0"/>
          </a:p>
        </p:txBody>
      </p:sp>
      <p:sp>
        <p:nvSpPr>
          <p:cNvPr id="3" name="内容占位符 2"/>
          <p:cNvSpPr>
            <a:spLocks noGrp="1"/>
          </p:cNvSpPr>
          <p:nvPr>
            <p:ph idx="1"/>
          </p:nvPr>
        </p:nvSpPr>
        <p:spPr/>
        <p:txBody>
          <a:bodyPr/>
          <a:lstStyle/>
          <a:p>
            <a:r>
              <a:rPr lang="zh-CN" altLang="en-US" dirty="0" smtClean="0"/>
              <a:t>语法形式</a:t>
            </a:r>
            <a:endParaRPr lang="en-US" altLang="zh-CN" dirty="0" smtClean="0"/>
          </a:p>
          <a:p>
            <a:pPr lvl="2"/>
            <a:r>
              <a:rPr lang="en-US" altLang="zh-CN" dirty="0" smtClean="0"/>
              <a:t>alter table </a:t>
            </a:r>
            <a:r>
              <a:rPr lang="zh-CN" altLang="en-US" dirty="0" smtClean="0"/>
              <a:t>表名 新的表选项</a:t>
            </a:r>
            <a:r>
              <a:rPr lang="en-US" altLang="zh-CN" dirty="0" smtClean="0"/>
              <a:t>;</a:t>
            </a:r>
          </a:p>
          <a:p>
            <a:pPr marL="914400" lvl="2" indent="0">
              <a:buNone/>
            </a:pP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682496"/>
            <a:ext cx="6816600" cy="1034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181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数据操作</a:t>
            </a:r>
            <a:endParaRPr lang="zh-CN" altLang="en-US" dirty="0"/>
          </a:p>
        </p:txBody>
      </p:sp>
      <p:sp>
        <p:nvSpPr>
          <p:cNvPr id="3" name="内容占位符 2"/>
          <p:cNvSpPr>
            <a:spLocks noGrp="1"/>
          </p:cNvSpPr>
          <p:nvPr>
            <p:ph idx="1"/>
          </p:nvPr>
        </p:nvSpPr>
        <p:spPr/>
        <p:txBody>
          <a:bodyPr/>
          <a:lstStyle/>
          <a:p>
            <a:r>
              <a:rPr lang="zh-CN" altLang="en-US" dirty="0" smtClean="0"/>
              <a:t>数据操作无外乎</a:t>
            </a:r>
            <a:r>
              <a:rPr lang="en-US" altLang="zh-CN" dirty="0" smtClean="0"/>
              <a:t>:</a:t>
            </a:r>
            <a:r>
              <a:rPr lang="zh-CN" altLang="en-US" dirty="0" smtClean="0"/>
              <a:t>增删改查</a:t>
            </a:r>
            <a:endParaRPr lang="en-US" altLang="zh-CN" dirty="0" smtClean="0"/>
          </a:p>
          <a:p>
            <a:pPr lvl="2"/>
            <a:r>
              <a:rPr lang="zh-CN" altLang="en-US" dirty="0" smtClean="0"/>
              <a:t>增 </a:t>
            </a:r>
            <a:r>
              <a:rPr lang="en-US" altLang="zh-CN" dirty="0" smtClean="0"/>
              <a:t>insert into</a:t>
            </a:r>
          </a:p>
          <a:p>
            <a:pPr lvl="2"/>
            <a:r>
              <a:rPr lang="zh-CN" altLang="en-US" dirty="0" smtClean="0"/>
              <a:t>删 </a:t>
            </a:r>
            <a:r>
              <a:rPr lang="en-US" altLang="zh-CN" dirty="0" smtClean="0"/>
              <a:t>delete from</a:t>
            </a:r>
          </a:p>
          <a:p>
            <a:pPr lvl="2"/>
            <a:r>
              <a:rPr lang="zh-CN" altLang="en-US" dirty="0" smtClean="0"/>
              <a:t>改 </a:t>
            </a:r>
            <a:r>
              <a:rPr lang="en-US" altLang="zh-CN" dirty="0" smtClean="0"/>
              <a:t>update</a:t>
            </a:r>
          </a:p>
          <a:p>
            <a:pPr lvl="2"/>
            <a:r>
              <a:rPr lang="zh-CN" altLang="en-US" dirty="0" smtClean="0"/>
              <a:t>查 </a:t>
            </a:r>
            <a:r>
              <a:rPr lang="en-US" altLang="zh-CN" dirty="0" smtClean="0"/>
              <a:t>select</a:t>
            </a:r>
            <a:endParaRPr lang="zh-CN" altLang="en-US" dirty="0"/>
          </a:p>
        </p:txBody>
      </p:sp>
    </p:spTree>
    <p:extLst>
      <p:ext uri="{BB962C8B-B14F-4D97-AF65-F5344CB8AC3E}">
        <p14:creationId xmlns:p14="http://schemas.microsoft.com/office/powerpoint/2010/main" val="2578165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插入数据</a:t>
            </a:r>
            <a:endParaRPr lang="zh-CN" altLang="en-US" dirty="0"/>
          </a:p>
        </p:txBody>
      </p:sp>
      <p:sp>
        <p:nvSpPr>
          <p:cNvPr id="3" name="内容占位符 2"/>
          <p:cNvSpPr>
            <a:spLocks noGrp="1"/>
          </p:cNvSpPr>
          <p:nvPr>
            <p:ph idx="1"/>
          </p:nvPr>
        </p:nvSpPr>
        <p:spPr/>
        <p:txBody>
          <a:bodyPr/>
          <a:lstStyle/>
          <a:p>
            <a:r>
              <a:rPr lang="zh-CN" altLang="en-US" dirty="0" smtClean="0"/>
              <a:t>语法形式</a:t>
            </a:r>
            <a:endParaRPr lang="en-US" altLang="zh-CN" dirty="0" smtClean="0"/>
          </a:p>
          <a:p>
            <a:pPr lvl="2"/>
            <a:r>
              <a:rPr lang="en-US" altLang="zh-CN" dirty="0" smtClean="0"/>
              <a:t> insert into </a:t>
            </a:r>
            <a:r>
              <a:rPr lang="zh-CN" altLang="en-US" dirty="0" smtClean="0"/>
              <a:t>表名</a:t>
            </a:r>
            <a:r>
              <a:rPr lang="en-US" altLang="zh-CN" dirty="0" smtClean="0"/>
              <a:t>(</a:t>
            </a:r>
            <a:r>
              <a:rPr lang="zh-CN" altLang="en-US" dirty="0" smtClean="0"/>
              <a:t>字段列表</a:t>
            </a:r>
            <a:r>
              <a:rPr lang="en-US" altLang="zh-CN" dirty="0" smtClean="0"/>
              <a:t>) values (</a:t>
            </a:r>
            <a:r>
              <a:rPr lang="zh-CN" altLang="en-US" dirty="0" smtClean="0"/>
              <a:t>值列表</a:t>
            </a:r>
            <a:r>
              <a:rPr lang="en-US" altLang="zh-CN" dirty="0" smtClean="0"/>
              <a:t>);</a:t>
            </a:r>
          </a:p>
          <a:p>
            <a:pPr lvl="2"/>
            <a:r>
              <a:rPr lang="zh-CN" altLang="en-US" dirty="0" smtClean="0"/>
              <a:t>字段列表可以是全部字段</a:t>
            </a:r>
            <a:r>
              <a:rPr lang="en-US" altLang="zh-CN" dirty="0" smtClean="0"/>
              <a:t>,</a:t>
            </a:r>
            <a:r>
              <a:rPr lang="zh-CN" altLang="en-US" dirty="0" smtClean="0"/>
              <a:t>也可以是部分字段</a:t>
            </a:r>
            <a:endParaRPr lang="en-US" altLang="zh-CN" dirty="0" smtClean="0"/>
          </a:p>
          <a:p>
            <a:pPr lvl="2"/>
            <a:r>
              <a:rPr lang="zh-CN" altLang="en-US" dirty="0" smtClean="0"/>
              <a:t>字段列表和值列表要一一对应</a:t>
            </a:r>
            <a:endParaRPr lang="en-US" altLang="zh-CN" dirty="0" smtClean="0"/>
          </a:p>
          <a:p>
            <a:pPr lvl="2"/>
            <a:r>
              <a:rPr lang="zh-CN" altLang="en-US" dirty="0" smtClean="0"/>
              <a:t>如果为全部的字段插入数据</a:t>
            </a:r>
            <a:r>
              <a:rPr lang="en-US" altLang="zh-CN" dirty="0" smtClean="0"/>
              <a:t>,</a:t>
            </a:r>
            <a:r>
              <a:rPr lang="zh-CN" altLang="en-US" dirty="0" smtClean="0"/>
              <a:t>可以省略掉字段列表</a:t>
            </a:r>
            <a:r>
              <a:rPr lang="en-US" altLang="zh-CN" dirty="0" smtClean="0"/>
              <a:t>;</a:t>
            </a:r>
            <a:r>
              <a:rPr lang="zh-CN" altLang="en-US" dirty="0" smtClean="0"/>
              <a:t>如果是部分字段插入数据</a:t>
            </a:r>
            <a:r>
              <a:rPr lang="en-US" altLang="zh-CN" dirty="0" smtClean="0"/>
              <a:t>,</a:t>
            </a:r>
            <a:r>
              <a:rPr lang="zh-CN" altLang="en-US" dirty="0" smtClean="0"/>
              <a:t>必须确保值和字段列表的顺序一致</a:t>
            </a:r>
            <a:r>
              <a:rPr lang="en-US" altLang="zh-CN" dirty="0" smtClean="0"/>
              <a:t>!</a:t>
            </a:r>
          </a:p>
          <a:p>
            <a:pPr lvl="2"/>
            <a:r>
              <a:rPr lang="zh-CN" altLang="en-US" dirty="0" smtClean="0"/>
              <a:t>可以一次插入多条记录</a:t>
            </a:r>
            <a:r>
              <a:rPr lang="en-US" altLang="zh-CN" dirty="0" smtClean="0"/>
              <a:t>,</a:t>
            </a:r>
            <a:r>
              <a:rPr lang="zh-CN" altLang="en-US" dirty="0" smtClean="0"/>
              <a:t>记录与记录之间以逗号分隔</a:t>
            </a:r>
            <a:endParaRPr lang="en-US" altLang="zh-CN" dirty="0" smtClean="0"/>
          </a:p>
        </p:txBody>
      </p:sp>
    </p:spTree>
    <p:extLst>
      <p:ext uri="{BB962C8B-B14F-4D97-AF65-F5344CB8AC3E}">
        <p14:creationId xmlns:p14="http://schemas.microsoft.com/office/powerpoint/2010/main" val="13616836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查询数据</a:t>
            </a:r>
            <a:endParaRPr lang="zh-CN" altLang="en-US" dirty="0"/>
          </a:p>
        </p:txBody>
      </p:sp>
      <p:sp>
        <p:nvSpPr>
          <p:cNvPr id="3" name="内容占位符 2"/>
          <p:cNvSpPr>
            <a:spLocks noGrp="1"/>
          </p:cNvSpPr>
          <p:nvPr>
            <p:ph idx="1"/>
          </p:nvPr>
        </p:nvSpPr>
        <p:spPr/>
        <p:txBody>
          <a:bodyPr/>
          <a:lstStyle/>
          <a:p>
            <a:r>
              <a:rPr lang="zh-CN" altLang="en-US" dirty="0" smtClean="0"/>
              <a:t>语法形式</a:t>
            </a:r>
            <a:endParaRPr lang="en-US" altLang="zh-CN" sz="2000" dirty="0"/>
          </a:p>
          <a:p>
            <a:pPr lvl="2"/>
            <a:r>
              <a:rPr lang="en-US" altLang="zh-CN" dirty="0" smtClean="0"/>
              <a:t>select </a:t>
            </a:r>
            <a:r>
              <a:rPr lang="zh-CN" altLang="en-US" dirty="0" smtClean="0"/>
              <a:t>*</a:t>
            </a:r>
            <a:r>
              <a:rPr lang="en-US" altLang="zh-CN" dirty="0" smtClean="0"/>
              <a:t>|</a:t>
            </a:r>
            <a:r>
              <a:rPr lang="zh-CN" altLang="en-US" dirty="0" smtClean="0"/>
              <a:t>字段列表 </a:t>
            </a:r>
            <a:r>
              <a:rPr lang="en-US" altLang="zh-CN" dirty="0" smtClean="0"/>
              <a:t>from </a:t>
            </a:r>
            <a:r>
              <a:rPr lang="zh-CN" altLang="en-US" dirty="0" smtClean="0"/>
              <a:t>表名</a:t>
            </a:r>
            <a:r>
              <a:rPr lang="en-US" altLang="zh-CN" dirty="0" smtClean="0"/>
              <a:t>[</a:t>
            </a:r>
            <a:r>
              <a:rPr lang="zh-CN" altLang="en-US" dirty="0" smtClean="0"/>
              <a:t>查询条件</a:t>
            </a:r>
            <a:r>
              <a:rPr lang="en-US" altLang="zh-CN" dirty="0" smtClean="0"/>
              <a:t>];</a:t>
            </a:r>
          </a:p>
          <a:p>
            <a:pPr lvl="2"/>
            <a:r>
              <a:rPr lang="zh-CN" altLang="en-US" dirty="0" smtClean="0"/>
              <a:t>当查询所有的字段列表的时候</a:t>
            </a:r>
            <a:r>
              <a:rPr lang="en-US" altLang="zh-CN" dirty="0" smtClean="0"/>
              <a:t>,</a:t>
            </a:r>
            <a:r>
              <a:rPr lang="zh-CN" altLang="en-US" dirty="0" smtClean="0"/>
              <a:t>就用*代替</a:t>
            </a:r>
            <a:endParaRPr lang="en-US" altLang="zh-CN" dirty="0" smtClean="0"/>
          </a:p>
          <a:p>
            <a:pPr lvl="2"/>
            <a:r>
              <a:rPr lang="zh-CN" altLang="en-US" dirty="0" smtClean="0"/>
              <a:t>查询条件可以省略</a:t>
            </a:r>
            <a:r>
              <a:rPr lang="en-US" altLang="zh-CN" dirty="0" smtClean="0"/>
              <a:t>,</a:t>
            </a:r>
            <a:r>
              <a:rPr lang="zh-CN" altLang="en-US" dirty="0" smtClean="0"/>
              <a:t>省略后就表示查询所有的记录</a:t>
            </a:r>
            <a:endParaRPr lang="en-US" altLang="zh-CN" dirty="0" smtClean="0"/>
          </a:p>
        </p:txBody>
      </p:sp>
    </p:spTree>
    <p:extLst>
      <p:ext uri="{BB962C8B-B14F-4D97-AF65-F5344CB8AC3E}">
        <p14:creationId xmlns:p14="http://schemas.microsoft.com/office/powerpoint/2010/main" val="32434054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删除数据</a:t>
            </a:r>
            <a:endParaRPr lang="zh-CN" altLang="en-US" dirty="0"/>
          </a:p>
        </p:txBody>
      </p:sp>
      <p:sp>
        <p:nvSpPr>
          <p:cNvPr id="3" name="内容占位符 2"/>
          <p:cNvSpPr>
            <a:spLocks noGrp="1"/>
          </p:cNvSpPr>
          <p:nvPr>
            <p:ph idx="1"/>
          </p:nvPr>
        </p:nvSpPr>
        <p:spPr/>
        <p:txBody>
          <a:bodyPr/>
          <a:lstStyle/>
          <a:p>
            <a:r>
              <a:rPr lang="zh-CN" altLang="en-US" dirty="0" smtClean="0"/>
              <a:t>语法形式</a:t>
            </a:r>
            <a:endParaRPr lang="en-US" altLang="zh-CN" dirty="0" smtClean="0"/>
          </a:p>
          <a:p>
            <a:pPr lvl="2"/>
            <a:r>
              <a:rPr lang="en-US" altLang="zh-CN" dirty="0" smtClean="0"/>
              <a:t>delete from </a:t>
            </a:r>
            <a:r>
              <a:rPr lang="zh-CN" altLang="en-US" dirty="0" smtClean="0"/>
              <a:t>表名</a:t>
            </a:r>
            <a:r>
              <a:rPr lang="en-US" altLang="zh-CN" dirty="0" smtClean="0"/>
              <a:t>[</a:t>
            </a:r>
            <a:r>
              <a:rPr lang="zh-CN" altLang="en-US" dirty="0" smtClean="0"/>
              <a:t>删除条件</a:t>
            </a:r>
            <a:r>
              <a:rPr lang="en-US" altLang="zh-CN" dirty="0" smtClean="0"/>
              <a:t>];</a:t>
            </a:r>
          </a:p>
          <a:p>
            <a:pPr lvl="2"/>
            <a:r>
              <a:rPr lang="zh-CN" altLang="en-US" dirty="0" smtClean="0"/>
              <a:t>在实际项目中</a:t>
            </a:r>
            <a:r>
              <a:rPr lang="en-US" altLang="zh-CN" dirty="0" smtClean="0"/>
              <a:t>,</a:t>
            </a:r>
            <a:r>
              <a:rPr lang="zh-CN" altLang="en-US" dirty="0" smtClean="0"/>
              <a:t>删除条件必不可少</a:t>
            </a:r>
            <a:r>
              <a:rPr lang="en-US" altLang="zh-CN" dirty="0" smtClean="0"/>
              <a:t>!</a:t>
            </a:r>
            <a:r>
              <a:rPr lang="zh-CN" altLang="en-US" dirty="0" smtClean="0"/>
              <a:t>如果没有删除条件</a:t>
            </a:r>
            <a:r>
              <a:rPr lang="en-US" altLang="zh-CN" dirty="0" smtClean="0"/>
              <a:t>,</a:t>
            </a:r>
            <a:r>
              <a:rPr lang="zh-CN" altLang="en-US" dirty="0" smtClean="0"/>
              <a:t>就相当于把整个表的数据都删除</a:t>
            </a:r>
            <a:r>
              <a:rPr lang="en-US" altLang="zh-CN" dirty="0" smtClean="0"/>
              <a:t>,</a:t>
            </a:r>
            <a:r>
              <a:rPr lang="zh-CN" altLang="en-US" dirty="0" smtClean="0"/>
              <a:t>默认删除是不可逆的</a:t>
            </a:r>
            <a:r>
              <a:rPr lang="en-US" altLang="zh-CN" dirty="0" smtClean="0"/>
              <a:t>!</a:t>
            </a:r>
            <a:endParaRPr lang="zh-CN" altLang="en-US" dirty="0"/>
          </a:p>
        </p:txBody>
      </p:sp>
    </p:spTree>
    <p:extLst>
      <p:ext uri="{BB962C8B-B14F-4D97-AF65-F5344CB8AC3E}">
        <p14:creationId xmlns:p14="http://schemas.microsoft.com/office/powerpoint/2010/main" val="37690633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修改数据</a:t>
            </a:r>
            <a:endParaRPr lang="zh-CN" altLang="en-US" dirty="0"/>
          </a:p>
        </p:txBody>
      </p:sp>
      <p:sp>
        <p:nvSpPr>
          <p:cNvPr id="3" name="内容占位符 2"/>
          <p:cNvSpPr>
            <a:spLocks noGrp="1"/>
          </p:cNvSpPr>
          <p:nvPr>
            <p:ph idx="1"/>
          </p:nvPr>
        </p:nvSpPr>
        <p:spPr/>
        <p:txBody>
          <a:bodyPr/>
          <a:lstStyle/>
          <a:p>
            <a:r>
              <a:rPr lang="zh-CN" altLang="en-US" dirty="0" smtClean="0"/>
              <a:t>语法形式</a:t>
            </a:r>
            <a:endParaRPr lang="en-US" altLang="zh-CN" dirty="0" smtClean="0"/>
          </a:p>
          <a:p>
            <a:pPr lvl="2"/>
            <a:r>
              <a:rPr lang="en-US" altLang="zh-CN" dirty="0" smtClean="0"/>
              <a:t>update </a:t>
            </a:r>
            <a:r>
              <a:rPr lang="zh-CN" altLang="en-US" dirty="0" smtClean="0"/>
              <a:t>表名 </a:t>
            </a:r>
            <a:r>
              <a:rPr lang="en-US" altLang="zh-CN" dirty="0" smtClean="0"/>
              <a:t>set </a:t>
            </a:r>
            <a:r>
              <a:rPr lang="zh-CN" altLang="en-US" dirty="0" smtClean="0"/>
              <a:t>字段名</a:t>
            </a:r>
            <a:r>
              <a:rPr lang="en-US" altLang="zh-CN" dirty="0" smtClean="0"/>
              <a:t>1=</a:t>
            </a:r>
            <a:r>
              <a:rPr lang="zh-CN" altLang="en-US" dirty="0" smtClean="0"/>
              <a:t>新值</a:t>
            </a:r>
            <a:r>
              <a:rPr lang="en-US" altLang="zh-CN" dirty="0" smtClean="0"/>
              <a:t>1,</a:t>
            </a:r>
            <a:r>
              <a:rPr lang="zh-CN" altLang="en-US" dirty="0" smtClean="0"/>
              <a:t>字段名</a:t>
            </a:r>
            <a:r>
              <a:rPr lang="en-US" altLang="zh-CN" dirty="0" smtClean="0"/>
              <a:t>2=</a:t>
            </a:r>
            <a:r>
              <a:rPr lang="zh-CN" altLang="en-US" dirty="0" smtClean="0"/>
              <a:t>新值</a:t>
            </a:r>
            <a:r>
              <a:rPr lang="en-US" altLang="zh-CN" dirty="0" smtClean="0"/>
              <a:t>2,… [</a:t>
            </a:r>
            <a:r>
              <a:rPr lang="zh-CN" altLang="en-US" dirty="0" smtClean="0"/>
              <a:t>修改条件</a:t>
            </a:r>
            <a:r>
              <a:rPr lang="en-US" altLang="zh-CN" dirty="0" smtClean="0"/>
              <a:t>];</a:t>
            </a:r>
          </a:p>
          <a:p>
            <a:pPr lvl="2"/>
            <a:r>
              <a:rPr lang="zh-CN" altLang="en-US" dirty="0" smtClean="0"/>
              <a:t>和删除数据一样</a:t>
            </a:r>
            <a:r>
              <a:rPr lang="en-US" altLang="zh-CN" dirty="0" smtClean="0"/>
              <a:t>,</a:t>
            </a:r>
            <a:r>
              <a:rPr lang="zh-CN" altLang="en-US" dirty="0" smtClean="0"/>
              <a:t>修改条件也是必须的</a:t>
            </a:r>
            <a:endParaRPr lang="zh-CN" altLang="en-US" dirty="0"/>
          </a:p>
        </p:txBody>
      </p:sp>
    </p:spTree>
    <p:extLst>
      <p:ext uri="{BB962C8B-B14F-4D97-AF65-F5344CB8AC3E}">
        <p14:creationId xmlns:p14="http://schemas.microsoft.com/office/powerpoint/2010/main" val="7936963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字符集</a:t>
            </a:r>
            <a:endParaRPr lang="zh-CN" altLang="en-US" dirty="0"/>
          </a:p>
        </p:txBody>
      </p:sp>
      <p:sp>
        <p:nvSpPr>
          <p:cNvPr id="3" name="内容占位符 2"/>
          <p:cNvSpPr>
            <a:spLocks noGrp="1"/>
          </p:cNvSpPr>
          <p:nvPr>
            <p:ph idx="1"/>
          </p:nvPr>
        </p:nvSpPr>
        <p:spPr/>
        <p:txBody>
          <a:bodyPr/>
          <a:lstStyle/>
          <a:p>
            <a:r>
              <a:rPr lang="zh-CN" altLang="zh-CN" b="1" dirty="0"/>
              <a:t>为什么有那么多字符集？</a:t>
            </a:r>
            <a:endParaRPr lang="zh-CN" altLang="zh-CN" dirty="0"/>
          </a:p>
          <a:p>
            <a:pPr lvl="2"/>
            <a:r>
              <a:rPr lang="zh-CN" altLang="zh-CN" dirty="0"/>
              <a:t>因为人们的语言各不相同</a:t>
            </a:r>
            <a:r>
              <a:rPr lang="zh-CN" altLang="zh-CN" dirty="0" smtClean="0"/>
              <a:t>！</a:t>
            </a:r>
            <a:endParaRPr lang="en-US" altLang="zh-CN" dirty="0" smtClean="0"/>
          </a:p>
          <a:p>
            <a:endParaRPr lang="zh-CN" altLang="zh-CN" dirty="0"/>
          </a:p>
          <a:p>
            <a:r>
              <a:rPr lang="zh-CN" altLang="zh-CN" b="1" dirty="0"/>
              <a:t>为什么会出现乱码？</a:t>
            </a:r>
            <a:endParaRPr lang="zh-CN" altLang="zh-CN" dirty="0"/>
          </a:p>
          <a:p>
            <a:pPr lvl="2"/>
            <a:r>
              <a:rPr lang="zh-CN" altLang="zh-CN" dirty="0"/>
              <a:t>如果两个软件所采用的默认字符集不同，又没有进行相应的转换或说明，就会出现乱码！</a:t>
            </a:r>
          </a:p>
          <a:p>
            <a:endParaRPr lang="zh-CN" altLang="en-US" dirty="0"/>
          </a:p>
        </p:txBody>
      </p:sp>
    </p:spTree>
    <p:extLst>
      <p:ext uri="{BB962C8B-B14F-4D97-AF65-F5344CB8AC3E}">
        <p14:creationId xmlns:p14="http://schemas.microsoft.com/office/powerpoint/2010/main" val="2354051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76672"/>
            <a:ext cx="8229600" cy="5472608"/>
          </a:xfrm>
        </p:spPr>
        <p:txBody>
          <a:bodyPr/>
          <a:lstStyle/>
          <a:p>
            <a:r>
              <a:rPr lang="zh-CN" altLang="zh-CN" dirty="0"/>
              <a:t>我们可以通过</a:t>
            </a:r>
            <a:r>
              <a:rPr lang="en-US" altLang="zh-CN" dirty="0"/>
              <a:t>show charset</a:t>
            </a:r>
            <a:r>
              <a:rPr lang="zh-CN" altLang="zh-CN" dirty="0"/>
              <a:t>指令查看数据库中支持哪些</a:t>
            </a:r>
            <a:r>
              <a:rPr lang="zh-CN" altLang="zh-CN" dirty="0" smtClean="0"/>
              <a:t>字符集</a:t>
            </a:r>
            <a:endParaRPr lang="en-US" altLang="zh-CN" dirty="0" smtClean="0"/>
          </a:p>
          <a:p>
            <a:endParaRPr lang="en-US" altLang="zh-CN" dirty="0"/>
          </a:p>
          <a:p>
            <a:endParaRPr lang="en-US" altLang="zh-CN" dirty="0" smtClean="0"/>
          </a:p>
          <a:p>
            <a:endParaRPr lang="en-US" altLang="zh-CN" dirty="0"/>
          </a:p>
          <a:p>
            <a:endParaRPr lang="en-US" altLang="zh-CN" dirty="0" smtClean="0"/>
          </a:p>
          <a:p>
            <a:pPr marL="914400" lvl="2" indent="0">
              <a:buNone/>
            </a:pPr>
            <a:endParaRPr lang="en-US" altLang="zh-CN" dirty="0"/>
          </a:p>
          <a:p>
            <a:pPr marL="914400" lvl="2" indent="0">
              <a:buNone/>
            </a:pPr>
            <a:r>
              <a:rPr lang="zh-CN" altLang="zh-CN" dirty="0" smtClean="0"/>
              <a:t>以上</a:t>
            </a:r>
            <a:r>
              <a:rPr lang="zh-CN" altLang="zh-CN" dirty="0"/>
              <a:t>都是数据库系统自己内部存放数据的时候的字符集设置，无论怎么设置，都不会出现乱码，因为</a:t>
            </a:r>
            <a:r>
              <a:rPr lang="en-US" altLang="zh-CN" dirty="0" err="1"/>
              <a:t>Mysql</a:t>
            </a:r>
            <a:r>
              <a:rPr lang="zh-CN" altLang="zh-CN" dirty="0"/>
              <a:t>本身支持很多字符集，不同的字符集之间会进行自动转换！</a:t>
            </a:r>
          </a:p>
          <a:p>
            <a:endParaRPr lang="en-US" altLang="zh-CN" dirty="0" smtClean="0"/>
          </a:p>
          <a:p>
            <a:endParaRPr lang="zh-CN" altLang="en-US" dirty="0"/>
          </a:p>
        </p:txBody>
      </p:sp>
      <p:pic>
        <p:nvPicPr>
          <p:cNvPr id="4" name="图片 3"/>
          <p:cNvPicPr/>
          <p:nvPr/>
        </p:nvPicPr>
        <p:blipFill>
          <a:blip r:embed="rId2"/>
          <a:stretch>
            <a:fillRect/>
          </a:stretch>
        </p:blipFill>
        <p:spPr>
          <a:xfrm>
            <a:off x="1547664" y="1646931"/>
            <a:ext cx="4896544" cy="2520280"/>
          </a:xfrm>
          <a:prstGeom prst="rect">
            <a:avLst/>
          </a:prstGeom>
        </p:spPr>
      </p:pic>
    </p:spTree>
    <p:extLst>
      <p:ext uri="{BB962C8B-B14F-4D97-AF65-F5344CB8AC3E}">
        <p14:creationId xmlns:p14="http://schemas.microsoft.com/office/powerpoint/2010/main" val="3216595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关系型的含义</a:t>
            </a:r>
            <a:endParaRPr lang="zh-CN" altLang="en-US" dirty="0"/>
          </a:p>
        </p:txBody>
      </p:sp>
      <p:sp>
        <p:nvSpPr>
          <p:cNvPr id="3" name="内容占位符 2"/>
          <p:cNvSpPr>
            <a:spLocks noGrp="1"/>
          </p:cNvSpPr>
          <p:nvPr>
            <p:ph idx="1"/>
          </p:nvPr>
        </p:nvSpPr>
        <p:spPr/>
        <p:txBody>
          <a:bodyPr/>
          <a:lstStyle/>
          <a:p>
            <a:r>
              <a:rPr lang="zh-CN" altLang="en-US" dirty="0"/>
              <a:t>所谓的关系型数据库，就是</a:t>
            </a:r>
            <a:r>
              <a:rPr lang="zh-CN" altLang="en-US" b="1" dirty="0"/>
              <a:t>基于关系模型</a:t>
            </a:r>
            <a:r>
              <a:rPr lang="zh-CN" altLang="en-US" dirty="0"/>
              <a:t>的数据库，一个关系模型其实就是一张二维表，而一张二维表往往又对应着现实世界中的一个实体集</a:t>
            </a:r>
            <a:r>
              <a:rPr lang="zh-CN" altLang="en-US" dirty="0" smtClean="0"/>
              <a:t>。</a:t>
            </a:r>
            <a:endParaRPr lang="en-US" altLang="zh-CN" dirty="0" smtClean="0"/>
          </a:p>
          <a:p>
            <a:r>
              <a:rPr lang="zh-CN" altLang="en-US" dirty="0"/>
              <a:t>什么是实体和实体集</a:t>
            </a:r>
            <a:r>
              <a:rPr lang="zh-CN" altLang="en-US" dirty="0" smtClean="0"/>
              <a:t>？</a:t>
            </a:r>
            <a:endParaRPr lang="zh-CN" altLang="en-US" dirty="0"/>
          </a:p>
          <a:p>
            <a:pPr lvl="2"/>
            <a:r>
              <a:rPr lang="zh-CN" altLang="en-US" dirty="0"/>
              <a:t>实体是人类的观念世界中描述客观事物的概念，可以是一些具体的事物，比如一个人、一本书、一个电话；也可以是一些抽象的事物，比如，一种感受，一个订单等！</a:t>
            </a:r>
          </a:p>
          <a:p>
            <a:endParaRPr lang="zh-CN" altLang="en-US" dirty="0"/>
          </a:p>
          <a:p>
            <a:endParaRPr lang="zh-CN" altLang="en-US" dirty="0"/>
          </a:p>
        </p:txBody>
      </p:sp>
    </p:spTree>
    <p:extLst>
      <p:ext uri="{BB962C8B-B14F-4D97-AF65-F5344CB8AC3E}">
        <p14:creationId xmlns:p14="http://schemas.microsoft.com/office/powerpoint/2010/main" val="27216151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zh-CN" dirty="0"/>
              <a:t>为什么会出现乱码</a:t>
            </a:r>
            <a:r>
              <a:rPr lang="zh-CN" altLang="zh-CN" dirty="0" smtClean="0"/>
              <a:t>呢</a:t>
            </a:r>
            <a:r>
              <a:rPr lang="en-US" altLang="zh-CN" dirty="0" smtClean="0"/>
              <a:t>?</a:t>
            </a:r>
          </a:p>
          <a:p>
            <a:pPr lvl="2"/>
            <a:r>
              <a:rPr lang="zh-CN" altLang="zh-CN" dirty="0"/>
              <a:t>因为</a:t>
            </a:r>
            <a:r>
              <a:rPr lang="en-US" altLang="zh-CN" dirty="0" err="1"/>
              <a:t>Mysql</a:t>
            </a:r>
            <a:r>
              <a:rPr lang="zh-CN" altLang="zh-CN" dirty="0"/>
              <a:t>客户端本身也有自己的字符编码</a:t>
            </a:r>
            <a:r>
              <a:rPr lang="zh-CN" altLang="zh-CN" dirty="0" smtClean="0"/>
              <a:t>！</a:t>
            </a:r>
            <a:endParaRPr lang="en-US" altLang="zh-CN" dirty="0" smtClean="0"/>
          </a:p>
          <a:p>
            <a:pPr lvl="2"/>
            <a:r>
              <a:rPr lang="zh-CN" altLang="zh-CN" dirty="0"/>
              <a:t>果数据库服务器和客户端之间的默认字符集设置不一样的话，相互通信的时候就会有乱码产生！</a:t>
            </a:r>
          </a:p>
          <a:p>
            <a:pPr lvl="2"/>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573016"/>
            <a:ext cx="4448175"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1816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校对规则</a:t>
            </a:r>
            <a:endParaRPr lang="zh-CN" altLang="en-US" dirty="0"/>
          </a:p>
        </p:txBody>
      </p:sp>
      <p:sp>
        <p:nvSpPr>
          <p:cNvPr id="3" name="内容占位符 2"/>
          <p:cNvSpPr>
            <a:spLocks noGrp="1"/>
          </p:cNvSpPr>
          <p:nvPr>
            <p:ph idx="1"/>
          </p:nvPr>
        </p:nvSpPr>
        <p:spPr>
          <a:xfrm>
            <a:off x="467544" y="1268760"/>
            <a:ext cx="8229600" cy="4525963"/>
          </a:xfrm>
        </p:spPr>
        <p:txBody>
          <a:bodyPr/>
          <a:lstStyle/>
          <a:p>
            <a:r>
              <a:rPr lang="zh-CN" altLang="zh-CN" dirty="0"/>
              <a:t>每一套字符集都有与之相关的一些校对规则</a:t>
            </a:r>
            <a:r>
              <a:rPr lang="zh-CN" altLang="zh-CN"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zh-CN" dirty="0"/>
              <a:t>校对规则：就是指当对字段进行排序的时候的一个先后次序问题</a:t>
            </a:r>
            <a:r>
              <a:rPr lang="zh-CN" altLang="zh-CN" dirty="0" smtClean="0"/>
              <a:t>！</a:t>
            </a:r>
            <a:endParaRPr lang="en-US" altLang="zh-CN" dirty="0" smtClean="0"/>
          </a:p>
          <a:p>
            <a:pPr lvl="2"/>
            <a:r>
              <a:rPr lang="zh-CN" altLang="zh-CN" dirty="0"/>
              <a:t>在创建数据库的时候作为数据库选项信息设置的，一般就用默认就行</a:t>
            </a:r>
            <a:endParaRPr lang="zh-CN" altLang="en-US" dirty="0"/>
          </a:p>
        </p:txBody>
      </p:sp>
      <p:pic>
        <p:nvPicPr>
          <p:cNvPr id="4"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899592" y="2420888"/>
            <a:ext cx="4752528" cy="2016224"/>
          </a:xfrm>
          <a:prstGeom prst="rect">
            <a:avLst/>
          </a:prstGeom>
          <a:noFill/>
          <a:ln>
            <a:noFill/>
          </a:ln>
          <a:extLst/>
        </p:spPr>
      </p:pic>
    </p:spTree>
    <p:extLst>
      <p:ext uri="{BB962C8B-B14F-4D97-AF65-F5344CB8AC3E}">
        <p14:creationId xmlns:p14="http://schemas.microsoft.com/office/powerpoint/2010/main" val="13616836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04664"/>
            <a:ext cx="8229600" cy="1143000"/>
          </a:xfrm>
        </p:spPr>
        <p:txBody>
          <a:bodyPr/>
          <a:lstStyle/>
          <a:p>
            <a:endParaRPr lang="zh-CN" altLang="en-US" dirty="0"/>
          </a:p>
        </p:txBody>
      </p:sp>
      <p:sp>
        <p:nvSpPr>
          <p:cNvPr id="3" name="内容占位符 2"/>
          <p:cNvSpPr>
            <a:spLocks noGrp="1"/>
          </p:cNvSpPr>
          <p:nvPr>
            <p:ph idx="1"/>
          </p:nvPr>
        </p:nvSpPr>
        <p:spPr/>
        <p:txBody>
          <a:bodyPr/>
          <a:lstStyle/>
          <a:p>
            <a:pPr marL="0" indent="0">
              <a:buNone/>
            </a:pPr>
            <a:r>
              <a:rPr lang="zh-CN" altLang="en-US" sz="2400" dirty="0" smtClean="0"/>
              <a:t>设置字符排序规则</a:t>
            </a:r>
            <a:r>
              <a:rPr lang="en-US" altLang="zh-CN" sz="2400" dirty="0" smtClean="0"/>
              <a:t>: collect </a:t>
            </a:r>
            <a:r>
              <a:rPr lang="zh-CN" altLang="en-US" sz="2400" dirty="0" smtClean="0"/>
              <a:t>字符排序规则</a:t>
            </a:r>
            <a:r>
              <a:rPr lang="en-US" altLang="zh-CN" sz="2400" dirty="0" smtClean="0"/>
              <a:t>;	</a:t>
            </a:r>
          </a:p>
          <a:p>
            <a:pPr marL="0" indent="0">
              <a:buNone/>
            </a:pPr>
            <a:endParaRPr lang="en-US" altLang="zh-CN" sz="2400" dirty="0" smtClean="0"/>
          </a:p>
          <a:p>
            <a:pPr marL="0" indent="0">
              <a:buNone/>
            </a:pPr>
            <a:r>
              <a:rPr lang="zh-CN" altLang="en-US" sz="2400" dirty="0" smtClean="0"/>
              <a:t>查看排序规则</a:t>
            </a:r>
            <a:r>
              <a:rPr lang="en-US" altLang="zh-CN" sz="2400" dirty="0"/>
              <a:t>:</a:t>
            </a:r>
            <a:r>
              <a:rPr lang="en-US" altLang="zh-CN" sz="2400" dirty="0" smtClean="0"/>
              <a:t>show collection;</a:t>
            </a:r>
          </a:p>
          <a:p>
            <a:pPr marL="0" indent="0">
              <a:buNone/>
            </a:pPr>
            <a:endParaRPr lang="en-US" altLang="zh-CN" sz="2400" dirty="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r>
              <a:rPr lang="zh-CN" altLang="zh-CN" sz="2000" dirty="0"/>
              <a:t>校对规则都是基于字符集的！</a:t>
            </a:r>
          </a:p>
          <a:p>
            <a:pPr marL="0" indent="0">
              <a:buNone/>
            </a:pPr>
            <a:endParaRPr lang="zh-CN" altLang="en-US" sz="2000" dirty="0"/>
          </a:p>
        </p:txBody>
      </p:sp>
      <p:pic>
        <p:nvPicPr>
          <p:cNvPr id="4" name="图片 3"/>
          <p:cNvPicPr/>
          <p:nvPr/>
        </p:nvPicPr>
        <p:blipFill>
          <a:blip r:embed="rId3"/>
          <a:stretch>
            <a:fillRect/>
          </a:stretch>
        </p:blipFill>
        <p:spPr>
          <a:xfrm>
            <a:off x="564383" y="2996952"/>
            <a:ext cx="4791075" cy="2143125"/>
          </a:xfrm>
          <a:prstGeom prst="rect">
            <a:avLst/>
          </a:prstGeom>
        </p:spPr>
      </p:pic>
    </p:spTree>
    <p:extLst>
      <p:ext uri="{BB962C8B-B14F-4D97-AF65-F5344CB8AC3E}">
        <p14:creationId xmlns:p14="http://schemas.microsoft.com/office/powerpoint/2010/main" val="32434054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常见的校对规则有：</a:t>
            </a:r>
          </a:p>
          <a:p>
            <a:pPr lvl="2"/>
            <a:r>
              <a:rPr lang="en-US" altLang="zh-CN" dirty="0"/>
              <a:t>ci</a:t>
            </a:r>
            <a:r>
              <a:rPr lang="zh-CN" altLang="zh-CN" dirty="0"/>
              <a:t>结尾的：不区分大小写</a:t>
            </a:r>
          </a:p>
          <a:p>
            <a:pPr lvl="2"/>
            <a:r>
              <a:rPr lang="en-US" altLang="zh-CN" dirty="0" err="1"/>
              <a:t>cs</a:t>
            </a:r>
            <a:r>
              <a:rPr lang="zh-CN" altLang="zh-CN" dirty="0"/>
              <a:t>结尾的：区分大小写</a:t>
            </a:r>
          </a:p>
          <a:p>
            <a:pPr lvl="2"/>
            <a:r>
              <a:rPr lang="en-US" altLang="zh-CN" dirty="0"/>
              <a:t>bin</a:t>
            </a:r>
            <a:r>
              <a:rPr lang="zh-CN" altLang="zh-CN" dirty="0"/>
              <a:t>结尾的：二进制编码</a:t>
            </a:r>
            <a:r>
              <a:rPr lang="zh-CN" altLang="zh-CN" dirty="0" smtClean="0"/>
              <a:t>比较</a:t>
            </a:r>
            <a:endParaRPr lang="en-US" altLang="zh-CN" dirty="0" smtClean="0"/>
          </a:p>
          <a:p>
            <a:pPr marL="914400" lvl="2" indent="0">
              <a:buNone/>
            </a:pPr>
            <a:endParaRPr lang="zh-CN" altLang="zh-CN" dirty="0"/>
          </a:p>
          <a:p>
            <a:endParaRPr lang="zh-CN" altLang="en-US" dirty="0"/>
          </a:p>
        </p:txBody>
      </p:sp>
    </p:spTree>
    <p:extLst>
      <p:ext uri="{BB962C8B-B14F-4D97-AF65-F5344CB8AC3E}">
        <p14:creationId xmlns:p14="http://schemas.microsoft.com/office/powerpoint/2010/main" val="37690633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存储引擎</a:t>
            </a:r>
            <a:br>
              <a:rPr lang="zh-CN" altLang="zh-CN" b="1" dirty="0"/>
            </a:br>
            <a:endParaRPr lang="zh-CN" altLang="en-US" dirty="0"/>
          </a:p>
        </p:txBody>
      </p:sp>
      <p:sp>
        <p:nvSpPr>
          <p:cNvPr id="5" name="内容占位符 4"/>
          <p:cNvSpPr>
            <a:spLocks noGrp="1"/>
          </p:cNvSpPr>
          <p:nvPr>
            <p:ph idx="1"/>
          </p:nvPr>
        </p:nvSpPr>
        <p:spPr/>
        <p:txBody>
          <a:bodyPr/>
          <a:lstStyle/>
          <a:p>
            <a:r>
              <a:rPr lang="zh-CN" altLang="zh-CN" dirty="0"/>
              <a:t>也叫做表类型，指的是数据表的存储机制，索引方案等配套相关功能，不同的引擎，由于处理方式不同，会带来不同的功能或者相应优化，根据实际需求选择合理的</a:t>
            </a:r>
            <a:r>
              <a:rPr lang="zh-CN" altLang="zh-CN" dirty="0" smtClean="0"/>
              <a:t>引擎</a:t>
            </a:r>
            <a:endParaRPr lang="en-US" altLang="zh-CN" dirty="0" smtClean="0"/>
          </a:p>
          <a:p>
            <a:endParaRPr lang="zh-CN" altLang="en-US" dirty="0"/>
          </a:p>
        </p:txBody>
      </p:sp>
      <p:pic>
        <p:nvPicPr>
          <p:cNvPr id="6" name="Picture 4"/>
          <p:cNvPicPr/>
          <p:nvPr/>
        </p:nvPicPr>
        <p:blipFill>
          <a:blip r:embed="rId2">
            <a:extLst>
              <a:ext uri="{28A0092B-C50C-407E-A947-70E740481C1C}">
                <a14:useLocalDpi xmlns:a14="http://schemas.microsoft.com/office/drawing/2010/main" val="0"/>
              </a:ext>
            </a:extLst>
          </a:blip>
          <a:srcRect/>
          <a:stretch>
            <a:fillRect/>
          </a:stretch>
        </p:blipFill>
        <p:spPr>
          <a:xfrm>
            <a:off x="1691680" y="3861047"/>
            <a:ext cx="5274310" cy="2592289"/>
          </a:xfrm>
          <a:prstGeom prst="rect">
            <a:avLst/>
          </a:prstGeom>
        </p:spPr>
      </p:pic>
    </p:spTree>
    <p:extLst>
      <p:ext uri="{BB962C8B-B14F-4D97-AF65-F5344CB8AC3E}">
        <p14:creationId xmlns:p14="http://schemas.microsoft.com/office/powerpoint/2010/main" val="13923168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选择存储引擎的依据：</a:t>
            </a:r>
            <a:endParaRPr lang="zh-CN" altLang="zh-CN" dirty="0"/>
          </a:p>
          <a:p>
            <a:pPr lvl="2"/>
            <a:r>
              <a:rPr lang="zh-CN" altLang="zh-CN" dirty="0"/>
              <a:t>功能</a:t>
            </a:r>
            <a:r>
              <a:rPr lang="en-US" altLang="zh-CN" dirty="0"/>
              <a:t>  </a:t>
            </a:r>
            <a:r>
              <a:rPr lang="zh-CN" altLang="zh-CN" dirty="0"/>
              <a:t>比如外键 ，事物安全等、</a:t>
            </a:r>
          </a:p>
          <a:p>
            <a:pPr lvl="2"/>
            <a:r>
              <a:rPr lang="zh-CN" altLang="zh-CN" dirty="0" smtClean="0"/>
              <a:t>性能</a:t>
            </a:r>
            <a:endParaRPr lang="zh-CN" altLang="zh-CN" dirty="0"/>
          </a:p>
          <a:p>
            <a:r>
              <a:rPr lang="zh-CN" altLang="zh-CN" dirty="0"/>
              <a:t>总体来说，就是在满足功能的基础上追求性能</a:t>
            </a:r>
            <a:r>
              <a:rPr lang="zh-CN" altLang="zh-CN" dirty="0" smtClean="0"/>
              <a:t>！</a:t>
            </a:r>
            <a:endParaRPr lang="zh-CN" altLang="zh-CN" dirty="0"/>
          </a:p>
          <a:p>
            <a:r>
              <a:rPr lang="zh-CN" altLang="zh-CN" dirty="0"/>
              <a:t>而从目前来看，</a:t>
            </a:r>
            <a:r>
              <a:rPr lang="en-US" altLang="zh-CN" dirty="0" err="1"/>
              <a:t>InnoDB</a:t>
            </a:r>
            <a:r>
              <a:rPr lang="zh-CN" altLang="zh-CN" dirty="0"/>
              <a:t>的性能可能越来越强大，将来有可能全面代替</a:t>
            </a:r>
            <a:r>
              <a:rPr lang="en-US" altLang="zh-CN" dirty="0" err="1"/>
              <a:t>Myisam</a:t>
            </a:r>
            <a:r>
              <a:rPr lang="zh-CN" altLang="zh-CN" dirty="0" smtClean="0"/>
              <a:t>！</a:t>
            </a:r>
            <a:endParaRPr lang="zh-CN" altLang="zh-CN" dirty="0"/>
          </a:p>
          <a:p>
            <a:r>
              <a:rPr lang="zh-CN" altLang="zh-CN" dirty="0"/>
              <a:t>一般，用默认的</a:t>
            </a:r>
            <a:r>
              <a:rPr lang="en-US" altLang="zh-CN" dirty="0" err="1"/>
              <a:t>InnoDB</a:t>
            </a:r>
            <a:r>
              <a:rPr lang="zh-CN" altLang="zh-CN" dirty="0"/>
              <a:t>就行了</a:t>
            </a:r>
            <a:endParaRPr lang="zh-CN" altLang="en-US" dirty="0"/>
          </a:p>
        </p:txBody>
      </p:sp>
    </p:spTree>
    <p:extLst>
      <p:ext uri="{BB962C8B-B14F-4D97-AF65-F5344CB8AC3E}">
        <p14:creationId xmlns:p14="http://schemas.microsoft.com/office/powerpoint/2010/main" val="26356834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同一类实体的所有元素（实例）就构成了一个</a:t>
            </a:r>
            <a:r>
              <a:rPr lang="zh-CN" altLang="en-US" b="1" dirty="0"/>
              <a:t>实体集</a:t>
            </a:r>
            <a:r>
              <a:rPr lang="zh-CN" altLang="en-US" dirty="0"/>
              <a:t>，实体集就是实体的集合，而每个实体都是该实体集的一个实例！实体与实体集之间的关系有点类似于数学上的元素与集合之间的关系</a:t>
            </a:r>
            <a:r>
              <a:rPr lang="zh-CN" altLang="en-US" dirty="0" smtClean="0"/>
              <a:t>！</a:t>
            </a:r>
            <a:endParaRPr lang="zh-CN" altLang="en-US" dirty="0"/>
          </a:p>
          <a:p>
            <a:r>
              <a:rPr lang="zh-CN" altLang="en-US" dirty="0"/>
              <a:t>关系型</a:t>
            </a:r>
            <a:r>
              <a:rPr lang="en-US" altLang="zh-CN" dirty="0"/>
              <a:t>---</a:t>
            </a:r>
            <a:r>
              <a:rPr lang="zh-CN" altLang="en-US" dirty="0"/>
              <a:t>基于关系模型</a:t>
            </a:r>
            <a:r>
              <a:rPr lang="en-US" altLang="zh-CN" dirty="0"/>
              <a:t>----</a:t>
            </a:r>
            <a:r>
              <a:rPr lang="zh-CN" altLang="en-US" dirty="0"/>
              <a:t>一张一张的二维表</a:t>
            </a:r>
            <a:r>
              <a:rPr lang="en-US" altLang="zh-CN" dirty="0"/>
              <a:t>----</a:t>
            </a:r>
            <a:r>
              <a:rPr lang="zh-CN" altLang="en-US" dirty="0"/>
              <a:t>现实世界的实体</a:t>
            </a:r>
            <a:r>
              <a:rPr lang="zh-CN" altLang="en-US" dirty="0" smtClean="0"/>
              <a:t>集</a:t>
            </a:r>
            <a:endParaRPr lang="zh-CN" altLang="en-US" dirty="0"/>
          </a:p>
          <a:p>
            <a:r>
              <a:rPr lang="zh-CN" altLang="en-US" dirty="0"/>
              <a:t>实体集反应到数据库中，就是一张一张的二维表</a:t>
            </a:r>
          </a:p>
          <a:p>
            <a:endParaRPr lang="zh-CN" altLang="en-US" dirty="0"/>
          </a:p>
        </p:txBody>
      </p:sp>
    </p:spTree>
    <p:extLst>
      <p:ext uri="{BB962C8B-B14F-4D97-AF65-F5344CB8AC3E}">
        <p14:creationId xmlns:p14="http://schemas.microsoft.com/office/powerpoint/2010/main" val="110918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07559991"/>
              </p:ext>
            </p:extLst>
          </p:nvPr>
        </p:nvGraphicFramePr>
        <p:xfrm>
          <a:off x="719572" y="1412776"/>
          <a:ext cx="7704856" cy="4283566"/>
        </p:xfrm>
        <a:graphic>
          <a:graphicData uri="http://schemas.openxmlformats.org/presentationml/2006/ole">
            <mc:AlternateContent xmlns:mc="http://schemas.openxmlformats.org/markup-compatibility/2006">
              <mc:Choice xmlns:v="urn:schemas-microsoft-com:vml" Requires="v">
                <p:oleObj spid="_x0000_s4270" name="Visio" r:id="rId5" imgW="6648374" imgH="3695661" progId="Visio.Drawing.15">
                  <p:embed/>
                </p:oleObj>
              </mc:Choice>
              <mc:Fallback>
                <p:oleObj name="Visio" r:id="rId5" imgW="6648374" imgH="3695661" progId="Visio.Drawing.15">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572" y="1412776"/>
                        <a:ext cx="7704856" cy="4283566"/>
                      </a:xfrm>
                      <a:prstGeom prst="rect">
                        <a:avLst/>
                      </a:prstGeom>
                      <a:noFill/>
                    </p:spPr>
                  </p:pic>
                </p:oleObj>
              </mc:Fallback>
            </mc:AlternateContent>
          </a:graphicData>
        </a:graphic>
      </p:graphicFrame>
    </p:spTree>
    <p:extLst>
      <p:ext uri="{BB962C8B-B14F-4D97-AF65-F5344CB8AC3E}">
        <p14:creationId xmlns:p14="http://schemas.microsoft.com/office/powerpoint/2010/main" val="204378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zh-CN" dirty="0"/>
              <a:t>语言</a:t>
            </a:r>
            <a:endParaRPr lang="zh-CN" altLang="en-US" dirty="0"/>
          </a:p>
        </p:txBody>
      </p:sp>
      <p:sp>
        <p:nvSpPr>
          <p:cNvPr id="3" name="内容占位符 2"/>
          <p:cNvSpPr>
            <a:spLocks noGrp="1"/>
          </p:cNvSpPr>
          <p:nvPr>
            <p:ph idx="1"/>
          </p:nvPr>
        </p:nvSpPr>
        <p:spPr/>
        <p:txBody>
          <a:bodyPr/>
          <a:lstStyle/>
          <a:p>
            <a:r>
              <a:rPr lang="zh-CN" altLang="en-US" dirty="0"/>
              <a:t>是一种关系型数据库的操作语言！同时也是一种数据库编程语言</a:t>
            </a:r>
            <a:r>
              <a:rPr lang="zh-CN" altLang="en-US" dirty="0" smtClean="0"/>
              <a:t>！</a:t>
            </a:r>
            <a:endParaRPr lang="en-US" altLang="zh-CN" dirty="0" smtClean="0"/>
          </a:p>
          <a:p>
            <a:r>
              <a:rPr lang="en-US" altLang="zh-CN" dirty="0"/>
              <a:t>SQL</a:t>
            </a:r>
            <a:r>
              <a:rPr lang="zh-CN" altLang="en-US" dirty="0"/>
              <a:t>：</a:t>
            </a:r>
            <a:r>
              <a:rPr lang="en-US" altLang="zh-CN" dirty="0"/>
              <a:t>Structured Query Language</a:t>
            </a:r>
            <a:r>
              <a:rPr lang="zh-CN" altLang="en-US" dirty="0"/>
              <a:t>，结构化查询语言！</a:t>
            </a:r>
          </a:p>
          <a:p>
            <a:r>
              <a:rPr lang="en-US" altLang="zh-CN" dirty="0"/>
              <a:t>SQL</a:t>
            </a:r>
            <a:r>
              <a:rPr lang="zh-CN" altLang="en-US" dirty="0"/>
              <a:t>根据对数据库不同的操作对象或者操作层次，</a:t>
            </a:r>
            <a:r>
              <a:rPr lang="en-US" altLang="zh-CN" dirty="0" smtClean="0"/>
              <a:t>SQL</a:t>
            </a:r>
            <a:r>
              <a:rPr lang="zh-CN" altLang="en-US" dirty="0"/>
              <a:t>又可以分成不同的操作语言</a:t>
            </a:r>
            <a:r>
              <a:rPr lang="zh-CN" altLang="en-US" dirty="0" smtClean="0"/>
              <a:t>！</a:t>
            </a:r>
            <a:endParaRPr lang="en-US" altLang="zh-CN" dirty="0" smtClean="0"/>
          </a:p>
          <a:p>
            <a:pPr lvl="2"/>
            <a:r>
              <a:rPr lang="en-US" altLang="zh-CN" dirty="0" err="1" smtClean="0"/>
              <a:t>DDL:</a:t>
            </a:r>
            <a:r>
              <a:rPr lang="en-US" altLang="zh-CN" dirty="0" err="1"/>
              <a:t>Data</a:t>
            </a:r>
            <a:r>
              <a:rPr lang="en-US" altLang="zh-CN" dirty="0"/>
              <a:t> Definition Language</a:t>
            </a:r>
            <a:r>
              <a:rPr lang="zh-CN" altLang="zh-CN" dirty="0"/>
              <a:t>，数据定义语言</a:t>
            </a:r>
            <a:endParaRPr lang="en-US" altLang="zh-CN" dirty="0" smtClean="0"/>
          </a:p>
          <a:p>
            <a:pPr lvl="2"/>
            <a:r>
              <a:rPr lang="en-US" altLang="zh-CN" dirty="0" err="1" smtClean="0"/>
              <a:t>DML:</a:t>
            </a:r>
            <a:r>
              <a:rPr lang="en-US" altLang="zh-CN" dirty="0" err="1"/>
              <a:t>Data</a:t>
            </a:r>
            <a:r>
              <a:rPr lang="en-US" altLang="zh-CN" dirty="0"/>
              <a:t> Manipulation Language</a:t>
            </a:r>
            <a:r>
              <a:rPr lang="zh-CN" altLang="zh-CN" dirty="0"/>
              <a:t>，数据操作</a:t>
            </a:r>
            <a:r>
              <a:rPr lang="zh-CN" altLang="zh-CN" dirty="0" smtClean="0"/>
              <a:t>语言</a:t>
            </a:r>
            <a:endParaRPr lang="en-US" altLang="zh-CN" dirty="0" smtClean="0"/>
          </a:p>
          <a:p>
            <a:pPr lvl="2"/>
            <a:r>
              <a:rPr lang="en-US" altLang="zh-CN" dirty="0" err="1" smtClean="0"/>
              <a:t>DCL:</a:t>
            </a:r>
            <a:r>
              <a:rPr lang="en-US" altLang="zh-CN" dirty="0" err="1"/>
              <a:t>Date</a:t>
            </a:r>
            <a:r>
              <a:rPr lang="en-US" altLang="zh-CN" dirty="0"/>
              <a:t> Control Language</a:t>
            </a:r>
            <a:r>
              <a:rPr lang="zh-CN" altLang="zh-CN" dirty="0"/>
              <a:t>，数据控制语言</a:t>
            </a:r>
            <a:endParaRPr lang="zh-CN" altLang="en-US" dirty="0"/>
          </a:p>
        </p:txBody>
      </p:sp>
    </p:spTree>
    <p:extLst>
      <p:ext uri="{BB962C8B-B14F-4D97-AF65-F5344CB8AC3E}">
        <p14:creationId xmlns:p14="http://schemas.microsoft.com/office/powerpoint/2010/main" val="3753287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DDL</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smtClean="0"/>
              <a:t>DDL</a:t>
            </a:r>
            <a:r>
              <a:rPr lang="zh-CN" altLang="en-US" dirty="0"/>
              <a:t>：</a:t>
            </a:r>
            <a:r>
              <a:rPr lang="en-US" altLang="zh-CN" dirty="0"/>
              <a:t>Data Definition Language</a:t>
            </a:r>
            <a:r>
              <a:rPr lang="zh-CN" altLang="en-US" dirty="0"/>
              <a:t>，</a:t>
            </a:r>
            <a:r>
              <a:rPr lang="zh-CN" altLang="en-US" dirty="0" smtClean="0"/>
              <a:t>数据定义语言</a:t>
            </a:r>
            <a:endParaRPr lang="zh-CN" altLang="en-US" dirty="0"/>
          </a:p>
          <a:p>
            <a:r>
              <a:rPr lang="zh-CN" altLang="en-US" dirty="0"/>
              <a:t>主要是用来定义和维护数据库的各种对象（比如，库，表，字段，索引和视图等），也可以说操作的层次是在数据库的库和表的逻辑结构和存储上面，但是并没有对表中实际的数据进行操作（增删改查）</a:t>
            </a:r>
            <a:r>
              <a:rPr lang="zh-CN" altLang="en-US" dirty="0" smtClean="0"/>
              <a:t>！</a:t>
            </a:r>
            <a:endParaRPr lang="zh-CN" altLang="en-US" dirty="0"/>
          </a:p>
          <a:p>
            <a:r>
              <a:rPr lang="zh-CN" altLang="en-US" dirty="0"/>
              <a:t>主要的关键字有：</a:t>
            </a:r>
            <a:r>
              <a:rPr lang="en-US" altLang="zh-CN" dirty="0"/>
              <a:t>create</a:t>
            </a:r>
            <a:r>
              <a:rPr lang="zh-CN" altLang="en-US" dirty="0"/>
              <a:t>，</a:t>
            </a:r>
            <a:r>
              <a:rPr lang="en-US" altLang="zh-CN" dirty="0"/>
              <a:t>drop</a:t>
            </a:r>
            <a:r>
              <a:rPr lang="zh-CN" altLang="en-US" dirty="0"/>
              <a:t>，</a:t>
            </a:r>
            <a:r>
              <a:rPr lang="en-US" altLang="zh-CN" dirty="0"/>
              <a:t>alter</a:t>
            </a:r>
            <a:r>
              <a:rPr lang="zh-CN" altLang="en-US" dirty="0"/>
              <a:t>等</a:t>
            </a:r>
          </a:p>
        </p:txBody>
      </p:sp>
    </p:spTree>
    <p:extLst>
      <p:ext uri="{BB962C8B-B14F-4D97-AF65-F5344CB8AC3E}">
        <p14:creationId xmlns:p14="http://schemas.microsoft.com/office/powerpoint/2010/main" val="3883341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DML</a:t>
            </a:r>
            <a:endParaRPr lang="zh-CN" altLang="en-US" dirty="0"/>
          </a:p>
        </p:txBody>
      </p:sp>
      <p:sp>
        <p:nvSpPr>
          <p:cNvPr id="3" name="内容占位符 2"/>
          <p:cNvSpPr>
            <a:spLocks noGrp="1"/>
          </p:cNvSpPr>
          <p:nvPr>
            <p:ph idx="1"/>
          </p:nvPr>
        </p:nvSpPr>
        <p:spPr/>
        <p:txBody>
          <a:bodyPr/>
          <a:lstStyle/>
          <a:p>
            <a:r>
              <a:rPr lang="en-US" altLang="zh-CN" dirty="0"/>
              <a:t>DML</a:t>
            </a:r>
            <a:r>
              <a:rPr lang="zh-CN" altLang="en-US" dirty="0"/>
              <a:t>：</a:t>
            </a:r>
            <a:r>
              <a:rPr lang="en-US" altLang="zh-CN" dirty="0"/>
              <a:t>Data Manipulation Language</a:t>
            </a:r>
            <a:r>
              <a:rPr lang="zh-CN" altLang="en-US" dirty="0"/>
              <a:t>，数据操作语言</a:t>
            </a:r>
          </a:p>
          <a:p>
            <a:r>
              <a:rPr lang="zh-CN" altLang="en-US" dirty="0"/>
              <a:t>其实，就是对表中的记录进行增删改查的操作！</a:t>
            </a:r>
          </a:p>
          <a:p>
            <a:r>
              <a:rPr lang="zh-CN" altLang="en-US" dirty="0"/>
              <a:t>关键字：</a:t>
            </a:r>
            <a:r>
              <a:rPr lang="en-US" altLang="zh-CN" dirty="0"/>
              <a:t>insert into</a:t>
            </a:r>
            <a:r>
              <a:rPr lang="zh-CN" altLang="en-US" dirty="0"/>
              <a:t>、</a:t>
            </a:r>
            <a:r>
              <a:rPr lang="en-US" altLang="zh-CN" dirty="0"/>
              <a:t>delete</a:t>
            </a:r>
            <a:r>
              <a:rPr lang="zh-CN" altLang="en-US" dirty="0"/>
              <a:t>、</a:t>
            </a:r>
            <a:r>
              <a:rPr lang="en-US" altLang="zh-CN" dirty="0"/>
              <a:t>update</a:t>
            </a:r>
            <a:r>
              <a:rPr lang="zh-CN" altLang="en-US" dirty="0"/>
              <a:t>、</a:t>
            </a:r>
            <a:r>
              <a:rPr lang="en-US" altLang="zh-CN" dirty="0"/>
              <a:t>select</a:t>
            </a:r>
          </a:p>
          <a:p>
            <a:r>
              <a:rPr lang="zh-CN" altLang="en-US" dirty="0"/>
              <a:t>其中“查询”部分，又称为</a:t>
            </a:r>
            <a:r>
              <a:rPr lang="en-US" altLang="zh-CN" dirty="0"/>
              <a:t>DQL</a:t>
            </a:r>
            <a:r>
              <a:rPr lang="zh-CN" altLang="en-US" dirty="0"/>
              <a:t>：</a:t>
            </a:r>
            <a:r>
              <a:rPr lang="en-US" altLang="zh-CN" dirty="0"/>
              <a:t>Data Query Language</a:t>
            </a:r>
            <a:r>
              <a:rPr lang="zh-CN" altLang="en-US" dirty="0"/>
              <a:t>，数据查询语言，关键字：</a:t>
            </a:r>
            <a:r>
              <a:rPr lang="en-US" altLang="zh-CN" dirty="0"/>
              <a:t>select</a:t>
            </a:r>
            <a:endParaRPr lang="zh-CN" altLang="en-US" dirty="0"/>
          </a:p>
        </p:txBody>
      </p:sp>
    </p:spTree>
    <p:extLst>
      <p:ext uri="{BB962C8B-B14F-4D97-AF65-F5344CB8AC3E}">
        <p14:creationId xmlns:p14="http://schemas.microsoft.com/office/powerpoint/2010/main" val="217886189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9020</TotalTime>
  <Words>2295</Words>
  <Application>Microsoft Office PowerPoint</Application>
  <PresentationFormat>全屏显示(4:3)</PresentationFormat>
  <Paragraphs>286</Paragraphs>
  <Slides>46</Slides>
  <Notes>14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48" baseType="lpstr">
      <vt:lpstr>Office 主题</vt:lpstr>
      <vt:lpstr>Visio</vt:lpstr>
      <vt:lpstr>PowerPoint 演示文稿</vt:lpstr>
      <vt:lpstr>数据库简介</vt:lpstr>
      <vt:lpstr>关系型数据库</vt:lpstr>
      <vt:lpstr>关系型的含义</vt:lpstr>
      <vt:lpstr>PowerPoint 演示文稿</vt:lpstr>
      <vt:lpstr>PowerPoint 演示文稿</vt:lpstr>
      <vt:lpstr>SQL语言</vt:lpstr>
      <vt:lpstr>DDL </vt:lpstr>
      <vt:lpstr>DML</vt:lpstr>
      <vt:lpstr>DCL</vt:lpstr>
      <vt:lpstr>Mysql的软件架构</vt:lpstr>
      <vt:lpstr>开启Mysql服务器 </vt:lpstr>
      <vt:lpstr>PowerPoint 演示文稿</vt:lpstr>
      <vt:lpstr>客户端连接服务器</vt:lpstr>
      <vt:lpstr>数据库操作 </vt:lpstr>
      <vt:lpstr>PowerPoint 演示文稿</vt:lpstr>
      <vt:lpstr>数据库名的命名规则</vt:lpstr>
      <vt:lpstr>PowerPoint 演示文稿</vt:lpstr>
      <vt:lpstr>PowerPoint 演示文稿</vt:lpstr>
      <vt:lpstr>查看数据库（查） </vt:lpstr>
      <vt:lpstr>PowerPoint 演示文稿</vt:lpstr>
      <vt:lpstr>删除数据库（删） </vt:lpstr>
      <vt:lpstr>修改数据库（改） </vt:lpstr>
      <vt:lpstr>数据表操作</vt:lpstr>
      <vt:lpstr>创建数据表（增） </vt:lpstr>
      <vt:lpstr>查看数据表（查） </vt:lpstr>
      <vt:lpstr>删除数据表（删） </vt:lpstr>
      <vt:lpstr>修改数据表（改）</vt:lpstr>
      <vt:lpstr>修改表名</vt:lpstr>
      <vt:lpstr>修改列定义</vt:lpstr>
      <vt:lpstr> </vt:lpstr>
      <vt:lpstr>修改表选项</vt:lpstr>
      <vt:lpstr>数据操作</vt:lpstr>
      <vt:lpstr>插入数据</vt:lpstr>
      <vt:lpstr>查询数据</vt:lpstr>
      <vt:lpstr>删除数据</vt:lpstr>
      <vt:lpstr>修改数据</vt:lpstr>
      <vt:lpstr>字符集</vt:lpstr>
      <vt:lpstr>PowerPoint 演示文稿</vt:lpstr>
      <vt:lpstr>PowerPoint 演示文稿</vt:lpstr>
      <vt:lpstr>校对规则</vt:lpstr>
      <vt:lpstr>PowerPoint 演示文稿</vt:lpstr>
      <vt:lpstr>PowerPoint 演示文稿</vt:lpstr>
      <vt:lpstr>存储引擎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Julien</dc:creator>
  <cp:lastModifiedBy>Ricky</cp:lastModifiedBy>
  <cp:revision>804</cp:revision>
  <dcterms:created xsi:type="dcterms:W3CDTF">2015-06-29T07:19:00Z</dcterms:created>
  <dcterms:modified xsi:type="dcterms:W3CDTF">2017-05-28T00:51:20Z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