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346" r:id="rId47"/>
    <p:sldId id="347" r:id="rId48"/>
    <p:sldId id="348" r:id="rId49"/>
    <p:sldId id="349" r:id="rId50"/>
    <p:sldId id="350" r:id="rId51"/>
    <p:sldId id="352" r:id="rId52"/>
    <p:sldId id="353" r:id="rId53"/>
    <p:sldId id="354" r:id="rId54"/>
    <p:sldId id="355" r:id="rId55"/>
    <p:sldId id="356" r:id="rId56"/>
    <p:sldId id="357" r:id="rId57"/>
    <p:sldId id="359" r:id="rId58"/>
    <p:sldId id="360" r:id="rId59"/>
    <p:sldId id="361" r:id="rId60"/>
    <p:sldId id="362" r:id="rId61"/>
    <p:sldId id="363" r:id="rId62"/>
    <p:sldId id="364" r:id="rId63"/>
    <p:sldId id="367" r:id="rId64"/>
    <p:sldId id="368" r:id="rId65"/>
    <p:sldId id="369" r:id="rId66"/>
    <p:sldId id="370" r:id="rId67"/>
    <p:sldId id="371" r:id="rId68"/>
    <p:sldId id="379" r:id="rId69"/>
    <p:sldId id="380" r:id="rId70"/>
    <p:sldId id="381" r:id="rId71"/>
    <p:sldId id="382" r:id="rId72"/>
    <p:sldId id="383" r:id="rId73"/>
    <p:sldId id="384" r:id="rId74"/>
    <p:sldId id="385" r:id="rId75"/>
    <p:sldId id="386" r:id="rId76"/>
    <p:sldId id="387" r:id="rId77"/>
    <p:sldId id="388" r:id="rId78"/>
    <p:sldId id="391" r:id="rId79"/>
    <p:sldId id="392" r:id="rId80"/>
    <p:sldId id="393" r:id="rId81"/>
    <p:sldId id="394" r:id="rId82"/>
    <p:sldId id="395" r:id="rId83"/>
    <p:sldId id="259"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37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2017/6/1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2017/6/1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由于货币的值往往都是用</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型存放，所以，</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也被称为货币型</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52</a:t>
            </a:fld>
            <a:endParaRPr lang="zh-CN" altLang="en-US"/>
          </a:p>
        </p:txBody>
      </p:sp>
    </p:spTree>
    <p:extLst>
      <p:ext uri="{BB962C8B-B14F-4D97-AF65-F5344CB8AC3E}">
        <p14:creationId xmlns:p14="http://schemas.microsoft.com/office/powerpoint/2010/main" val="373724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思考：如果想从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开始自动增长，怎么办？默认是</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这个时候需要设置自动增长的初始值，通过表选项进行设置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注意：</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清空数据并不能重置自动增长机制</a:t>
            </a:r>
          </a:p>
          <a:p>
            <a:r>
              <a:rPr lang="zh-CN" altLang="zh-CN" sz="1200" kern="1200" dirty="0" smtClean="0">
                <a:solidFill>
                  <a:schemeClr val="tx1"/>
                </a:solidFill>
                <a:effectLst/>
                <a:latin typeface="+mn-lt"/>
                <a:ea typeface="+mn-ea"/>
                <a:cs typeface="+mn-cs"/>
              </a:rPr>
              <a:t>自动增长的字段，一样可以手动的插入，也可以更新，只需要保证不重复就行了！</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68</a:t>
            </a:fld>
            <a:endParaRPr lang="zh-CN" altLang="en-US"/>
          </a:p>
        </p:txBody>
      </p:sp>
    </p:spTree>
    <p:extLst>
      <p:ext uri="{BB962C8B-B14F-4D97-AF65-F5344CB8AC3E}">
        <p14:creationId xmlns:p14="http://schemas.microsoft.com/office/powerpoint/2010/main" val="4239906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package" Target="../embeddings/Microsoft_Visio___1.vsdx"/><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数值类型</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zh-CN" dirty="0" smtClean="0"/>
              <a:t>中有</a:t>
            </a:r>
            <a:r>
              <a:rPr lang="zh-CN" altLang="zh-CN" dirty="0"/>
              <a:t>三大数据类型：数值型，字符串型和日期时间型！</a:t>
            </a:r>
          </a:p>
          <a:p>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9905" y="2636912"/>
            <a:ext cx="6840447" cy="3545205"/>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a:t>
            </a:r>
          </a:p>
        </p:txBody>
      </p:sp>
      <p:sp>
        <p:nvSpPr>
          <p:cNvPr id="3" name="内容占位符 2"/>
          <p:cNvSpPr>
            <a:spLocks noGrp="1"/>
          </p:cNvSpPr>
          <p:nvPr>
            <p:ph idx="1"/>
          </p:nvPr>
        </p:nvSpPr>
        <p:spPr/>
        <p:txBody>
          <a:bodyPr/>
          <a:lstStyle/>
          <a:p>
            <a:r>
              <a:rPr lang="zh-CN" altLang="en-US" dirty="0" smtClean="0"/>
              <a:t>整数一共有</a:t>
            </a:r>
            <a:r>
              <a:rPr lang="en-US" altLang="zh-CN" dirty="0" smtClean="0"/>
              <a:t>5</a:t>
            </a:r>
            <a:r>
              <a:rPr lang="zh-CN" altLang="en-US" dirty="0" smtClean="0"/>
              <a:t>个</a:t>
            </a:r>
            <a:endParaRPr lang="en-US" altLang="zh-CN" dirty="0" smtClean="0"/>
          </a:p>
          <a:p>
            <a:pPr lvl="2"/>
            <a:r>
              <a:rPr lang="en-US" altLang="zh-CN" dirty="0" err="1"/>
              <a:t>t</a:t>
            </a:r>
            <a:r>
              <a:rPr lang="en-US" altLang="zh-CN" dirty="0" err="1" smtClean="0"/>
              <a:t>inyint</a:t>
            </a:r>
            <a:endParaRPr lang="en-US" altLang="zh-CN" dirty="0" smtClean="0"/>
          </a:p>
          <a:p>
            <a:pPr lvl="2"/>
            <a:r>
              <a:rPr lang="en-US" altLang="zh-CN" dirty="0" err="1"/>
              <a:t>s</a:t>
            </a:r>
            <a:r>
              <a:rPr lang="en-US" altLang="zh-CN" dirty="0" err="1" smtClean="0"/>
              <a:t>mallint</a:t>
            </a:r>
            <a:endParaRPr lang="en-US" altLang="zh-CN" dirty="0" smtClean="0"/>
          </a:p>
          <a:p>
            <a:pPr lvl="2"/>
            <a:r>
              <a:rPr lang="en-US" altLang="zh-CN" dirty="0" err="1"/>
              <a:t>m</a:t>
            </a:r>
            <a:r>
              <a:rPr lang="en-US" altLang="zh-CN" dirty="0" err="1" smtClean="0"/>
              <a:t>ediumint</a:t>
            </a:r>
            <a:endParaRPr lang="en-US" altLang="zh-CN" dirty="0" smtClean="0"/>
          </a:p>
          <a:p>
            <a:pPr lvl="2"/>
            <a:r>
              <a:rPr lang="en-US" altLang="zh-CN" dirty="0" err="1"/>
              <a:t>i</a:t>
            </a:r>
            <a:r>
              <a:rPr lang="en-US" altLang="zh-CN" dirty="0" err="1" smtClean="0"/>
              <a:t>nt</a:t>
            </a:r>
            <a:endParaRPr lang="en-US" altLang="zh-CN" dirty="0" smtClean="0"/>
          </a:p>
          <a:p>
            <a:pPr lvl="2"/>
            <a:r>
              <a:rPr lang="en-US" altLang="zh-CN" dirty="0" err="1" smtClean="0"/>
              <a:t>biging</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5516245" cy="2212340"/>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需要注意的几点：</a:t>
            </a:r>
            <a:endParaRPr lang="zh-CN" altLang="zh-CN" dirty="0"/>
          </a:p>
          <a:p>
            <a:pPr lvl="2"/>
            <a:r>
              <a:rPr lang="zh-CN" altLang="zh-CN" dirty="0"/>
              <a:t>究竟选择哪种类型？原则是：够用就行了！因为占用的空间越小，效率就越高！</a:t>
            </a:r>
          </a:p>
          <a:p>
            <a:pPr lvl="2"/>
            <a:r>
              <a:rPr lang="zh-CN" altLang="zh-CN" dirty="0"/>
              <a:t>我们可以通过</a:t>
            </a:r>
            <a:r>
              <a:rPr lang="en-US" altLang="zh-CN" dirty="0"/>
              <a:t>unsigned</a:t>
            </a:r>
            <a:r>
              <a:rPr lang="zh-CN" altLang="zh-CN" dirty="0"/>
              <a:t>关键字控制整数是否有符号位，如果不写，默认的是有符号的！如果加上</a:t>
            </a:r>
            <a:r>
              <a:rPr lang="en-US" altLang="zh-CN" dirty="0" smtClean="0"/>
              <a:t>unsigned</a:t>
            </a:r>
            <a:r>
              <a:rPr lang="zh-CN" altLang="zh-CN" dirty="0"/>
              <a:t>，正数的范围大约是有符号的两倍</a:t>
            </a:r>
            <a:r>
              <a:rPr lang="zh-CN" altLang="zh-CN" dirty="0" smtClean="0"/>
              <a:t>！</a:t>
            </a:r>
            <a:endParaRPr lang="en-US" altLang="zh-CN" dirty="0" smtClean="0"/>
          </a:p>
          <a:p>
            <a:pPr lvl="2"/>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p>
        </p:txBody>
      </p:sp>
      <p:sp>
        <p:nvSpPr>
          <p:cNvPr id="3" name="内容占位符 2"/>
          <p:cNvSpPr>
            <a:spLocks noGrp="1"/>
          </p:cNvSpPr>
          <p:nvPr>
            <p:ph idx="1"/>
          </p:nvPr>
        </p:nvSpPr>
        <p:spPr>
          <a:xfrm>
            <a:off x="491267" y="980728"/>
            <a:ext cx="8229600" cy="5257800"/>
          </a:xfrm>
        </p:spPr>
        <p:txBody>
          <a:bodyPr/>
          <a:lstStyle/>
          <a:p>
            <a:r>
              <a:rPr lang="zh-CN" altLang="zh-CN" b="1" dirty="0"/>
              <a:t>浮点数</a:t>
            </a:r>
          </a:p>
          <a:p>
            <a:pPr lvl="2"/>
            <a:r>
              <a:rPr lang="zh-CN" altLang="zh-CN" dirty="0"/>
              <a:t>和</a:t>
            </a:r>
            <a:r>
              <a:rPr lang="en-US" altLang="zh-CN" dirty="0" err="1"/>
              <a:t>php</a:t>
            </a:r>
            <a:r>
              <a:rPr lang="zh-CN" altLang="zh-CN" dirty="0"/>
              <a:t>一样，小数中的浮点数也是以指数的形式存放的！分成了单精度和双精度两种</a:t>
            </a:r>
            <a:r>
              <a:rPr lang="zh-CN" altLang="zh-CN" dirty="0" smtClean="0"/>
              <a:t>类型</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marL="914400" lvl="2" indent="0">
              <a:buNone/>
            </a:pPr>
            <a:endParaRPr lang="en-US" altLang="zh-CN" dirty="0" smtClean="0"/>
          </a:p>
          <a:p>
            <a:pPr lvl="2"/>
            <a:r>
              <a:rPr lang="zh-CN" altLang="zh-CN" dirty="0" smtClean="0"/>
              <a:t>单精度</a:t>
            </a:r>
            <a:r>
              <a:rPr lang="zh-CN" altLang="zh-CN" dirty="0"/>
              <a:t>的有效范围在</a:t>
            </a:r>
            <a:r>
              <a:rPr lang="en-US" altLang="zh-CN" dirty="0"/>
              <a:t>6-7</a:t>
            </a:r>
            <a:r>
              <a:rPr lang="zh-CN" altLang="zh-CN" dirty="0"/>
              <a:t>位，而双精度的有效范围是</a:t>
            </a:r>
            <a:r>
              <a:rPr lang="en-US" altLang="zh-CN" dirty="0"/>
              <a:t>16-17</a:t>
            </a:r>
            <a:r>
              <a:rPr lang="zh-CN" altLang="zh-CN" dirty="0"/>
              <a:t>位！</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7344816" cy="2808312"/>
          </a:xfrm>
          <a:prstGeom prst="rect">
            <a:avLst/>
          </a:prstGeom>
          <a:noFill/>
        </p:spPr>
      </p:pic>
    </p:spTree>
    <p:extLst>
      <p:ext uri="{BB962C8B-B14F-4D97-AF65-F5344CB8AC3E}">
        <p14:creationId xmlns:p14="http://schemas.microsoft.com/office/powerpoint/2010/main" val="47618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浮点数还支持控制数字的范围，语法形式为：</a:t>
            </a:r>
            <a:endParaRPr lang="zh-CN" altLang="zh-CN" dirty="0"/>
          </a:p>
          <a:p>
            <a:pPr lvl="2"/>
            <a:r>
              <a:rPr lang="en-US" altLang="zh-CN" dirty="0"/>
              <a:t>type</a:t>
            </a:r>
            <a:r>
              <a:rPr lang="zh-CN" altLang="zh-CN" dirty="0"/>
              <a:t>（</a:t>
            </a:r>
            <a:r>
              <a:rPr lang="en-US" altLang="zh-CN" dirty="0"/>
              <a:t>M</a:t>
            </a:r>
            <a:r>
              <a:rPr lang="zh-CN" altLang="zh-CN" dirty="0"/>
              <a:t>，</a:t>
            </a:r>
            <a:r>
              <a:rPr lang="en-US" altLang="zh-CN" dirty="0"/>
              <a:t>D</a:t>
            </a:r>
            <a:r>
              <a:rPr lang="zh-CN" altLang="zh-CN" dirty="0"/>
              <a:t>），这里的</a:t>
            </a:r>
            <a:r>
              <a:rPr lang="en-US" altLang="zh-CN" dirty="0"/>
              <a:t>type</a:t>
            </a:r>
            <a:r>
              <a:rPr lang="zh-CN" altLang="zh-CN" dirty="0"/>
              <a:t>是指</a:t>
            </a:r>
            <a:r>
              <a:rPr lang="en-US" altLang="zh-CN" dirty="0"/>
              <a:t>float</a:t>
            </a:r>
            <a:r>
              <a:rPr lang="zh-CN" altLang="zh-CN" dirty="0"/>
              <a:t>或</a:t>
            </a:r>
            <a:r>
              <a:rPr lang="en-US" altLang="zh-CN" dirty="0" smtClean="0"/>
              <a:t>double</a:t>
            </a:r>
            <a:endParaRPr lang="zh-CN" altLang="zh-CN" dirty="0"/>
          </a:p>
          <a:p>
            <a:pPr lvl="2"/>
            <a:r>
              <a:rPr lang="en-US" altLang="zh-CN" dirty="0"/>
              <a:t>M</a:t>
            </a:r>
            <a:r>
              <a:rPr lang="zh-CN" altLang="zh-CN" dirty="0"/>
              <a:t>表示的是所有的数值位数的范围（包括整数部分和小数部分），不包括小数点和正负号</a:t>
            </a:r>
          </a:p>
          <a:p>
            <a:pPr lvl="2"/>
            <a:r>
              <a:rPr lang="en-US" altLang="zh-CN" dirty="0"/>
              <a:t>D</a:t>
            </a:r>
            <a:r>
              <a:rPr lang="zh-CN" altLang="zh-CN" dirty="0"/>
              <a:t>表示的是小数点位数范围</a:t>
            </a:r>
          </a:p>
          <a:p>
            <a:r>
              <a:rPr lang="zh-CN" altLang="zh-CN" b="1" dirty="0"/>
              <a:t>浮点数也支持科学计数法（指数形式）</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定点数</a:t>
            </a:r>
            <a:endParaRPr lang="zh-CN" altLang="en-US" dirty="0"/>
          </a:p>
        </p:txBody>
      </p:sp>
      <p:sp>
        <p:nvSpPr>
          <p:cNvPr id="3" name="内容占位符 2"/>
          <p:cNvSpPr>
            <a:spLocks noGrp="1"/>
          </p:cNvSpPr>
          <p:nvPr>
            <p:ph idx="1"/>
          </p:nvPr>
        </p:nvSpPr>
        <p:spPr/>
        <p:txBody>
          <a:bodyPr/>
          <a:lstStyle/>
          <a:p>
            <a:r>
              <a:rPr lang="zh-CN" altLang="en-US" dirty="0"/>
              <a:t>假如把</a:t>
            </a:r>
            <a:r>
              <a:rPr lang="en-US" altLang="zh-CN" dirty="0"/>
              <a:t>12345678901234567890.1234567891234</a:t>
            </a:r>
            <a:r>
              <a:rPr lang="zh-CN" altLang="en-US" dirty="0"/>
              <a:t>原封不动的存放到数据库中，该如何存放？</a:t>
            </a:r>
          </a:p>
          <a:p>
            <a:pPr lvl="2"/>
            <a:r>
              <a:rPr lang="zh-CN" altLang="en-US" dirty="0"/>
              <a:t>采用定点数存储：</a:t>
            </a:r>
            <a:r>
              <a:rPr lang="en-US" altLang="zh-CN" dirty="0"/>
              <a:t>decimal</a:t>
            </a:r>
          </a:p>
          <a:p>
            <a:r>
              <a:rPr lang="zh-CN" altLang="en-US" dirty="0"/>
              <a:t>定点数策略：</a:t>
            </a:r>
          </a:p>
          <a:p>
            <a:pPr lvl="2"/>
            <a:r>
              <a:rPr lang="zh-CN" altLang="en-US" dirty="0"/>
              <a:t>每当出现连续的</a:t>
            </a:r>
            <a:r>
              <a:rPr lang="en-US" altLang="zh-CN" dirty="0"/>
              <a:t>9</a:t>
            </a:r>
            <a:r>
              <a:rPr lang="zh-CN" altLang="en-US" dirty="0"/>
              <a:t>位数值的时候，就马上用四个字节单独的存储，并且整数部分和小数部分单独存储！</a:t>
            </a:r>
          </a:p>
          <a:p>
            <a:pPr lvl="2"/>
            <a:r>
              <a:rPr lang="zh-CN" altLang="en-US" dirty="0"/>
              <a:t>不足</a:t>
            </a:r>
            <a:r>
              <a:rPr lang="en-US" altLang="zh-CN" dirty="0"/>
              <a:t>9</a:t>
            </a:r>
            <a:r>
              <a:rPr lang="zh-CN" altLang="en-US" dirty="0"/>
              <a:t>为的会进行优化处理，不一定还是四个字节</a:t>
            </a:r>
            <a:r>
              <a:rPr lang="en-US" altLang="zh-CN" dirty="0"/>
              <a:t>,</a:t>
            </a:r>
            <a:r>
              <a:rPr lang="zh-CN" altLang="en-US" dirty="0"/>
              <a:t>所以，定点数是变长的！</a:t>
            </a:r>
          </a:p>
        </p:txBody>
      </p:sp>
    </p:spTree>
    <p:extLst>
      <p:ext uri="{BB962C8B-B14F-4D97-AF65-F5344CB8AC3E}">
        <p14:creationId xmlns:p14="http://schemas.microsoft.com/office/powerpoint/2010/main" val="376906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优点：所有的数值都会被存储，不会造成数据精度的丢失</a:t>
            </a:r>
            <a:r>
              <a:rPr lang="zh-CN" altLang="zh-CN" dirty="0" smtClean="0"/>
              <a:t>！</a:t>
            </a:r>
            <a:endParaRPr lang="zh-CN" altLang="zh-CN" dirty="0"/>
          </a:p>
          <a:p>
            <a:r>
              <a:rPr lang="zh-CN" altLang="zh-CN" dirty="0"/>
              <a:t>缺点：占用的空间比较大</a:t>
            </a:r>
            <a:r>
              <a:rPr lang="zh-CN" altLang="zh-CN" dirty="0" smtClean="0"/>
              <a:t>！</a:t>
            </a:r>
            <a:endParaRPr lang="en-US" altLang="zh-CN" dirty="0" smtClean="0"/>
          </a:p>
          <a:p>
            <a:endParaRPr lang="zh-CN" altLang="zh-CN" dirty="0"/>
          </a:p>
          <a:p>
            <a:r>
              <a:rPr lang="zh-CN" altLang="zh-CN" dirty="0"/>
              <a:t>需要注意以下的几点：</a:t>
            </a:r>
          </a:p>
          <a:p>
            <a:pPr lvl="2"/>
            <a:r>
              <a:rPr lang="en-US" altLang="zh-CN" dirty="0"/>
              <a:t>decimal</a:t>
            </a:r>
            <a:r>
              <a:rPr lang="zh-CN" altLang="zh-CN" dirty="0"/>
              <a:t>同样支持</a:t>
            </a:r>
            <a:r>
              <a:rPr lang="en-US" altLang="zh-CN" dirty="0"/>
              <a:t>decimal</a:t>
            </a:r>
            <a:r>
              <a:rPr lang="zh-CN" altLang="zh-CN" dirty="0"/>
              <a:t>（</a:t>
            </a:r>
            <a:r>
              <a:rPr lang="en-US" altLang="zh-CN" dirty="0"/>
              <a:t>M</a:t>
            </a:r>
            <a:r>
              <a:rPr lang="zh-CN" altLang="zh-CN" dirty="0"/>
              <a:t>，</a:t>
            </a:r>
            <a:r>
              <a:rPr lang="en-US" altLang="zh-CN" dirty="0"/>
              <a:t>D</a:t>
            </a:r>
            <a:r>
              <a:rPr lang="zh-CN" altLang="zh-CN" dirty="0"/>
              <a:t>）！</a:t>
            </a:r>
          </a:p>
          <a:p>
            <a:pPr lvl="2"/>
            <a:r>
              <a:rPr lang="en-US" altLang="zh-CN" dirty="0"/>
              <a:t>M</a:t>
            </a:r>
            <a:r>
              <a:rPr lang="zh-CN" altLang="zh-CN" dirty="0"/>
              <a:t>是总位数，</a:t>
            </a:r>
            <a:r>
              <a:rPr lang="en-US" altLang="zh-CN" dirty="0"/>
              <a:t>D</a:t>
            </a:r>
            <a:r>
              <a:rPr lang="zh-CN" altLang="zh-CN" dirty="0"/>
              <a:t>是小数的位数，默认情况下，</a:t>
            </a:r>
            <a:r>
              <a:rPr lang="en-US" altLang="zh-CN" dirty="0"/>
              <a:t>M</a:t>
            </a:r>
            <a:r>
              <a:rPr lang="zh-CN" altLang="zh-CN" dirty="0"/>
              <a:t>为</a:t>
            </a:r>
            <a:r>
              <a:rPr lang="en-US" altLang="zh-CN" dirty="0"/>
              <a:t>10</a:t>
            </a:r>
            <a:r>
              <a:rPr lang="zh-CN" altLang="zh-CN" dirty="0"/>
              <a:t>，</a:t>
            </a:r>
            <a:r>
              <a:rPr lang="en-US" altLang="zh-CN" dirty="0"/>
              <a:t>D</a:t>
            </a:r>
            <a:r>
              <a:rPr lang="zh-CN" altLang="zh-CN" dirty="0"/>
              <a:t>为</a:t>
            </a:r>
            <a:r>
              <a:rPr lang="en-US" altLang="zh-CN" dirty="0"/>
              <a:t>0</a:t>
            </a:r>
            <a:endParaRPr lang="zh-CN" altLang="zh-CN" dirty="0"/>
          </a:p>
          <a:p>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sp>
        <p:nvSpPr>
          <p:cNvPr id="3" name="内容占位符 2"/>
          <p:cNvSpPr>
            <a:spLocks noGrp="1"/>
          </p:cNvSpPr>
          <p:nvPr>
            <p:ph idx="1"/>
          </p:nvPr>
        </p:nvSpPr>
        <p:spPr/>
        <p:txBody>
          <a:bodyPr/>
          <a:lstStyle/>
          <a:p>
            <a:r>
              <a:rPr lang="zh-CN" altLang="zh-CN" dirty="0"/>
              <a:t>描述年月日时分秒相关的类型，主要有以下的几个</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780928"/>
            <a:ext cx="7056784" cy="2893695"/>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datetime</a:t>
            </a:r>
            <a:r>
              <a:rPr lang="zh-CN" altLang="zh-CN" b="1" dirty="0"/>
              <a:t>和</a:t>
            </a:r>
            <a:r>
              <a:rPr lang="en-US" altLang="zh-CN" b="1" dirty="0" smtClean="0"/>
              <a:t>timestamp</a:t>
            </a:r>
            <a:endParaRPr lang="zh-CN" altLang="en-US" dirty="0"/>
          </a:p>
        </p:txBody>
      </p:sp>
      <p:sp>
        <p:nvSpPr>
          <p:cNvPr id="3" name="内容占位符 2"/>
          <p:cNvSpPr>
            <a:spLocks noGrp="1"/>
          </p:cNvSpPr>
          <p:nvPr>
            <p:ph idx="1"/>
          </p:nvPr>
        </p:nvSpPr>
        <p:spPr/>
        <p:txBody>
          <a:bodyPr/>
          <a:lstStyle/>
          <a:p>
            <a:r>
              <a:rPr lang="en-US" altLang="zh-CN" dirty="0" err="1"/>
              <a:t>datetime</a:t>
            </a:r>
            <a:r>
              <a:rPr lang="zh-CN" altLang="zh-CN" dirty="0"/>
              <a:t>和</a:t>
            </a:r>
            <a:r>
              <a:rPr lang="en-US" altLang="zh-CN" dirty="0"/>
              <a:t>timestamp</a:t>
            </a:r>
            <a:r>
              <a:rPr lang="zh-CN" altLang="zh-CN" dirty="0"/>
              <a:t>的显示形式和插入形式基本上是一样的</a:t>
            </a:r>
            <a:r>
              <a:rPr lang="zh-CN" altLang="zh-CN" dirty="0" smtClean="0"/>
              <a:t>！</a:t>
            </a:r>
            <a:endParaRPr lang="en-US" altLang="zh-CN" dirty="0" smtClean="0"/>
          </a:p>
          <a:p>
            <a:r>
              <a:rPr lang="zh-CN" altLang="zh-CN" dirty="0" smtClean="0"/>
              <a:t>只是</a:t>
            </a:r>
            <a:r>
              <a:rPr lang="zh-CN" altLang="zh-CN" dirty="0"/>
              <a:t>存储方式和日期范围不一样！在</a:t>
            </a:r>
            <a:r>
              <a:rPr lang="en-US" altLang="zh-CN" dirty="0"/>
              <a:t>timestamp</a:t>
            </a:r>
            <a:r>
              <a:rPr lang="zh-CN" altLang="zh-CN" dirty="0"/>
              <a:t>存储是整型，但是显示和插入的形式和</a:t>
            </a:r>
            <a:r>
              <a:rPr lang="en-US" altLang="zh-CN" dirty="0" err="1"/>
              <a:t>datetime</a:t>
            </a:r>
            <a:r>
              <a:rPr lang="zh-CN" altLang="zh-CN" dirty="0"/>
              <a:t>是一样的，都是年月日时分秒</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插入数据的时候，可以支持任意格式的日期，也就是说，用什么分割符并不重要，日期的范围和规范才重要！</a:t>
            </a:r>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date</a:t>
            </a:r>
            <a:endParaRPr lang="zh-CN" altLang="zh-CN" b="1" dirty="0"/>
          </a:p>
          <a:p>
            <a:pPr lvl="2"/>
            <a:r>
              <a:rPr lang="en-US" altLang="zh-CN" dirty="0"/>
              <a:t>date</a:t>
            </a:r>
            <a:r>
              <a:rPr lang="zh-CN" altLang="zh-CN" dirty="0"/>
              <a:t>型相当于</a:t>
            </a:r>
            <a:r>
              <a:rPr lang="en-US" altLang="zh-CN" dirty="0" err="1"/>
              <a:t>datetime</a:t>
            </a:r>
            <a:r>
              <a:rPr lang="zh-CN" altLang="zh-CN" dirty="0"/>
              <a:t>型的一个“子集”，只表示年月日而已！并且和</a:t>
            </a:r>
            <a:r>
              <a:rPr lang="en-US" altLang="zh-CN" dirty="0" err="1"/>
              <a:t>datetime</a:t>
            </a:r>
            <a:r>
              <a:rPr lang="zh-CN" altLang="zh-CN" dirty="0"/>
              <a:t>型的特点基本一致！比如也支持任意的格式！</a:t>
            </a:r>
          </a:p>
          <a:p>
            <a:r>
              <a:rPr lang="en-US" altLang="zh-CN" b="1" dirty="0"/>
              <a:t>time</a:t>
            </a:r>
            <a:endParaRPr lang="zh-CN" altLang="zh-CN" b="1" dirty="0"/>
          </a:p>
          <a:p>
            <a:pPr lvl="2"/>
            <a:r>
              <a:rPr lang="en-US" altLang="zh-CN" dirty="0"/>
              <a:t>time</a:t>
            </a:r>
            <a:r>
              <a:rPr lang="zh-CN" altLang="zh-CN" dirty="0"/>
              <a:t>型在</a:t>
            </a:r>
            <a:r>
              <a:rPr lang="en-US" altLang="zh-CN" dirty="0" err="1"/>
              <a:t>Mysql</a:t>
            </a:r>
            <a:r>
              <a:rPr lang="zh-CN" altLang="zh-CN" dirty="0"/>
              <a:t>中有两个含义：</a:t>
            </a:r>
          </a:p>
          <a:p>
            <a:pPr lvl="2"/>
            <a:r>
              <a:rPr lang="zh-CN" altLang="zh-CN" dirty="0"/>
              <a:t>一天中的时间（也就是时分秒），此时，</a:t>
            </a:r>
            <a:r>
              <a:rPr lang="en-US" altLang="zh-CN" dirty="0"/>
              <a:t>time</a:t>
            </a:r>
            <a:r>
              <a:rPr lang="zh-CN" altLang="zh-CN" dirty="0"/>
              <a:t>就也相当于</a:t>
            </a:r>
            <a:r>
              <a:rPr lang="en-US" altLang="zh-CN" dirty="0" err="1"/>
              <a:t>datetime</a:t>
            </a:r>
            <a:r>
              <a:rPr lang="zh-CN" altLang="zh-CN" dirty="0"/>
              <a:t>型的一个“子集”</a:t>
            </a:r>
          </a:p>
          <a:p>
            <a:pPr lvl="2"/>
            <a:r>
              <a:rPr lang="zh-CN" altLang="zh-CN" dirty="0" smtClean="0"/>
              <a:t>表示</a:t>
            </a:r>
            <a:r>
              <a:rPr lang="zh-CN" altLang="zh-CN" dirty="0"/>
              <a:t>时间间隔的时候，形式为</a:t>
            </a:r>
            <a:r>
              <a:rPr lang="en-US" altLang="zh-CN" dirty="0"/>
              <a:t>  D  HH:MM:SS</a:t>
            </a:r>
            <a:r>
              <a:rPr lang="zh-CN" altLang="zh-CN" dirty="0"/>
              <a:t>，也就是</a:t>
            </a:r>
            <a:r>
              <a:rPr lang="en-US" altLang="zh-CN" dirty="0"/>
              <a:t>  </a:t>
            </a:r>
            <a:r>
              <a:rPr lang="zh-CN" altLang="zh-CN" dirty="0"/>
              <a:t>天</a:t>
            </a:r>
            <a:r>
              <a:rPr lang="en-US" altLang="zh-CN" dirty="0"/>
              <a:t>  </a:t>
            </a:r>
            <a:r>
              <a:rPr lang="zh-CN" altLang="zh-CN" dirty="0"/>
              <a:t>时：分：秒</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year</a:t>
            </a:r>
            <a:endParaRPr lang="zh-CN" altLang="zh-CN" b="1" dirty="0"/>
          </a:p>
          <a:p>
            <a:pPr lvl="2"/>
            <a:r>
              <a:rPr lang="en-US" altLang="zh-CN" dirty="0"/>
              <a:t>year</a:t>
            </a:r>
            <a:r>
              <a:rPr lang="zh-CN" altLang="zh-CN" dirty="0"/>
              <a:t>型比较简单，只表示年份，范围是</a:t>
            </a:r>
            <a:r>
              <a:rPr lang="en-US" altLang="zh-CN" dirty="0"/>
              <a:t>1901-2155</a:t>
            </a:r>
            <a:r>
              <a:rPr lang="zh-CN" altLang="zh-CN" dirty="0"/>
              <a:t>年，因为只占一个字节</a:t>
            </a:r>
            <a:r>
              <a:rPr lang="zh-CN" altLang="zh-CN" dirty="0" smtClean="0"/>
              <a:t>！</a:t>
            </a:r>
            <a:endParaRPr lang="zh-CN" altLang="zh-CN" dirty="0"/>
          </a:p>
          <a:p>
            <a:pPr lvl="2"/>
            <a:r>
              <a:rPr lang="en-US" altLang="zh-CN" dirty="0"/>
              <a:t>year</a:t>
            </a:r>
            <a:r>
              <a:rPr lang="zh-CN" altLang="zh-CN" dirty="0"/>
              <a:t>又可以写成</a:t>
            </a:r>
            <a:r>
              <a:rPr lang="en-US" altLang="zh-CN" dirty="0"/>
              <a:t>year(4)  </a:t>
            </a:r>
            <a:r>
              <a:rPr lang="zh-CN" altLang="zh-CN" dirty="0"/>
              <a:t>比如</a:t>
            </a:r>
            <a:r>
              <a:rPr lang="en-US" altLang="zh-CN" dirty="0"/>
              <a:t>1999  </a:t>
            </a:r>
            <a:r>
              <a:rPr lang="zh-CN" altLang="zh-CN" dirty="0"/>
              <a:t>或者</a:t>
            </a:r>
            <a:r>
              <a:rPr lang="en-US" altLang="zh-CN" dirty="0"/>
              <a:t>year(2)  </a:t>
            </a:r>
            <a:r>
              <a:rPr lang="zh-CN" altLang="zh-CN" dirty="0"/>
              <a:t>比如</a:t>
            </a:r>
            <a:r>
              <a:rPr lang="en-US" altLang="zh-CN" dirty="0"/>
              <a:t> </a:t>
            </a:r>
            <a:r>
              <a:rPr lang="en-US" altLang="zh-CN" dirty="0" smtClean="0"/>
              <a:t>78</a:t>
            </a:r>
            <a:endParaRPr lang="zh-CN" altLang="zh-CN" dirty="0"/>
          </a:p>
          <a:p>
            <a:pPr lvl="2"/>
            <a:r>
              <a:rPr lang="zh-CN" altLang="zh-CN" dirty="0"/>
              <a:t>如果是</a:t>
            </a:r>
            <a:r>
              <a:rPr lang="en-US" altLang="zh-CN" dirty="0"/>
              <a:t>year(2)</a:t>
            </a:r>
            <a:r>
              <a:rPr lang="zh-CN" altLang="zh-CN" dirty="0"/>
              <a:t>，大于等于</a:t>
            </a:r>
            <a:r>
              <a:rPr lang="en-US" altLang="zh-CN" dirty="0"/>
              <a:t>70</a:t>
            </a:r>
            <a:r>
              <a:rPr lang="zh-CN" altLang="zh-CN" dirty="0"/>
              <a:t>表示</a:t>
            </a:r>
            <a:r>
              <a:rPr lang="en-US" altLang="zh-CN" dirty="0"/>
              <a:t>19XX</a:t>
            </a:r>
            <a:r>
              <a:rPr lang="zh-CN" altLang="zh-CN" dirty="0"/>
              <a:t>年，小于等于</a:t>
            </a:r>
            <a:r>
              <a:rPr lang="en-US" altLang="zh-CN" dirty="0"/>
              <a:t>69</a:t>
            </a:r>
            <a:r>
              <a:rPr lang="zh-CN" altLang="zh-CN" dirty="0"/>
              <a:t>表示</a:t>
            </a:r>
            <a:r>
              <a:rPr lang="en-US" altLang="zh-CN" dirty="0"/>
              <a:t>20XX</a:t>
            </a: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946" y="1665383"/>
            <a:ext cx="7712108" cy="4395597"/>
          </a:xfrm>
          <a:prstGeom prst="rect">
            <a:avLst/>
          </a:prstGeom>
          <a:noFill/>
        </p:spPr>
      </p:pic>
    </p:spTree>
    <p:extLst>
      <p:ext uri="{BB962C8B-B14F-4D97-AF65-F5344CB8AC3E}">
        <p14:creationId xmlns:p14="http://schemas.microsoft.com/office/powerpoint/2010/main" val="793696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a:t>
            </a:r>
            <a:r>
              <a:rPr lang="zh-CN" altLang="zh-CN" b="1" dirty="0"/>
              <a:t>和</a:t>
            </a:r>
            <a:r>
              <a:rPr lang="en-US" altLang="zh-CN" b="1" dirty="0"/>
              <a:t>varchar</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共同点：</a:t>
            </a:r>
          </a:p>
          <a:p>
            <a:pPr lvl="2"/>
            <a:r>
              <a:rPr lang="zh-CN" altLang="zh-CN" dirty="0"/>
              <a:t>在定义的时候都需要定义字符串的长度：</a:t>
            </a:r>
            <a:r>
              <a:rPr lang="en-US" altLang="zh-CN" dirty="0"/>
              <a:t>char(M),varchar(M)</a:t>
            </a:r>
            <a:endParaRPr lang="zh-CN" altLang="zh-CN" dirty="0"/>
          </a:p>
          <a:p>
            <a:r>
              <a:rPr lang="zh-CN" altLang="zh-CN" dirty="0"/>
              <a:t>不同点：</a:t>
            </a:r>
          </a:p>
          <a:p>
            <a:pPr lvl="2"/>
            <a:r>
              <a:rPr lang="zh-CN" altLang="zh-CN" dirty="0"/>
              <a:t>其中</a:t>
            </a:r>
            <a:r>
              <a:rPr lang="en-US" altLang="zh-CN" dirty="0"/>
              <a:t>M</a:t>
            </a:r>
            <a:r>
              <a:rPr lang="zh-CN" altLang="zh-CN" dirty="0"/>
              <a:t>表示允许的字符串最大长度</a:t>
            </a:r>
          </a:p>
          <a:p>
            <a:pPr lvl="2"/>
            <a:r>
              <a:rPr lang="zh-CN" altLang="zh-CN" dirty="0"/>
              <a:t>但是</a:t>
            </a:r>
            <a:r>
              <a:rPr lang="en-US" altLang="zh-CN" dirty="0"/>
              <a:t>M</a:t>
            </a:r>
            <a:r>
              <a:rPr lang="zh-CN" altLang="zh-CN" dirty="0"/>
              <a:t>在</a:t>
            </a:r>
            <a:r>
              <a:rPr lang="en-US" altLang="zh-CN" dirty="0"/>
              <a:t>varchar</a:t>
            </a:r>
            <a:r>
              <a:rPr lang="zh-CN" altLang="zh-CN" dirty="0"/>
              <a:t>中表示的是允许的最大范围，而</a:t>
            </a:r>
            <a:r>
              <a:rPr lang="en-US" altLang="zh-CN" dirty="0"/>
              <a:t>varchar</a:t>
            </a:r>
            <a:r>
              <a:rPr lang="zh-CN" altLang="zh-CN" dirty="0"/>
              <a:t>的实际长度是可变的，不超过</a:t>
            </a:r>
            <a:r>
              <a:rPr lang="en-US" altLang="zh-CN" dirty="0"/>
              <a:t>M</a:t>
            </a:r>
            <a:r>
              <a:rPr lang="zh-CN" altLang="zh-CN" dirty="0"/>
              <a:t>就行了！</a:t>
            </a:r>
          </a:p>
          <a:p>
            <a:pPr lvl="2"/>
            <a:r>
              <a:rPr lang="zh-CN" altLang="zh-CN" dirty="0"/>
              <a:t>而在</a:t>
            </a:r>
            <a:r>
              <a:rPr lang="en-US" altLang="zh-CN" dirty="0"/>
              <a:t>char</a:t>
            </a:r>
            <a:r>
              <a:rPr lang="zh-CN" altLang="zh-CN" dirty="0"/>
              <a:t>中</a:t>
            </a:r>
            <a:r>
              <a:rPr lang="en-US" altLang="zh-CN" dirty="0"/>
              <a:t>M</a:t>
            </a:r>
            <a:r>
              <a:rPr lang="zh-CN" altLang="zh-CN" dirty="0"/>
              <a:t>是严格限定的长度</a:t>
            </a:r>
            <a:r>
              <a:rPr lang="zh-CN" altLang="zh-CN" dirty="0" smtClean="0"/>
              <a:t>！</a:t>
            </a:r>
            <a:endParaRPr lang="zh-CN" altLang="zh-CN" dirty="0"/>
          </a:p>
          <a:p>
            <a:pPr lvl="2"/>
            <a:r>
              <a:rPr lang="en-US" altLang="zh-CN" dirty="0" smtClean="0"/>
              <a:t>varchar</a:t>
            </a:r>
            <a:r>
              <a:rPr lang="zh-CN" altLang="zh-CN" dirty="0"/>
              <a:t>对存储空间的占用更加的灵活！但是</a:t>
            </a:r>
            <a:r>
              <a:rPr lang="en-US" altLang="zh-CN" dirty="0"/>
              <a:t>char</a:t>
            </a:r>
            <a:r>
              <a:rPr lang="zh-CN" altLang="zh-CN" dirty="0"/>
              <a:t>的效率更快！因为</a:t>
            </a:r>
            <a:r>
              <a:rPr lang="en-US" altLang="zh-CN" dirty="0"/>
              <a:t>varchar</a:t>
            </a:r>
            <a:r>
              <a:rPr lang="zh-CN" altLang="zh-CN" dirty="0"/>
              <a:t>需要拿一两个字节来存放该字符串到底占用了多少个字符！</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4" name="Visio" r:id="rId5" imgW="6648374" imgH="3695661" progId="Visio.Drawing.15">
                  <p:embed/>
                </p:oleObj>
              </mc:Choice>
              <mc:Fallback>
                <p:oleObj name="Visio" r:id="rId5" imgW="6648374" imgH="3695661" progId="Visio.Drawing.15">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5472608"/>
          </a:xfrm>
        </p:spPr>
        <p:txBody>
          <a:bodyPr/>
          <a:lstStyle/>
          <a:p>
            <a:r>
              <a:rPr lang="zh-CN" altLang="zh-CN" dirty="0"/>
              <a:t>如何选用？什么时候用</a:t>
            </a:r>
            <a:r>
              <a:rPr lang="en-US" altLang="zh-CN" dirty="0"/>
              <a:t>varchar</a:t>
            </a:r>
            <a:r>
              <a:rPr lang="zh-CN" altLang="zh-CN" dirty="0"/>
              <a:t>什么时候用</a:t>
            </a:r>
            <a:r>
              <a:rPr lang="en-US" altLang="zh-CN" dirty="0"/>
              <a:t>char</a:t>
            </a:r>
            <a:r>
              <a:rPr lang="zh-CN" altLang="zh-CN" dirty="0" smtClean="0"/>
              <a:t>？</a:t>
            </a:r>
            <a:endParaRPr lang="zh-CN" altLang="zh-CN" dirty="0"/>
          </a:p>
          <a:p>
            <a:r>
              <a:rPr lang="zh-CN" altLang="zh-CN" dirty="0"/>
              <a:t>在实际的项目中，所有的固定长度就用</a:t>
            </a:r>
            <a:r>
              <a:rPr lang="en-US" altLang="zh-CN" dirty="0"/>
              <a:t>char</a:t>
            </a:r>
            <a:r>
              <a:rPr lang="zh-CN" altLang="zh-CN" dirty="0"/>
              <a:t>，比如身份证号码（</a:t>
            </a:r>
            <a:r>
              <a:rPr lang="en-US" altLang="zh-CN" dirty="0"/>
              <a:t>18</a:t>
            </a:r>
            <a:r>
              <a:rPr lang="zh-CN" altLang="zh-CN" dirty="0"/>
              <a:t>位），手机号码（</a:t>
            </a:r>
            <a:r>
              <a:rPr lang="en-US" altLang="zh-CN" dirty="0"/>
              <a:t>11</a:t>
            </a:r>
            <a:r>
              <a:rPr lang="zh-CN" altLang="zh-CN" dirty="0"/>
              <a:t>位</a:t>
            </a:r>
            <a:r>
              <a:rPr lang="zh-CN" altLang="zh-CN" dirty="0" smtClean="0"/>
              <a:t>）</a:t>
            </a:r>
            <a:endParaRPr lang="en-US" altLang="zh-CN" dirty="0" smtClean="0"/>
          </a:p>
          <a:p>
            <a:r>
              <a:rPr lang="zh-CN" altLang="zh-CN" dirty="0"/>
              <a:t>非固定长度用</a:t>
            </a:r>
            <a:r>
              <a:rPr lang="en-US" altLang="zh-CN" dirty="0" smtClean="0"/>
              <a:t>varchar</a:t>
            </a:r>
          </a:p>
          <a:p>
            <a:r>
              <a:rPr lang="zh-CN" altLang="zh-CN" dirty="0"/>
              <a:t>注意</a:t>
            </a:r>
            <a:r>
              <a:rPr lang="zh-CN" altLang="zh-CN" dirty="0" smtClean="0"/>
              <a:t>：</a:t>
            </a:r>
            <a:endParaRPr lang="en-US" altLang="zh-CN" dirty="0" smtClean="0"/>
          </a:p>
          <a:p>
            <a:pPr lvl="2"/>
            <a:r>
              <a:rPr lang="en-US" altLang="zh-CN" b="1" dirty="0" smtClean="0"/>
              <a:t>M</a:t>
            </a:r>
            <a:r>
              <a:rPr lang="zh-CN" altLang="zh-CN" b="1" dirty="0"/>
              <a:t>是指字符数而不是字节数！比如：传智播客算</a:t>
            </a:r>
            <a:r>
              <a:rPr lang="en-US" altLang="zh-CN" b="1" dirty="0"/>
              <a:t>4</a:t>
            </a:r>
            <a:r>
              <a:rPr lang="zh-CN" altLang="zh-CN" b="1" dirty="0"/>
              <a:t>个</a:t>
            </a:r>
            <a:r>
              <a:rPr lang="zh-CN" altLang="zh-CN" b="1" dirty="0" smtClean="0"/>
              <a:t>字符</a:t>
            </a:r>
            <a:endParaRPr lang="en-US" altLang="zh-CN" b="1" dirty="0" smtClean="0"/>
          </a:p>
          <a:p>
            <a:pPr lvl="2"/>
            <a:r>
              <a:rPr lang="zh-CN" altLang="zh-CN" b="1" dirty="0" smtClean="0"/>
              <a:t>总</a:t>
            </a:r>
            <a:r>
              <a:rPr lang="zh-CN" altLang="zh-CN" b="1" dirty="0"/>
              <a:t>的长度的限制，是按字节计算的！（也就是说，不同的编码对字符的个数限制是有所不同的）</a:t>
            </a:r>
          </a:p>
          <a:p>
            <a:endParaRPr lang="zh-CN" altLang="en-US" b="1" dirty="0"/>
          </a:p>
        </p:txBody>
      </p:sp>
    </p:spTree>
    <p:extLst>
      <p:ext uri="{BB962C8B-B14F-4D97-AF65-F5344CB8AC3E}">
        <p14:creationId xmlns:p14="http://schemas.microsoft.com/office/powerpoint/2010/main" val="321659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a:t>
            </a:r>
            <a:endParaRPr lang="zh-CN" altLang="en-US" dirty="0"/>
          </a:p>
        </p:txBody>
      </p:sp>
      <p:sp>
        <p:nvSpPr>
          <p:cNvPr id="3" name="内容占位符 2"/>
          <p:cNvSpPr>
            <a:spLocks noGrp="1"/>
          </p:cNvSpPr>
          <p:nvPr>
            <p:ph idx="1"/>
          </p:nvPr>
        </p:nvSpPr>
        <p:spPr/>
        <p:txBody>
          <a:bodyPr/>
          <a:lstStyle/>
          <a:p>
            <a:r>
              <a:rPr lang="zh-CN" altLang="zh-CN" dirty="0" smtClean="0"/>
              <a:t>也</a:t>
            </a:r>
            <a:r>
              <a:rPr lang="zh-CN" altLang="zh-CN" dirty="0"/>
              <a:t>叫作文本类型，又可以分成四种：</a:t>
            </a:r>
          </a:p>
          <a:p>
            <a:r>
              <a:rPr lang="zh-CN" altLang="zh-CN" dirty="0"/>
              <a:t>其中</a:t>
            </a:r>
            <a:r>
              <a:rPr lang="en-US" altLang="zh-CN" dirty="0"/>
              <a:t>text</a:t>
            </a:r>
            <a:r>
              <a:rPr lang="zh-CN" altLang="zh-CN" dirty="0"/>
              <a:t>的使用和</a:t>
            </a:r>
            <a:r>
              <a:rPr lang="en-US" altLang="zh-CN" dirty="0"/>
              <a:t>varchar</a:t>
            </a:r>
            <a:r>
              <a:rPr lang="zh-CN" altLang="zh-CN" dirty="0"/>
              <a:t>差不多，而</a:t>
            </a:r>
            <a:r>
              <a:rPr lang="en-US" altLang="zh-CN" dirty="0" err="1"/>
              <a:t>longtext</a:t>
            </a:r>
            <a:r>
              <a:rPr lang="zh-CN" altLang="zh-CN" dirty="0"/>
              <a:t>一般认为字符就没限制</a:t>
            </a:r>
            <a:r>
              <a:rPr lang="zh-CN" altLang="zh-CN" dirty="0" smtClean="0"/>
              <a:t>！</a:t>
            </a:r>
            <a:endParaRPr lang="zh-CN" altLang="zh-CN" dirty="0"/>
          </a:p>
          <a:p>
            <a:r>
              <a:rPr lang="zh-CN" altLang="zh-CN" dirty="0"/>
              <a:t>在实际的开发中，比如文本框，和其他自由输入区域（比如一般文章）</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enum</a:t>
            </a:r>
            <a:endParaRPr lang="en-US" altLang="zh-CN" dirty="0" smtClean="0"/>
          </a:p>
          <a:p>
            <a:pPr lvl="2"/>
            <a:r>
              <a:rPr lang="en-US" altLang="zh-CN" dirty="0" err="1"/>
              <a:t>enum</a:t>
            </a:r>
            <a:r>
              <a:rPr lang="zh-CN" altLang="en-US" dirty="0"/>
              <a:t>也叫做枚举类型</a:t>
            </a:r>
            <a:r>
              <a:rPr lang="en-US" altLang="zh-CN" dirty="0"/>
              <a:t>,</a:t>
            </a:r>
            <a:r>
              <a:rPr lang="zh-CN" altLang="en-US" dirty="0"/>
              <a:t>类似于单选</a:t>
            </a:r>
            <a:r>
              <a:rPr lang="en-US" altLang="zh-CN" dirty="0"/>
              <a:t>!</a:t>
            </a:r>
          </a:p>
          <a:p>
            <a:pPr lvl="2"/>
            <a:r>
              <a:rPr lang="en-US" altLang="zh-CN" dirty="0" err="1"/>
              <a:t>enum</a:t>
            </a:r>
            <a:r>
              <a:rPr lang="zh-CN" altLang="en-US" dirty="0"/>
              <a:t>在</a:t>
            </a:r>
            <a:r>
              <a:rPr lang="zh-CN" altLang="zh-CN" dirty="0"/>
              <a:t>数据库里面存储的是整型</a:t>
            </a:r>
            <a:r>
              <a:rPr lang="zh-CN" altLang="zh-CN" dirty="0" smtClean="0"/>
              <a:t>数据</a:t>
            </a:r>
            <a:endParaRPr lang="en-US" altLang="zh-CN" dirty="0" smtClean="0"/>
          </a:p>
          <a:p>
            <a:r>
              <a:rPr lang="en-US" altLang="zh-CN" dirty="0"/>
              <a:t>s</a:t>
            </a:r>
            <a:r>
              <a:rPr lang="en-US" altLang="zh-CN" dirty="0" smtClean="0"/>
              <a:t>et</a:t>
            </a:r>
          </a:p>
          <a:p>
            <a:pPr lvl="2"/>
            <a:r>
              <a:rPr lang="en-US" altLang="zh-CN" dirty="0" smtClean="0"/>
              <a:t>set</a:t>
            </a:r>
            <a:r>
              <a:rPr lang="zh-CN" altLang="en-US" dirty="0" smtClean="0"/>
              <a:t>也叫做集合类型</a:t>
            </a:r>
            <a:r>
              <a:rPr lang="en-US" altLang="zh-CN" dirty="0" smtClean="0"/>
              <a:t>,</a:t>
            </a:r>
            <a:r>
              <a:rPr lang="zh-CN" altLang="en-US" dirty="0" smtClean="0"/>
              <a:t>类似于多选项</a:t>
            </a:r>
            <a:r>
              <a:rPr lang="en-US" altLang="zh-CN" dirty="0" smtClean="0"/>
              <a:t>!</a:t>
            </a:r>
          </a:p>
          <a:p>
            <a:pPr lvl="2"/>
            <a:r>
              <a:rPr lang="zh-CN" altLang="zh-CN" dirty="0"/>
              <a:t>最终数据库保存的就是一个二进制转换为十进制的数值，二进制中的</a:t>
            </a:r>
            <a:r>
              <a:rPr lang="en-US" altLang="zh-CN" dirty="0"/>
              <a:t>1</a:t>
            </a:r>
            <a:r>
              <a:rPr lang="zh-CN" altLang="zh-CN" dirty="0"/>
              <a:t>就代表选中，</a:t>
            </a:r>
            <a:r>
              <a:rPr lang="en-US" altLang="zh-CN" dirty="0"/>
              <a:t>0</a:t>
            </a:r>
            <a:r>
              <a:rPr lang="zh-CN" altLang="zh-CN" dirty="0"/>
              <a:t>就代表没选中</a:t>
            </a:r>
            <a:r>
              <a:rPr lang="zh-CN" altLang="zh-CN" dirty="0" smtClean="0"/>
              <a:t>！</a:t>
            </a:r>
            <a:endParaRPr lang="zh-CN" altLang="zh-CN" dirty="0"/>
          </a:p>
          <a:p>
            <a:pPr lvl="2"/>
            <a:r>
              <a:rPr lang="zh-CN" altLang="zh-CN" dirty="0"/>
              <a:t>最多占用</a:t>
            </a:r>
            <a:r>
              <a:rPr lang="en-US" altLang="zh-CN" dirty="0"/>
              <a:t>8</a:t>
            </a:r>
            <a:r>
              <a:rPr lang="zh-CN" altLang="zh-CN" dirty="0"/>
              <a:t>个字节，</a:t>
            </a:r>
            <a:r>
              <a:rPr lang="en-US" altLang="zh-CN" dirty="0"/>
              <a:t>64</a:t>
            </a:r>
            <a:r>
              <a:rPr lang="zh-CN" altLang="zh-CN" dirty="0"/>
              <a:t>位，每一位都可以代表一个选项，所以最多表示</a:t>
            </a:r>
            <a:r>
              <a:rPr lang="en-US" altLang="zh-CN" dirty="0"/>
              <a:t>64</a:t>
            </a:r>
            <a:r>
              <a:rPr lang="zh-CN" altLang="zh-CN" dirty="0"/>
              <a:t>个选项！</a:t>
            </a:r>
          </a:p>
          <a:p>
            <a:pPr lvl="2"/>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列约束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zh-CN" dirty="0"/>
              <a:t>列属性的主要作用就是保证数据表的结构和数据的正确性与稳定性！</a:t>
            </a:r>
          </a:p>
          <a:p>
            <a:endParaRPr lang="zh-CN" altLang="en-US" dirty="0"/>
          </a:p>
        </p:txBody>
      </p:sp>
      <p:pic>
        <p:nvPicPr>
          <p:cNvPr id="5"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7272808" cy="2736304"/>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Null&amp;not</a:t>
            </a:r>
            <a:r>
              <a:rPr lang="en-US" altLang="zh-CN" dirty="0" smtClean="0"/>
              <a:t> null</a:t>
            </a:r>
            <a:endParaRPr lang="zh-CN" altLang="en-US" dirty="0"/>
          </a:p>
        </p:txBody>
      </p:sp>
      <p:sp>
        <p:nvSpPr>
          <p:cNvPr id="3" name="内容占位符 2"/>
          <p:cNvSpPr>
            <a:spLocks noGrp="1"/>
          </p:cNvSpPr>
          <p:nvPr>
            <p:ph idx="1"/>
          </p:nvPr>
        </p:nvSpPr>
        <p:spPr/>
        <p:txBody>
          <a:bodyPr/>
          <a:lstStyle/>
          <a:p>
            <a:r>
              <a:rPr lang="en-US" altLang="zh-CN" b="1" dirty="0"/>
              <a:t>null</a:t>
            </a:r>
            <a:r>
              <a:rPr lang="zh-CN" altLang="zh-CN" b="1" dirty="0"/>
              <a:t>和</a:t>
            </a:r>
            <a:r>
              <a:rPr lang="en-US" altLang="zh-CN" b="1" dirty="0"/>
              <a:t>not null</a:t>
            </a:r>
            <a:endParaRPr lang="zh-CN" altLang="zh-CN" b="1" dirty="0"/>
          </a:p>
          <a:p>
            <a:pPr lvl="2"/>
            <a:r>
              <a:rPr lang="zh-CN" altLang="zh-CN" dirty="0"/>
              <a:t>默认情况下，字段允许为空，也就是该属性的缺省值就为</a:t>
            </a:r>
            <a:r>
              <a:rPr lang="en-US" altLang="zh-CN" dirty="0" smtClean="0"/>
              <a:t>null</a:t>
            </a:r>
            <a:endParaRPr lang="zh-CN" altLang="zh-CN" dirty="0"/>
          </a:p>
          <a:p>
            <a:pPr lvl="2"/>
            <a:r>
              <a:rPr lang="zh-CN" altLang="zh-CN" dirty="0"/>
              <a:t>但是，如果某个字段不能为空，就应该加上</a:t>
            </a:r>
            <a:r>
              <a:rPr lang="en-US" altLang="zh-CN" dirty="0"/>
              <a:t>not null</a:t>
            </a:r>
            <a:r>
              <a:rPr lang="zh-CN" altLang="zh-CN" dirty="0"/>
              <a:t>属性！其中</a:t>
            </a:r>
            <a:r>
              <a:rPr lang="en-US" altLang="zh-CN" dirty="0"/>
              <a:t>not null</a:t>
            </a:r>
            <a:r>
              <a:rPr lang="zh-CN" altLang="zh-CN" dirty="0"/>
              <a:t>也叫作非空约束！</a:t>
            </a:r>
          </a:p>
          <a:p>
            <a:pPr lvl="2"/>
            <a:r>
              <a:rPr lang="zh-CN" altLang="zh-CN" dirty="0"/>
              <a:t>当没有给属性为</a:t>
            </a:r>
            <a:r>
              <a:rPr lang="en-US" altLang="zh-CN" dirty="0"/>
              <a:t>not null</a:t>
            </a:r>
            <a:r>
              <a:rPr lang="zh-CN" altLang="zh-CN" dirty="0"/>
              <a:t>的字段插入数据的时候，系统会主动的去寻找该字段有没有默认值，如果有，就使用默认值，如果没有就报错</a:t>
            </a:r>
            <a:r>
              <a:rPr lang="zh-CN" altLang="zh-CN" dirty="0" smtClean="0"/>
              <a:t>！</a:t>
            </a:r>
            <a:r>
              <a:rPr lang="en-US" altLang="zh-CN" dirty="0" smtClean="0"/>
              <a:t>		</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default</a:t>
            </a:r>
            <a:endParaRPr lang="zh-CN" altLang="en-US" dirty="0"/>
          </a:p>
        </p:txBody>
      </p:sp>
      <p:sp>
        <p:nvSpPr>
          <p:cNvPr id="3" name="内容占位符 2"/>
          <p:cNvSpPr>
            <a:spLocks noGrp="1"/>
          </p:cNvSpPr>
          <p:nvPr>
            <p:ph idx="1"/>
          </p:nvPr>
        </p:nvSpPr>
        <p:spPr/>
        <p:txBody>
          <a:bodyPr/>
          <a:lstStyle/>
          <a:p>
            <a:r>
              <a:rPr lang="zh-CN" altLang="zh-CN" dirty="0"/>
              <a:t>自定义默认值属性，也叫作</a:t>
            </a:r>
            <a:r>
              <a:rPr lang="en-US" altLang="zh-CN" dirty="0"/>
              <a:t>default</a:t>
            </a:r>
            <a:r>
              <a:rPr lang="zh-CN" altLang="zh-CN" dirty="0"/>
              <a:t>约束，一般都是配合</a:t>
            </a:r>
            <a:r>
              <a:rPr lang="en-US" altLang="zh-CN" dirty="0"/>
              <a:t>not null</a:t>
            </a:r>
            <a:r>
              <a:rPr lang="zh-CN" altLang="zh-CN" dirty="0"/>
              <a:t>一起使用！</a:t>
            </a:r>
          </a:p>
          <a:p>
            <a:r>
              <a:rPr lang="zh-CN" altLang="zh-CN" dirty="0"/>
              <a:t>就是当没有给属性为</a:t>
            </a:r>
            <a:r>
              <a:rPr lang="en-US" altLang="zh-CN" dirty="0"/>
              <a:t>not null</a:t>
            </a:r>
            <a:r>
              <a:rPr lang="zh-CN" altLang="zh-CN" dirty="0"/>
              <a:t>的字段进行插入数据的时候，会自动以默认值进行填充</a:t>
            </a:r>
            <a:r>
              <a:rPr lang="zh-CN" altLang="zh-CN" dirty="0" smtClean="0"/>
              <a:t>！</a:t>
            </a:r>
            <a:endParaRPr lang="zh-CN" altLang="zh-CN" dirty="0"/>
          </a:p>
          <a:p>
            <a:pPr lvl="2"/>
            <a:r>
              <a:rPr lang="zh-CN" altLang="zh-CN" dirty="0"/>
              <a:t>语法就是：</a:t>
            </a:r>
            <a:r>
              <a:rPr lang="en-US" altLang="zh-CN" b="1" dirty="0"/>
              <a:t>default </a:t>
            </a:r>
            <a:r>
              <a:rPr lang="zh-CN" altLang="zh-CN" b="1" dirty="0"/>
              <a:t>默认值</a:t>
            </a:r>
            <a:endParaRPr lang="zh-CN" altLang="zh-CN" dirty="0"/>
          </a:p>
          <a:p>
            <a:r>
              <a:rPr lang="zh-CN" altLang="zh-CN" dirty="0"/>
              <a:t>在插入数据的时候，可以直接插入</a:t>
            </a:r>
            <a:r>
              <a:rPr lang="en-US" altLang="zh-CN" dirty="0"/>
              <a:t>default</a:t>
            </a:r>
            <a:r>
              <a:rPr lang="zh-CN" altLang="zh-CN" dirty="0"/>
              <a:t>关键字！代表此处使用默认值！</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primary key</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1268760"/>
            <a:ext cx="8229600" cy="5400600"/>
          </a:xfrm>
        </p:spPr>
        <p:txBody>
          <a:bodyPr/>
          <a:lstStyle/>
          <a:p>
            <a:r>
              <a:rPr lang="zh-CN" altLang="zh-CN" dirty="0" smtClean="0"/>
              <a:t>简称</a:t>
            </a:r>
            <a:r>
              <a:rPr lang="en-US" altLang="zh-CN" dirty="0"/>
              <a:t>PK</a:t>
            </a:r>
            <a:r>
              <a:rPr lang="zh-CN" altLang="zh-CN" dirty="0"/>
              <a:t>，也叫作主键属性或者主键约束</a:t>
            </a:r>
            <a:r>
              <a:rPr lang="zh-CN" altLang="zh-CN" dirty="0" smtClean="0"/>
              <a:t>！</a:t>
            </a:r>
            <a:endParaRPr lang="zh-CN" altLang="zh-CN" dirty="0"/>
          </a:p>
          <a:p>
            <a:r>
              <a:rPr lang="zh-CN" altLang="zh-CN" dirty="0"/>
              <a:t>可以唯一标识某条记录的一个字段或者是某些字段的组合，就是主键！</a:t>
            </a:r>
          </a:p>
          <a:p>
            <a:r>
              <a:rPr lang="zh-CN" altLang="zh-CN" dirty="0"/>
              <a:t>设置主键有两种方式：</a:t>
            </a:r>
          </a:p>
          <a:p>
            <a:pPr lvl="2"/>
            <a:r>
              <a:rPr lang="zh-CN" altLang="zh-CN" b="1" dirty="0"/>
              <a:t>第一种，直接在定义字段的时候在后面进行</a:t>
            </a:r>
            <a:r>
              <a:rPr lang="zh-CN" altLang="zh-CN" b="1" dirty="0" smtClean="0"/>
              <a:t>设置</a:t>
            </a:r>
            <a:endParaRPr lang="en-US" altLang="zh-CN" b="1" dirty="0" smtClean="0"/>
          </a:p>
          <a:p>
            <a:pPr lvl="2"/>
            <a:r>
              <a:rPr lang="zh-CN" altLang="zh-CN" b="1" dirty="0"/>
              <a:t>第二种：定义完字段后再定义主键</a:t>
            </a:r>
            <a:r>
              <a:rPr lang="zh-CN" altLang="zh-CN" b="1" dirty="0" smtClean="0"/>
              <a:t>！</a:t>
            </a:r>
            <a:endParaRPr lang="zh-CN" altLang="zh-CN" dirty="0"/>
          </a:p>
          <a:p>
            <a:r>
              <a:rPr lang="zh-CN" altLang="zh-CN" dirty="0"/>
              <a:t>两种定义主键的方式是一样的，但是如果要定义组合主键的话，就只能采用第二种方式</a:t>
            </a:r>
            <a:r>
              <a:rPr lang="zh-CN" altLang="zh-CN" dirty="0" smtClean="0"/>
              <a:t>！</a:t>
            </a:r>
            <a:endParaRPr lang="en-US" altLang="zh-CN" dirty="0" smtClean="0"/>
          </a:p>
          <a:p>
            <a:pPr lvl="2"/>
            <a:r>
              <a:rPr lang="zh-CN" altLang="zh-CN" dirty="0"/>
              <a:t>组合主键的意义是一个主键包含多个字段，而不是多个字段都是主键，因为一张表中主键只能有一个！</a:t>
            </a:r>
          </a:p>
          <a:p>
            <a:pPr lvl="2"/>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unique</a:t>
            </a:r>
            <a:endParaRPr lang="zh-CN" altLang="en-US" dirty="0"/>
          </a:p>
        </p:txBody>
      </p:sp>
      <p:sp>
        <p:nvSpPr>
          <p:cNvPr id="3" name="内容占位符 2"/>
          <p:cNvSpPr>
            <a:spLocks noGrp="1"/>
          </p:cNvSpPr>
          <p:nvPr>
            <p:ph idx="1"/>
          </p:nvPr>
        </p:nvSpPr>
        <p:spPr/>
        <p:txBody>
          <a:bodyPr/>
          <a:lstStyle/>
          <a:p>
            <a:r>
              <a:rPr lang="zh-CN" altLang="zh-CN" dirty="0"/>
              <a:t>唯一键，也叫作唯一约束，增加该属性后，字段的值就不能重复</a:t>
            </a:r>
            <a:r>
              <a:rPr lang="zh-CN" altLang="zh-CN" dirty="0" smtClean="0"/>
              <a:t>！</a:t>
            </a:r>
            <a:endParaRPr lang="zh-CN" altLang="zh-CN" dirty="0"/>
          </a:p>
          <a:p>
            <a:pPr lvl="2"/>
            <a:r>
              <a:rPr lang="zh-CN" altLang="zh-CN" dirty="0"/>
              <a:t>语法形式：就是在定义字段的时候增加</a:t>
            </a:r>
            <a:r>
              <a:rPr lang="en-US" altLang="zh-CN" dirty="0"/>
              <a:t>unique key</a:t>
            </a:r>
            <a:r>
              <a:rPr lang="zh-CN" altLang="zh-CN" dirty="0"/>
              <a:t>或者</a:t>
            </a:r>
            <a:r>
              <a:rPr lang="en-US" altLang="zh-CN" dirty="0"/>
              <a:t>unique</a:t>
            </a:r>
            <a:r>
              <a:rPr lang="zh-CN" altLang="zh-CN" dirty="0"/>
              <a:t>即可！</a:t>
            </a:r>
          </a:p>
          <a:p>
            <a:endParaRPr lang="en-US" altLang="zh-CN" dirty="0" smtClean="0"/>
          </a:p>
          <a:p>
            <a:r>
              <a:rPr lang="zh-CN" altLang="zh-CN" dirty="0" smtClean="0"/>
              <a:t>与</a:t>
            </a:r>
            <a:r>
              <a:rPr lang="zh-CN" altLang="zh-CN" dirty="0"/>
              <a:t>主键的区别：</a:t>
            </a:r>
          </a:p>
          <a:p>
            <a:pPr lvl="2"/>
            <a:r>
              <a:rPr lang="zh-CN" altLang="zh-CN" dirty="0"/>
              <a:t>主键只能有一个，但是唯一键可以有很多个</a:t>
            </a:r>
          </a:p>
          <a:p>
            <a:pPr lvl="2"/>
            <a:r>
              <a:rPr lang="zh-CN" altLang="zh-CN" dirty="0"/>
              <a:t>主键的值不能为</a:t>
            </a:r>
            <a:r>
              <a:rPr lang="en-US" altLang="zh-CN" dirty="0"/>
              <a:t>null</a:t>
            </a:r>
            <a:r>
              <a:rPr lang="zh-CN" altLang="zh-CN" dirty="0"/>
              <a:t>，但是唯一键可以为</a:t>
            </a:r>
            <a:r>
              <a:rPr lang="en-US" altLang="zh-CN" dirty="0"/>
              <a:t>null</a:t>
            </a:r>
            <a:r>
              <a:rPr lang="zh-CN" altLang="zh-CN" dirty="0"/>
              <a:t>！</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a:t>
            </a:r>
            <a:r>
              <a:rPr lang="en-US" altLang="zh-CN" dirty="0" err="1" smtClean="0"/>
              <a:t>uto_increment</a:t>
            </a:r>
            <a:endParaRPr lang="zh-CN" altLang="en-US" dirty="0"/>
          </a:p>
        </p:txBody>
      </p:sp>
      <p:sp>
        <p:nvSpPr>
          <p:cNvPr id="3" name="内容占位符 2"/>
          <p:cNvSpPr>
            <a:spLocks noGrp="1"/>
          </p:cNvSpPr>
          <p:nvPr>
            <p:ph idx="1"/>
          </p:nvPr>
        </p:nvSpPr>
        <p:spPr/>
        <p:txBody>
          <a:bodyPr/>
          <a:lstStyle/>
          <a:p>
            <a:r>
              <a:rPr lang="zh-CN" altLang="zh-CN" dirty="0"/>
              <a:t>自动增长属性，或者是自动增长约束！</a:t>
            </a:r>
          </a:p>
          <a:p>
            <a:r>
              <a:rPr lang="zh-CN" altLang="zh-CN" dirty="0"/>
              <a:t>作用是每次插入记录的时候，为某个字段的值自动加</a:t>
            </a:r>
            <a:r>
              <a:rPr lang="en-US" altLang="zh-CN" dirty="0"/>
              <a:t>1</a:t>
            </a:r>
            <a:endParaRPr lang="zh-CN" altLang="zh-CN" dirty="0"/>
          </a:p>
          <a:p>
            <a:r>
              <a:rPr lang="zh-CN" altLang="zh-CN" dirty="0" smtClean="0"/>
              <a:t>使用</a:t>
            </a:r>
            <a:r>
              <a:rPr lang="zh-CN" altLang="zh-CN" dirty="0"/>
              <a:t>这个属性是有</a:t>
            </a:r>
            <a:r>
              <a:rPr lang="zh-CN" altLang="zh-CN" b="1" dirty="0"/>
              <a:t>条件</a:t>
            </a:r>
            <a:r>
              <a:rPr lang="zh-CN" altLang="zh-CN" dirty="0"/>
              <a:t>的</a:t>
            </a:r>
            <a:r>
              <a:rPr lang="zh-CN" altLang="zh-CN" dirty="0" smtClean="0"/>
              <a:t>：</a:t>
            </a:r>
            <a:endParaRPr lang="zh-CN" altLang="zh-CN" dirty="0"/>
          </a:p>
          <a:p>
            <a:pPr lvl="2"/>
            <a:r>
              <a:rPr lang="zh-CN" altLang="zh-CN" dirty="0"/>
              <a:t>该字段类型必须为整数型</a:t>
            </a:r>
          </a:p>
          <a:p>
            <a:pPr lvl="2"/>
            <a:r>
              <a:rPr lang="zh-CN" altLang="zh-CN" dirty="0"/>
              <a:t>该字段必须存在</a:t>
            </a:r>
            <a:r>
              <a:rPr lang="zh-CN" altLang="zh-CN" dirty="0" smtClean="0"/>
              <a:t>索引</a:t>
            </a:r>
            <a:r>
              <a:rPr lang="en-US" altLang="zh-CN" dirty="0"/>
              <a:t> </a:t>
            </a:r>
            <a:endParaRPr lang="zh-CN" altLang="zh-CN" dirty="0"/>
          </a:p>
          <a:p>
            <a:r>
              <a:rPr lang="zh-CN" altLang="zh-CN" dirty="0"/>
              <a:t>在项目中，最最常用的就是在主键上面增加</a:t>
            </a:r>
            <a:r>
              <a:rPr lang="en-US" altLang="zh-CN" dirty="0" err="1"/>
              <a:t>auto_increment</a:t>
            </a:r>
            <a:r>
              <a:rPr lang="zh-CN" altLang="zh-CN" dirty="0"/>
              <a:t>标识！</a:t>
            </a:r>
            <a:endParaRPr lang="zh-CN" altLang="en-US" dirty="0"/>
          </a:p>
        </p:txBody>
      </p:sp>
    </p:spTree>
    <p:extLst>
      <p:ext uri="{BB962C8B-B14F-4D97-AF65-F5344CB8AC3E}">
        <p14:creationId xmlns:p14="http://schemas.microsoft.com/office/powerpoint/2010/main" val="3283841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omment	</a:t>
            </a:r>
            <a:endParaRPr lang="zh-CN" altLang="en-US" dirty="0"/>
          </a:p>
        </p:txBody>
      </p:sp>
      <p:sp>
        <p:nvSpPr>
          <p:cNvPr id="3" name="内容占位符 2"/>
          <p:cNvSpPr>
            <a:spLocks noGrp="1"/>
          </p:cNvSpPr>
          <p:nvPr>
            <p:ph idx="1"/>
          </p:nvPr>
        </p:nvSpPr>
        <p:spPr/>
        <p:txBody>
          <a:bodyPr/>
          <a:lstStyle/>
          <a:p>
            <a:r>
              <a:rPr lang="zh-CN" altLang="zh-CN" dirty="0"/>
              <a:t>是指在创建表的时候，对字段的备注</a:t>
            </a:r>
            <a:r>
              <a:rPr lang="zh-CN" altLang="zh-CN" dirty="0" smtClean="0"/>
              <a:t>！</a:t>
            </a:r>
            <a:endParaRPr lang="en-US" altLang="zh-CN" dirty="0" smtClean="0"/>
          </a:p>
          <a:p>
            <a:pPr lvl="2"/>
            <a:r>
              <a:rPr lang="zh-CN" altLang="en-US" dirty="0"/>
              <a:t>有些时候我们创建的字段比较多</a:t>
            </a:r>
            <a:r>
              <a:rPr lang="en-US" altLang="zh-CN" dirty="0"/>
              <a:t>,</a:t>
            </a:r>
            <a:r>
              <a:rPr lang="zh-CN" altLang="en-US" dirty="0"/>
              <a:t>只查看字段英文名很难一下想到字段的</a:t>
            </a:r>
            <a:r>
              <a:rPr lang="zh-CN" altLang="en-US" dirty="0" smtClean="0"/>
              <a:t>含义</a:t>
            </a:r>
            <a:endParaRPr lang="en-US" altLang="zh-CN" dirty="0" smtClean="0"/>
          </a:p>
          <a:p>
            <a:r>
              <a:rPr lang="zh-CN" altLang="en-US" dirty="0" smtClean="0"/>
              <a:t>我们可以通过 </a:t>
            </a:r>
            <a:r>
              <a:rPr lang="en-US" altLang="zh-CN" dirty="0" smtClean="0"/>
              <a:t>show create </a:t>
            </a:r>
            <a:r>
              <a:rPr lang="zh-CN" altLang="en-US" dirty="0" smtClean="0"/>
              <a:t>表名 来查看注释内容</a:t>
            </a:r>
            <a:endParaRPr lang="zh-CN" altLang="zh-CN" dirty="0"/>
          </a:p>
        </p:txBody>
      </p:sp>
    </p:spTree>
    <p:extLst>
      <p:ext uri="{BB962C8B-B14F-4D97-AF65-F5344CB8AC3E}">
        <p14:creationId xmlns:p14="http://schemas.microsoft.com/office/powerpoint/2010/main" val="379563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zh-CN" dirty="0"/>
              <a:t>什么是索引？</a:t>
            </a:r>
          </a:p>
          <a:p>
            <a:r>
              <a:rPr lang="zh-CN" altLang="zh-CN" dirty="0"/>
              <a:t>索引其实就是一些“内置表”，该表的数据是对某个真实表的某个或某些字段的数据进行了“排序”之后的存储形式！</a:t>
            </a:r>
          </a:p>
          <a:p>
            <a:endParaRPr lang="zh-CN" altLang="zh-CN" dirty="0"/>
          </a:p>
          <a:p>
            <a:r>
              <a:rPr lang="zh-CN" altLang="zh-CN" b="1" dirty="0"/>
              <a:t>索引的最大作用是：能极大的提高查询数据的速度！</a:t>
            </a:r>
            <a:endParaRPr lang="zh-CN" altLang="en-US" dirty="0"/>
          </a:p>
        </p:txBody>
      </p:sp>
    </p:spTree>
    <p:extLst>
      <p:ext uri="{BB962C8B-B14F-4D97-AF65-F5344CB8AC3E}">
        <p14:creationId xmlns:p14="http://schemas.microsoft.com/office/powerpoint/2010/main" val="379893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472608"/>
          </a:xfrm>
        </p:spPr>
        <p:txBody>
          <a:bodyPr/>
          <a:lstStyle/>
          <a:p>
            <a:r>
              <a:rPr lang="zh-CN" altLang="zh-CN" dirty="0"/>
              <a:t>一般来说，有以下的几种索引：</a:t>
            </a:r>
          </a:p>
          <a:p>
            <a:r>
              <a:rPr lang="zh-CN" altLang="zh-CN" b="1" dirty="0"/>
              <a:t>普通索引：</a:t>
            </a:r>
            <a:endParaRPr lang="zh-CN" altLang="zh-CN" dirty="0"/>
          </a:p>
          <a:p>
            <a:pPr lvl="2"/>
            <a:r>
              <a:rPr lang="en-US" altLang="zh-CN" dirty="0"/>
              <a:t>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唯一索引：</a:t>
            </a:r>
            <a:endParaRPr lang="zh-CN" altLang="zh-CN" dirty="0"/>
          </a:p>
          <a:p>
            <a:r>
              <a:rPr lang="zh-CN" altLang="zh-CN" dirty="0"/>
              <a:t>其实就是唯一约束</a:t>
            </a:r>
          </a:p>
          <a:p>
            <a:pPr lvl="2"/>
            <a:r>
              <a:rPr lang="en-US" altLang="zh-CN" dirty="0"/>
              <a:t>unique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主键索引：</a:t>
            </a:r>
            <a:endParaRPr lang="zh-CN" altLang="zh-CN" dirty="0"/>
          </a:p>
          <a:p>
            <a:r>
              <a:rPr lang="zh-CN" altLang="zh-CN" dirty="0"/>
              <a:t>其实就是主键约束</a:t>
            </a:r>
          </a:p>
          <a:p>
            <a:pPr lvl="2"/>
            <a:r>
              <a:rPr lang="en-US" altLang="zh-CN" dirty="0"/>
              <a:t>primary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41092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实体与实体关系</a:t>
            </a:r>
            <a:endParaRPr lang="zh-CN" altLang="en-US" dirty="0"/>
          </a:p>
        </p:txBody>
      </p:sp>
      <p:sp>
        <p:nvSpPr>
          <p:cNvPr id="3" name="内容占位符 2"/>
          <p:cNvSpPr>
            <a:spLocks noGrp="1"/>
          </p:cNvSpPr>
          <p:nvPr>
            <p:ph idx="1"/>
          </p:nvPr>
        </p:nvSpPr>
        <p:spPr/>
        <p:txBody>
          <a:bodyPr/>
          <a:lstStyle/>
          <a:p>
            <a:r>
              <a:rPr lang="zh-CN" altLang="zh-CN" dirty="0"/>
              <a:t>现实生活中，实体与实体之间肯定是有关系的，所以，我们在设计数据表的时候，就应该体现出表与表之间的关系，而我们把这种关系总结成三</a:t>
            </a:r>
            <a:r>
              <a:rPr lang="zh-CN" altLang="zh-CN" dirty="0" smtClean="0"/>
              <a:t>种</a:t>
            </a:r>
            <a:endParaRPr lang="en-US" altLang="zh-CN" dirty="0" smtClean="0"/>
          </a:p>
          <a:p>
            <a:r>
              <a:rPr lang="zh-CN" altLang="en-US" dirty="0" smtClean="0"/>
              <a:t>一对一</a:t>
            </a:r>
            <a:endParaRPr lang="en-US" altLang="zh-CN" dirty="0" smtClean="0"/>
          </a:p>
          <a:p>
            <a:r>
              <a:rPr lang="zh-CN" altLang="en-US" dirty="0" smtClean="0"/>
              <a:t>多对一</a:t>
            </a:r>
            <a:r>
              <a:rPr lang="en-US" altLang="zh-CN" dirty="0" smtClean="0"/>
              <a:t>(</a:t>
            </a:r>
            <a:r>
              <a:rPr lang="zh-CN" altLang="en-US" dirty="0" smtClean="0"/>
              <a:t>一对多</a:t>
            </a:r>
            <a:r>
              <a:rPr lang="en-US" altLang="zh-CN" dirty="0" smtClean="0"/>
              <a:t>)</a:t>
            </a:r>
          </a:p>
          <a:p>
            <a:r>
              <a:rPr lang="zh-CN" altLang="en-US" dirty="0" smtClean="0"/>
              <a:t>多对多</a:t>
            </a:r>
            <a:endParaRPr lang="zh-CN" altLang="en-US" dirty="0"/>
          </a:p>
        </p:txBody>
      </p:sp>
    </p:spTree>
    <p:extLst>
      <p:ext uri="{BB962C8B-B14F-4D97-AF65-F5344CB8AC3E}">
        <p14:creationId xmlns:p14="http://schemas.microsoft.com/office/powerpoint/2010/main" val="2134315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外键</a:t>
            </a:r>
          </a:p>
        </p:txBody>
      </p:sp>
      <p:sp>
        <p:nvSpPr>
          <p:cNvPr id="3" name="内容占位符 2"/>
          <p:cNvSpPr>
            <a:spLocks noGrp="1"/>
          </p:cNvSpPr>
          <p:nvPr>
            <p:ph idx="1"/>
          </p:nvPr>
        </p:nvSpPr>
        <p:spPr/>
        <p:txBody>
          <a:bodyPr/>
          <a:lstStyle/>
          <a:p>
            <a:r>
              <a:rPr lang="zh-CN" altLang="zh-CN" dirty="0"/>
              <a:t>如果一个实体</a:t>
            </a:r>
            <a:r>
              <a:rPr lang="en-US" altLang="zh-CN" dirty="0"/>
              <a:t>A</a:t>
            </a:r>
            <a:r>
              <a:rPr lang="zh-CN" altLang="zh-CN" dirty="0"/>
              <a:t>的某个字段，刚好指向或者是引用另一个实体</a:t>
            </a:r>
            <a:r>
              <a:rPr lang="en-US" altLang="zh-CN" dirty="0"/>
              <a:t>B</a:t>
            </a:r>
            <a:r>
              <a:rPr lang="zh-CN" altLang="zh-CN" dirty="0"/>
              <a:t>的主键，那么实体</a:t>
            </a:r>
            <a:r>
              <a:rPr lang="en-US" altLang="zh-CN" dirty="0"/>
              <a:t>A</a:t>
            </a:r>
            <a:r>
              <a:rPr lang="zh-CN" altLang="zh-CN" dirty="0"/>
              <a:t>的这个字段就叫作外键，简单来说，外键就是外面的主键，就是其他表的主键！</a:t>
            </a:r>
          </a:p>
          <a:p>
            <a:r>
              <a:rPr lang="zh-CN" altLang="zh-CN" dirty="0"/>
              <a:t>关键字是</a:t>
            </a:r>
            <a:r>
              <a:rPr lang="en-US" altLang="zh-CN" dirty="0"/>
              <a:t>foreign key</a:t>
            </a:r>
            <a:r>
              <a:rPr lang="zh-CN" altLang="zh-CN" dirty="0"/>
              <a:t>，也叫外键约束</a:t>
            </a:r>
          </a:p>
          <a:p>
            <a:r>
              <a:rPr lang="zh-CN" altLang="zh-CN" dirty="0"/>
              <a:t>外键的意义就是用来约束关系内的实体</a:t>
            </a:r>
            <a:endParaRPr lang="zh-CN" altLang="en-US" dirty="0"/>
          </a:p>
        </p:txBody>
      </p:sp>
    </p:spTree>
    <p:extLst>
      <p:ext uri="{BB962C8B-B14F-4D97-AF65-F5344CB8AC3E}">
        <p14:creationId xmlns:p14="http://schemas.microsoft.com/office/powerpoint/2010/main" val="121765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定义外键应该是在父表上定义还是在从表上定义？</a:t>
            </a:r>
          </a:p>
          <a:p>
            <a:pPr lvl="2"/>
            <a:r>
              <a:rPr lang="zh-CN" altLang="zh-CN" dirty="0"/>
              <a:t>应该在子表的字段上增加一个外键属性，指向父表的主键！</a:t>
            </a:r>
          </a:p>
          <a:p>
            <a:endParaRPr lang="en-US" altLang="zh-CN" dirty="0" smtClean="0"/>
          </a:p>
          <a:p>
            <a:r>
              <a:rPr lang="zh-CN" altLang="zh-CN" dirty="0" smtClean="0"/>
              <a:t>外</a:t>
            </a:r>
            <a:r>
              <a:rPr lang="zh-CN" altLang="zh-CN" dirty="0"/>
              <a:t>键定义语法：</a:t>
            </a:r>
          </a:p>
          <a:p>
            <a:pPr lvl="2"/>
            <a:r>
              <a:rPr lang="en-US" altLang="zh-CN" b="1" dirty="0"/>
              <a:t>foreign key(</a:t>
            </a:r>
            <a:r>
              <a:rPr lang="zh-CN" altLang="zh-CN" b="1" dirty="0"/>
              <a:t>本表中的外键字段</a:t>
            </a:r>
            <a:r>
              <a:rPr lang="en-US" altLang="zh-CN" b="1" dirty="0"/>
              <a:t>)  references  </a:t>
            </a:r>
            <a:r>
              <a:rPr lang="zh-CN" altLang="zh-CN" b="1" dirty="0"/>
              <a:t>父表名（父表的主键）</a:t>
            </a:r>
            <a:endParaRPr lang="zh-CN" altLang="zh-CN" dirty="0"/>
          </a:p>
          <a:p>
            <a:pPr lvl="2"/>
            <a:endParaRPr lang="zh-CN" altLang="en-US" dirty="0"/>
          </a:p>
        </p:txBody>
      </p:sp>
    </p:spTree>
    <p:extLst>
      <p:ext uri="{BB962C8B-B14F-4D97-AF65-F5344CB8AC3E}">
        <p14:creationId xmlns:p14="http://schemas.microsoft.com/office/powerpoint/2010/main" val="4275808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设置级联操作</a:t>
            </a:r>
            <a:endParaRPr lang="zh-CN" altLang="en-US" dirty="0"/>
          </a:p>
        </p:txBody>
      </p:sp>
      <p:sp>
        <p:nvSpPr>
          <p:cNvPr id="3" name="内容占位符 2"/>
          <p:cNvSpPr>
            <a:spLocks noGrp="1"/>
          </p:cNvSpPr>
          <p:nvPr>
            <p:ph idx="1"/>
          </p:nvPr>
        </p:nvSpPr>
        <p:spPr>
          <a:xfrm>
            <a:off x="467544" y="1412776"/>
            <a:ext cx="8229600" cy="5257800"/>
          </a:xfrm>
        </p:spPr>
        <p:txBody>
          <a:bodyPr/>
          <a:lstStyle/>
          <a:p>
            <a:r>
              <a:rPr lang="zh-CN" altLang="zh-CN" dirty="0"/>
              <a:t>操作父表的时候会影响到子表，也叫关联动作</a:t>
            </a:r>
            <a:r>
              <a:rPr lang="zh-CN" altLang="zh-CN" dirty="0" smtClean="0"/>
              <a:t>！</a:t>
            </a:r>
            <a:endParaRPr lang="en-US" altLang="zh-CN" dirty="0" smtClean="0"/>
          </a:p>
          <a:p>
            <a:r>
              <a:rPr lang="zh-CN" altLang="zh-CN" dirty="0"/>
              <a:t>一般主表有以下的两个操作：</a:t>
            </a:r>
          </a:p>
          <a:p>
            <a:pPr lvl="2"/>
            <a:r>
              <a:rPr lang="zh-CN" altLang="zh-CN" b="1" dirty="0"/>
              <a:t>主表更新</a:t>
            </a:r>
          </a:p>
          <a:p>
            <a:pPr lvl="2"/>
            <a:r>
              <a:rPr lang="zh-CN" altLang="zh-CN" dirty="0"/>
              <a:t>语法形式为：</a:t>
            </a:r>
            <a:r>
              <a:rPr lang="en-US" altLang="zh-CN" b="1" dirty="0"/>
              <a:t>on update [</a:t>
            </a:r>
            <a:r>
              <a:rPr lang="zh-CN" altLang="zh-CN" b="1" dirty="0"/>
              <a:t>级联操作</a:t>
            </a:r>
            <a:r>
              <a:rPr lang="en-US" altLang="zh-CN" b="1" dirty="0"/>
              <a:t>]</a:t>
            </a:r>
            <a:endParaRPr lang="zh-CN" altLang="zh-CN" dirty="0"/>
          </a:p>
          <a:p>
            <a:endParaRPr lang="en-US" altLang="zh-CN" dirty="0"/>
          </a:p>
          <a:p>
            <a:pPr lvl="2"/>
            <a:r>
              <a:rPr lang="zh-CN" altLang="zh-CN" b="1" dirty="0"/>
              <a:t>主表删除</a:t>
            </a:r>
          </a:p>
          <a:p>
            <a:pPr lvl="2"/>
            <a:r>
              <a:rPr lang="zh-CN" altLang="zh-CN" dirty="0"/>
              <a:t>语法形式为：</a:t>
            </a:r>
            <a:r>
              <a:rPr lang="en-US" altLang="zh-CN" b="1" dirty="0"/>
              <a:t>on delete [</a:t>
            </a:r>
            <a:r>
              <a:rPr lang="zh-CN" altLang="zh-CN" b="1" dirty="0"/>
              <a:t>级联操作</a:t>
            </a:r>
            <a:r>
              <a:rPr lang="en-US" altLang="zh-CN" b="1" dirty="0" smtClean="0"/>
              <a:t>]</a:t>
            </a:r>
            <a:endParaRPr lang="en-US" altLang="zh-CN" dirty="0" smtClean="0"/>
          </a:p>
          <a:p>
            <a:r>
              <a:rPr lang="zh-CN" altLang="zh-CN" dirty="0"/>
              <a:t>级联操作应该和前面定义外键的时候一样，应该放在子表上！</a:t>
            </a:r>
          </a:p>
          <a:p>
            <a:endParaRPr lang="zh-CN" altLang="zh-CN" dirty="0"/>
          </a:p>
          <a:p>
            <a:pPr lvl="2"/>
            <a:endParaRPr lang="zh-CN" altLang="en-US" dirty="0"/>
          </a:p>
        </p:txBody>
      </p:sp>
    </p:spTree>
    <p:extLst>
      <p:ext uri="{BB962C8B-B14F-4D97-AF65-F5344CB8AC3E}">
        <p14:creationId xmlns:p14="http://schemas.microsoft.com/office/powerpoint/2010/main" val="1759397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级联操作一共有三种形式：</a:t>
            </a:r>
          </a:p>
          <a:p>
            <a:pPr lvl="2"/>
            <a:r>
              <a:rPr lang="en-US" altLang="zh-CN" b="1" dirty="0"/>
              <a:t>cascade</a:t>
            </a:r>
            <a:r>
              <a:rPr lang="zh-CN" altLang="zh-CN" b="1" dirty="0"/>
              <a:t>：</a:t>
            </a:r>
            <a:r>
              <a:rPr lang="zh-CN" altLang="zh-CN" dirty="0"/>
              <a:t>同步操作，或者串联操作，也就是当父表的主键字段更新或者删除的时候，子表的外键字段也进行相应的更新或者删除</a:t>
            </a:r>
            <a:r>
              <a:rPr lang="zh-CN" altLang="zh-CN" dirty="0" smtClean="0"/>
              <a:t>！</a:t>
            </a:r>
            <a:endParaRPr lang="zh-CN" altLang="zh-CN" dirty="0"/>
          </a:p>
          <a:p>
            <a:pPr lvl="2"/>
            <a:r>
              <a:rPr lang="en-US" altLang="zh-CN" b="1" dirty="0"/>
              <a:t>set null</a:t>
            </a:r>
            <a:r>
              <a:rPr lang="zh-CN" altLang="zh-CN" b="1" dirty="0"/>
              <a:t>：</a:t>
            </a:r>
            <a:r>
              <a:rPr lang="zh-CN" altLang="zh-CN" dirty="0"/>
              <a:t>设置为</a:t>
            </a:r>
            <a:r>
              <a:rPr lang="en-US" altLang="zh-CN" dirty="0"/>
              <a:t>null</a:t>
            </a:r>
            <a:r>
              <a:rPr lang="zh-CN" altLang="zh-CN" dirty="0"/>
              <a:t>，也就是当父表的主键字段更新或者删除的时候，子表的外键字段就设置为</a:t>
            </a:r>
            <a:r>
              <a:rPr lang="en-US" altLang="zh-CN" dirty="0"/>
              <a:t>null</a:t>
            </a:r>
            <a:r>
              <a:rPr lang="zh-CN" altLang="zh-CN" dirty="0"/>
              <a:t>，当然，前提是子表中的外键字段没有非空约束</a:t>
            </a:r>
            <a:r>
              <a:rPr lang="zh-CN" altLang="zh-CN" dirty="0" smtClean="0"/>
              <a:t>！</a:t>
            </a:r>
            <a:endParaRPr lang="zh-CN" altLang="zh-CN" dirty="0"/>
          </a:p>
          <a:p>
            <a:pPr lvl="2"/>
            <a:r>
              <a:rPr lang="en-US" altLang="zh-CN" b="1" dirty="0"/>
              <a:t>restrict</a:t>
            </a:r>
            <a:r>
              <a:rPr lang="zh-CN" altLang="zh-CN" b="1" dirty="0"/>
              <a:t>：</a:t>
            </a:r>
            <a:r>
              <a:rPr lang="zh-CN" altLang="zh-CN" dirty="0"/>
              <a:t>就是拒绝主表更新或者删除！</a:t>
            </a:r>
          </a:p>
          <a:p>
            <a:endParaRPr lang="zh-CN" altLang="en-US" dirty="0"/>
          </a:p>
        </p:txBody>
      </p:sp>
    </p:spTree>
    <p:extLst>
      <p:ext uri="{BB962C8B-B14F-4D97-AF65-F5344CB8AC3E}">
        <p14:creationId xmlns:p14="http://schemas.microsoft.com/office/powerpoint/2010/main" val="2469679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删除外键的语法</a:t>
            </a:r>
            <a:r>
              <a:rPr lang="zh-CN" altLang="zh-CN" b="1" dirty="0" smtClean="0"/>
              <a:t>：</a:t>
            </a:r>
            <a:endParaRPr lang="zh-CN" altLang="zh-CN" dirty="0"/>
          </a:p>
          <a:p>
            <a:pPr lvl="2"/>
            <a:r>
              <a:rPr lang="en-US" altLang="zh-CN" b="1" dirty="0"/>
              <a:t>alter  table </a:t>
            </a:r>
            <a:r>
              <a:rPr lang="zh-CN" altLang="zh-CN" b="1" dirty="0"/>
              <a:t>表名</a:t>
            </a:r>
            <a:r>
              <a:rPr lang="en-US" altLang="zh-CN" b="1" dirty="0"/>
              <a:t> drop foreign key </a:t>
            </a:r>
            <a:r>
              <a:rPr lang="zh-CN" altLang="zh-CN" b="1" dirty="0"/>
              <a:t>外键名</a:t>
            </a:r>
            <a:endParaRPr lang="zh-CN" altLang="zh-CN" dirty="0"/>
          </a:p>
          <a:p>
            <a:endParaRPr lang="en-US" altLang="zh-CN" b="1" dirty="0" smtClean="0"/>
          </a:p>
          <a:p>
            <a:r>
              <a:rPr lang="zh-CN" altLang="zh-CN" b="1" dirty="0" smtClean="0"/>
              <a:t>增加</a:t>
            </a:r>
            <a:r>
              <a:rPr lang="zh-CN" altLang="zh-CN" b="1" dirty="0"/>
              <a:t>外键的语法：</a:t>
            </a:r>
            <a:endParaRPr lang="zh-CN" altLang="zh-CN" dirty="0"/>
          </a:p>
          <a:p>
            <a:pPr lvl="2"/>
            <a:r>
              <a:rPr lang="en-US" altLang="zh-CN" b="1" dirty="0"/>
              <a:t>alter  table  </a:t>
            </a:r>
            <a:r>
              <a:rPr lang="zh-CN" altLang="zh-CN" b="1" dirty="0"/>
              <a:t>表名</a:t>
            </a:r>
            <a:r>
              <a:rPr lang="en-US" altLang="zh-CN" b="1" dirty="0"/>
              <a:t>  add  foreign key </a:t>
            </a:r>
            <a:r>
              <a:rPr lang="zh-CN" altLang="zh-CN" b="1" dirty="0"/>
              <a:t>外键定义 </a:t>
            </a:r>
            <a:endParaRPr lang="en-US" altLang="zh-CN" b="1" dirty="0" smtClean="0"/>
          </a:p>
          <a:p>
            <a:pPr lvl="2"/>
            <a:endParaRPr lang="en-US" altLang="zh-CN" b="1" dirty="0"/>
          </a:p>
          <a:p>
            <a:pPr marL="914400" lvl="2" indent="0">
              <a:buNone/>
            </a:pPr>
            <a:endParaRPr lang="zh-CN" altLang="zh-CN" dirty="0"/>
          </a:p>
          <a:p>
            <a:r>
              <a:rPr lang="zh-CN" altLang="en-US" dirty="0" smtClean="0"/>
              <a:t>注意</a:t>
            </a:r>
            <a:r>
              <a:rPr lang="en-US" altLang="zh-CN" dirty="0" smtClean="0"/>
              <a:t>:</a:t>
            </a:r>
            <a:r>
              <a:rPr lang="zh-CN" altLang="en-US" dirty="0" smtClean="0"/>
              <a:t>外键约束只有</a:t>
            </a:r>
            <a:r>
              <a:rPr lang="en-US" altLang="zh-CN" dirty="0" err="1" smtClean="0"/>
              <a:t>InnoDB</a:t>
            </a:r>
            <a:r>
              <a:rPr lang="zh-CN" altLang="en-US" dirty="0" smtClean="0"/>
              <a:t>存储引擎才支持</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范式就是我们设计表的基本规范！</a:t>
            </a:r>
            <a:r>
              <a:rPr lang="en-US" altLang="zh-CN" dirty="0"/>
              <a:t>Normal </a:t>
            </a:r>
            <a:r>
              <a:rPr lang="en-US" altLang="zh-CN" dirty="0" smtClean="0"/>
              <a:t>Format</a:t>
            </a:r>
          </a:p>
          <a:p>
            <a:r>
              <a:rPr lang="zh-CN" altLang="en-US" dirty="0" smtClean="0"/>
              <a:t>作用</a:t>
            </a:r>
            <a:endParaRPr lang="en-US" altLang="zh-CN" dirty="0" smtClean="0"/>
          </a:p>
          <a:p>
            <a:pPr lvl="2"/>
            <a:r>
              <a:rPr lang="zh-CN" altLang="zh-CN" dirty="0"/>
              <a:t>通过合理的数据存储，从而使得数据的冗余度最小化以及运行效率的最大化！</a:t>
            </a:r>
            <a:endParaRPr lang="en-US" altLang="zh-CN" dirty="0" smtClean="0"/>
          </a:p>
          <a:p>
            <a:r>
              <a:rPr lang="zh-CN" altLang="en-US" dirty="0" smtClean="0"/>
              <a:t>分层</a:t>
            </a:r>
            <a:endParaRPr lang="en-US" altLang="zh-CN" dirty="0" smtClean="0"/>
          </a:p>
          <a:p>
            <a:pPr lvl="2"/>
            <a:r>
              <a:rPr lang="zh-CN" altLang="zh-CN" dirty="0"/>
              <a:t>根据不同的需求标准，一层一层的严格递进，一层比一层严格，理论上来说，范式一共有</a:t>
            </a:r>
            <a:r>
              <a:rPr lang="en-US" altLang="zh-CN" dirty="0"/>
              <a:t>6</a:t>
            </a:r>
            <a:r>
              <a:rPr lang="zh-CN" altLang="zh-CN" dirty="0"/>
              <a:t>层</a:t>
            </a:r>
            <a:r>
              <a:rPr lang="zh-CN" altLang="zh-CN" dirty="0" smtClean="0"/>
              <a:t>！</a:t>
            </a:r>
            <a:endParaRPr lang="en-US" altLang="zh-CN" dirty="0" smtClean="0"/>
          </a:p>
          <a:p>
            <a:pPr lvl="2"/>
            <a:endParaRPr lang="en-US" altLang="zh-CN" dirty="0"/>
          </a:p>
          <a:p>
            <a:pPr lvl="2"/>
            <a:endParaRPr lang="en-US" altLang="zh-CN" dirty="0" smtClean="0"/>
          </a:p>
        </p:txBody>
      </p:sp>
    </p:spTree>
    <p:extLst>
      <p:ext uri="{BB962C8B-B14F-4D97-AF65-F5344CB8AC3E}">
        <p14:creationId xmlns:p14="http://schemas.microsoft.com/office/powerpoint/2010/main" val="2086210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比如：第一范式，第二范式……</a:t>
            </a:r>
          </a:p>
          <a:p>
            <a:r>
              <a:rPr lang="zh-CN" altLang="zh-CN" dirty="0"/>
              <a:t>要想满足第二范式，首先要满足第一范式，依次类推</a:t>
            </a:r>
            <a:r>
              <a:rPr lang="zh-CN" altLang="zh-CN" dirty="0" smtClean="0"/>
              <a:t>！</a:t>
            </a:r>
            <a:endParaRPr lang="zh-CN" altLang="zh-CN" dirty="0"/>
          </a:p>
          <a:p>
            <a:r>
              <a:rPr lang="zh-CN" altLang="zh-CN" dirty="0"/>
              <a:t>但是，后面的范式实在是太严格了，很难达到，所以在数据库中，只引入三层范式！</a:t>
            </a:r>
          </a:p>
          <a:p>
            <a:r>
              <a:rPr lang="zh-CN" altLang="zh-CN" dirty="0"/>
              <a:t>满足三层范式的数据库就是设计比较合理的数据库！</a:t>
            </a:r>
          </a:p>
          <a:p>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 </a:t>
            </a:r>
            <a:r>
              <a:rPr lang="en-US" altLang="zh-CN" dirty="0" smtClean="0"/>
              <a:t>1NF</a:t>
            </a:r>
            <a:endParaRPr lang="zh-CN" altLang="en-US" dirty="0"/>
          </a:p>
        </p:txBody>
      </p:sp>
      <p:sp>
        <p:nvSpPr>
          <p:cNvPr id="3" name="内容占位符 2"/>
          <p:cNvSpPr>
            <a:spLocks noGrp="1"/>
          </p:cNvSpPr>
          <p:nvPr>
            <p:ph idx="1"/>
          </p:nvPr>
        </p:nvSpPr>
        <p:spPr/>
        <p:txBody>
          <a:bodyPr/>
          <a:lstStyle/>
          <a:p>
            <a:r>
              <a:rPr lang="zh-CN" altLang="zh-CN" dirty="0"/>
              <a:t>第一范式是最容易满足的，要求把各种数据设计成一个一个的单独的字段，不能再分割！</a:t>
            </a:r>
          </a:p>
          <a:p>
            <a:r>
              <a:rPr lang="zh-CN" altLang="zh-CN" b="1" dirty="0"/>
              <a:t>第一范式也叫满足“原子性”</a:t>
            </a:r>
            <a:endParaRPr lang="zh-CN" altLang="zh-CN" dirty="0"/>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 </a:t>
            </a:r>
            <a:r>
              <a:rPr lang="en-US" altLang="zh-CN" dirty="0" smtClean="0"/>
              <a:t>2NF</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就是在满足第一范式的基础上再满足以下的两个条件：</a:t>
            </a:r>
          </a:p>
          <a:p>
            <a:pPr lvl="2"/>
            <a:r>
              <a:rPr lang="zh-CN" altLang="zh-CN" dirty="0"/>
              <a:t>表中的每一行都具有唯一可区分的特性（就是不存在完全相同的记录）</a:t>
            </a:r>
          </a:p>
          <a:p>
            <a:pPr lvl="2"/>
            <a:r>
              <a:rPr lang="zh-CN" altLang="zh-CN" dirty="0"/>
              <a:t>不能有部分依赖</a:t>
            </a:r>
          </a:p>
          <a:p>
            <a:r>
              <a:rPr lang="zh-CN" altLang="zh-CN" b="1" dirty="0"/>
              <a:t>什么叫依赖？</a:t>
            </a:r>
            <a:endParaRPr lang="zh-CN" altLang="zh-CN" dirty="0"/>
          </a:p>
          <a:p>
            <a:pPr lvl="2"/>
            <a:r>
              <a:rPr lang="zh-CN" altLang="zh-CN" dirty="0"/>
              <a:t>如果确定表中的某个字段</a:t>
            </a:r>
            <a:r>
              <a:rPr lang="en-US" altLang="zh-CN" dirty="0"/>
              <a:t>A</a:t>
            </a:r>
            <a:r>
              <a:rPr lang="zh-CN" altLang="zh-CN" dirty="0"/>
              <a:t>，就一定能确定该表的另一个字段</a:t>
            </a:r>
            <a:r>
              <a:rPr lang="en-US" altLang="zh-CN" dirty="0"/>
              <a:t>B</a:t>
            </a:r>
            <a:r>
              <a:rPr lang="zh-CN" altLang="zh-CN" dirty="0"/>
              <a:t>，那么我们就说</a:t>
            </a:r>
            <a:r>
              <a:rPr lang="en-US" altLang="zh-CN" dirty="0"/>
              <a:t>B</a:t>
            </a:r>
            <a:r>
              <a:rPr lang="zh-CN" altLang="zh-CN" dirty="0"/>
              <a:t>依赖于</a:t>
            </a:r>
            <a:r>
              <a:rPr lang="en-US" altLang="zh-CN" dirty="0"/>
              <a:t>A</a:t>
            </a:r>
            <a:endParaRPr lang="zh-CN" altLang="zh-CN" dirty="0"/>
          </a:p>
          <a:p>
            <a:r>
              <a:rPr lang="en-US" altLang="zh-CN" dirty="0"/>
              <a:t> </a:t>
            </a:r>
            <a:r>
              <a:rPr lang="zh-CN" altLang="zh-CN" b="1" dirty="0"/>
              <a:t>什么叫做部分依赖？</a:t>
            </a:r>
            <a:endParaRPr lang="zh-CN" altLang="zh-CN" dirty="0"/>
          </a:p>
          <a:p>
            <a:pPr lvl="2"/>
            <a:r>
              <a:rPr lang="zh-CN" altLang="zh-CN" dirty="0"/>
              <a:t>假如一个表的组合主键是（</a:t>
            </a:r>
            <a:r>
              <a:rPr lang="en-US" altLang="zh-CN" dirty="0"/>
              <a:t>A</a:t>
            </a:r>
            <a:r>
              <a:rPr lang="zh-CN" altLang="zh-CN" dirty="0"/>
              <a:t>，</a:t>
            </a:r>
            <a:r>
              <a:rPr lang="en-US" altLang="zh-CN" dirty="0"/>
              <a:t>B</a:t>
            </a:r>
            <a:r>
              <a:rPr lang="zh-CN" altLang="zh-CN" dirty="0"/>
              <a:t>），其他字段都应该依赖于（</a:t>
            </a:r>
            <a:r>
              <a:rPr lang="en-US" altLang="zh-CN" dirty="0"/>
              <a:t>A</a:t>
            </a:r>
            <a:r>
              <a:rPr lang="zh-CN" altLang="zh-CN" dirty="0"/>
              <a:t>，</a:t>
            </a:r>
            <a:r>
              <a:rPr lang="en-US" altLang="zh-CN" dirty="0"/>
              <a:t>B</a:t>
            </a:r>
            <a:r>
              <a:rPr lang="zh-CN" altLang="zh-CN" dirty="0"/>
              <a:t>），但是如果此时有一个字段</a:t>
            </a:r>
            <a:r>
              <a:rPr lang="en-US" altLang="zh-CN" dirty="0"/>
              <a:t>C</a:t>
            </a:r>
            <a:r>
              <a:rPr lang="zh-CN" altLang="zh-CN" dirty="0"/>
              <a:t>，它只依赖于</a:t>
            </a:r>
            <a:r>
              <a:rPr lang="en-US" altLang="zh-CN" dirty="0"/>
              <a:t>A</a:t>
            </a:r>
            <a:r>
              <a:rPr lang="zh-CN" altLang="zh-CN" dirty="0"/>
              <a:t>，也就是说，只要</a:t>
            </a:r>
            <a:r>
              <a:rPr lang="en-US" altLang="zh-CN" dirty="0"/>
              <a:t>A</a:t>
            </a:r>
            <a:r>
              <a:rPr lang="zh-CN" altLang="zh-CN" dirty="0"/>
              <a:t>确定了，</a:t>
            </a:r>
            <a:r>
              <a:rPr lang="en-US" altLang="zh-CN" dirty="0"/>
              <a:t>C</a:t>
            </a:r>
            <a:r>
              <a:rPr lang="zh-CN" altLang="zh-CN" dirty="0"/>
              <a:t>也就确定了，这种情况就叫作部分依赖</a:t>
            </a:r>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 </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zh-CN" dirty="0"/>
              <a:t>在满足第二范式的基础之上消除传递</a:t>
            </a:r>
            <a:r>
              <a:rPr lang="zh-CN" altLang="zh-CN" dirty="0" smtClean="0"/>
              <a:t>依赖</a:t>
            </a:r>
            <a:endParaRPr lang="en-US" altLang="zh-CN" dirty="0"/>
          </a:p>
          <a:p>
            <a:r>
              <a:rPr lang="zh-CN" altLang="zh-CN" b="1" dirty="0"/>
              <a:t>什么是传递依赖？</a:t>
            </a:r>
            <a:endParaRPr lang="zh-CN" altLang="zh-CN" dirty="0"/>
          </a:p>
          <a:p>
            <a:pPr lvl="2"/>
            <a:r>
              <a:rPr lang="zh-CN" altLang="zh-CN" dirty="0"/>
              <a:t>如果一个表中有某个字段不直接依赖于主键，而是依赖于其他的字段，就叫作传递依赖</a:t>
            </a:r>
            <a:r>
              <a:rPr lang="zh-CN" altLang="zh-CN" dirty="0" smtClean="0"/>
              <a:t>！</a:t>
            </a:r>
            <a:endParaRPr lang="zh-CN" altLang="zh-CN" dirty="0"/>
          </a:p>
          <a:p>
            <a:r>
              <a:rPr lang="zh-CN" altLang="zh-CN" dirty="0"/>
              <a:t>假如主键是</a:t>
            </a:r>
            <a:r>
              <a:rPr lang="en-US" altLang="zh-CN" dirty="0"/>
              <a:t>A</a:t>
            </a:r>
            <a:r>
              <a:rPr lang="zh-CN" altLang="zh-CN" dirty="0"/>
              <a:t>，</a:t>
            </a:r>
            <a:r>
              <a:rPr lang="en-US" altLang="zh-CN" dirty="0"/>
              <a:t>B</a:t>
            </a:r>
            <a:r>
              <a:rPr lang="zh-CN" altLang="zh-CN" dirty="0"/>
              <a:t>依赖于</a:t>
            </a:r>
            <a:r>
              <a:rPr lang="en-US" altLang="zh-CN" dirty="0"/>
              <a:t>A</a:t>
            </a:r>
            <a:r>
              <a:rPr lang="zh-CN" altLang="zh-CN" dirty="0"/>
              <a:t>，而</a:t>
            </a:r>
            <a:r>
              <a:rPr lang="en-US" altLang="zh-CN" dirty="0"/>
              <a:t>C</a:t>
            </a:r>
            <a:r>
              <a:rPr lang="zh-CN" altLang="zh-CN" dirty="0"/>
              <a:t>又依赖于</a:t>
            </a:r>
            <a:r>
              <a:rPr lang="en-US" altLang="zh-CN" dirty="0"/>
              <a:t>B</a:t>
            </a:r>
            <a:r>
              <a:rPr lang="zh-CN" altLang="zh-CN" dirty="0" smtClean="0"/>
              <a:t>！</a:t>
            </a:r>
            <a:endParaRPr lang="zh-CN" altLang="zh-CN" dirty="0"/>
          </a:p>
          <a:p>
            <a:r>
              <a:rPr lang="zh-CN" altLang="zh-CN" dirty="0"/>
              <a:t>注意：并不是说</a:t>
            </a:r>
            <a:r>
              <a:rPr lang="en-US" altLang="zh-CN" dirty="0"/>
              <a:t>C</a:t>
            </a:r>
            <a:r>
              <a:rPr lang="zh-CN" altLang="zh-CN" dirty="0"/>
              <a:t>字段不依赖于主键</a:t>
            </a:r>
            <a:r>
              <a:rPr lang="en-US" altLang="zh-CN" dirty="0"/>
              <a:t>A</a:t>
            </a:r>
            <a:r>
              <a:rPr lang="zh-CN" altLang="zh-CN" dirty="0"/>
              <a:t>，而是</a:t>
            </a:r>
            <a:r>
              <a:rPr lang="en-US" altLang="zh-CN" dirty="0"/>
              <a:t>C</a:t>
            </a:r>
            <a:r>
              <a:rPr lang="zh-CN" altLang="zh-CN" dirty="0"/>
              <a:t>只能等</a:t>
            </a:r>
            <a:r>
              <a:rPr lang="en-US" altLang="zh-CN" dirty="0"/>
              <a:t>B</a:t>
            </a:r>
            <a:r>
              <a:rPr lang="zh-CN" altLang="zh-CN" dirty="0"/>
              <a:t>确定后才依赖于</a:t>
            </a:r>
            <a:r>
              <a:rPr lang="en-US" altLang="zh-CN" dirty="0"/>
              <a:t>A</a:t>
            </a:r>
            <a:r>
              <a:rPr lang="zh-CN" altLang="zh-CN" dirty="0"/>
              <a:t>！</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9103</TotalTime>
  <Words>4559</Words>
  <Application>Microsoft Office PowerPoint</Application>
  <PresentationFormat>全屏显示(4:3)</PresentationFormat>
  <Paragraphs>493</Paragraphs>
  <Slides>83</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85"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数值类型</vt:lpstr>
      <vt:lpstr>整数</vt:lpstr>
      <vt:lpstr>PowerPoint 演示文稿</vt:lpstr>
      <vt:lpstr>小数</vt:lpstr>
      <vt:lpstr>PowerPoint 演示文稿</vt:lpstr>
      <vt:lpstr>定点数</vt:lpstr>
      <vt:lpstr>PowerPoint 演示文稿</vt:lpstr>
      <vt:lpstr>日期时间类型</vt:lpstr>
      <vt:lpstr>datetime和timestamp</vt:lpstr>
      <vt:lpstr>PowerPoint 演示文稿</vt:lpstr>
      <vt:lpstr>PowerPoint 演示文稿</vt:lpstr>
      <vt:lpstr>PowerPoint 演示文稿</vt:lpstr>
      <vt:lpstr>字符串</vt:lpstr>
      <vt:lpstr>char和varchar </vt:lpstr>
      <vt:lpstr>PowerPoint 演示文稿</vt:lpstr>
      <vt:lpstr>Text</vt:lpstr>
      <vt:lpstr>PowerPoint 演示文稿</vt:lpstr>
      <vt:lpstr>列属性(列约束)</vt:lpstr>
      <vt:lpstr>Null&amp;not null</vt:lpstr>
      <vt:lpstr>default</vt:lpstr>
      <vt:lpstr>primary key </vt:lpstr>
      <vt:lpstr>unique</vt:lpstr>
      <vt:lpstr>auto_increment</vt:lpstr>
      <vt:lpstr>comment </vt:lpstr>
      <vt:lpstr>索引</vt:lpstr>
      <vt:lpstr>PowerPoint 演示文稿</vt:lpstr>
      <vt:lpstr>实体与实体关系</vt:lpstr>
      <vt:lpstr>外键</vt:lpstr>
      <vt:lpstr>PowerPoint 演示文稿</vt:lpstr>
      <vt:lpstr>设置级联操作</vt:lpstr>
      <vt:lpstr>PowerPoint 演示文稿</vt:lpstr>
      <vt:lpstr>PowerPoint 演示文稿</vt:lpstr>
      <vt:lpstr>范式</vt:lpstr>
      <vt:lpstr>PowerPoint 演示文稿</vt:lpstr>
      <vt:lpstr>第一范式 1NF</vt:lpstr>
      <vt:lpstr>第二范式 2NF</vt:lpstr>
      <vt:lpstr>第三范式 3NF</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Ricky</cp:lastModifiedBy>
  <cp:revision>807</cp:revision>
  <dcterms:created xsi:type="dcterms:W3CDTF">2015-06-29T07:19:00Z</dcterms:created>
  <dcterms:modified xsi:type="dcterms:W3CDTF">2017-06-01T01:55:49Z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