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5"/>
  </p:notesMasterIdLst>
  <p:handoutMasterIdLst>
    <p:handoutMasterId r:id="rId176"/>
  </p:handout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65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4" r:id="rId63"/>
    <p:sldId id="505" r:id="rId64"/>
    <p:sldId id="506" r:id="rId65"/>
    <p:sldId id="501" r:id="rId66"/>
    <p:sldId id="502" r:id="rId67"/>
    <p:sldId id="503" r:id="rId68"/>
    <p:sldId id="511" r:id="rId69"/>
    <p:sldId id="507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417" r:id="rId78"/>
    <p:sldId id="327" r:id="rId79"/>
    <p:sldId id="330" r:id="rId80"/>
    <p:sldId id="331" r:id="rId81"/>
    <p:sldId id="332" r:id="rId82"/>
    <p:sldId id="333" r:id="rId83"/>
    <p:sldId id="334" r:id="rId84"/>
    <p:sldId id="335" r:id="rId85"/>
    <p:sldId id="341" r:id="rId86"/>
    <p:sldId id="342" r:id="rId87"/>
    <p:sldId id="343" r:id="rId88"/>
    <p:sldId id="344" r:id="rId89"/>
    <p:sldId id="345" r:id="rId90"/>
    <p:sldId id="346" r:id="rId91"/>
    <p:sldId id="418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558" r:id="rId136"/>
    <p:sldId id="566" r:id="rId137"/>
    <p:sldId id="567" r:id="rId138"/>
    <p:sldId id="568" r:id="rId139"/>
    <p:sldId id="569" r:id="rId140"/>
    <p:sldId id="570" r:id="rId141"/>
    <p:sldId id="571" r:id="rId142"/>
    <p:sldId id="572" r:id="rId143"/>
    <p:sldId id="573" r:id="rId144"/>
    <p:sldId id="390" r:id="rId145"/>
    <p:sldId id="391" r:id="rId146"/>
    <p:sldId id="392" r:id="rId147"/>
    <p:sldId id="393" r:id="rId148"/>
    <p:sldId id="394" r:id="rId149"/>
    <p:sldId id="395" r:id="rId150"/>
    <p:sldId id="396" r:id="rId151"/>
    <p:sldId id="397" r:id="rId152"/>
    <p:sldId id="398" r:id="rId153"/>
    <p:sldId id="399" r:id="rId154"/>
    <p:sldId id="400" r:id="rId155"/>
    <p:sldId id="401" r:id="rId156"/>
    <p:sldId id="402" r:id="rId157"/>
    <p:sldId id="403" r:id="rId158"/>
    <p:sldId id="404" r:id="rId159"/>
    <p:sldId id="405" r:id="rId160"/>
    <p:sldId id="406" r:id="rId161"/>
    <p:sldId id="407" r:id="rId162"/>
    <p:sldId id="560" r:id="rId163"/>
    <p:sldId id="561" r:id="rId164"/>
    <p:sldId id="562" r:id="rId165"/>
    <p:sldId id="563" r:id="rId166"/>
    <p:sldId id="564" r:id="rId167"/>
    <p:sldId id="408" r:id="rId168"/>
    <p:sldId id="409" r:id="rId169"/>
    <p:sldId id="410" r:id="rId170"/>
    <p:sldId id="411" r:id="rId171"/>
    <p:sldId id="413" r:id="rId172"/>
    <p:sldId id="414" r:id="rId173"/>
    <p:sldId id="259" r:id="rId1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notesMaster" Target="notesMasters/notesMaster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以无符号的十进制的形式输出，输出的应该是什么？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注意：所谓的以无符号的形式输出，是在数值在内存中存放的数值的基础之上，将最高位和其他的每一位都视为数值位，而不是符号位！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1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r>
              <a:rPr lang="zh-CN" altLang="en-US" dirty="0" smtClean="0"/>
              <a:t>也可以用来判断一个数组的某个元素是否存在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以及对象的属性是否存在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以上全部都是严格判断，不存在类型的字段转换！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9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开始标记要遵循变量命名规则</a:t>
            </a:r>
            <a:endParaRPr lang="en-US" altLang="zh-CN" dirty="0" smtClean="0"/>
          </a:p>
          <a:p>
            <a:r>
              <a:rPr lang="zh-CN" altLang="en-US" dirty="0" smtClean="0"/>
              <a:t>结束标记不能有任何空格</a:t>
            </a:r>
            <a:r>
              <a:rPr lang="en-US" altLang="zh-CN" dirty="0" smtClean="0"/>
              <a:t>/</a:t>
            </a:r>
            <a:r>
              <a:rPr lang="zh-CN" altLang="en-US" dirty="0" smtClean="0"/>
              <a:t>制表符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0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cast.c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882" y="2660688"/>
            <a:ext cx="27286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85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980728"/>
            <a:ext cx="43516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用各种运算符和括号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连接起来的式子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用什么符号连接起来的式子就叫什么表达式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把表达式加一个分号就是一条语句</a:t>
            </a:r>
            <a:endParaRPr lang="en-US" altLang="zh-CN" dirty="0" smtClean="0"/>
          </a:p>
          <a:p>
            <a:r>
              <a:rPr lang="zh-CN" altLang="zh-CN" b="1" dirty="0"/>
              <a:t>二者的本质区别：</a:t>
            </a:r>
            <a:endParaRPr lang="zh-CN" altLang="zh-CN" dirty="0"/>
          </a:p>
          <a:p>
            <a:pPr lvl="2"/>
            <a:r>
              <a:rPr lang="zh-CN" altLang="zh-CN" dirty="0"/>
              <a:t>表达式的本质是要返回一个值！</a:t>
            </a:r>
          </a:p>
          <a:p>
            <a:pPr lvl="2"/>
            <a:r>
              <a:rPr lang="zh-CN" altLang="zh-CN" dirty="0"/>
              <a:t>语句的本质是执行一条指令！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加法 取正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减法 取负</a:t>
            </a:r>
            <a:endParaRPr lang="en-US" altLang="zh-CN" dirty="0" smtClean="0"/>
          </a:p>
          <a:p>
            <a:r>
              <a:rPr lang="en-US" altLang="zh-CN" dirty="0" smtClean="0"/>
              <a:t>/ </a:t>
            </a:r>
            <a:r>
              <a:rPr lang="zh-CN" altLang="en-US" dirty="0" smtClean="0"/>
              <a:t>除法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除数不能为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* 乘法</a:t>
            </a:r>
            <a:endParaRPr lang="en-US" altLang="zh-CN" dirty="0" smtClean="0"/>
          </a:p>
          <a:p>
            <a:r>
              <a:rPr lang="en-US" altLang="zh-CN" dirty="0" smtClean="0"/>
              <a:t>%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实质还是除法运算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只不过要的不是商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而是余数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在运算之前会将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个操作数自动转换成整数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++$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--$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先自增或自减再使用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</a:p>
          <a:p>
            <a:pPr lvl="2"/>
            <a:r>
              <a:rPr lang="zh-CN" altLang="en-US" dirty="0" smtClean="0"/>
              <a:t>先使用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后自增或自减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用算术运算符连接起来的表达式</a:t>
            </a:r>
            <a:endParaRPr lang="en-US" altLang="zh-CN" dirty="0" smtClean="0"/>
          </a:p>
          <a:p>
            <a:r>
              <a:rPr lang="zh-CN" altLang="en-US" dirty="0" smtClean="0"/>
              <a:t>我们可以借助一些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内部的函数把数学中的表达式转换成符合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语法的算术表达式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: (b + abs(a-5))/2*c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将右边的数据或表达式赋值给左边的变量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此时左边的是数据有可能是数值也有可能是一个地址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|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复合赋值运算符</a:t>
            </a:r>
            <a:endParaRPr lang="en-US" altLang="zh-CN" dirty="0"/>
          </a:p>
          <a:p>
            <a:pPr lvl="2"/>
            <a:r>
              <a:rPr lang="en-US" altLang="zh-CN" dirty="0"/>
              <a:t>$a += 10 </a:t>
            </a:r>
            <a:r>
              <a:rPr lang="zh-CN" altLang="en-US" dirty="0"/>
              <a:t>相当于 </a:t>
            </a:r>
            <a:r>
              <a:rPr lang="en-US" altLang="zh-CN" dirty="0"/>
              <a:t>$a = $a + 10</a:t>
            </a:r>
          </a:p>
          <a:p>
            <a:pPr lvl="2"/>
            <a:r>
              <a:rPr lang="en-US" altLang="zh-CN" dirty="0" smtClean="0"/>
              <a:t>-=</a:t>
            </a:r>
          </a:p>
          <a:p>
            <a:pPr lvl="2"/>
            <a:r>
              <a:rPr lang="en-US" altLang="zh-CN" dirty="0" smtClean="0"/>
              <a:t>/=</a:t>
            </a:r>
          </a:p>
          <a:p>
            <a:pPr lvl="2"/>
            <a:r>
              <a:rPr lang="en-US" altLang="zh-CN" dirty="0" smtClean="0"/>
              <a:t>*=</a:t>
            </a:r>
          </a:p>
          <a:p>
            <a:pPr lvl="2"/>
            <a:r>
              <a:rPr lang="en-US" altLang="zh-CN" dirty="0" smtClean="0"/>
              <a:t>%=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50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结合性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右结合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$a = $b = $c = 100 </a:t>
            </a:r>
            <a:r>
              <a:rPr lang="zh-CN" altLang="en-US" dirty="0" smtClean="0"/>
              <a:t>三个变量的值都为</a:t>
            </a:r>
            <a:r>
              <a:rPr lang="en-US" altLang="zh-CN" dirty="0" smtClean="0"/>
              <a:t>100</a:t>
            </a:r>
          </a:p>
          <a:p>
            <a:r>
              <a:rPr lang="zh-CN" altLang="en-US" dirty="0"/>
              <a:t>深度剖析一下</a:t>
            </a:r>
            <a:r>
              <a:rPr lang="en-US" altLang="zh-CN" dirty="0"/>
              <a:t>$a = $b = $c = 100</a:t>
            </a:r>
          </a:p>
          <a:p>
            <a:pPr lvl="2"/>
            <a:r>
              <a:rPr lang="zh-CN" altLang="en-US" dirty="0"/>
              <a:t>先执行</a:t>
            </a:r>
            <a:r>
              <a:rPr lang="en-US" altLang="zh-CN" dirty="0"/>
              <a:t>$c = 100</a:t>
            </a:r>
          </a:p>
          <a:p>
            <a:pPr lvl="2"/>
            <a:r>
              <a:rPr lang="zh-CN" altLang="en-US" dirty="0"/>
              <a:t>再执行</a:t>
            </a:r>
            <a:r>
              <a:rPr lang="en-US" altLang="zh-CN" dirty="0"/>
              <a:t>$b = ($a = 100);</a:t>
            </a:r>
          </a:p>
          <a:p>
            <a:pPr lvl="2"/>
            <a:r>
              <a:rPr lang="zh-CN" altLang="en-US" dirty="0"/>
              <a:t>最后执行</a:t>
            </a:r>
            <a:r>
              <a:rPr lang="en-US" altLang="zh-CN" dirty="0"/>
              <a:t>$c = ($b=($c=100))</a:t>
            </a:r>
          </a:p>
          <a:p>
            <a:r>
              <a:rPr lang="zh-CN" altLang="en-US" dirty="0"/>
              <a:t>赋值表达式的值</a:t>
            </a:r>
            <a:endParaRPr lang="en-US" altLang="zh-CN" dirty="0"/>
          </a:p>
          <a:p>
            <a:pPr lvl="2"/>
            <a:r>
              <a:rPr lang="zh-CN" altLang="en-US" dirty="0"/>
              <a:t>被赋值的那个变量的值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(.)</a:t>
            </a:r>
          </a:p>
          <a:p>
            <a:pPr lvl="2"/>
            <a:r>
              <a:rPr lang="zh-CN" altLang="en-US" dirty="0" smtClean="0"/>
              <a:t>就是用来连接各个字符串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时使用的逗号</a:t>
            </a:r>
            <a:r>
              <a:rPr lang="en-US" altLang="zh-CN" dirty="0"/>
              <a:t>,</a:t>
            </a:r>
            <a:r>
              <a:rPr lang="zh-CN" altLang="en-US" dirty="0"/>
              <a:t>不是字符串运算符</a:t>
            </a:r>
            <a:r>
              <a:rPr lang="en-US" altLang="zh-CN" dirty="0"/>
              <a:t>,</a:t>
            </a:r>
            <a:r>
              <a:rPr lang="zh-CN" altLang="en-US" dirty="0"/>
              <a:t>只是</a:t>
            </a:r>
            <a:r>
              <a:rPr lang="en-US" altLang="zh-CN" dirty="0"/>
              <a:t>echo</a:t>
            </a:r>
            <a:r>
              <a:rPr lang="zh-CN" altLang="en-US" dirty="0"/>
              <a:t>的参数而已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的资源消耗小于连接的资源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en-US" altLang="zh-CN" dirty="0"/>
              <a:t>echo</a:t>
            </a:r>
            <a:r>
              <a:rPr lang="zh-CN" altLang="en-US" dirty="0"/>
              <a:t>逗号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关系是指大小关系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也叫做比较运算符</a:t>
            </a:r>
            <a:endParaRPr lang="en-US" altLang="zh-CN" dirty="0"/>
          </a:p>
          <a:p>
            <a:r>
              <a:rPr lang="zh-CN" altLang="en-US" dirty="0" smtClean="0"/>
              <a:t>关系表达式的值只有两个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表达式成立返回</a:t>
            </a:r>
            <a:r>
              <a:rPr lang="en-US" altLang="zh-CN" dirty="0" smtClean="0"/>
              <a:t>true</a:t>
            </a:r>
          </a:p>
          <a:p>
            <a:pPr lvl="2"/>
            <a:r>
              <a:rPr lang="zh-CN" altLang="en-US" dirty="0" smtClean="0"/>
              <a:t>不成立返回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关系运算符有以下几个</a:t>
            </a:r>
            <a:endParaRPr lang="en-US" altLang="zh-CN" dirty="0"/>
          </a:p>
          <a:p>
            <a:pPr lvl="2"/>
            <a:r>
              <a:rPr lang="en-US" altLang="zh-CN" dirty="0"/>
              <a:t>&gt; 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</a:p>
          <a:p>
            <a:pPr lvl="2"/>
            <a:r>
              <a:rPr lang="en-US" altLang="zh-CN" dirty="0"/>
              <a:t>&gt;= 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和</a:t>
            </a:r>
            <a:r>
              <a:rPr lang="en-US" altLang="zh-CN" dirty="0"/>
              <a:t>!=(&lt;&gt;)</a:t>
            </a:r>
          </a:p>
          <a:p>
            <a:pPr lvl="2"/>
            <a:r>
              <a:rPr lang="en-US" altLang="zh-CN" dirty="0"/>
              <a:t>=== </a:t>
            </a:r>
            <a:r>
              <a:rPr lang="zh-CN" altLang="en-US" dirty="0"/>
              <a:t>和</a:t>
            </a:r>
            <a:r>
              <a:rPr lang="en-US" altLang="zh-CN" dirty="0"/>
              <a:t>!==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== </a:t>
            </a:r>
            <a:r>
              <a:rPr lang="zh-CN" altLang="en-US" dirty="0"/>
              <a:t>与</a:t>
            </a:r>
            <a:r>
              <a:rPr lang="en-US" altLang="zh-CN" dirty="0"/>
              <a:t>=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是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===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lvl="2"/>
            <a:r>
              <a:rPr lang="zh-CN" altLang="en-US" dirty="0"/>
              <a:t>全</a:t>
            </a:r>
            <a:r>
              <a:rPr lang="zh-CN" altLang="en-US" dirty="0" smtClean="0"/>
              <a:t>等是不做类型转换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而且先判断类型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在判断值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5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WEB</a:t>
            </a:r>
            <a:r>
              <a:rPr lang="zh-CN" altLang="zh-CN" b="1" dirty="0"/>
              <a:t>程序的访问流程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1026" name="Picture 2" descr="C:\Users\Ricky\Desktop\learn_image\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067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68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一共有以下几个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&amp;&amp; </a:t>
            </a:r>
            <a:r>
              <a:rPr lang="zh-CN" altLang="en-US" dirty="0"/>
              <a:t>或者是 </a:t>
            </a:r>
            <a:r>
              <a:rPr lang="en-US" altLang="zh-CN" dirty="0"/>
              <a:t>and</a:t>
            </a:r>
          </a:p>
          <a:p>
            <a:pPr lvl="2"/>
            <a:r>
              <a:rPr lang="en-US" altLang="zh-CN" dirty="0"/>
              <a:t>|| </a:t>
            </a:r>
            <a:r>
              <a:rPr lang="zh-CN" altLang="en-US" dirty="0"/>
              <a:t>或者是</a:t>
            </a:r>
            <a:r>
              <a:rPr lang="en-US" altLang="zh-CN" dirty="0"/>
              <a:t>or</a:t>
            </a:r>
          </a:p>
          <a:p>
            <a:pPr lvl="2"/>
            <a:r>
              <a:rPr lang="en-US" altLang="zh-CN" dirty="0"/>
              <a:t>!</a:t>
            </a:r>
          </a:p>
          <a:p>
            <a:pPr lvl="2"/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 smtClean="0"/>
              <a:t>逻辑与</a:t>
            </a:r>
            <a:r>
              <a:rPr lang="en-US" altLang="zh-CN" dirty="0" smtClean="0"/>
              <a:t>(&amp;&amp;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and)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只要运算符两边表示式的值同时为真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72198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逻辑或</a:t>
            </a:r>
            <a:r>
              <a:rPr lang="en-US" altLang="zh-CN" dirty="0" smtClean="0"/>
              <a:t>(||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or)</a:t>
            </a:r>
          </a:p>
          <a:p>
            <a:pPr lvl="2"/>
            <a:r>
              <a:rPr lang="zh-CN" altLang="en-US" dirty="0" smtClean="0"/>
              <a:t>只要两边表达式的值同时为假的时候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只要有一个表达式为真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整个表达式为真</a:t>
            </a:r>
            <a:endParaRPr lang="en-US" altLang="zh-CN" dirty="0" smtClean="0"/>
          </a:p>
          <a:p>
            <a:r>
              <a:rPr lang="zh-CN" altLang="en-US" dirty="0" smtClean="0"/>
              <a:t>逻辑非</a:t>
            </a:r>
            <a:r>
              <a:rPr lang="en-US" altLang="zh-CN" dirty="0" smtClean="0"/>
              <a:t>(!)</a:t>
            </a:r>
          </a:p>
          <a:p>
            <a:pPr lvl="2"/>
            <a:r>
              <a:rPr lang="zh-CN" altLang="en-US" dirty="0" smtClean="0"/>
              <a:t>非真为假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非假为真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两边表达式的值相同为假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不相同为真</a:t>
            </a:r>
            <a:r>
              <a:rPr lang="en-US" altLang="zh-CN" dirty="0" smtClean="0"/>
              <a:t>!</a:t>
            </a:r>
          </a:p>
          <a:p>
            <a:pPr lvl="2"/>
            <a:r>
              <a:rPr lang="zh-CN" altLang="en-US" dirty="0" smtClean="0"/>
              <a:t>也就是表达式两个假或者两个真的时候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一真一假为真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89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短路运算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逻辑与和逻辑或都有短路运算</a:t>
            </a:r>
            <a:endParaRPr lang="en-US" altLang="zh-CN" dirty="0" smtClean="0"/>
          </a:p>
          <a:p>
            <a:r>
              <a:rPr lang="zh-CN" altLang="en-US" dirty="0" smtClean="0"/>
              <a:t>以逻辑与为例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如果第一个表达式为假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第二个表达式无论是真还是假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整个表达式已经是假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所以第二个表达式不执行也不起任何作用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中唯一一个三目运算符 是由</a:t>
            </a:r>
            <a:r>
              <a:rPr lang="en-US" altLang="zh-CN" dirty="0" smtClean="0"/>
              <a:t>? : </a:t>
            </a:r>
            <a:r>
              <a:rPr lang="zh-CN" altLang="en-US" dirty="0" smtClean="0"/>
              <a:t>组成的</a:t>
            </a:r>
            <a:endParaRPr lang="en-US" altLang="zh-CN" dirty="0" smtClean="0"/>
          </a:p>
          <a:p>
            <a:r>
              <a:rPr lang="zh-CN" altLang="en-US" dirty="0" smtClean="0"/>
              <a:t>语法形式为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1?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语法意义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先判断表达式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就计算并返回表达式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否则就返回表达式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三目运算符也存在短路运算的情况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针对二进制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位的一种逻辑运算</a:t>
            </a:r>
            <a:endParaRPr lang="en-US" altLang="zh-CN" dirty="0" smtClean="0"/>
          </a:p>
          <a:p>
            <a:r>
              <a:rPr lang="zh-CN" altLang="en-US" dirty="0" smtClean="0"/>
              <a:t>位运算主要是针对整形数据</a:t>
            </a:r>
            <a:endParaRPr lang="en-US" altLang="zh-CN" dirty="0" smtClean="0"/>
          </a:p>
          <a:p>
            <a:r>
              <a:rPr lang="zh-CN" altLang="en-US" dirty="0" smtClean="0"/>
              <a:t>位运算一共有如下几个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&amp;</a:t>
            </a:r>
          </a:p>
          <a:p>
            <a:pPr lvl="2"/>
            <a:r>
              <a:rPr lang="zh-CN" altLang="en-US" dirty="0"/>
              <a:t>按位与</a:t>
            </a:r>
            <a:r>
              <a:rPr lang="en-US" altLang="zh-CN" dirty="0"/>
              <a:t>,</a:t>
            </a:r>
            <a:r>
              <a:rPr lang="zh-CN" altLang="en-US" dirty="0"/>
              <a:t>表示两个位数都为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才返回</a:t>
            </a:r>
            <a:r>
              <a:rPr lang="en-US" altLang="zh-CN" dirty="0" smtClean="0"/>
              <a:t>1,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|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表示两个位数都为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才返回</a:t>
            </a:r>
            <a:r>
              <a:rPr lang="en-US" altLang="zh-CN" dirty="0" smtClean="0"/>
              <a:t>0,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1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~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位非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^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位异或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如果两位不同则为</a:t>
            </a:r>
            <a:r>
              <a:rPr lang="en-US" altLang="zh-CN" dirty="0" smtClean="0"/>
              <a:t>1,</a:t>
            </a:r>
            <a:r>
              <a:rPr lang="zh-CN" altLang="en-US" dirty="0" smtClean="0"/>
              <a:t>相同则为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 smtClean="0"/>
              <a:t>&lt;&lt;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位左移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将整个字节向左移动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右边用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r>
              <a:rPr lang="en-US" altLang="zh-CN" dirty="0" smtClean="0"/>
              <a:t>&gt;&gt;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正数左边用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负数左边用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填充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错误抑制符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抑制错误信息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不让系统错误信息出现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程序执行的</a:t>
            </a:r>
            <a:r>
              <a:rPr lang="en-US" altLang="zh-CN" dirty="0"/>
              <a:t>”</a:t>
            </a:r>
            <a:r>
              <a:rPr lang="zh-CN" altLang="en-US" dirty="0"/>
              <a:t>线路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一般我们用流程图来描述程序的流程</a:t>
            </a:r>
            <a:endParaRPr lang="en-US" altLang="zh-CN" dirty="0" smtClean="0"/>
          </a:p>
          <a:p>
            <a:r>
              <a:rPr lang="zh-CN" altLang="en-US" dirty="0" smtClean="0"/>
              <a:t>流程图基本符号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开始和结束</a:t>
            </a:r>
            <a:r>
              <a:rPr lang="en-US" altLang="zh-CN" dirty="0" smtClean="0"/>
              <a:t>(</a:t>
            </a:r>
            <a:r>
              <a:rPr lang="zh-CN" altLang="en-US" dirty="0" smtClean="0"/>
              <a:t>椭圆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判断</a:t>
            </a:r>
            <a:r>
              <a:rPr lang="en-US" altLang="zh-CN" dirty="0" smtClean="0"/>
              <a:t>(</a:t>
            </a:r>
            <a:r>
              <a:rPr lang="zh-CN" altLang="en-US" dirty="0" smtClean="0"/>
              <a:t>菱形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长方形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流程走向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箭头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输入和输出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四边形</a:t>
            </a:r>
            <a:r>
              <a:rPr lang="en-US" altLang="zh-CN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10" y="3517552"/>
            <a:ext cx="1971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17" y="5589240"/>
            <a:ext cx="4371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78" y="4631105"/>
            <a:ext cx="236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0" y="4212005"/>
            <a:ext cx="2343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60" y="6076950"/>
            <a:ext cx="2114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顺序结构是整个脚本的基本结构</a:t>
            </a:r>
            <a:endParaRPr lang="en-US" altLang="zh-CN" dirty="0" smtClean="0"/>
          </a:p>
          <a:p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也叫做分支结构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在程序的运行过程中出现了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个或多个的分支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只能根据条件选择一个分支执行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/switch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en-US" altLang="zh-CN" dirty="0"/>
          </a:p>
          <a:p>
            <a:pPr lvl="2"/>
            <a:r>
              <a:rPr lang="zh-CN" altLang="en-US" dirty="0" smtClean="0"/>
              <a:t>在满足一定的条件的时候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重复执行一段代码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While/do-while/for/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三种形式</a:t>
            </a:r>
            <a:endParaRPr lang="en-US" altLang="zh-CN" dirty="0" smtClean="0"/>
          </a:p>
          <a:p>
            <a:r>
              <a:rPr lang="zh-CN" altLang="en-US" dirty="0"/>
              <a:t>条件执行</a:t>
            </a:r>
            <a:endParaRPr lang="en-US" altLang="zh-CN" dirty="0"/>
          </a:p>
          <a:p>
            <a:pPr lvl="2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就是</a:t>
            </a:r>
            <a:r>
              <a:rPr lang="zh-CN" altLang="en-US" dirty="0"/>
              <a:t>满足</a:t>
            </a:r>
            <a:r>
              <a:rPr lang="zh-CN" altLang="en-US" dirty="0" smtClean="0"/>
              <a:t>条件才执行大括号内容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不满足不执行</a:t>
            </a:r>
            <a:endParaRPr lang="en-US" altLang="zh-CN" dirty="0"/>
          </a:p>
          <a:p>
            <a:r>
              <a:rPr lang="en-US" altLang="zh-CN" dirty="0" smtClean="0"/>
              <a:t>If-else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 else 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If-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1}</a:t>
            </a:r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2}</a:t>
            </a:r>
          </a:p>
          <a:p>
            <a:pPr lvl="2"/>
            <a:r>
              <a:rPr lang="en-US" altLang="zh-CN" dirty="0" err="1" smtClean="0"/>
              <a:t>elseif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3){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3}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lse{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语句又称开关语句</a:t>
            </a:r>
            <a:endParaRPr lang="en-US" altLang="zh-CN" dirty="0" smtClean="0"/>
          </a:p>
          <a:p>
            <a:r>
              <a:rPr lang="zh-CN" altLang="en-US" dirty="0" smtClean="0"/>
              <a:t>语法形式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){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n: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n;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efault: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先计算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依次计算下面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后面的表达式的值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一旦计算的结果和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开关就开了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会依次执行后面的语句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或者右花括号为止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如果所有的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后面表达式的值都和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不一致就执行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后面的语句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当然</a:t>
            </a:r>
            <a:r>
              <a:rPr lang="en-US" altLang="zh-CN" dirty="0" err="1" smtClean="0"/>
              <a:t>defalut</a:t>
            </a:r>
            <a:r>
              <a:rPr lang="zh-CN" altLang="en-US" dirty="0" smtClean="0"/>
              <a:t>也可以有也可以没有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可以共享一个语句块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如果要保证只能执行一个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语句块的话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就必须在每个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后边加上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en-US" altLang="zh-CN" dirty="0"/>
              <a:t>break</a:t>
            </a:r>
            <a:r>
              <a:rPr lang="zh-CN" altLang="zh-CN" dirty="0"/>
              <a:t>语句本身并不属于</a:t>
            </a:r>
            <a:r>
              <a:rPr lang="en-US" altLang="zh-CN" dirty="0"/>
              <a:t>switch</a:t>
            </a:r>
            <a:r>
              <a:rPr lang="zh-CN" altLang="zh-CN" dirty="0"/>
              <a:t>语句的一部分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就直接跳出整个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大括号里的语句块没有执行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如果表达式成立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就执行一次语句块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如果继续成立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就继续执行大括号里的语句块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一直执行到表达式为假为止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do{</a:t>
            </a:r>
            <a:r>
              <a:rPr lang="zh-CN" altLang="en-US" dirty="0"/>
              <a:t>语句块</a:t>
            </a:r>
            <a:r>
              <a:rPr lang="en-US" altLang="zh-CN" dirty="0"/>
              <a:t>} while(</a:t>
            </a:r>
            <a:r>
              <a:rPr lang="zh-CN" altLang="en-US" dirty="0"/>
              <a:t>条件判断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/>
              <a:t>先执行一次循环体</a:t>
            </a:r>
            <a:r>
              <a:rPr lang="en-US" altLang="zh-CN" dirty="0"/>
              <a:t>(</a:t>
            </a:r>
            <a:r>
              <a:rPr lang="zh-CN" altLang="en-US" dirty="0"/>
              <a:t>至少执行一次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判断</a:t>
            </a:r>
            <a:r>
              <a:rPr lang="en-US" altLang="zh-CN" dirty="0"/>
              <a:t>while</a:t>
            </a:r>
            <a:r>
              <a:rPr lang="zh-CN" altLang="en-US" dirty="0"/>
              <a:t>后的条件是否成立</a:t>
            </a:r>
            <a:r>
              <a:rPr lang="en-US" altLang="zh-CN" dirty="0"/>
              <a:t>,</a:t>
            </a:r>
            <a:r>
              <a:rPr lang="zh-CN" altLang="en-US" dirty="0"/>
              <a:t>如果不成立则跳出循环</a:t>
            </a:r>
            <a:endParaRPr lang="en-US" altLang="zh-CN" dirty="0"/>
          </a:p>
          <a:p>
            <a:pPr lvl="2"/>
            <a:r>
              <a:rPr lang="zh-CN" altLang="en-US" dirty="0"/>
              <a:t>如果条件成立</a:t>
            </a:r>
            <a:r>
              <a:rPr lang="en-US" altLang="zh-CN" dirty="0"/>
              <a:t>,</a:t>
            </a:r>
            <a:r>
              <a:rPr lang="zh-CN" altLang="en-US" dirty="0"/>
              <a:t>就继续执行循环</a:t>
            </a:r>
            <a:r>
              <a:rPr lang="en-US" altLang="zh-CN" dirty="0"/>
              <a:t>,</a:t>
            </a:r>
            <a:r>
              <a:rPr lang="zh-CN" altLang="en-US" dirty="0"/>
              <a:t>知道</a:t>
            </a:r>
            <a:r>
              <a:rPr lang="en-US" altLang="zh-CN" dirty="0"/>
              <a:t>while</a:t>
            </a:r>
            <a:r>
              <a:rPr lang="zh-CN" altLang="en-US" dirty="0"/>
              <a:t>的条件为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:while</a:t>
            </a:r>
            <a:r>
              <a:rPr lang="zh-CN" altLang="en-US" dirty="0" smtClean="0"/>
              <a:t>后边必须有一个分号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不能省略</a:t>
            </a:r>
            <a:r>
              <a:rPr lang="en-US" altLang="zh-CN" dirty="0" smtClean="0"/>
              <a:t>!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for(</a:t>
            </a:r>
            <a:r>
              <a:rPr lang="zh-CN" altLang="en-US" dirty="0"/>
              <a:t>表达式</a:t>
            </a:r>
            <a:r>
              <a:rPr lang="en-US" altLang="zh-CN" dirty="0"/>
              <a:t>1;</a:t>
            </a:r>
            <a:r>
              <a:rPr lang="zh-CN" altLang="en-US" dirty="0"/>
              <a:t>表达式</a:t>
            </a:r>
            <a:r>
              <a:rPr lang="en-US" altLang="zh-CN" dirty="0"/>
              <a:t>2;</a:t>
            </a:r>
            <a:r>
              <a:rPr lang="zh-CN" altLang="en-US" dirty="0"/>
              <a:t>表达式</a:t>
            </a:r>
            <a:r>
              <a:rPr lang="en-US" altLang="zh-CN" dirty="0"/>
              <a:t>3) {</a:t>
            </a:r>
            <a:r>
              <a:rPr lang="zh-CN" altLang="en-US" dirty="0"/>
              <a:t>循环语句</a:t>
            </a:r>
            <a:r>
              <a:rPr lang="en-US" altLang="zh-CN" dirty="0"/>
              <a:t>}</a:t>
            </a:r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也叫做条件初始化表达式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对循环变量进行初始化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也叫做条件判断表达式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对循环控制的条件进行判断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也叫做增量表达式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一般是对循环控制变量进行操作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一般是自增或自减</a:t>
            </a:r>
            <a:r>
              <a:rPr lang="en-US" altLang="zh-CN" dirty="0" smtClean="0"/>
              <a:t>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其他注意事项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循环语句的前面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循环里的分号不能省略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循环体中</a:t>
            </a:r>
            <a:endParaRPr lang="en-US" altLang="zh-CN" dirty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也可以省略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这样判断条件就永远为真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但是我们可以通过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个循环中断语句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就马上结束本次的当前循环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剩余的循环体语句不执行了</a:t>
            </a:r>
            <a:r>
              <a:rPr lang="en-US" altLang="zh-CN" dirty="0" smtClean="0"/>
              <a:t>),</a:t>
            </a:r>
            <a:r>
              <a:rPr lang="zh-CN" altLang="en-US" dirty="0" smtClean="0"/>
              <a:t>整个循环并没有结束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重新开始下一次循环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就马上结束当前循环的整个循环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中断的层次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从当前的中断语句开始算起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往外层循环的中断层数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/>
              <a:t>br</a:t>
            </a:r>
            <a:r>
              <a:rPr lang="en-US" altLang="zh-CN" dirty="0" smtClean="0"/>
              <a:t>eak 1 </a:t>
            </a:r>
            <a:r>
              <a:rPr lang="zh-CN" altLang="en-US" dirty="0" smtClean="0"/>
              <a:t>中断当前循环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也是默认值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reak 2 </a:t>
            </a:r>
            <a:r>
              <a:rPr lang="zh-CN" altLang="en-US" dirty="0" smtClean="0"/>
              <a:t>中断当前循环和上一层循环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也就是中断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流程控制语句的替代语句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代码嵌入到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流程控制语句中的左右大括号可能给人们带来一些不友好敢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也支持另外一个流程控制语句开始和结束的替代语法</a:t>
            </a:r>
            <a:endParaRPr lang="en-US" altLang="zh-CN" dirty="0" smtClean="0"/>
          </a:p>
          <a:p>
            <a:pPr lvl="2"/>
            <a:r>
              <a:rPr lang="zh-CN" altLang="en-US" dirty="0"/>
              <a:t>将以前每个语句或每个子语句最开始的左大括号都用冒号来代替</a:t>
            </a:r>
            <a:endParaRPr lang="en-US" altLang="zh-CN" dirty="0"/>
          </a:p>
          <a:p>
            <a:pPr lvl="2"/>
            <a:r>
              <a:rPr lang="zh-CN" altLang="en-US" dirty="0"/>
              <a:t>整个语句的结束</a:t>
            </a:r>
            <a:r>
              <a:rPr lang="en-US" altLang="zh-CN" dirty="0"/>
              <a:t>,</a:t>
            </a:r>
            <a:r>
              <a:rPr lang="zh-CN" altLang="en-US" dirty="0"/>
              <a:t>使用另外一种结束标签</a:t>
            </a:r>
            <a:r>
              <a:rPr lang="en-US" altLang="zh-CN" dirty="0"/>
              <a:t>:</a:t>
            </a:r>
            <a:r>
              <a:rPr lang="en-US" altLang="zh-CN" dirty="0" err="1"/>
              <a:t>endif,endfor,endforeach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并在结尾加上一个分号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 do-while</a:t>
            </a:r>
            <a:r>
              <a:rPr lang="zh-CN" altLang="en-US" dirty="0" smtClean="0"/>
              <a:t>没有这种替代语法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文件载入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将需要的目标文件的代码载入到当前的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为了体现网站的分层设计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不同的页面往往含有相同的内容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这些相同的代码区域往往只需要书写一次并且独立出来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在需要使用的时候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我们只需要导入即可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种载入语句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include,include_once,require,require_once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082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的语法格式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 ‘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’;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载入的文件</a:t>
            </a:r>
            <a:r>
              <a:rPr lang="en-US" altLang="zh-CN" dirty="0"/>
              <a:t>,</a:t>
            </a:r>
            <a:r>
              <a:rPr lang="zh-CN" altLang="en-US" dirty="0"/>
              <a:t>无论是什么类型</a:t>
            </a:r>
            <a:r>
              <a:rPr lang="en-US" altLang="zh-CN" dirty="0"/>
              <a:t>,</a:t>
            </a:r>
            <a:r>
              <a:rPr lang="zh-CN" altLang="en-US" dirty="0"/>
              <a:t>我们需要的只是文件内的代码</a:t>
            </a:r>
            <a:r>
              <a:rPr lang="en-US" altLang="zh-CN" dirty="0"/>
              <a:t>,</a:t>
            </a:r>
            <a:r>
              <a:rPr lang="zh-CN" altLang="en-US" dirty="0"/>
              <a:t>无论该文件是否是</a:t>
            </a:r>
            <a:r>
              <a:rPr lang="en-US" altLang="zh-CN" dirty="0" err="1"/>
              <a:t>php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其内部的代码都会被载入进来</a:t>
            </a:r>
            <a:endParaRPr lang="en-US" altLang="zh-CN" dirty="0"/>
          </a:p>
          <a:p>
            <a:r>
              <a:rPr lang="zh-CN" altLang="en-US" dirty="0" smtClean="0"/>
              <a:t>剖析一下载入过程</a:t>
            </a:r>
            <a:endParaRPr lang="en-US" altLang="zh-CN" dirty="0"/>
          </a:p>
          <a:p>
            <a:pPr lvl="2"/>
            <a:r>
              <a:rPr lang="zh-CN" altLang="en-US" dirty="0" smtClean="0"/>
              <a:t>执行到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先退出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载入目标文件内的源代码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相当于把源代码复制过来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讲载入的代码从源代码开始进行预编译并执行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再次进入到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载入时的路径问题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2"/>
            <a:r>
              <a:rPr lang="zh-CN" altLang="en-US" dirty="0"/>
              <a:t>相对</a:t>
            </a:r>
            <a:r>
              <a:rPr lang="zh-CN" altLang="en-US" dirty="0" smtClean="0"/>
              <a:t>于当前脚本所在的位置的路径地址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./:</a:t>
            </a:r>
            <a:r>
              <a:rPr lang="zh-CN" altLang="en-US" dirty="0" smtClean="0"/>
              <a:t>当前目录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就是当前执行脚本所在的路径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../:</a:t>
            </a:r>
            <a:r>
              <a:rPr lang="zh-CN" altLang="en-US" dirty="0" smtClean="0"/>
              <a:t>上一级的目录</a:t>
            </a:r>
            <a:endParaRPr lang="en-US" altLang="zh-CN" dirty="0" smtClean="0"/>
          </a:p>
          <a:p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从盘符开始的路径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502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不同载入方法的区别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include</a:t>
            </a:r>
          </a:p>
          <a:p>
            <a:pPr lvl="2"/>
            <a:r>
              <a:rPr lang="zh-CN" altLang="en-US" dirty="0" smtClean="0"/>
              <a:t>两者没有任何区别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都是将目标文件载入进来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两者对目标文件的依赖程度不一样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导致如果目标文件载入失败会生成不同的错误级别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equire,</a:t>
            </a:r>
            <a:r>
              <a:rPr lang="zh-CN" altLang="en-US" dirty="0" smtClean="0"/>
              <a:t>必须载入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如果没有载入成功会产生一个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并且终止后续代码的执行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Include,</a:t>
            </a:r>
            <a:r>
              <a:rPr lang="zh-CN" altLang="en-US" dirty="0" smtClean="0"/>
              <a:t>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会有一个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代码会继续执行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nclude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include_once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Once</a:t>
            </a:r>
            <a:r>
              <a:rPr lang="zh-CN" altLang="en-US" dirty="0" smtClean="0"/>
              <a:t>就是一次的意思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在载入之前会首先做一次判断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如果当前被载入的文件已经被载入过了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就不会再载入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反之会载入目标文件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脚本的执行控制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终止脚本执行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xit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没有区别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一旦遇到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马上结束整个脚本的执行</a:t>
            </a:r>
            <a:endParaRPr lang="en-US" altLang="zh-CN" dirty="0" smtClean="0"/>
          </a:p>
          <a:p>
            <a:r>
              <a:rPr lang="zh-CN" altLang="en-US" dirty="0" smtClean="0"/>
              <a:t>延迟脚本执行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sleep(</a:t>
            </a:r>
            <a:r>
              <a:rPr lang="zh-CN" altLang="en-US" dirty="0"/>
              <a:t>秒</a:t>
            </a:r>
            <a:r>
              <a:rPr lang="zh-CN" altLang="en-US" dirty="0" smtClean="0"/>
              <a:t>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主要用于代码的测试阶段</a:t>
            </a:r>
            <a:r>
              <a:rPr lang="zh-CN" altLang="en-US" dirty="0"/>
              <a:t>很</a:t>
            </a:r>
            <a:r>
              <a:rPr lang="zh-CN" altLang="en-US" dirty="0" smtClean="0"/>
              <a:t>有意义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查看临时数据等等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的时间一般不要超过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默认的脚本周期就是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错误的分类</a:t>
            </a:r>
            <a:endParaRPr lang="en-US" altLang="zh-CN" dirty="0" smtClean="0"/>
          </a:p>
          <a:p>
            <a:pPr lvl="2"/>
            <a:r>
              <a:rPr lang="zh-CN" altLang="zh-CN" b="1" dirty="0"/>
              <a:t>语法错误</a:t>
            </a:r>
          </a:p>
          <a:p>
            <a:pPr lvl="3"/>
            <a:r>
              <a:rPr lang="zh-CN" altLang="zh-CN" dirty="0"/>
              <a:t>程序没法运行</a:t>
            </a:r>
            <a:r>
              <a:rPr lang="en-US" altLang="zh-CN" dirty="0"/>
              <a:t>,</a:t>
            </a:r>
            <a:r>
              <a:rPr lang="zh-CN" altLang="zh-CN" dirty="0"/>
              <a:t>直接提示语法错误</a:t>
            </a:r>
          </a:p>
          <a:p>
            <a:pPr lvl="2"/>
            <a:r>
              <a:rPr lang="zh-CN" altLang="zh-CN" b="1" dirty="0"/>
              <a:t>运行时错误</a:t>
            </a:r>
          </a:p>
          <a:p>
            <a:pPr lvl="3"/>
            <a:r>
              <a:rPr lang="zh-CN" altLang="zh-CN" dirty="0"/>
              <a:t>只要程序运行到某行</a:t>
            </a:r>
            <a:r>
              <a:rPr lang="en-US" altLang="zh-CN" dirty="0"/>
              <a:t>,</a:t>
            </a:r>
            <a:r>
              <a:rPr lang="zh-CN" altLang="zh-CN" dirty="0"/>
              <a:t>或者在特定的情形下运行才发生的错误</a:t>
            </a:r>
          </a:p>
          <a:p>
            <a:pPr lvl="2"/>
            <a:r>
              <a:rPr lang="zh-CN" altLang="zh-CN" b="1" dirty="0"/>
              <a:t>逻辑错误</a:t>
            </a:r>
          </a:p>
          <a:p>
            <a:pPr lvl="3"/>
            <a:r>
              <a:rPr lang="zh-CN" altLang="zh-CN" dirty="0"/>
              <a:t>程序从头到尾运行都没有发生错误</a:t>
            </a:r>
            <a:r>
              <a:rPr lang="en-US" altLang="zh-CN" dirty="0"/>
              <a:t>,</a:t>
            </a:r>
            <a:r>
              <a:rPr lang="zh-CN" altLang="zh-CN" dirty="0"/>
              <a:t>但是程序运行的结果是错误的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249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错误的分级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zh-CN" dirty="0" smtClean="0"/>
              <a:t>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分门别类</a:t>
            </a:r>
            <a:r>
              <a:rPr lang="en-US" altLang="zh-CN" dirty="0" smtClean="0"/>
              <a:t>,</a:t>
            </a:r>
            <a:r>
              <a:rPr lang="zh-CN" altLang="zh-CN" dirty="0" smtClean="0"/>
              <a:t>依据不同的严重程度和产生的来源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将各种错误分为大约十几个级别</a:t>
            </a:r>
            <a:r>
              <a:rPr lang="en-US" altLang="zh-CN" dirty="0" smtClean="0"/>
              <a:t>,</a:t>
            </a:r>
            <a:r>
              <a:rPr lang="zh-CN" altLang="zh-CN" dirty="0" smtClean="0"/>
              <a:t>每个级别的错误都对应一个内部的名称</a:t>
            </a:r>
            <a:r>
              <a:rPr lang="en-US" altLang="zh-CN" dirty="0" smtClean="0"/>
              <a:t>—</a:t>
            </a:r>
            <a:r>
              <a:rPr lang="zh-CN" altLang="zh-CN" dirty="0" smtClean="0"/>
              <a:t>系统常量</a:t>
            </a:r>
          </a:p>
          <a:p>
            <a:r>
              <a:rPr lang="zh-CN" altLang="zh-CN" b="1" dirty="0" smtClean="0"/>
              <a:t>系统错误</a:t>
            </a:r>
          </a:p>
          <a:p>
            <a:r>
              <a:rPr lang="en-US" altLang="zh-CN" dirty="0" smtClean="0"/>
              <a:t>E_ERROR:</a:t>
            </a:r>
            <a:r>
              <a:rPr lang="zh-CN" altLang="zh-CN" dirty="0" smtClean="0"/>
              <a:t>系统严重错误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程序立即停止执行</a:t>
            </a:r>
          </a:p>
          <a:p>
            <a:r>
              <a:rPr lang="en-US" altLang="zh-CN" dirty="0" smtClean="0"/>
              <a:t>E_WARNING:</a:t>
            </a:r>
            <a:r>
              <a:rPr lang="zh-CN" altLang="zh-CN" dirty="0" smtClean="0"/>
              <a:t>系统警告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</a:p>
          <a:p>
            <a:r>
              <a:rPr lang="en-US" altLang="zh-CN" dirty="0" smtClean="0"/>
              <a:t>E_NOTICE:</a:t>
            </a:r>
            <a:r>
              <a:rPr lang="zh-CN" altLang="zh-CN" dirty="0" smtClean="0"/>
              <a:t>系统提示</a:t>
            </a:r>
            <a:r>
              <a:rPr lang="en-US" altLang="zh-CN" dirty="0" smtClean="0"/>
              <a:t>,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26157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zh-CN" altLang="zh-CN" b="1" dirty="0"/>
              <a:t>用户自定义错误</a:t>
            </a:r>
          </a:p>
          <a:p>
            <a:pPr lvl="2"/>
            <a:r>
              <a:rPr lang="en-US" altLang="zh-CN" dirty="0"/>
              <a:t>E_USER_ERROR</a:t>
            </a:r>
            <a:endParaRPr lang="zh-CN" altLang="zh-CN" dirty="0"/>
          </a:p>
          <a:p>
            <a:pPr lvl="2"/>
            <a:r>
              <a:rPr lang="en-US" altLang="zh-CN" dirty="0"/>
              <a:t>E_USER_WARNING</a:t>
            </a:r>
            <a:endParaRPr lang="zh-CN" altLang="zh-CN" dirty="0"/>
          </a:p>
          <a:p>
            <a:pPr lvl="2"/>
            <a:r>
              <a:rPr lang="en-US" altLang="zh-CN" dirty="0"/>
              <a:t>E_USER_NOTICE</a:t>
            </a:r>
            <a:endParaRPr lang="zh-CN" altLang="zh-CN" dirty="0"/>
          </a:p>
          <a:p>
            <a:pPr lvl="2"/>
            <a:r>
              <a:rPr lang="zh-CN" altLang="zh-CN" dirty="0"/>
              <a:t>我们可以在程序中</a:t>
            </a:r>
            <a:r>
              <a:rPr lang="en-US" altLang="zh-CN" dirty="0"/>
              <a:t>,</a:t>
            </a:r>
            <a:r>
              <a:rPr lang="zh-CN" altLang="zh-CN" dirty="0"/>
              <a:t>自己创建错误</a:t>
            </a:r>
            <a:r>
              <a:rPr lang="en-US" altLang="zh-CN" dirty="0"/>
              <a:t>—</a:t>
            </a:r>
            <a:r>
              <a:rPr lang="zh-CN" altLang="zh-CN" dirty="0"/>
              <a:t>是为了针对某些数据的不合理</a:t>
            </a:r>
            <a:r>
              <a:rPr lang="en-US" altLang="zh-CN" dirty="0"/>
              <a:t>,</a:t>
            </a:r>
            <a:r>
              <a:rPr lang="zh-CN" altLang="zh-CN" dirty="0"/>
              <a:t>而创建的错误编码</a:t>
            </a:r>
          </a:p>
          <a:p>
            <a:pPr lvl="2"/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让用户填写年龄</a:t>
            </a:r>
            <a:r>
              <a:rPr lang="en-US" altLang="zh-CN" dirty="0"/>
              <a:t>,</a:t>
            </a:r>
            <a:r>
              <a:rPr lang="zh-CN" altLang="zh-CN" dirty="0"/>
              <a:t>填写</a:t>
            </a:r>
            <a:r>
              <a:rPr lang="en-US" altLang="zh-CN" dirty="0"/>
              <a:t>188</a:t>
            </a:r>
            <a:r>
              <a:rPr lang="zh-CN" altLang="zh-CN" dirty="0"/>
              <a:t>就是不合理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r>
              <a:rPr lang="zh-CN" altLang="zh-CN" b="1" dirty="0"/>
              <a:t>其他</a:t>
            </a:r>
          </a:p>
          <a:p>
            <a:pPr lvl="2"/>
            <a:r>
              <a:rPr lang="en-US" altLang="zh-CN" dirty="0"/>
              <a:t>E_ALL </a:t>
            </a:r>
            <a:r>
              <a:rPr lang="zh-CN" altLang="zh-CN" dirty="0"/>
              <a:t>代表所有错误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9273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错误的触发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正常触发</a:t>
            </a:r>
          </a:p>
          <a:p>
            <a:r>
              <a:rPr lang="zh-CN" altLang="zh-CN" dirty="0"/>
              <a:t>程序运行时确实发生了运行时错误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种常见的运行时错误</a:t>
            </a:r>
            <a:r>
              <a:rPr lang="en-US" altLang="zh-CN" dirty="0"/>
              <a:t>:</a:t>
            </a:r>
            <a:r>
              <a:rPr lang="zh-CN" altLang="zh-CN" dirty="0"/>
              <a:t>使用不存在的变量</a:t>
            </a:r>
            <a:r>
              <a:rPr lang="en-US" altLang="zh-CN" dirty="0"/>
              <a:t>,</a:t>
            </a:r>
            <a:r>
              <a:rPr lang="zh-CN" altLang="zh-CN" dirty="0"/>
              <a:t>包含不存在的文件</a:t>
            </a:r>
            <a:r>
              <a:rPr lang="en-US" altLang="zh-CN" dirty="0"/>
              <a:t>,</a:t>
            </a:r>
            <a:r>
              <a:rPr lang="zh-CN" altLang="zh-CN" dirty="0"/>
              <a:t>调用不存在的函数</a:t>
            </a:r>
          </a:p>
          <a:p>
            <a:endParaRPr lang="en-US" altLang="zh-CN" b="1" dirty="0" smtClean="0"/>
          </a:p>
          <a:p>
            <a:r>
              <a:rPr lang="zh-CN" altLang="zh-CN" b="1" dirty="0" smtClean="0"/>
              <a:t>人工</a:t>
            </a:r>
            <a:r>
              <a:rPr lang="zh-CN" altLang="zh-CN" b="1" dirty="0"/>
              <a:t>触发</a:t>
            </a:r>
          </a:p>
          <a:p>
            <a:r>
              <a:rPr lang="zh-CN" altLang="zh-CN" dirty="0"/>
              <a:t>程序员通过代码而产生的一个错误</a:t>
            </a:r>
          </a:p>
          <a:p>
            <a:r>
              <a:rPr lang="zh-CN" altLang="zh-CN" dirty="0"/>
              <a:t>语法</a:t>
            </a:r>
            <a:r>
              <a:rPr lang="en-US" altLang="zh-CN" dirty="0"/>
              <a:t>: </a:t>
            </a:r>
            <a:r>
              <a:rPr lang="en-US" altLang="zh-CN" dirty="0" err="1"/>
              <a:t>trigger_error</a:t>
            </a:r>
            <a:r>
              <a:rPr lang="en-US" altLang="zh-CN" dirty="0"/>
              <a:t>(“</a:t>
            </a:r>
            <a:r>
              <a:rPr lang="zh-CN" altLang="zh-CN" dirty="0"/>
              <a:t>错误信息</a:t>
            </a:r>
            <a:r>
              <a:rPr lang="en-US" altLang="zh-CN" dirty="0"/>
              <a:t>”,</a:t>
            </a:r>
            <a:r>
              <a:rPr lang="zh-CN" altLang="zh-CN" dirty="0"/>
              <a:t>错误代码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891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错误的显示控制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网页中显示错误信息可以通过</a:t>
            </a:r>
            <a:r>
              <a:rPr lang="en-US" altLang="zh-CN" b="1" dirty="0"/>
              <a:t>2</a:t>
            </a:r>
            <a:r>
              <a:rPr lang="zh-CN" altLang="zh-CN" b="1" dirty="0"/>
              <a:t>种途径控制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 err="1"/>
              <a:t>php</a:t>
            </a:r>
            <a:r>
              <a:rPr lang="zh-CN" altLang="zh-CN" dirty="0"/>
              <a:t>的</a:t>
            </a:r>
            <a:r>
              <a:rPr lang="en-US" altLang="zh-CN" dirty="0" err="1"/>
              <a:t>ini</a:t>
            </a:r>
            <a:r>
              <a:rPr lang="zh-CN" altLang="zh-CN" dirty="0"/>
              <a:t>文件中设定</a:t>
            </a:r>
            <a:r>
              <a:rPr lang="en-US" altLang="zh-CN" dirty="0"/>
              <a:t>,</a:t>
            </a:r>
            <a:r>
              <a:rPr lang="zh-CN" altLang="zh-CN" dirty="0"/>
              <a:t>对所有</a:t>
            </a:r>
            <a:r>
              <a:rPr lang="en-US" altLang="zh-CN" dirty="0" err="1"/>
              <a:t>php</a:t>
            </a:r>
            <a:r>
              <a:rPr lang="zh-CN" altLang="zh-CN" dirty="0"/>
              <a:t>程序都有效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在当前脚本文件中</a:t>
            </a:r>
            <a:r>
              <a:rPr lang="en-US" altLang="zh-CN" dirty="0"/>
              <a:t>,</a:t>
            </a:r>
            <a:r>
              <a:rPr lang="zh-CN" altLang="zh-CN" dirty="0"/>
              <a:t>只对当前脚本文件有效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47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461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zh-CN" b="1" dirty="0"/>
              <a:t>错误的显示有</a:t>
            </a:r>
            <a:r>
              <a:rPr lang="en-US" altLang="zh-CN" b="1" dirty="0"/>
              <a:t>2</a:t>
            </a:r>
            <a:r>
              <a:rPr lang="zh-CN" altLang="zh-CN" b="1" dirty="0"/>
              <a:t>个方面可以进行控制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设定是否显示</a:t>
            </a:r>
            <a:r>
              <a:rPr lang="en-US" altLang="zh-CN" dirty="0" err="1"/>
              <a:t>display_error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display_errors</a:t>
            </a:r>
            <a:r>
              <a:rPr lang="en-US" altLang="zh-CN" sz="2400" dirty="0"/>
              <a:t>=on;// on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表示不显示</a:t>
            </a:r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(“display_errors”,1)//1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,0</a:t>
            </a:r>
            <a:r>
              <a:rPr lang="zh-CN" altLang="zh-CN" sz="2400" dirty="0"/>
              <a:t>表示不显示</a:t>
            </a:r>
            <a:r>
              <a:rPr lang="en-US" altLang="zh-CN" sz="2400" dirty="0"/>
              <a:t>,</a:t>
            </a:r>
            <a:r>
              <a:rPr lang="zh-CN" altLang="zh-CN" sz="2400" dirty="0"/>
              <a:t>也可以是</a:t>
            </a:r>
            <a:r>
              <a:rPr lang="en-US" altLang="zh-CN" sz="2400" dirty="0"/>
              <a:t>true/false</a:t>
            </a:r>
            <a:endParaRPr lang="zh-CN" altLang="zh-CN" sz="2400" dirty="0"/>
          </a:p>
          <a:p>
            <a:r>
              <a:rPr lang="en-US" altLang="zh-CN" dirty="0"/>
              <a:t>2.</a:t>
            </a:r>
            <a:r>
              <a:rPr lang="zh-CN" altLang="zh-CN" dirty="0"/>
              <a:t>设定显示那些级别的错误</a:t>
            </a:r>
            <a:r>
              <a:rPr lang="en-US" altLang="zh-CN" dirty="0"/>
              <a:t>—</a:t>
            </a:r>
            <a:r>
              <a:rPr lang="zh-CN" altLang="zh-CN" dirty="0"/>
              <a:t>依赖于错误需要显示</a:t>
            </a:r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 = E_NOTICE | E_WARNING | E_ERROR 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在脚本中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”, E_NOTICE | E_WARNING);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8159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记录错误日志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开发阶段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我们通常都是显示所有错误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并试图去解决错误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产品阶段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我们通常都是隐藏所有错误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将错误信息保存到日志中</a:t>
            </a:r>
          </a:p>
          <a:p>
            <a:pPr marL="0" indent="0">
              <a:buNone/>
            </a:pPr>
            <a:r>
              <a:rPr lang="zh-CN" altLang="zh-CN" dirty="0"/>
              <a:t>记录日志有</a:t>
            </a:r>
            <a:r>
              <a:rPr lang="en-US" altLang="zh-CN" dirty="0"/>
              <a:t>2</a:t>
            </a:r>
            <a:r>
              <a:rPr lang="zh-CN" altLang="zh-CN" dirty="0"/>
              <a:t>中途径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/>
              <a:t>php.ini</a:t>
            </a:r>
            <a:r>
              <a:rPr lang="zh-CN" altLang="zh-CN" dirty="0"/>
              <a:t>中设定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log_errors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on;//on</a:t>
            </a:r>
            <a:r>
              <a:rPr lang="zh-CN" altLang="zh-CN" sz="2400" dirty="0"/>
              <a:t>表示记录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表示不记录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“</a:t>
            </a:r>
            <a:r>
              <a:rPr lang="zh-CN" altLang="zh-CN" sz="2400" dirty="0"/>
              <a:t>错误日志名</a:t>
            </a:r>
            <a:r>
              <a:rPr lang="en-US" altLang="zh-CN" sz="2400" dirty="0"/>
              <a:t>”;//</a:t>
            </a:r>
            <a:r>
              <a:rPr lang="zh-CN" altLang="zh-CN" sz="2400" dirty="0"/>
              <a:t>设定错误日志的文件名</a:t>
            </a:r>
          </a:p>
          <a:p>
            <a:pPr marL="0" indent="0">
              <a:buNone/>
            </a:pPr>
            <a:r>
              <a:rPr lang="zh-CN" altLang="zh-CN" sz="2400" dirty="0"/>
              <a:t>如果该文件没有指定路径</a:t>
            </a:r>
            <a:r>
              <a:rPr lang="en-US" altLang="zh-CN" sz="2400" dirty="0"/>
              <a:t>,</a:t>
            </a:r>
            <a:r>
              <a:rPr lang="zh-CN" altLang="zh-CN" sz="2400" dirty="0"/>
              <a:t>则系统会在每个文件夹下建立该文件并记录进去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我们还可以设置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syslog; // </a:t>
            </a:r>
            <a:r>
              <a:rPr lang="zh-CN" altLang="zh-CN" sz="2400" dirty="0"/>
              <a:t>此时不会记录错误到日志文件</a:t>
            </a:r>
            <a:r>
              <a:rPr lang="en-US" altLang="zh-CN" sz="2400" dirty="0"/>
              <a:t>,</a:t>
            </a:r>
            <a:r>
              <a:rPr lang="zh-CN" altLang="zh-CN" sz="2400" dirty="0"/>
              <a:t>会把错误写入到系统的错误日志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1506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在当前的脚本中设置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log_error”,On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error_log”,”err.log</a:t>
            </a:r>
            <a:r>
              <a:rPr lang="en-US" altLang="zh-CN" dirty="0"/>
              <a:t>”);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error_log”,syslog</a:t>
            </a:r>
            <a:r>
              <a:rPr lang="en-US" altLang="zh-CN" dirty="0"/>
              <a:t>);//</a:t>
            </a:r>
            <a:r>
              <a:rPr lang="zh-CN" altLang="zh-CN" dirty="0"/>
              <a:t>记录到系统的日志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65060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自定义错误处理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zh-CN" altLang="zh-CN" dirty="0"/>
              <a:t>自定义错误处理就可以让我们自己完全控制错误的提示内容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做法很简单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设定要来进行自定义处理错误的自定义函数名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自定义函数</a:t>
            </a:r>
            <a:r>
              <a:rPr lang="en-US" altLang="zh-CN" dirty="0"/>
              <a:t>,</a:t>
            </a:r>
            <a:r>
              <a:rPr lang="zh-CN" altLang="zh-CN" dirty="0"/>
              <a:t>并在其中进行任何错误信息的输出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152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函数语法格式</a:t>
            </a:r>
            <a:endParaRPr lang="en-US" altLang="zh-CN" dirty="0"/>
          </a:p>
          <a:p>
            <a:pPr lvl="2"/>
            <a:r>
              <a:rPr lang="en-US" altLang="zh-CN" dirty="0"/>
              <a:t>function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 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</a:p>
          <a:p>
            <a:pPr lvl="2"/>
            <a:r>
              <a:rPr lang="zh-CN" altLang="en-US" dirty="0"/>
              <a:t>函数应该有函数名</a:t>
            </a:r>
            <a:r>
              <a:rPr lang="en-US" altLang="zh-CN" dirty="0"/>
              <a:t>,</a:t>
            </a:r>
            <a:r>
              <a:rPr lang="zh-CN" altLang="en-US" dirty="0"/>
              <a:t>参数列表和函数体三部分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 函数名</a:t>
            </a:r>
            <a:r>
              <a:rPr lang="en-US" altLang="zh-CN" b="1" dirty="0" smtClean="0"/>
              <a:t>() 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/>
          </a:p>
          <a:p>
            <a:pPr lvl="2"/>
            <a:r>
              <a:rPr lang="zh-CN" altLang="en-US" dirty="0" smtClean="0"/>
              <a:t>函数必须先声明才可以调用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但是写代码的时候可以先调用后声明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如果函数的定义是出现在一个被载入的文件内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则该文件的加载一定发生在函数调用之前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5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函数名命名规范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遵守基本的标识符的定义规则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但是不区分大小写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一般用小驼峰命名函数名</a:t>
            </a:r>
            <a:endParaRPr lang="en-US" altLang="zh-CN" dirty="0" smtClean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名不能重名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所以我们无法使用系统的函数名</a:t>
            </a:r>
            <a:endParaRPr lang="en-US" altLang="zh-CN" dirty="0" smtClean="0"/>
          </a:p>
          <a:p>
            <a:r>
              <a:rPr lang="zh-CN" altLang="en-US" dirty="0" smtClean="0"/>
              <a:t>可变函数</a:t>
            </a:r>
            <a:endParaRPr lang="en-US" altLang="zh-CN" dirty="0"/>
          </a:p>
          <a:p>
            <a:pPr lvl="2"/>
            <a:r>
              <a:rPr lang="zh-CN" altLang="en-US" dirty="0" smtClean="0"/>
              <a:t>函数名可以由一个变量来代替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198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没有名字的函数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匿名函数应该作为一个值的形式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赋值给一个变量</a:t>
            </a:r>
            <a:endParaRPr lang="en-US" altLang="zh-CN" dirty="0" smtClean="0"/>
          </a:p>
          <a:p>
            <a:r>
              <a:rPr lang="zh-CN" altLang="en-US" dirty="0" smtClean="0"/>
              <a:t>调用匿名函数语法形式</a:t>
            </a:r>
            <a:endParaRPr lang="en-US" altLang="zh-CN" dirty="0"/>
          </a:p>
          <a:p>
            <a:pPr lvl="2"/>
            <a:r>
              <a:rPr lang="zh-CN" altLang="en-US" dirty="0" smtClean="0"/>
              <a:t>变量名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894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函数的参数分两种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在定义函数的时候规定的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这里的参数只是一个形式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默认的是没有值的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只是说明此处需要使用一个数据来代替</a:t>
            </a:r>
            <a:endParaRPr lang="en-US" altLang="zh-CN" dirty="0" smtClean="0"/>
          </a:p>
          <a:p>
            <a:r>
              <a:rPr lang="zh-CN" altLang="en-US" dirty="0" smtClean="0"/>
              <a:t>实参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在调用函数的时候把实际的值传递给函数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也就是传递给了形参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这个时候才有真正的数据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参数的值传递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参数默认就是值传递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在函数内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如果改变形参的值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不会对外面的实参造成任何影响</a:t>
            </a:r>
            <a:endParaRPr lang="en-US" altLang="zh-CN" dirty="0" smtClean="0"/>
          </a:p>
          <a:p>
            <a:r>
              <a:rPr lang="zh-CN" altLang="en-US" dirty="0" smtClean="0"/>
              <a:t>参数的引用传递</a:t>
            </a:r>
            <a:endParaRPr lang="en-US" altLang="zh-CN" dirty="0"/>
          </a:p>
          <a:p>
            <a:pPr lvl="2"/>
            <a:r>
              <a:rPr lang="zh-CN" altLang="en-US" dirty="0" smtClean="0"/>
              <a:t>如果要使用引用传递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就应该在定义函数的时候规定好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在形参的前面加 取地址运算符</a:t>
            </a:r>
            <a:r>
              <a:rPr lang="en-US" altLang="zh-CN" dirty="0" smtClean="0"/>
              <a:t>&amp;</a:t>
            </a:r>
          </a:p>
          <a:p>
            <a:pPr lvl="2"/>
            <a:r>
              <a:rPr lang="zh-CN" altLang="en-US" dirty="0" smtClean="0"/>
              <a:t>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实参变量的前面就不用再加</a:t>
            </a:r>
            <a:r>
              <a:rPr lang="en-US" altLang="zh-CN" dirty="0" smtClean="0"/>
              <a:t>&amp;</a:t>
            </a:r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如果采用了引用传递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实参一定只能是变量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因为只有变量之间才有引用传递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616624"/>
          </a:xfrm>
        </p:spPr>
        <p:txBody>
          <a:bodyPr/>
          <a:lstStyle/>
          <a:p>
            <a:r>
              <a:rPr lang="zh-CN" altLang="en-US" dirty="0" smtClean="0"/>
              <a:t>参数的默认值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形参值应该都是由实参传递过来的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但是如果某个参数比较常用的话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这个时候就可以给形参设置一个默认值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如果省略掉有默认值的形参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则实参的数据就是默认值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如果填写了形参数据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就采用实参传递的值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如果一个函数存在多个形参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而其中有的形参有默认值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有的形参没有默认值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必须把有默认值的函数放在参数列表的最后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参数的默认值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应该是一个确定的数据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一般来说就是常量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而不能是一个变量或者其他不确定的数据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参数的数量问题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实参和形参的数量应该是相等的</a:t>
            </a:r>
            <a:endParaRPr lang="en-US" altLang="zh-CN" dirty="0" smtClean="0"/>
          </a:p>
          <a:p>
            <a:r>
              <a:rPr lang="zh-CN" altLang="en-US" dirty="0" smtClean="0"/>
              <a:t>实参多余形参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可以正常运行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形参按顺序接受实参的数据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多余的自动舍弃</a:t>
            </a:r>
            <a:endParaRPr lang="en-US" altLang="zh-CN" dirty="0" smtClean="0"/>
          </a:p>
          <a:p>
            <a:r>
              <a:rPr lang="zh-CN" altLang="en-US" dirty="0" smtClean="0"/>
              <a:t>实参少于形参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只有一种正常情况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就是形参列表的最后有默认值的情况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有默认值的参数可以不用赋值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一般都会报告一个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但是脚本会继续执行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只是有些实参没有获取到数据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不定参数的函数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可以利用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的系统函数来获取参数</a:t>
            </a:r>
            <a:r>
              <a:rPr lang="en-US" altLang="zh-CN" dirty="0" err="1" smtClean="0"/>
              <a:t>func_get_arge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func_get_args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可以获得当前函数所得到的所有实参的数据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并以索引数组的形式保存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unc_get_arg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获得某个参数的值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注意要使用参数的索引位置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unc_num_args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获得参数数量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可执行代码的集合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以完成相应的功能</a:t>
            </a:r>
            <a:endParaRPr lang="en-US" altLang="zh-CN" dirty="0" smtClean="0"/>
          </a:p>
          <a:p>
            <a:r>
              <a:rPr lang="en-US" altLang="zh-CN" dirty="0" smtClean="0"/>
              <a:t>return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体中有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语句可以将函数的返回值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返回给调用该函数的位置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停止函数的运行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当一个变量在定义完之后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在哪里可以使用在哪里不能使用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就是一个变量的有效范围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一共支持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个作用域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局部作用域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在一个函数内部定义的变量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只能在函数内部使用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全局作用域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在函数外部定义的变量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只能在函数外部使用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全局和局部的作用域是不能重叠的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不能相互访问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个不同的函数也有自己独立的作用域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函数之间的变量也不能相互访问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在局部区域和全局区域都可以使用的变量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中所有的超全局变量都是系统预定义变量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是专门将用户的数据超全局化的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r>
              <a:rPr lang="en-US" altLang="zh-CN" dirty="0" smtClean="0"/>
              <a:t>$GLOBALS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数组中的每一个元素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都是与当前的每一个全局一一对应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用户每创建一个全局变量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都会自动的在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中添加一个元素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元素的下标就是全局变量的变量名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元素的值就是全局变量的值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每当增加一个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数组的一个元素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就相当于自动创建了一个全局变量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全局变量与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直接的关系并不是引用传递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它们的操作都是同步的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无论其中的任何一个做了任何的变化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都会以直接的相同的方式去影响另外一个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global</a:t>
            </a:r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2"/>
            <a:r>
              <a:rPr lang="zh-CN" altLang="en-US" dirty="0" smtClean="0"/>
              <a:t>相当于在函数内定义了一个局部变量，并且，该变量的名字和外面的全局变量是一样的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将外面的全局变量的地址复制一份，传递给上面定义的局部变量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</a:t>
            </a:r>
            <a:r>
              <a:rPr lang="zh-CN" altLang="en-US" dirty="0" smtClean="0"/>
              <a:t>的功能不是将修饰的变量超全局化，而是在局部定义了一个和全局变量名字相同的局部变量，并且和外面的全局变量之间是一种引用传递关系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声明周期是值变量声明时候出现，什么时候消失</a:t>
            </a:r>
            <a:endParaRPr lang="en-US" altLang="zh-CN" dirty="0" smtClean="0"/>
          </a:p>
          <a:p>
            <a:r>
              <a:rPr lang="zh-CN" altLang="en-US" dirty="0" smtClean="0"/>
              <a:t>基本知识</a:t>
            </a:r>
            <a:endParaRPr lang="en-US" altLang="zh-CN" dirty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所有的资源，都会在一个脚本运行周期结束之后消失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变量被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掉也会消失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局部变量的生命周期会随着执行函数的时候出现，到函数执行结束的时候消失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静态局部变量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不随着函数执行的结束而消失，只要函数存在（运行脚本周期没有结束），该变量就一直存在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每次调用函数后该变量的值都会保存起来，并不会消失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无论有没有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关键字，函数内的变量都是局部变量不能在函数外使用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函数的递归就是函数在执行过程中自己调用自己的过程</a:t>
            </a:r>
            <a:endParaRPr lang="en-US" altLang="zh-CN" dirty="0" smtClean="0"/>
          </a:p>
          <a:p>
            <a:r>
              <a:rPr lang="zh-CN" altLang="en-US" dirty="0" smtClean="0"/>
              <a:t>案例：斐波那契数列</a:t>
            </a:r>
            <a:endParaRPr lang="en-US" altLang="zh-CN" dirty="0"/>
          </a:p>
          <a:p>
            <a:pPr lvl="2"/>
            <a:r>
              <a:rPr lang="zh-CN" altLang="en-US" dirty="0" smtClean="0"/>
              <a:t>前两项已知，从第三项开始，每一项都是前两项的和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比如：如果前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，那么数列为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 	1	2	3	5	8	13	21 …</a:t>
            </a:r>
          </a:p>
          <a:p>
            <a:pPr lvl="2"/>
            <a:r>
              <a:rPr lang="zh-CN" altLang="en-US" dirty="0" smtClean="0"/>
              <a:t>如何求得第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项的值？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递归的两要素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递归出口，就是什么时候停止递归调用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递归点，就是什么时候开始使用递归调用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从前往后来解决问题，就是一个步骤重复的执行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php</a:t>
            </a:r>
            <a:r>
              <a:rPr lang="zh-CN" altLang="zh-CN" dirty="0" smtClean="0"/>
              <a:t>中至少</a:t>
            </a:r>
            <a:r>
              <a:rPr lang="zh-CN" altLang="zh-CN" dirty="0"/>
              <a:t>有四种定义字符串的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)(php5.3</a:t>
            </a:r>
            <a:r>
              <a:rPr lang="zh-CN" altLang="en-US" dirty="0" smtClean="0"/>
              <a:t>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447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单引号字符串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单引号定义字符串的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zh-CN" dirty="0"/>
              <a:t>单引号不可以解析其中的变量！</a:t>
            </a:r>
          </a:p>
          <a:p>
            <a:pPr lvl="2"/>
            <a:r>
              <a:rPr lang="zh-CN" altLang="zh-CN" dirty="0"/>
              <a:t>当使用单引号定义字符串时候，如果字符串里面又有单引号，需要用转义字符进行转义</a:t>
            </a:r>
          </a:p>
          <a:p>
            <a:pPr lvl="2"/>
            <a:r>
              <a:rPr lang="zh-CN" altLang="zh-CN" dirty="0"/>
              <a:t>单引号内除了可以转义单引号和转义字符外，就不能处理其他的转义字符了！</a:t>
            </a:r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4365104"/>
            <a:ext cx="5274310" cy="22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双引号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可以解析其中的变量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当使用双引号定义字符串的时候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如果字符串里面又有双引号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需要用转义字符串转义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双引号内除了可以转义双引号和转义字符外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还能转义其他的转义字符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双引号里面有变量名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最好先确定变量名的边界</a:t>
            </a:r>
            <a:r>
              <a:rPr lang="en-US" altLang="zh-CN" dirty="0" smtClean="0"/>
              <a:t>!</a:t>
            </a:r>
            <a:r>
              <a:rPr lang="zh-CN" altLang="en-US" dirty="0" smtClean="0"/>
              <a:t>使用一对大括号讲变量名包裹起来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这里的花括号就是一种语法形式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6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定界符就是用户自己定义字符串的边界</a:t>
            </a:r>
            <a:endParaRPr lang="en-US" altLang="zh-CN" dirty="0" smtClean="0"/>
          </a:p>
          <a:p>
            <a:r>
              <a:rPr lang="zh-CN" altLang="en-US" dirty="0" smtClean="0"/>
              <a:t>适用于比较复杂的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多行的字符串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&lt;&lt;&lt;</a:t>
            </a:r>
            <a:r>
              <a:rPr lang="zh-CN" altLang="en-US" dirty="0" smtClean="0"/>
              <a:t>开始标记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结束标记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其中开始标记和结束标记是一样的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42262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&lt;&lt;&lt;‘</a:t>
            </a:r>
            <a:r>
              <a:rPr lang="zh-CN" altLang="en-US" dirty="0"/>
              <a:t>开始标记</a:t>
            </a:r>
            <a:r>
              <a:rPr lang="en-US" altLang="zh-CN" dirty="0"/>
              <a:t>’</a:t>
            </a:r>
          </a:p>
          <a:p>
            <a:pPr lvl="2"/>
            <a:r>
              <a:rPr lang="zh-CN" altLang="en-US" dirty="0"/>
              <a:t>字符串内容</a:t>
            </a:r>
            <a:endParaRPr lang="en-US" altLang="zh-CN" dirty="0"/>
          </a:p>
          <a:p>
            <a:pPr lvl="2"/>
            <a:r>
              <a:rPr lang="zh-CN" altLang="en-US" dirty="0"/>
              <a:t>结束标记</a:t>
            </a:r>
            <a:endParaRPr lang="en-US" altLang="zh-CN" dirty="0"/>
          </a:p>
          <a:p>
            <a:pPr lvl="2"/>
            <a:r>
              <a:rPr lang="zh-CN" altLang="en-US" dirty="0"/>
              <a:t>其中开始标记和结束标记是一样的</a:t>
            </a:r>
            <a:r>
              <a:rPr lang="en-US" altLang="zh-CN" dirty="0" smtClean="0"/>
              <a:t>!!!</a:t>
            </a:r>
          </a:p>
          <a:p>
            <a:r>
              <a:rPr lang="zh-CN" altLang="zh-CN" dirty="0" smtClean="0"/>
              <a:t>与</a:t>
            </a:r>
            <a:r>
              <a:rPr lang="en-US" altLang="zh-CN" dirty="0" err="1"/>
              <a:t>Heredoc</a:t>
            </a:r>
            <a:r>
              <a:rPr lang="zh-CN" altLang="zh-CN" dirty="0"/>
              <a:t>相比，无法解析里面的转义字符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05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trlen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strting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返回字符串的长度</a:t>
            </a:r>
            <a:endParaRPr lang="en-US" altLang="zh-CN" dirty="0" smtClean="0"/>
          </a:p>
          <a:p>
            <a:r>
              <a:rPr lang="en-US" altLang="zh-CN" dirty="0" err="1" smtClean="0"/>
              <a:t>substr</a:t>
            </a:r>
            <a:endParaRPr lang="en-US" altLang="zh-CN" dirty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substr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string,int</a:t>
            </a:r>
            <a:r>
              <a:rPr lang="en-US" altLang="zh-CN" dirty="0" smtClean="0"/>
              <a:t> $start[,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$length])</a:t>
            </a:r>
          </a:p>
          <a:p>
            <a:pPr lvl="2"/>
            <a:r>
              <a:rPr lang="zh-CN" altLang="en-US" dirty="0" smtClean="0"/>
              <a:t>返回字符串由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开始和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长度指定的子字符串</a:t>
            </a:r>
            <a:endParaRPr lang="en-US" altLang="zh-CN" dirty="0" smtClean="0"/>
          </a:p>
          <a:p>
            <a:r>
              <a:rPr lang="en-US" altLang="zh-CN" dirty="0" err="1" smtClean="0"/>
              <a:t>strtolower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把字符串全部小写</a:t>
            </a:r>
            <a:endParaRPr lang="en-US" altLang="zh-CN" dirty="0" smtClean="0"/>
          </a:p>
          <a:p>
            <a:r>
              <a:rPr lang="en-US" altLang="zh-CN" dirty="0" err="1" smtClean="0"/>
              <a:t>strtoupper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把字符串全部大写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CN" dirty="0" err="1" smtClean="0"/>
              <a:t>ucfirst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ucfirst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的首字母转换为大写字母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并返回这个字符串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trrev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反转</a:t>
            </a:r>
            <a:endParaRPr lang="en-US" altLang="zh-CN" dirty="0" smtClean="0"/>
          </a:p>
          <a:p>
            <a:r>
              <a:rPr lang="en-US" altLang="zh-CN" dirty="0" err="1" smtClean="0"/>
              <a:t>strpos</a:t>
            </a:r>
            <a:endParaRPr lang="en-US" altLang="zh-CN" dirty="0"/>
          </a:p>
          <a:p>
            <a:pPr lvl="2"/>
            <a:r>
              <a:rPr lang="en-US" altLang="zh-CN" dirty="0" err="1" smtClean="0"/>
              <a:t>Pos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函数的作用是从左往右查找并返回字符串</a:t>
            </a:r>
            <a:endParaRPr lang="en-US" altLang="zh-CN" dirty="0"/>
          </a:p>
          <a:p>
            <a:r>
              <a:rPr lang="en-US" altLang="zh-CN" dirty="0" err="1" smtClean="0"/>
              <a:t>strrpos</a:t>
            </a:r>
            <a:endParaRPr lang="en-US" altLang="zh-CN" dirty="0"/>
          </a:p>
          <a:p>
            <a:pPr lvl="2"/>
            <a:r>
              <a:rPr lang="zh-CN" altLang="en-US" dirty="0" smtClean="0"/>
              <a:t>从右往左查找并返回字符串中某个字符的起始位置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60648"/>
            <a:ext cx="8229600" cy="6286793"/>
          </a:xfrm>
        </p:spPr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字符串截取函数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从左往右截取指定字符的位置开始以后的全部字符串</a:t>
            </a:r>
            <a:endParaRPr lang="en-US" altLang="zh-CN" dirty="0" smtClean="0"/>
          </a:p>
          <a:p>
            <a:r>
              <a:rPr lang="en-US" altLang="zh-CN" dirty="0" err="1" smtClean="0"/>
              <a:t>strrchr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从右往左截取指定字符串的位置开始以后的全部字符串</a:t>
            </a:r>
            <a:endParaRPr lang="en-US" altLang="zh-CN" dirty="0" smtClean="0"/>
          </a:p>
          <a:p>
            <a:r>
              <a:rPr lang="en-US" altLang="zh-CN" dirty="0" smtClean="0"/>
              <a:t>trim</a:t>
            </a:r>
            <a:endParaRPr lang="en-US" altLang="zh-CN" dirty="0"/>
          </a:p>
          <a:p>
            <a:pPr lvl="2"/>
            <a:r>
              <a:rPr lang="zh-CN" altLang="en-US" dirty="0" smtClean="0"/>
              <a:t>去掉指定字符串两边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开始和结尾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的所有的空格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用户在提交表单的时候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开始和结尾容易多打一些空格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tr_replace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str_replace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search,mixed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replace,mixed</a:t>
            </a:r>
            <a:r>
              <a:rPr lang="en-US" altLang="zh-CN" dirty="0" smtClean="0"/>
              <a:t> $subject) </a:t>
            </a:r>
            <a:r>
              <a:rPr lang="zh-CN" altLang="en-US" dirty="0" smtClean="0"/>
              <a:t>将 </a:t>
            </a:r>
            <a:r>
              <a:rPr lang="en-US" altLang="zh-CN" dirty="0"/>
              <a:t>subject </a:t>
            </a:r>
            <a:r>
              <a:rPr lang="zh-CN" altLang="en-US" dirty="0"/>
              <a:t>中全部的 </a:t>
            </a:r>
            <a:r>
              <a:rPr lang="en-US" altLang="zh-CN" dirty="0"/>
              <a:t>search </a:t>
            </a:r>
            <a:r>
              <a:rPr lang="zh-CN" altLang="en-US" dirty="0"/>
              <a:t>都被 </a:t>
            </a:r>
            <a:r>
              <a:rPr lang="en-US" altLang="zh-CN" dirty="0"/>
              <a:t>replace </a:t>
            </a:r>
            <a:r>
              <a:rPr lang="zh-CN" altLang="en-US" dirty="0"/>
              <a:t>替换之后的结果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5400600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ime</a:t>
            </a:r>
          </a:p>
          <a:p>
            <a:pPr lvl="2"/>
            <a:r>
              <a:rPr lang="zh-CN" altLang="en-US" dirty="0" smtClean="0"/>
              <a:t>返回一个时间戳</a:t>
            </a:r>
            <a:r>
              <a:rPr lang="en-US" altLang="zh-CN" dirty="0" smtClean="0"/>
              <a:t>,</a:t>
            </a:r>
            <a:r>
              <a:rPr lang="zh-CN" altLang="en-US" dirty="0" smtClean="0"/>
              <a:t>时间戳是格林威治时间到现在的秒数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endParaRPr lang="en-US" altLang="zh-CN" dirty="0"/>
          </a:p>
          <a:p>
            <a:pPr lvl="2"/>
            <a:r>
              <a:rPr lang="en-US" altLang="zh-CN" dirty="0" smtClean="0"/>
              <a:t>String date(string $</a:t>
            </a:r>
            <a:r>
              <a:rPr lang="en-US" altLang="zh-CN" dirty="0" err="1" smtClean="0"/>
              <a:t>formate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$timestamp])</a:t>
            </a:r>
          </a:p>
          <a:p>
            <a:pPr lvl="2"/>
            <a:r>
              <a:rPr lang="en-US" altLang="zh-CN" dirty="0" smtClean="0"/>
              <a:t>$timestamp</a:t>
            </a:r>
            <a:r>
              <a:rPr lang="zh-CN" altLang="en-US" dirty="0" smtClean="0"/>
              <a:t>是秒数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可以省略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en-US" altLang="zh-CN" dirty="0" err="1" smtClean="0"/>
              <a:t>formate</a:t>
            </a:r>
            <a:r>
              <a:rPr lang="zh-CN" altLang="en-US" dirty="0" smtClean="0"/>
              <a:t>是时间占位符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需要牢记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Y: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m: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d: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H: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i: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s: </a:t>
            </a:r>
            <a:r>
              <a:rPr lang="zh-CN" altLang="en-US" dirty="0" smtClean="0"/>
              <a:t>秒数</a:t>
            </a:r>
            <a:endParaRPr lang="en-US" altLang="zh-CN" dirty="0" smtClean="0"/>
          </a:p>
          <a:p>
            <a:r>
              <a:rPr lang="en-US" altLang="zh-CN" dirty="0" err="1"/>
              <a:t>strtotime</a:t>
            </a:r>
            <a:endParaRPr lang="en-US" altLang="zh-CN" dirty="0"/>
          </a:p>
          <a:p>
            <a:pPr lvl="2"/>
            <a:r>
              <a:rPr lang="zh-CN" altLang="en-US" dirty="0"/>
              <a:t>将因为格式下的时间字符串转化成时间戳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bs</a:t>
            </a:r>
          </a:p>
          <a:p>
            <a:pPr lvl="2"/>
            <a:r>
              <a:rPr lang="zh-CN" altLang="en-US" dirty="0" smtClean="0"/>
              <a:t>绝对值</a:t>
            </a:r>
            <a:endParaRPr lang="en-US" altLang="zh-CN" dirty="0" smtClean="0"/>
          </a:p>
          <a:p>
            <a:r>
              <a:rPr lang="en-US" altLang="zh-CN" dirty="0" smtClean="0"/>
              <a:t>floor</a:t>
            </a:r>
            <a:endParaRPr lang="en-US" altLang="zh-CN" dirty="0"/>
          </a:p>
          <a:p>
            <a:pPr lvl="2"/>
            <a:r>
              <a:rPr lang="zh-CN" altLang="en-US" dirty="0" smtClean="0"/>
              <a:t>向下取整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获得一个比当前数值小的最大整数</a:t>
            </a:r>
            <a:endParaRPr lang="en-US" altLang="zh-CN" dirty="0" smtClean="0"/>
          </a:p>
          <a:p>
            <a:r>
              <a:rPr lang="en-US" altLang="zh-CN" dirty="0" smtClean="0"/>
              <a:t>ceil</a:t>
            </a:r>
            <a:endParaRPr lang="en-US" altLang="zh-CN" dirty="0"/>
          </a:p>
          <a:p>
            <a:pPr lvl="2"/>
            <a:r>
              <a:rPr lang="zh-CN" altLang="en-US" dirty="0" smtClean="0"/>
              <a:t>向上取整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获得一个比当前数值最小的整数</a:t>
            </a:r>
            <a:endParaRPr lang="en-US" altLang="zh-CN" dirty="0" smtClean="0"/>
          </a:p>
          <a:p>
            <a:r>
              <a:rPr lang="en-US" altLang="zh-CN" dirty="0" smtClean="0"/>
              <a:t>round</a:t>
            </a:r>
            <a:endParaRPr lang="en-US" altLang="zh-CN" dirty="0"/>
          </a:p>
          <a:p>
            <a:pPr lvl="2"/>
            <a:r>
              <a:rPr lang="zh-CN" altLang="en-US" dirty="0"/>
              <a:t>四舍五入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mt_rand</a:t>
            </a:r>
            <a:endParaRPr lang="en-US" altLang="zh-CN" dirty="0"/>
          </a:p>
          <a:p>
            <a:pPr lvl="2"/>
            <a:r>
              <a:rPr lang="zh-CN" altLang="en-US" dirty="0" smtClean="0"/>
              <a:t>获得一个指定区间的随机整数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区间都是闭区间</a:t>
            </a:r>
            <a:endParaRPr lang="en-US" altLang="zh-CN" dirty="0" smtClean="0"/>
          </a:p>
          <a:p>
            <a:pPr lvl="2"/>
            <a:r>
              <a:rPr lang="en-US" altLang="zh-CN" dirty="0" err="1"/>
              <a:t>m</a:t>
            </a:r>
            <a:r>
              <a:rPr lang="en-US" altLang="zh-CN" dirty="0" err="1" smtClean="0"/>
              <a:t>t_rand</a:t>
            </a:r>
            <a:r>
              <a:rPr lang="zh-CN" altLang="en-US" dirty="0" smtClean="0"/>
              <a:t>的速度是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的四倍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5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0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后缀名一定是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混编的时候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引擎不是所有的代码都执行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它只执行属于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的那一部分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如何区分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?</a:t>
            </a:r>
            <a:r>
              <a:rPr lang="zh-CN" altLang="en-US" dirty="0" smtClean="0"/>
              <a:t>必须依靠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种标签</a:t>
            </a:r>
            <a:endParaRPr lang="en-US" altLang="zh-CN" dirty="0"/>
          </a:p>
          <a:p>
            <a:pPr lvl="2"/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&gt;</a:t>
            </a:r>
          </a:p>
          <a:p>
            <a:pPr lvl="2"/>
            <a:r>
              <a:rPr lang="en-US" altLang="zh-CN" dirty="0" smtClean="0"/>
              <a:t>&lt;script language=“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”&gt;&lt;/script&gt;</a:t>
            </a:r>
            <a:endParaRPr lang="en-US" altLang="zh-CN" dirty="0"/>
          </a:p>
          <a:p>
            <a:pPr lvl="2"/>
            <a:r>
              <a:rPr lang="en-US" altLang="zh-CN" dirty="0" smtClean="0"/>
              <a:t>&lt;? ?&gt;</a:t>
            </a:r>
          </a:p>
          <a:p>
            <a:pPr lvl="2"/>
            <a:r>
              <a:rPr lang="en-US" altLang="zh-CN" dirty="0" smtClean="0"/>
              <a:t>&lt;%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6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156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zh-CN" altLang="en-US" dirty="0" smtClean="0"/>
              <a:t>整个文档中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有两种模式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标签外</a:t>
            </a:r>
            <a:r>
              <a:rPr lang="en-US" altLang="zh-CN" dirty="0" smtClean="0"/>
              <a:t>: html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语句结束符</a:t>
            </a:r>
            <a:endParaRPr lang="en-US" altLang="zh-CN" dirty="0"/>
          </a:p>
          <a:p>
            <a:pPr lvl="2"/>
            <a:r>
              <a:rPr lang="zh-CN" altLang="en-US" dirty="0" smtClean="0"/>
              <a:t>每条语句都要以分号结束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最后一个语句可以没有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尽量一条语句占用一行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en-US" altLang="zh-CN" dirty="0"/>
          </a:p>
          <a:p>
            <a:pPr lvl="2"/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</a:p>
          <a:p>
            <a:pPr lvl="2"/>
            <a:r>
              <a:rPr lang="zh-CN" altLang="en-US" dirty="0" smtClean="0"/>
              <a:t>块注释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zh-CN" altLang="en-US" dirty="0" smtClean="0"/>
              <a:t>* 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0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注释符只有在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模式下才能生效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千万不要使用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的注释符去注释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144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</a:p>
          <a:p>
            <a:pPr lvl="2"/>
            <a:r>
              <a:rPr lang="zh-CN" altLang="en-US" dirty="0" smtClean="0"/>
              <a:t>简单输出语句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可以输出字符串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表达式的值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</a:t>
            </a:r>
          </a:p>
          <a:p>
            <a:pPr lvl="2"/>
            <a:r>
              <a:rPr lang="zh-CN" altLang="en-US" dirty="0" smtClean="0"/>
              <a:t>作用和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但是可以一次输出多个字符串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中间用逗号分隔</a:t>
            </a:r>
            <a:endParaRPr lang="en-US" altLang="zh-CN" dirty="0" smtClean="0"/>
          </a:p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测试代码使用最多的输出语句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不进可以输出一个或多个变量还可以输出变量的类型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2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/>
          </a:p>
          <a:p>
            <a:pPr lvl="2"/>
            <a:r>
              <a:rPr lang="zh-CN" altLang="en-US" dirty="0" smtClean="0"/>
              <a:t>比较擅长输出由静态文本和其他变量所组成的混合产物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基本语法规则为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前半部分用双引号括起来的字符串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如果字符串中需要出现变量的时候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就用占位符表示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占位符都是以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而且不同的占位符输出的类型不同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后半部分为变量列表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而且变量列表和前面的占位符是一一对应的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常见的占位符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c,%d,%u,%x,%f,%s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一般用来打印数组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只打印数组元素的下标和元素值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量就是数据</a:t>
            </a:r>
            <a:endParaRPr lang="en-US" altLang="zh-CN" dirty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在一个脚本周期内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其值可以改变的量</a:t>
            </a:r>
            <a:endParaRPr lang="en-US" altLang="zh-CN" dirty="0"/>
          </a:p>
          <a:p>
            <a:r>
              <a:rPr lang="zh-CN" altLang="en-US" dirty="0" smtClean="0"/>
              <a:t>什么是一个脚本周期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将请求交由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引擎处理开始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将处理的结果交给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2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变量是由值和标识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r>
              <a:rPr lang="zh-CN" altLang="en-US" dirty="0" smtClean="0"/>
              <a:t>值和标识的关系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变量名引用值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值被变量名引用</a:t>
            </a:r>
            <a:endParaRPr lang="en-US" altLang="zh-CN" dirty="0" smtClean="0"/>
          </a:p>
          <a:p>
            <a:r>
              <a:rPr lang="zh-CN" altLang="en-US" dirty="0" smtClean="0"/>
              <a:t>内存和外存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程序和数据的仓库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2"/>
            <a:r>
              <a:rPr lang="zh-CN" altLang="en-US" dirty="0"/>
              <a:t>内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存放的是正在运行的程序和与之相关的数据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内存由堆区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栈区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全局数据区组成</a:t>
            </a:r>
            <a:endParaRPr lang="en-US" altLang="zh-CN" dirty="0"/>
          </a:p>
          <a:p>
            <a:pPr lvl="3"/>
            <a:r>
              <a:rPr lang="zh-CN" altLang="en-US" dirty="0" smtClean="0"/>
              <a:t>堆区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数据读取速度慢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对象等数据</a:t>
            </a:r>
            <a:endParaRPr lang="en-US" altLang="zh-CN" dirty="0" smtClean="0"/>
          </a:p>
          <a:p>
            <a:pPr lvl="3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一般存放不变的数据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函数名和数组名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代码区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存放函数或对象的方法等代码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全局数据区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主要存放变量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5518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</a:t>
            </a:r>
            <a:r>
              <a:rPr lang="en-US" altLang="zh-CN" dirty="0" smtClean="0"/>
              <a:t>$a=100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放到全局数据区中的变量区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也就是会有一个内存地址</a:t>
            </a:r>
            <a:endParaRPr lang="en-US" altLang="zh-CN" dirty="0" smtClean="0"/>
          </a:p>
          <a:p>
            <a:r>
              <a:rPr lang="zh-CN" altLang="en-US" dirty="0" smtClean="0"/>
              <a:t>在栈区里面开辟一块内存空间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用来保存变量名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所在的内存地址保存到变量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5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深度剖析一下</a:t>
            </a:r>
            <a:r>
              <a:rPr lang="en-US" altLang="zh-CN" dirty="0" smtClean="0"/>
              <a:t>echo $a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在栈区里找到</a:t>
            </a:r>
            <a:r>
              <a:rPr lang="en-US" altLang="zh-CN" dirty="0" smtClean="0"/>
              <a:t>$a</a:t>
            </a:r>
            <a:r>
              <a:rPr lang="zh-CN" altLang="en-US" dirty="0" smtClean="0"/>
              <a:t>这个变量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保存的内存地址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找到对应的内存空间地址</a:t>
            </a:r>
            <a:endParaRPr lang="en-US" altLang="zh-CN" dirty="0" smtClean="0"/>
          </a:p>
          <a:p>
            <a:r>
              <a:rPr lang="zh-CN" altLang="en-US" dirty="0" smtClean="0"/>
              <a:t>将指向的内存空间里面的数据进行输出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9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变量的基本语法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是一个语法形式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用于表示后面的标识符是一个变量名</a:t>
            </a:r>
            <a:r>
              <a:rPr lang="en-US" altLang="zh-CN" dirty="0" smtClean="0"/>
              <a:t>,$</a:t>
            </a:r>
            <a:r>
              <a:rPr lang="zh-CN" altLang="en-US" dirty="0" smtClean="0"/>
              <a:t>不属于变量名的一部分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数字和下划线组成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不能以数字开头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对大小写敏感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可以使用中文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名要尽量做到见名知意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变量名由多个单词组成的时候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有三种形式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每个单词的首字母都大写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小驼峰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第一个单词的首字母小写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其余的首字母大写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下划线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各个单词以下划线分割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24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变量名又可以用一个变量来代替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7879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不需要显示的声明变量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变量的声明一般和赋值同时进行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也叫做变量的初始化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变量不需要显示的声明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但是并不代表可以直接使用一个完全没有初始化的量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变量可以是任意类型的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而不需要指定具体的类型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变量不需要指定类型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但是并不代表该变量没有数据类型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变量的类型就是其保存的值的类型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删除变量需要使用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Unset(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负责将当前的变量名移除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消除该变量名对变量值的引用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值的部分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不属于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核心解释器的垃圾回收机制管理和回收的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给一个变量赋值有两种情况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具体的值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</a:t>
            </a:r>
          </a:p>
          <a:p>
            <a:pPr lvl="3"/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引用传递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值传递</a:t>
            </a:r>
            <a:r>
              <a:rPr lang="en-US" altLang="zh-CN" dirty="0" smtClean="0"/>
              <a:t>($b = $a)</a:t>
            </a:r>
            <a:endParaRPr lang="en-US" altLang="zh-CN" dirty="0"/>
          </a:p>
          <a:p>
            <a:pPr lvl="2"/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的值得到并复制一份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并在变量区里面开辟新的内存空间</a:t>
            </a:r>
            <a:r>
              <a:rPr lang="en-US" altLang="zh-CN" dirty="0" smtClean="0"/>
              <a:t>,</a:t>
            </a:r>
            <a:r>
              <a:rPr lang="zh-CN" altLang="en-US" dirty="0"/>
              <a:t>用于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同时得到一个新的内存空间地址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在栈空间里面开辟一个新的内存空间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用于存放变量名</a:t>
            </a:r>
            <a:r>
              <a:rPr lang="en-US" altLang="zh-CN" dirty="0" smtClean="0"/>
              <a:t>$b</a:t>
            </a:r>
          </a:p>
          <a:p>
            <a:pPr lvl="2"/>
            <a:r>
              <a:rPr lang="zh-CN" altLang="en-US" dirty="0" smtClean="0"/>
              <a:t>将新的内存空间地址赋值给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($b = &amp;$a)</a:t>
            </a:r>
          </a:p>
          <a:p>
            <a:pPr lvl="2"/>
            <a:r>
              <a:rPr lang="zh-CN" altLang="en-US" dirty="0" smtClean="0"/>
              <a:t>将一个变量的内存空间地址赋值给另外一个变量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我们通过求地址运算符</a:t>
            </a:r>
            <a:r>
              <a:rPr lang="en-US" altLang="zh-CN" dirty="0" smtClean="0"/>
              <a:t>(&amp;)</a:t>
            </a:r>
            <a:r>
              <a:rPr lang="zh-CN" altLang="en-US" dirty="0" smtClean="0"/>
              <a:t>来得到变量的地址空间</a:t>
            </a:r>
            <a:endParaRPr lang="en-US" altLang="zh-CN" dirty="0" smtClean="0"/>
          </a:p>
          <a:p>
            <a:r>
              <a:rPr lang="zh-CN" altLang="en-US" dirty="0" smtClean="0"/>
              <a:t>剖析</a:t>
            </a:r>
            <a:r>
              <a:rPr lang="en-US" altLang="zh-CN" dirty="0" smtClean="0"/>
              <a:t>$b = &amp;$a</a:t>
            </a:r>
            <a:endParaRPr lang="en-US" altLang="zh-CN" dirty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在栈区里面开辟一个内存空间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存放变量名</a:t>
            </a:r>
            <a:r>
              <a:rPr lang="en-US" altLang="zh-CN" dirty="0" smtClean="0"/>
              <a:t>b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变量所在的内存空间的地址复制一份给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系统已经预先定义好了的变量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我们需要使用的时候直接拿来使用就可以</a:t>
            </a:r>
            <a:endParaRPr lang="en-US" altLang="zh-CN" dirty="0" smtClean="0"/>
          </a:p>
          <a:p>
            <a:r>
              <a:rPr lang="en-US" altLang="zh-CN" dirty="0" smtClean="0"/>
              <a:t>$_SERVER</a:t>
            </a:r>
            <a:endParaRPr lang="en-US" altLang="zh-CN" dirty="0"/>
          </a:p>
          <a:p>
            <a:pPr lvl="2"/>
            <a:r>
              <a:rPr lang="zh-CN" altLang="en-US" dirty="0" smtClean="0"/>
              <a:t>服务器可以收集到的服务器信息和浏览器信息等信息的集合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是一个数组</a:t>
            </a:r>
            <a:endParaRPr lang="en-US" altLang="zh-CN" dirty="0" smtClean="0"/>
          </a:p>
          <a:p>
            <a:r>
              <a:rPr lang="en-US" altLang="zh-CN" dirty="0" smtClean="0"/>
              <a:t>$_GET</a:t>
            </a:r>
            <a:endParaRPr lang="en-US" altLang="zh-CN" dirty="0"/>
          </a:p>
          <a:p>
            <a:pPr lvl="2"/>
            <a:r>
              <a:rPr lang="zh-CN" altLang="en-US" dirty="0" smtClean="0"/>
              <a:t>用于接收用户在填写表单的时候采用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方式提交的所有数据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$_POST</a:t>
            </a:r>
          </a:p>
          <a:p>
            <a:pPr lvl="2"/>
            <a:r>
              <a:rPr lang="zh-CN" altLang="en-US" dirty="0" smtClean="0"/>
              <a:t>用于接受用户提交的表单数据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只接收表单以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的形式提交的数据</a:t>
            </a:r>
            <a:endParaRPr lang="en-US" altLang="zh-CN" dirty="0" smtClean="0"/>
          </a:p>
          <a:p>
            <a:r>
              <a:rPr lang="en-US" altLang="zh-CN" dirty="0" smtClean="0"/>
              <a:t>$_REQUEST</a:t>
            </a:r>
            <a:endParaRPr lang="en-US" altLang="zh-CN" dirty="0"/>
          </a:p>
          <a:p>
            <a:pPr lvl="2"/>
            <a:r>
              <a:rPr lang="en-US" altLang="zh-CN" dirty="0" smtClean="0"/>
              <a:t>$_REQUEST=$_GET+$_POST</a:t>
            </a:r>
          </a:p>
          <a:p>
            <a:r>
              <a:rPr lang="zh-CN" altLang="en-US" dirty="0" smtClean="0"/>
              <a:t>其他</a:t>
            </a:r>
            <a:endParaRPr lang="en-US" altLang="zh-CN" dirty="0"/>
          </a:p>
          <a:p>
            <a:pPr lvl="2"/>
            <a:r>
              <a:rPr lang="en-US" altLang="zh-CN" dirty="0" smtClean="0"/>
              <a:t>$_COOKIE,</a:t>
            </a:r>
            <a:r>
              <a:rPr lang="en-US" altLang="zh-CN" dirty="0"/>
              <a:t> $_</a:t>
            </a:r>
            <a:r>
              <a:rPr lang="en-US" altLang="zh-CN" dirty="0" smtClean="0"/>
              <a:t>SESSION(</a:t>
            </a:r>
            <a:r>
              <a:rPr lang="zh-CN" altLang="en-US" dirty="0" smtClean="0"/>
              <a:t>会话技术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$_FILES(</a:t>
            </a:r>
            <a:r>
              <a:rPr lang="zh-CN" altLang="en-US" dirty="0" smtClean="0"/>
              <a:t>文件上传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$_ENV(</a:t>
            </a:r>
            <a:r>
              <a:rPr lang="zh-CN" altLang="en-US" dirty="0" smtClean="0"/>
              <a:t>命令行执行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很少使用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$GLOBALS(</a:t>
            </a:r>
            <a:r>
              <a:rPr lang="zh-CN" altLang="en-US" dirty="0" smtClean="0"/>
              <a:t>变量作用域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其值不能改变的量</a:t>
            </a:r>
            <a:endParaRPr lang="en-US" altLang="zh-CN" dirty="0" smtClean="0"/>
          </a:p>
          <a:p>
            <a:r>
              <a:rPr lang="zh-CN" altLang="en-US" dirty="0" smtClean="0"/>
              <a:t>常量的定义</a:t>
            </a:r>
            <a:endParaRPr lang="en-US" altLang="zh-CN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名要用引号括起来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定义完成之后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直接使用常量名即可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define(‘PI’,3.14)</a:t>
            </a:r>
            <a:endParaRPr lang="en-US" altLang="zh-CN" dirty="0"/>
          </a:p>
          <a:p>
            <a:pPr lvl="2"/>
            <a:r>
              <a:rPr lang="zh-CN" altLang="en-US" dirty="0" smtClean="0"/>
              <a:t>在全局数据区的常量区开辟内存空间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把常量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放入进去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同时得到一个内存地址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用于保存常量名</a:t>
            </a:r>
            <a:r>
              <a:rPr lang="en-US" altLang="zh-CN" dirty="0" smtClean="0"/>
              <a:t>PI</a:t>
            </a:r>
          </a:p>
          <a:p>
            <a:pPr lvl="2"/>
            <a:r>
              <a:rPr lang="zh-CN" altLang="en-US" dirty="0" smtClean="0"/>
              <a:t>将常量区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的内存地址保存到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常量之所以不能修改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是内存的一种机制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因为常量就应该放到常量区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而常量区的机制就是只写入一次</a:t>
            </a:r>
            <a:endParaRPr lang="en-US" altLang="zh-CN" dirty="0" smtClean="0"/>
          </a:p>
          <a:p>
            <a:r>
              <a:rPr lang="zh-CN" altLang="en-US" dirty="0" smtClean="0"/>
              <a:t>常量的语法意义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凡是使用常量的地方都可以用变量来代替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常量主要是用于某个值不需要变化的时候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通常用户规范数据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防止数据被改变</a:t>
            </a:r>
            <a:endParaRPr lang="en-US" altLang="zh-CN" dirty="0" smtClean="0"/>
          </a:p>
          <a:p>
            <a:r>
              <a:rPr lang="zh-CN" altLang="en-US" dirty="0" smtClean="0"/>
              <a:t>判断常量是否存在</a:t>
            </a:r>
            <a:endParaRPr lang="en-US" altLang="zh-CN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,define</a:t>
            </a:r>
            <a:r>
              <a:rPr lang="zh-CN" altLang="en-US" dirty="0" smtClean="0"/>
              <a:t>来判断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常量名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返回的是一个布尔值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常量的命名规则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常量不能有</a:t>
            </a:r>
            <a:r>
              <a:rPr lang="en-US" altLang="zh-CN" dirty="0" smtClean="0"/>
              <a:t>$</a:t>
            </a:r>
          </a:p>
          <a:p>
            <a:pPr lvl="2"/>
            <a:r>
              <a:rPr lang="zh-CN" altLang="en-US" dirty="0" smtClean="0"/>
              <a:t>常量名的命名规范和变量名相似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可以通过系统的函数 </a:t>
            </a:r>
            <a:r>
              <a:rPr lang="en-US" altLang="zh-CN" dirty="0" smtClean="0"/>
              <a:t>constant(‘</a:t>
            </a:r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r>
              <a:rPr lang="zh-CN" altLang="en-US" dirty="0"/>
              <a:t>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获取常量的值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变量名默认也是区分大小写的</a:t>
            </a:r>
            <a:endParaRPr lang="en-US" altLang="zh-CN" dirty="0"/>
          </a:p>
          <a:p>
            <a:pPr lvl="3"/>
            <a:r>
              <a:rPr lang="en-US" altLang="zh-CN" dirty="0" smtClean="0"/>
              <a:t>Define</a:t>
            </a:r>
            <a:r>
              <a:rPr lang="zh-CN" altLang="en-US" dirty="0" smtClean="0"/>
              <a:t>第三个参数进行设置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false</a:t>
            </a:r>
          </a:p>
          <a:p>
            <a:pPr lvl="2"/>
            <a:r>
              <a:rPr lang="zh-CN" altLang="en-US" dirty="0" smtClean="0"/>
              <a:t>变量名一般都是大写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et_defined_constants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用来获取所有的已经定义的常量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的解释器预先定义好的常量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直接可以拿来使用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PHP_OS, PHP_VERSION,PHP_INT_MAX,PHP_INT_SIZE</a:t>
            </a:r>
          </a:p>
          <a:p>
            <a:r>
              <a:rPr lang="zh-CN" altLang="en-US" dirty="0" smtClean="0"/>
              <a:t>魔术常量</a:t>
            </a:r>
            <a:endParaRPr lang="en-US" altLang="zh-CN" dirty="0"/>
          </a:p>
          <a:p>
            <a:pPr lvl="2"/>
            <a:r>
              <a:rPr lang="zh-CN" altLang="en-US" dirty="0" smtClean="0"/>
              <a:t>模式常量也是属于预定义常量的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模式常量的值是由所在的位置决定的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可能出现的很多值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数据类型简介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php</a:t>
            </a:r>
            <a:r>
              <a:rPr lang="zh-CN" altLang="en-US" sz="2400" dirty="0"/>
              <a:t>是弱类型语言，但是并不代表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没有数据类型的概念</a:t>
            </a:r>
            <a:r>
              <a:rPr lang="zh-CN" altLang="en-US" sz="2400" dirty="0" smtClean="0"/>
              <a:t>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为什么要有那么多的数据类型？</a:t>
            </a:r>
          </a:p>
          <a:p>
            <a:pPr marL="0" indent="0">
              <a:buNone/>
            </a:pPr>
            <a:r>
              <a:rPr lang="zh-CN" altLang="en-US" sz="2400" dirty="0"/>
              <a:t>编程的目的就是为了更好的去改造现实世界，首先要模拟现实世界！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著名的计算机科学家 沃思曾经提出了一个公式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程序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 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数据结构</a:t>
            </a:r>
            <a:r>
              <a:rPr lang="zh-CN" altLang="en-US" sz="2400" dirty="0"/>
              <a:t>：描述数据的类型及其内在的组织形式（在内存中的形式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算法</a:t>
            </a:r>
            <a:r>
              <a:rPr lang="zh-CN" altLang="en-US" sz="2400" dirty="0"/>
              <a:t>：解决问题的方法、步骤（往往决定事情的成败）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7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其实，现实生活中，到处都是程序！</a:t>
            </a:r>
          </a:p>
          <a:p>
            <a:endParaRPr lang="zh-CN" altLang="en-US" sz="2800" dirty="0"/>
          </a:p>
          <a:p>
            <a:r>
              <a:rPr lang="zh-CN" altLang="en-US" sz="2800" dirty="0"/>
              <a:t>厨师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原材料（油盐酱醋鸡鸭鱼蛋等）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操作步骤（菜谱）</a:t>
            </a:r>
          </a:p>
          <a:p>
            <a:endParaRPr lang="zh-CN" altLang="en-US" sz="2800" dirty="0"/>
          </a:p>
          <a:p>
            <a:r>
              <a:rPr lang="zh-CN" altLang="en-US" sz="2800" dirty="0"/>
              <a:t>音乐家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原材料（音符）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操作步骤（乐谱）</a:t>
            </a:r>
          </a:p>
          <a:p>
            <a:endParaRPr lang="zh-CN" altLang="en-US" sz="2800" dirty="0"/>
          </a:p>
          <a:p>
            <a:r>
              <a:rPr lang="zh-CN" altLang="en-US" sz="2800" dirty="0" smtClean="0"/>
              <a:t>工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原材料（沙子水泥钢筋涂料等）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操作步骤（图纸）</a:t>
            </a:r>
          </a:p>
        </p:txBody>
      </p:sp>
    </p:spTree>
    <p:extLst>
      <p:ext uri="{BB962C8B-B14F-4D97-AF65-F5344CB8AC3E}">
        <p14:creationId xmlns:p14="http://schemas.microsoft.com/office/powerpoint/2010/main" val="12802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中，一共有</a:t>
            </a:r>
            <a:r>
              <a:rPr lang="en-US" altLang="zh-CN" dirty="0"/>
              <a:t>8</a:t>
            </a:r>
            <a:r>
              <a:rPr lang="zh-CN" altLang="en-US" dirty="0"/>
              <a:t>种数据类型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整型、浮点型、字符串型、布尔型、数组型、对象型、</a:t>
            </a:r>
            <a:r>
              <a:rPr lang="en-US" altLang="zh-CN" dirty="0"/>
              <a:t>NULL</a:t>
            </a:r>
            <a:r>
              <a:rPr lang="zh-CN" altLang="en-US" dirty="0"/>
              <a:t>型、资源型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可以分成三大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2"/>
            <a:r>
              <a:rPr lang="zh-CN" altLang="zh-CN" b="1" dirty="0"/>
              <a:t>标量类型（简单类型）</a:t>
            </a:r>
          </a:p>
          <a:p>
            <a:pPr lvl="2"/>
            <a:r>
              <a:rPr lang="zh-CN" altLang="zh-CN" b="1" dirty="0"/>
              <a:t>复合类型</a:t>
            </a:r>
          </a:p>
          <a:p>
            <a:pPr lvl="2"/>
            <a:r>
              <a:rPr lang="zh-CN" altLang="zh-CN" b="1" dirty="0"/>
              <a:t>特殊类型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标量类型（简单类型）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所谓的标量类型，本质上就是只能存放单项信息，大概有以下几种：</a:t>
            </a:r>
          </a:p>
          <a:p>
            <a:endParaRPr lang="zh-CN" altLang="en-US" dirty="0"/>
          </a:p>
          <a:p>
            <a:pPr lvl="2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字符串型</a:t>
            </a:r>
            <a:endParaRPr lang="en-US" altLang="zh-CN" dirty="0"/>
          </a:p>
          <a:p>
            <a:pPr lvl="2"/>
            <a:r>
              <a:rPr lang="zh-CN" altLang="en-US" dirty="0" smtClean="0"/>
              <a:t>布尔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符复合类型，本质上就是可以将多个信息聚集到一起！</a:t>
            </a:r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特殊类型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型：一般称为空类型，空就意味着没有！更多的是一种语法上的描述！</a:t>
            </a:r>
          </a:p>
          <a:p>
            <a:r>
              <a:rPr lang="zh-CN" altLang="en-US" dirty="0"/>
              <a:t>资源型：</a:t>
            </a:r>
            <a:r>
              <a:rPr lang="en-US" altLang="zh-CN" dirty="0"/>
              <a:t>resource</a:t>
            </a:r>
            <a:r>
              <a:rPr lang="zh-CN" altLang="en-US" dirty="0"/>
              <a:t>型，所有的外部数据都是资源型！比如数据库！</a:t>
            </a:r>
          </a:p>
        </p:txBody>
      </p:sp>
    </p:spTree>
    <p:extLst>
      <p:ext uri="{BB962C8B-B14F-4D97-AF65-F5344CB8AC3E}">
        <p14:creationId xmlns:p14="http://schemas.microsoft.com/office/powerpoint/2010/main" val="11161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现实世界中，还有哪些常用的进制？举例说明。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：时间</a:t>
            </a:r>
          </a:p>
          <a:p>
            <a:pPr lvl="2"/>
            <a:r>
              <a:rPr lang="en-US" altLang="zh-CN" dirty="0"/>
              <a:t>24</a:t>
            </a:r>
            <a:r>
              <a:rPr lang="zh-CN" altLang="en-US" dirty="0"/>
              <a:t>：天</a:t>
            </a:r>
          </a:p>
          <a:p>
            <a:pPr lvl="2"/>
            <a:r>
              <a:rPr lang="en-US" altLang="zh-CN" dirty="0"/>
              <a:t>365</a:t>
            </a:r>
            <a:r>
              <a:rPr lang="zh-CN" altLang="en-US" dirty="0"/>
              <a:t>：年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：星期</a:t>
            </a:r>
          </a:p>
          <a:p>
            <a:pPr lvl="2"/>
            <a:r>
              <a:rPr lang="en-US" altLang="zh-CN" dirty="0"/>
              <a:t>360</a:t>
            </a:r>
            <a:r>
              <a:rPr lang="zh-CN" altLang="en-US" dirty="0"/>
              <a:t>：一周等于</a:t>
            </a:r>
            <a:r>
              <a:rPr lang="en-US" altLang="zh-CN" dirty="0"/>
              <a:t>360°</a:t>
            </a:r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：古代的一市斤</a:t>
            </a:r>
            <a:r>
              <a:rPr lang="en-US" altLang="zh-CN" dirty="0"/>
              <a:t>=16</a:t>
            </a:r>
            <a:r>
              <a:rPr lang="zh-CN" altLang="en-US" dirty="0"/>
              <a:t>两</a:t>
            </a:r>
          </a:p>
        </p:txBody>
      </p:sp>
    </p:spTree>
    <p:extLst>
      <p:ext uri="{BB962C8B-B14F-4D97-AF65-F5344CB8AC3E}">
        <p14:creationId xmlns:p14="http://schemas.microsoft.com/office/powerpoint/2010/main" val="4161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十进制</a:t>
            </a:r>
          </a:p>
          <a:p>
            <a:pPr lvl="2"/>
            <a:r>
              <a:rPr lang="en-US" altLang="zh-CN" dirty="0"/>
              <a:t>234   0    -567</a:t>
            </a:r>
          </a:p>
          <a:p>
            <a:r>
              <a:rPr lang="zh-CN" altLang="en-US" dirty="0"/>
              <a:t>八进制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开头，此时的</a:t>
            </a:r>
            <a:r>
              <a:rPr lang="en-US" altLang="zh-CN" dirty="0"/>
              <a:t>0</a:t>
            </a:r>
            <a:r>
              <a:rPr lang="zh-CN" altLang="en-US" dirty="0"/>
              <a:t>不属于数值的一部分，也只是语法的一部分！</a:t>
            </a:r>
          </a:p>
          <a:p>
            <a:pPr lvl="2"/>
            <a:r>
              <a:rPr lang="en-US" altLang="zh-CN" dirty="0"/>
              <a:t>0234   -0567</a:t>
            </a:r>
          </a:p>
          <a:p>
            <a:r>
              <a:rPr lang="zh-CN" altLang="en-US" dirty="0"/>
              <a:t>十六进制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开头，从</a:t>
            </a:r>
            <a:r>
              <a:rPr lang="en-US" altLang="zh-CN" dirty="0"/>
              <a:t>10</a:t>
            </a:r>
            <a:r>
              <a:rPr lang="zh-CN" altLang="en-US" dirty="0"/>
              <a:t>开始，用字母来表示，</a:t>
            </a:r>
            <a:r>
              <a:rPr lang="en-US" altLang="zh-CN" dirty="0"/>
              <a:t>10-15</a:t>
            </a:r>
            <a:r>
              <a:rPr lang="zh-CN" altLang="en-US" dirty="0"/>
              <a:t>分别是</a:t>
            </a:r>
            <a:r>
              <a:rPr lang="en-US" altLang="zh-CN" dirty="0"/>
              <a:t>A-F</a:t>
            </a:r>
          </a:p>
          <a:p>
            <a:pPr lvl="2"/>
            <a:r>
              <a:rPr lang="en-US" altLang="zh-CN" dirty="0"/>
              <a:t>0x234  ox567  oxAB89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integer</a:t>
            </a:r>
            <a:endParaRPr lang="zh-CN" altLang="zh-CN" dirty="0"/>
          </a:p>
          <a:p>
            <a:pPr lvl="2"/>
            <a:r>
              <a:rPr lang="zh-CN" altLang="zh-CN" dirty="0"/>
              <a:t>整型数据占用了</a:t>
            </a:r>
            <a:r>
              <a:rPr lang="en-US" altLang="zh-CN" dirty="0"/>
              <a:t>4</a:t>
            </a:r>
            <a:r>
              <a:rPr lang="zh-CN" altLang="zh-CN" dirty="0"/>
              <a:t>个字节！也就是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bit</a:t>
            </a:r>
            <a:r>
              <a:rPr lang="zh-CN" altLang="zh-CN" dirty="0"/>
              <a:t>位！</a:t>
            </a:r>
          </a:p>
          <a:p>
            <a:pPr lvl="2"/>
            <a:r>
              <a:rPr lang="en-US" altLang="zh-CN" dirty="0"/>
              <a:t>bit</a:t>
            </a:r>
            <a:r>
              <a:rPr lang="zh-CN" altLang="zh-CN" dirty="0"/>
              <a:t>：比特，计算机中最小的存储单元，简称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pPr lvl="2"/>
            <a:r>
              <a:rPr lang="en-US" altLang="zh-CN" dirty="0"/>
              <a:t>Byte</a:t>
            </a:r>
            <a:r>
              <a:rPr lang="zh-CN" altLang="zh-CN" dirty="0"/>
              <a:t>：字节，计算机中最小的信息单元，简称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b="1" dirty="0"/>
              <a:t>整型数据的表示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八进制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十六进制</a:t>
            </a:r>
            <a:endParaRPr lang="zh-CN" altLang="zh-CN" b="1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整型数据在内存中的存放形式</a:t>
            </a:r>
          </a:p>
          <a:p>
            <a:r>
              <a:rPr lang="zh-CN" altLang="en-US" dirty="0"/>
              <a:t>是以二进制的补码的形式存放的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原码</a:t>
            </a:r>
          </a:p>
          <a:p>
            <a:pPr lvl="2"/>
            <a:r>
              <a:rPr lang="zh-CN" altLang="en-US" dirty="0"/>
              <a:t>就是拿最高位作为符号位，其中</a:t>
            </a:r>
            <a:r>
              <a:rPr lang="en-US" altLang="zh-CN" dirty="0"/>
              <a:t>1</a:t>
            </a:r>
            <a:r>
              <a:rPr lang="zh-CN" altLang="en-US" dirty="0"/>
              <a:t>代表为负，</a:t>
            </a:r>
            <a:r>
              <a:rPr lang="en-US" altLang="zh-CN" dirty="0"/>
              <a:t>0</a:t>
            </a:r>
            <a:r>
              <a:rPr lang="zh-CN" altLang="en-US" dirty="0"/>
              <a:t>代表为正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反码</a:t>
            </a:r>
          </a:p>
          <a:p>
            <a:pPr lvl="2"/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负数：除了符号位不变，其余的按位取反，所谓按位取反，是将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，将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/>
              <a:t>补码</a:t>
            </a:r>
          </a:p>
          <a:p>
            <a:pPr lvl="2"/>
            <a:r>
              <a:rPr lang="zh-CN" altLang="en-US" dirty="0"/>
              <a:t>正数</a:t>
            </a:r>
            <a:r>
              <a:rPr lang="zh-CN" altLang="en-US" dirty="0" smtClean="0"/>
              <a:t>：</a:t>
            </a:r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1489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一般来说，其他的计算机编程语言中的浮点型都有单精度和双精度之分，但是</a:t>
            </a:r>
            <a:r>
              <a:rPr lang="en-US" altLang="zh-CN" dirty="0" err="1"/>
              <a:t>php</a:t>
            </a:r>
            <a:r>
              <a:rPr lang="zh-CN" altLang="en-US" dirty="0"/>
              <a:t>只实现了双精度，或者说不区分单双精度，所以可以用</a:t>
            </a:r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来表示！</a:t>
            </a:r>
          </a:p>
          <a:p>
            <a:r>
              <a:rPr lang="zh-CN" altLang="en-US" dirty="0" smtClean="0"/>
              <a:t>一共占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个字节！也就是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r>
              <a:rPr lang="zh-CN" altLang="en-US" b="1" dirty="0" smtClean="0"/>
              <a:t>浮点数有两种表示方式</a:t>
            </a:r>
            <a:endParaRPr lang="zh-CN" altLang="zh-CN" dirty="0"/>
          </a:p>
          <a:p>
            <a:pPr lvl="2"/>
            <a:r>
              <a:rPr lang="zh-CN" altLang="zh-CN" dirty="0"/>
              <a:t>小数形式：</a:t>
            </a:r>
            <a:r>
              <a:rPr lang="en-US" altLang="zh-CN" dirty="0"/>
              <a:t>3.14    -8.9</a:t>
            </a:r>
            <a:endParaRPr lang="zh-CN" altLang="zh-CN" dirty="0"/>
          </a:p>
          <a:p>
            <a:pPr lvl="2"/>
            <a:r>
              <a:rPr lang="zh-CN" altLang="zh-CN" dirty="0"/>
              <a:t>指数形式：科学计数法，</a:t>
            </a:r>
            <a:r>
              <a:rPr lang="en-US" altLang="zh-CN" dirty="0"/>
              <a:t>3.25e5 = </a:t>
            </a:r>
            <a:r>
              <a:rPr lang="en-US" altLang="zh-CN" dirty="0" smtClean="0"/>
              <a:t>3.25*10</a:t>
            </a:r>
            <a:r>
              <a:rPr lang="en-US" altLang="zh-CN" baseline="30000" dirty="0" smtClean="0"/>
              <a:t>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35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注意指数形式的几个语法规则：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不区分大小写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的前后必须要有数字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后必须为整数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014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/>
          <a:lstStyle/>
          <a:p>
            <a:r>
              <a:rPr lang="zh-CN" altLang="zh-CN" b="1" dirty="0"/>
              <a:t>浮点数在内存中存放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zh-CN" dirty="0"/>
              <a:t>只能以指数形式存放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zh-CN" dirty="0" smtClean="0"/>
              <a:t>浮点数</a:t>
            </a:r>
            <a:r>
              <a:rPr lang="zh-CN" altLang="zh-CN" dirty="0"/>
              <a:t>所占用的总的</a:t>
            </a:r>
            <a:r>
              <a:rPr lang="en-US" altLang="zh-CN" dirty="0"/>
              <a:t>bit</a:t>
            </a:r>
            <a:r>
              <a:rPr lang="zh-CN" altLang="zh-CN" dirty="0"/>
              <a:t>数是确定的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小数部分占用的位数越多，说明浮点数的精度就越高，指数部分占用的位数越多，说明浮点数的范围就越高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 smtClean="0"/>
              <a:t>必须</a:t>
            </a:r>
            <a:r>
              <a:rPr lang="zh-CN" altLang="zh-CN" dirty="0"/>
              <a:t>在精度与范围之间找到一个平衡点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浮点数的有效位数是</a:t>
            </a:r>
            <a:r>
              <a:rPr lang="en-US" altLang="zh-CN" dirty="0"/>
              <a:t>14</a:t>
            </a:r>
            <a:r>
              <a:rPr lang="zh-CN" altLang="zh-CN" dirty="0"/>
              <a:t>位</a:t>
            </a:r>
            <a:r>
              <a:rPr lang="zh-CN" altLang="zh-CN" dirty="0" smtClean="0"/>
              <a:t>！浮点数</a:t>
            </a:r>
            <a:r>
              <a:rPr lang="zh-CN" altLang="zh-CN" dirty="0"/>
              <a:t>的范围：</a:t>
            </a:r>
            <a:r>
              <a:rPr lang="en-US" altLang="zh-CN" dirty="0"/>
              <a:t>-1.8*10^308--------+</a:t>
            </a:r>
            <a:r>
              <a:rPr lang="en-US" altLang="zh-CN" dirty="0" smtClean="0"/>
              <a:t>1.8*10^308</a:t>
            </a:r>
          </a:p>
          <a:p>
            <a:pPr lvl="2"/>
            <a:r>
              <a:rPr lang="zh-CN" altLang="zh-CN" dirty="0"/>
              <a:t>有时候，在使用浮点数的时候，要注意可能没有超出浮点数的范围，但是超出了浮点数的有效位！</a:t>
            </a:r>
          </a:p>
          <a:p>
            <a:pPr lvl="2"/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11043"/>
              </p:ext>
            </p:extLst>
          </p:nvPr>
        </p:nvGraphicFramePr>
        <p:xfrm>
          <a:off x="1475656" y="1988840"/>
          <a:ext cx="5411470" cy="32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52550"/>
                <a:gridCol w="1353185"/>
                <a:gridCol w="1353185"/>
              </a:tblGrid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小数符号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小数部分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指数部分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988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zh-CN" b="1" dirty="0"/>
              <a:t>浮点数的比较</a:t>
            </a:r>
          </a:p>
          <a:p>
            <a:r>
              <a:rPr lang="zh-CN" altLang="zh-CN" dirty="0"/>
              <a:t>最好不要使用浮点数进行比较，因为浮点数会</a:t>
            </a:r>
            <a:r>
              <a:rPr lang="zh-CN" altLang="zh-CN" dirty="0" smtClean="0"/>
              <a:t>丢失精度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小数在保存的时候，需要转成二进制，很少有小数能完全精确的进行转换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r>
              <a:rPr lang="zh-CN" altLang="zh-CN" dirty="0"/>
              <a:t>所有的浮点数，保存的都是近似值，而不是精确值！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905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903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zh-CN" altLang="en-US" dirty="0" smtClean="0"/>
              <a:t>表示逻辑上的真假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所以一共就有两个值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没有大小写之分</a:t>
            </a:r>
            <a:endParaRPr lang="en-US" altLang="zh-CN" dirty="0" smtClean="0"/>
          </a:p>
          <a:p>
            <a:r>
              <a:rPr lang="zh-CN" altLang="en-US" dirty="0" smtClean="0"/>
              <a:t>以下情况都是逻辑假 </a:t>
            </a:r>
            <a:r>
              <a:rPr lang="en-US" altLang="zh-CN" dirty="0" smtClean="0"/>
              <a:t>false</a:t>
            </a:r>
          </a:p>
          <a:p>
            <a:pPr lvl="2"/>
            <a:r>
              <a:rPr lang="en-US" altLang="zh-CN" dirty="0"/>
              <a:t>0</a:t>
            </a:r>
            <a:r>
              <a:rPr lang="zh-CN" altLang="zh-CN" dirty="0"/>
              <a:t>：整数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0.0</a:t>
            </a:r>
            <a:r>
              <a:rPr lang="zh-CN" altLang="zh-CN" dirty="0"/>
              <a:t>：浮点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‘0’</a:t>
            </a:r>
            <a:r>
              <a:rPr lang="zh-CN" altLang="zh-CN" dirty="0"/>
              <a:t>：字符串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null</a:t>
            </a:r>
            <a:r>
              <a:rPr lang="zh-CN" altLang="zh-CN" dirty="0"/>
              <a:t>：空类型</a:t>
            </a:r>
          </a:p>
          <a:p>
            <a:pPr lvl="2"/>
            <a:r>
              <a:rPr lang="en-US" altLang="zh-CN" dirty="0"/>
              <a:t>‘’</a:t>
            </a:r>
            <a:r>
              <a:rPr lang="zh-CN" altLang="zh-CN" dirty="0"/>
              <a:t>：空字符串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3374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表示什么都没有</a:t>
            </a:r>
            <a:endParaRPr lang="en-US" altLang="zh-CN" dirty="0"/>
          </a:p>
          <a:p>
            <a:pPr lvl="2"/>
            <a:r>
              <a:rPr lang="en-US" altLang="zh-CN" dirty="0" smtClean="0"/>
              <a:t>Null</a:t>
            </a:r>
            <a:r>
              <a:rPr lang="zh-CN" altLang="en-US" dirty="0" smtClean="0"/>
              <a:t>类型只有个数据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不区分大小写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什么情况下可以得到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把一个变量赋值为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使用一个没有定义或者被删除</a:t>
            </a:r>
            <a:r>
              <a:rPr lang="en-US" altLang="zh-CN" dirty="0"/>
              <a:t>(unset)</a:t>
            </a:r>
            <a:r>
              <a:rPr lang="zh-CN" altLang="en-US" dirty="0"/>
              <a:t>的变量的时候</a:t>
            </a:r>
            <a:endParaRPr lang="en-US" altLang="zh-CN" dirty="0"/>
          </a:p>
          <a:p>
            <a:pPr lvl="2"/>
            <a:r>
              <a:rPr lang="zh-CN" altLang="en-US" dirty="0"/>
              <a:t>强制返回一个没有返回值的函数的时候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如果使用外部数据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都是采用资源的方式进行管理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资源类型的数据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用户脚本是创建不出来的</a:t>
            </a:r>
            <a:r>
              <a:rPr lang="en-US" altLang="zh-CN" dirty="0" smtClean="0"/>
              <a:t>!</a:t>
            </a:r>
            <a:r>
              <a:rPr lang="zh-CN" altLang="en-US" dirty="0" smtClean="0"/>
              <a:t>也就是说我们无法定义一个资源类型的变量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只能通过内置函数来实现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是弱类型语言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随时都在发生类型的转换</a:t>
            </a:r>
            <a:endParaRPr lang="en-US" altLang="zh-CN" dirty="0" smtClean="0"/>
          </a:p>
          <a:p>
            <a:r>
              <a:rPr lang="zh-CN" altLang="en-US" dirty="0" smtClean="0"/>
              <a:t>类型的转换分成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endParaRPr lang="en-US" altLang="zh-CN" dirty="0"/>
          </a:p>
          <a:p>
            <a:pPr lvl="2"/>
            <a:r>
              <a:rPr lang="zh-CN" altLang="en-US" dirty="0" smtClean="0"/>
              <a:t>自动类型转换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类型自动转换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会根据变量所处环境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讲变量自动转换为最合适的类型</a:t>
            </a:r>
            <a:endParaRPr lang="en-US" altLang="zh-CN" dirty="0"/>
          </a:p>
          <a:p>
            <a:pPr lvl="2"/>
            <a:r>
              <a:rPr lang="zh-CN" altLang="en-US" dirty="0" smtClean="0"/>
              <a:t>字符串类型自动转换成数值类型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字符串会将最前面的数值部分转换成数值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如果该字符串是以非数值的内容开头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则其值为</a:t>
            </a:r>
            <a:r>
              <a:rPr lang="en-US" altLang="zh-CN" dirty="0" smtClean="0"/>
              <a:t>0</a:t>
            </a:r>
          </a:p>
          <a:p>
            <a:pPr lvl="3"/>
            <a:r>
              <a:rPr lang="zh-CN" altLang="en-US" dirty="0" smtClean="0"/>
              <a:t>如果字符串是以符合浮点数的指数形式开头的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则该字符串会自动转换成指数数值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其他类型自动转换成布尔类型</a:t>
            </a:r>
            <a:endParaRPr lang="en-US" altLang="zh-CN" dirty="0" smtClean="0"/>
          </a:p>
          <a:p>
            <a:pPr lvl="3"/>
            <a:r>
              <a:rPr lang="zh-CN" altLang="en-US" dirty="0"/>
              <a:t>对象和资源类型永远为真</a:t>
            </a:r>
            <a:endParaRPr lang="en-US" altLang="zh-CN" dirty="0"/>
          </a:p>
          <a:p>
            <a:pPr lvl="3"/>
            <a:r>
              <a:rPr lang="zh-CN" altLang="en-US" dirty="0" smtClean="0"/>
              <a:t>空数组为假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非空数组为真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类型强制转换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58924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可以将一个变量强制转换为与原类型不同的数据类型</a:t>
            </a:r>
            <a:endParaRPr lang="en-US" altLang="zh-CN" dirty="0" smtClean="0"/>
          </a:p>
          <a:p>
            <a:r>
              <a:rPr lang="zh-CN" altLang="en-US" dirty="0" smtClean="0"/>
              <a:t>通过强制类型转换符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语法格式为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目标类型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/>
              <a:t>无法把数据强制转换为资源类型</a:t>
            </a:r>
            <a:endParaRPr lang="en-US" altLang="zh-CN" dirty="0"/>
          </a:p>
          <a:p>
            <a:pPr lvl="2"/>
            <a:r>
              <a:rPr lang="zh-CN" altLang="en-US" dirty="0"/>
              <a:t>一个数据由</a:t>
            </a:r>
            <a:r>
              <a:rPr lang="en-US" altLang="zh-CN" dirty="0"/>
              <a:t>A</a:t>
            </a:r>
            <a:r>
              <a:rPr lang="zh-CN" altLang="en-US" dirty="0"/>
              <a:t>类型转换为</a:t>
            </a:r>
            <a:r>
              <a:rPr lang="en-US" altLang="zh-CN" dirty="0"/>
              <a:t>B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无论是自动转换还是强制转换</a:t>
            </a:r>
            <a:r>
              <a:rPr lang="en-US" altLang="zh-CN" dirty="0"/>
              <a:t>,</a:t>
            </a:r>
            <a:r>
              <a:rPr lang="zh-CN" altLang="en-US" dirty="0"/>
              <a:t>转换的结果是一样的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(array)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是将后面的数据强制转换为数组的第一个元素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(object)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其实就是将后面的数据转换成对象的一个属性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hlinkClick r:id="rId2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591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类型相关的函数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函数可以看出是程序中独立的模块</a:t>
            </a:r>
            <a:r>
              <a:rPr lang="en-US" altLang="zh-CN" dirty="0"/>
              <a:t>,</a:t>
            </a:r>
            <a:r>
              <a:rPr lang="zh-CN" altLang="en-US" dirty="0"/>
              <a:t>可以完成独立的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什么时候封装函数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如果有一段代码在脚本中经常使用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就需要封装成函数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系统函数</a:t>
            </a:r>
            <a:endParaRPr lang="en-US" altLang="zh-CN" dirty="0"/>
          </a:p>
          <a:p>
            <a:pPr lvl="2"/>
            <a:r>
              <a:rPr lang="zh-CN" altLang="en-US" dirty="0" smtClean="0"/>
              <a:t>用户自定义函数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函数的返回值类型 函数名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的类型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的类型 参数</a:t>
            </a:r>
            <a:r>
              <a:rPr lang="en-US" altLang="zh-CN" dirty="0" smtClean="0"/>
              <a:t>2,… …) {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如果函数没有返回值就用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如果参数或者返回值的类型有很多种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就可以用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也就是混合类型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071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变量的类型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布尔型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对象类型</a:t>
            </a:r>
            <a:r>
              <a:rPr lang="en-US" altLang="zh-CN" dirty="0" smtClean="0"/>
              <a:t>/Null/</a:t>
            </a:r>
            <a:r>
              <a:rPr lang="zh-CN" altLang="en-US" dirty="0" smtClean="0"/>
              <a:t>资源类型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(mixed &amp;$</a:t>
            </a:r>
            <a:r>
              <a:rPr lang="en-US" altLang="zh-CN" dirty="0" err="1" smtClean="0"/>
              <a:t>var,string</a:t>
            </a:r>
            <a:r>
              <a:rPr lang="en-US" altLang="zh-CN" dirty="0" smtClean="0"/>
              <a:t> $type)</a:t>
            </a:r>
          </a:p>
          <a:p>
            <a:r>
              <a:rPr lang="zh-CN" altLang="en-US" dirty="0" smtClean="0"/>
              <a:t>将变量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的类型转换成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转换成功，就返回</a:t>
            </a:r>
            <a:r>
              <a:rPr lang="en-US" altLang="zh-CN" dirty="0"/>
              <a:t>true</a:t>
            </a:r>
            <a:r>
              <a:rPr lang="zh-CN" altLang="zh-CN" dirty="0"/>
              <a:t>，否则就返回</a:t>
            </a:r>
            <a:r>
              <a:rPr lang="en-US" altLang="zh-CN" dirty="0"/>
              <a:t>false</a:t>
            </a:r>
            <a:endParaRPr lang="zh-CN" altLang="zh-CN" dirty="0"/>
          </a:p>
          <a:p>
            <a:pPr lvl="2"/>
            <a:r>
              <a:rPr lang="zh-CN" altLang="zh-CN" dirty="0"/>
              <a:t>第一个参数是需要转换的参数</a:t>
            </a:r>
          </a:p>
          <a:p>
            <a:pPr lvl="2"/>
            <a:r>
              <a:rPr lang="zh-CN" altLang="zh-CN" dirty="0"/>
              <a:t>第二个参数是转换成什么类型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isset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[,maxed $...])</a:t>
            </a:r>
          </a:p>
          <a:p>
            <a:pPr lvl="2"/>
            <a:r>
              <a:rPr lang="zh-CN" altLang="en-US" dirty="0" smtClean="0"/>
              <a:t>判断一个变量是否存在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变量不存在的情况</a:t>
            </a:r>
            <a:endParaRPr lang="en-US" altLang="zh-CN" dirty="0"/>
          </a:p>
          <a:p>
            <a:pPr lvl="2"/>
            <a:r>
              <a:rPr lang="zh-CN" altLang="en-US" dirty="0"/>
              <a:t>变量未被初始化</a:t>
            </a:r>
            <a:endParaRPr lang="en-US" altLang="zh-CN" dirty="0"/>
          </a:p>
          <a:p>
            <a:pPr lvl="2"/>
            <a:r>
              <a:rPr lang="zh-CN" altLang="en-US" dirty="0"/>
              <a:t>变量被释放</a:t>
            </a:r>
            <a:r>
              <a:rPr lang="en-US" altLang="zh-CN" dirty="0"/>
              <a:t>(unset)</a:t>
            </a:r>
          </a:p>
          <a:p>
            <a:pPr lvl="2"/>
            <a:r>
              <a:rPr lang="zh-CN" altLang="en-US" dirty="0"/>
              <a:t>变量的值为</a:t>
            </a:r>
            <a:r>
              <a:rPr lang="en-US" altLang="zh-CN" dirty="0"/>
              <a:t>null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什么时候变量为空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该变量就是没有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err="1" smtClean="0"/>
              <a:t>isset</a:t>
            </a:r>
            <a:r>
              <a:rPr lang="zh-CN" altLang="en-US" dirty="0" smtClean="0"/>
              <a:t>去判断的时候为</a:t>
            </a:r>
            <a:r>
              <a:rPr lang="en-US" altLang="zh-CN" dirty="0" smtClean="0"/>
              <a:t>false.</a:t>
            </a:r>
            <a:r>
              <a:rPr lang="zh-CN" altLang="en-US" dirty="0" smtClean="0"/>
              <a:t>如果一个变量不存在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就一定为空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但是其值为空</a:t>
            </a:r>
            <a:r>
              <a:rPr lang="en-US" altLang="zh-CN" dirty="0" smtClean="0"/>
              <a:t>,0,</a:t>
            </a:r>
            <a:r>
              <a:rPr lang="zh-CN" altLang="en-US" dirty="0" smtClean="0"/>
              <a:t>假的情况</a:t>
            </a:r>
            <a:endParaRPr lang="en-US" altLang="zh-CN" dirty="0" smtClean="0"/>
          </a:p>
          <a:p>
            <a:r>
              <a:rPr lang="en-US" altLang="zh-CN" dirty="0" smtClean="0"/>
              <a:t>Bool empty(mixed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判断某个变量是否为空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为空则返回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s_type</a:t>
            </a:r>
            <a:r>
              <a:rPr lang="zh-CN" altLang="en-US" dirty="0"/>
              <a:t>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Is_int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is_interger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判断一个变量是否为整形</a:t>
            </a:r>
            <a:endParaRPr lang="en-US" altLang="zh-CN" dirty="0" smtClean="0"/>
          </a:p>
          <a:p>
            <a:r>
              <a:rPr lang="en-US" altLang="zh-CN" dirty="0" err="1" smtClean="0"/>
              <a:t>Is_float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is_double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判断一个变量是否为浮点数</a:t>
            </a:r>
            <a:endParaRPr lang="en-US" altLang="zh-CN" dirty="0" smtClean="0"/>
          </a:p>
          <a:p>
            <a:r>
              <a:rPr lang="en-US" altLang="zh-CN" dirty="0" err="1" smtClean="0"/>
              <a:t>Is_numeric</a:t>
            </a:r>
            <a:endParaRPr lang="en-US" altLang="zh-CN" dirty="0"/>
          </a:p>
          <a:p>
            <a:pPr lvl="2"/>
            <a:r>
              <a:rPr lang="zh-CN" altLang="en-US" dirty="0" smtClean="0"/>
              <a:t>判断一个变量是否为数值型</a:t>
            </a:r>
            <a:r>
              <a:rPr lang="en-US" altLang="zh-CN" dirty="0" smtClean="0"/>
              <a:t>.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is_int+is_float</a:t>
            </a:r>
            <a:endParaRPr lang="en-US" altLang="zh-CN" dirty="0" smtClean="0"/>
          </a:p>
          <a:p>
            <a:r>
              <a:rPr lang="en-US" altLang="zh-CN" dirty="0" err="1" smtClean="0"/>
              <a:t>Is_string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判断一个变量是否为字符串</a:t>
            </a:r>
            <a:endParaRPr lang="en-US" altLang="zh-CN" dirty="0" smtClean="0"/>
          </a:p>
          <a:p>
            <a:r>
              <a:rPr lang="en-US" altLang="zh-CN" dirty="0" err="1" smtClean="0"/>
              <a:t>Is_bool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is_boolean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</a:t>
            </a:r>
            <a:r>
              <a:rPr lang="zh-CN" altLang="en-US" dirty="0"/>
              <a:t>布尔型</a:t>
            </a:r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Is_scalar</a:t>
            </a:r>
            <a:endParaRPr lang="en-US" altLang="zh-CN" dirty="0"/>
          </a:p>
          <a:p>
            <a:pPr lvl="2"/>
            <a:r>
              <a:rPr lang="zh-CN" altLang="en-US" dirty="0"/>
              <a:t>等于</a:t>
            </a:r>
            <a:r>
              <a:rPr lang="en-US" altLang="zh-CN" dirty="0" err="1" smtClean="0"/>
              <a:t>is_int+is_float+is_string+is_bool</a:t>
            </a:r>
            <a:endParaRPr lang="en-US" altLang="zh-CN" dirty="0" smtClean="0"/>
          </a:p>
          <a:p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判断一个变量是否为数组</a:t>
            </a:r>
            <a:endParaRPr lang="en-US" altLang="zh-CN" dirty="0" smtClean="0"/>
          </a:p>
          <a:p>
            <a:r>
              <a:rPr lang="en-US" altLang="zh-CN" dirty="0" err="1" smtClean="0"/>
              <a:t>Is_object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判断一个变量是否为对象</a:t>
            </a:r>
            <a:endParaRPr lang="en-US" altLang="zh-CN" dirty="0" smtClean="0"/>
          </a:p>
          <a:p>
            <a:r>
              <a:rPr lang="en-US" altLang="zh-CN" dirty="0" err="1" smtClean="0"/>
              <a:t>Is_null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判断一个变量是否为空类型</a:t>
            </a:r>
            <a:endParaRPr lang="en-US" altLang="zh-CN" dirty="0" smtClean="0"/>
          </a:p>
          <a:p>
            <a:r>
              <a:rPr lang="en-US" altLang="zh-CN" dirty="0" err="1" smtClean="0"/>
              <a:t>Is_resource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判断一个变量是否为资源类型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运算符就是连接各个变量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常量以及函数和数组等各种操作数参与运算的符号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2"/>
            <a:r>
              <a:rPr lang="zh-CN" altLang="en-US" dirty="0"/>
              <a:t>单目运算符</a:t>
            </a:r>
            <a:r>
              <a:rPr lang="en-US" altLang="zh-CN" dirty="0"/>
              <a:t>:</a:t>
            </a:r>
            <a:r>
              <a:rPr lang="zh-CN" altLang="en-US" dirty="0"/>
              <a:t>用来连接的操作数只有一个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++,--</a:t>
            </a:r>
          </a:p>
          <a:p>
            <a:pPr lvl="2"/>
            <a:r>
              <a:rPr lang="zh-CN" altLang="en-US" dirty="0"/>
              <a:t>双目运算符</a:t>
            </a:r>
            <a:r>
              <a:rPr lang="en-US" altLang="zh-CN" dirty="0"/>
              <a:t>:</a:t>
            </a:r>
            <a:r>
              <a:rPr lang="zh-CN" altLang="en-US" dirty="0"/>
              <a:t>连接的操作有两个</a:t>
            </a:r>
            <a:r>
              <a:rPr lang="en-US" altLang="zh-CN" dirty="0"/>
              <a:t>,+,-,</a:t>
            </a:r>
            <a:r>
              <a:rPr lang="zh-CN" altLang="en-US" dirty="0"/>
              <a:t>*</a:t>
            </a:r>
            <a:r>
              <a:rPr lang="en-US" altLang="zh-CN" dirty="0"/>
              <a:t>,/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三目运算符</a:t>
            </a:r>
            <a:r>
              <a:rPr lang="en-US" altLang="zh-CN" dirty="0"/>
              <a:t>:</a:t>
            </a:r>
            <a:r>
              <a:rPr lang="zh-CN" altLang="en-US" dirty="0"/>
              <a:t>有三个操作数</a:t>
            </a:r>
            <a:r>
              <a:rPr lang="en-US" altLang="zh-CN" dirty="0"/>
              <a:t>,</a:t>
            </a:r>
            <a:r>
              <a:rPr lang="zh-CN" altLang="en-US" dirty="0"/>
              <a:t>只有一个</a:t>
            </a:r>
            <a:r>
              <a:rPr lang="en-US" altLang="zh-CN" dirty="0"/>
              <a:t>, ? :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当一个表达式中有很多运算的时候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就要考虑运算的优先顺序</a:t>
            </a:r>
            <a:endParaRPr lang="en-US" altLang="zh-CN" dirty="0" smtClean="0"/>
          </a:p>
          <a:p>
            <a:r>
              <a:rPr lang="zh-CN" altLang="en-US" dirty="0"/>
              <a:t>结合性</a:t>
            </a:r>
            <a:endParaRPr lang="en-US" altLang="zh-CN" dirty="0"/>
          </a:p>
          <a:p>
            <a:pPr lvl="2"/>
            <a:r>
              <a:rPr lang="zh-CN" altLang="en-US" dirty="0"/>
              <a:t>如果一组运算符具有相同的优先级</a:t>
            </a:r>
            <a:r>
              <a:rPr lang="en-US" altLang="zh-CN" dirty="0"/>
              <a:t>,</a:t>
            </a:r>
            <a:r>
              <a:rPr lang="zh-CN" altLang="en-US" dirty="0"/>
              <a:t>就要考虑运算方向的问题</a:t>
            </a:r>
            <a:r>
              <a:rPr lang="en-US" altLang="zh-CN" dirty="0"/>
              <a:t>,</a:t>
            </a:r>
            <a:r>
              <a:rPr lang="zh-CN" altLang="en-US" dirty="0"/>
              <a:t>从左往右运算</a:t>
            </a:r>
            <a:r>
              <a:rPr lang="en-US" altLang="zh-CN" dirty="0"/>
              <a:t>,</a:t>
            </a:r>
            <a:r>
              <a:rPr lang="zh-CN" altLang="en-US" dirty="0"/>
              <a:t>叫做左结合</a:t>
            </a:r>
            <a:r>
              <a:rPr lang="en-US" altLang="zh-CN" dirty="0"/>
              <a:t>,</a:t>
            </a:r>
            <a:r>
              <a:rPr lang="zh-CN" altLang="en-US" dirty="0"/>
              <a:t>如果从右往左叫做右结合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8857</Words>
  <Application>Microsoft Office PowerPoint</Application>
  <PresentationFormat>全屏显示(4:3)</PresentationFormat>
  <Paragraphs>1127</Paragraphs>
  <Slides>173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173</vt:i4>
      </vt:variant>
    </vt:vector>
  </HeadingPairs>
  <TitlesOfParts>
    <vt:vector size="174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WEB程序的访问流程 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PowerPoint 演示文稿</vt:lpstr>
      <vt:lpstr>PHP基本语法</vt:lpstr>
      <vt:lpstr>PowerPoint 演示文稿</vt:lpstr>
      <vt:lpstr>PowerPoint 演示文稿</vt:lpstr>
      <vt:lpstr>常见的输出语句</vt:lpstr>
      <vt:lpstr>PowerPoint 演示文稿</vt:lpstr>
      <vt:lpstr>变量初步</vt:lpstr>
      <vt:lpstr>变量的组成</vt:lpstr>
      <vt:lpstr>深度剖析$a=100</vt:lpstr>
      <vt:lpstr>深度剖析一下echo $a</vt:lpstr>
      <vt:lpstr>变量的基本语法$</vt:lpstr>
      <vt:lpstr>可变变量</vt:lpstr>
      <vt:lpstr>变量的基本操作</vt:lpstr>
      <vt:lpstr>删除变量</vt:lpstr>
      <vt:lpstr>变量间的传值</vt:lpstr>
      <vt:lpstr>PowerPoint 演示文稿</vt:lpstr>
      <vt:lpstr>预定义变量</vt:lpstr>
      <vt:lpstr>PowerPoint 演示文稿</vt:lpstr>
      <vt:lpstr>常量</vt:lpstr>
      <vt:lpstr>PowerPoint 演示文稿</vt:lpstr>
      <vt:lpstr>PowerPoint 演示文稿</vt:lpstr>
      <vt:lpstr>预定义常量</vt:lpstr>
      <vt:lpstr>数据类型简介</vt:lpstr>
      <vt:lpstr>PowerPoint 演示文稿</vt:lpstr>
      <vt:lpstr>PowerPoint 演示文稿</vt:lpstr>
      <vt:lpstr>标量类型（简单类型）</vt:lpstr>
      <vt:lpstr>复合类型</vt:lpstr>
      <vt:lpstr>特殊类型 </vt:lpstr>
      <vt:lpstr>进制转换</vt:lpstr>
      <vt:lpstr>PowerPoint 演示文稿</vt:lpstr>
      <vt:lpstr>整形</vt:lpstr>
      <vt:lpstr>PowerPoint 演示文稿</vt:lpstr>
      <vt:lpstr>浮点型数据</vt:lpstr>
      <vt:lpstr>PowerPoint 演示文稿</vt:lpstr>
      <vt:lpstr>PowerPoint 演示文稿</vt:lpstr>
      <vt:lpstr>PowerPoint 演示文稿</vt:lpstr>
      <vt:lpstr>布尔型数据</vt:lpstr>
      <vt:lpstr>特殊数据类型</vt:lpstr>
      <vt:lpstr>Resource型</vt:lpstr>
      <vt:lpstr>类型转换</vt:lpstr>
      <vt:lpstr>类型自动转换</vt:lpstr>
      <vt:lpstr>类型强制转换</vt:lpstr>
      <vt:lpstr>类型相关的函数</vt:lpstr>
      <vt:lpstr>函数形式</vt:lpstr>
      <vt:lpstr>gettype</vt:lpstr>
      <vt:lpstr>settype</vt:lpstr>
      <vt:lpstr>isset</vt:lpstr>
      <vt:lpstr>empty</vt:lpstr>
      <vt:lpstr>is_type系列</vt:lpstr>
      <vt:lpstr>PowerPoint 演示文稿</vt:lpstr>
      <vt:lpstr>算术运算符</vt:lpstr>
      <vt:lpstr>PowerPoint 演示文稿</vt:lpstr>
      <vt:lpstr>PowerPoint 演示文稿</vt:lpstr>
      <vt:lpstr>PowerPoint 演示文稿</vt:lpstr>
      <vt:lpstr>常见的算术运算符</vt:lpstr>
      <vt:lpstr>自增自减运算符</vt:lpstr>
      <vt:lpstr>算术表达式</vt:lpstr>
      <vt:lpstr>赋值运算符</vt:lpstr>
      <vt:lpstr>结合性 </vt:lpstr>
      <vt:lpstr>字符串运算符</vt:lpstr>
      <vt:lpstr>关系运算符</vt:lpstr>
      <vt:lpstr>PowerPoint 演示文稿</vt:lpstr>
      <vt:lpstr>逻辑运算符</vt:lpstr>
      <vt:lpstr>PowerPoint 演示文稿</vt:lpstr>
      <vt:lpstr>短路运算 </vt:lpstr>
      <vt:lpstr>条件运算符</vt:lpstr>
      <vt:lpstr>位运算符(了解)</vt:lpstr>
      <vt:lpstr>PowerPoint 演示文稿</vt:lpstr>
      <vt:lpstr>其他运算符</vt:lpstr>
      <vt:lpstr>流程控制简介</vt:lpstr>
      <vt:lpstr>PowerPoint 演示文稿</vt:lpstr>
      <vt:lpstr>if语句</vt:lpstr>
      <vt:lpstr>Switch语句</vt:lpstr>
      <vt:lpstr>PowerPoint 演示文稿</vt:lpstr>
      <vt:lpstr>While语句</vt:lpstr>
      <vt:lpstr>do-while循环</vt:lpstr>
      <vt:lpstr>For循环</vt:lpstr>
      <vt:lpstr>PowerPoint 演示文稿</vt:lpstr>
      <vt:lpstr>循环的中断语句</vt:lpstr>
      <vt:lpstr>PowerPoint 演示文稿</vt:lpstr>
      <vt:lpstr>流程控制语句的替代语句</vt:lpstr>
      <vt:lpstr>文件载入</vt:lpstr>
      <vt:lpstr>PowerPoint 演示文稿</vt:lpstr>
      <vt:lpstr>载入时的路径问题</vt:lpstr>
      <vt:lpstr>不同载入方法的区别</vt:lpstr>
      <vt:lpstr>PowerPoint 演示文稿</vt:lpstr>
      <vt:lpstr>脚本的执行控制</vt:lpstr>
      <vt:lpstr>错误处理</vt:lpstr>
      <vt:lpstr>错误的分级 </vt:lpstr>
      <vt:lpstr>PowerPoint 演示文稿</vt:lpstr>
      <vt:lpstr>错误的触发 </vt:lpstr>
      <vt:lpstr>错误的显示控制 </vt:lpstr>
      <vt:lpstr>PowerPoint 演示文稿</vt:lpstr>
      <vt:lpstr>记录错误日志 </vt:lpstr>
      <vt:lpstr>PowerPoint 演示文稿</vt:lpstr>
      <vt:lpstr>自定义错误处理 </vt:lpstr>
      <vt:lpstr>函数初步</vt:lpstr>
      <vt:lpstr>PowerPoint 演示文稿</vt:lpstr>
      <vt:lpstr>PowerPoint 演示文稿</vt:lpstr>
      <vt:lpstr>函数的参数</vt:lpstr>
      <vt:lpstr>PowerPoint 演示文稿</vt:lpstr>
      <vt:lpstr>PowerPoint 演示文稿</vt:lpstr>
      <vt:lpstr>参数的数量问题</vt:lpstr>
      <vt:lpstr>PowerPoint 演示文稿</vt:lpstr>
      <vt:lpstr>函数体</vt:lpstr>
      <vt:lpstr>变量的作用域</vt:lpstr>
      <vt:lpstr>超全局变量</vt:lpstr>
      <vt:lpstr>预定义变量$GLOBALS</vt:lpstr>
      <vt:lpstr>PowerPoint 演示文稿</vt:lpstr>
      <vt:lpstr>变量的生命周期</vt:lpstr>
      <vt:lpstr>PowerPoint 演示文稿</vt:lpstr>
      <vt:lpstr>递归调用</vt:lpstr>
      <vt:lpstr>PowerPoint 演示文稿</vt:lpstr>
      <vt:lpstr>迭代思想</vt:lpstr>
      <vt:lpstr>字符串类型</vt:lpstr>
      <vt:lpstr>单引号字符串</vt:lpstr>
      <vt:lpstr>双引号</vt:lpstr>
      <vt:lpstr>定界符(Heredoc)</vt:lpstr>
      <vt:lpstr>定界符(Nowdoc)</vt:lpstr>
      <vt:lpstr>字符串函数</vt:lpstr>
      <vt:lpstr>PowerPoint 演示文稿</vt:lpstr>
      <vt:lpstr>PowerPoint 演示文稿</vt:lpstr>
      <vt:lpstr>PowerPoint 演示文稿</vt:lpstr>
      <vt:lpstr>数学函数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Ricky</cp:lastModifiedBy>
  <cp:revision>871</cp:revision>
  <dcterms:created xsi:type="dcterms:W3CDTF">2015-06-29T07:19:00Z</dcterms:created>
  <dcterms:modified xsi:type="dcterms:W3CDTF">2017-04-13T00:47:11Z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