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50" r:id="rId3"/>
    <p:sldId id="451" r:id="rId4"/>
    <p:sldId id="508" r:id="rId5"/>
    <p:sldId id="509" r:id="rId6"/>
    <p:sldId id="510" r:id="rId7"/>
    <p:sldId id="511" r:id="rId8"/>
    <p:sldId id="455" r:id="rId9"/>
    <p:sldId id="452" r:id="rId10"/>
    <p:sldId id="503" r:id="rId11"/>
    <p:sldId id="490" r:id="rId12"/>
    <p:sldId id="491" r:id="rId13"/>
    <p:sldId id="512" r:id="rId14"/>
    <p:sldId id="487" r:id="rId15"/>
    <p:sldId id="488" r:id="rId16"/>
    <p:sldId id="453" r:id="rId17"/>
    <p:sldId id="456" r:id="rId18"/>
    <p:sldId id="454" r:id="rId19"/>
    <p:sldId id="489" r:id="rId20"/>
    <p:sldId id="492" r:id="rId21"/>
    <p:sldId id="493" r:id="rId22"/>
    <p:sldId id="498" r:id="rId23"/>
    <p:sldId id="500" r:id="rId24"/>
    <p:sldId id="513" r:id="rId25"/>
    <p:sldId id="514" r:id="rId26"/>
    <p:sldId id="502" r:id="rId27"/>
    <p:sldId id="499" r:id="rId28"/>
    <p:sldId id="497" r:id="rId29"/>
    <p:sldId id="494" r:id="rId30"/>
    <p:sldId id="495" r:id="rId31"/>
    <p:sldId id="496" r:id="rId32"/>
    <p:sldId id="427" r:id="rId33"/>
    <p:sldId id="428" r:id="rId34"/>
    <p:sldId id="429" r:id="rId35"/>
    <p:sldId id="486" r:id="rId36"/>
    <p:sldId id="504" r:id="rId37"/>
    <p:sldId id="435" r:id="rId38"/>
    <p:sldId id="505" r:id="rId39"/>
    <p:sldId id="434" r:id="rId40"/>
    <p:sldId id="430" r:id="rId41"/>
    <p:sldId id="431" r:id="rId42"/>
    <p:sldId id="436" r:id="rId43"/>
    <p:sldId id="437" r:id="rId44"/>
    <p:sldId id="439" r:id="rId45"/>
    <p:sldId id="438" r:id="rId46"/>
    <p:sldId id="440" r:id="rId47"/>
    <p:sldId id="441" r:id="rId48"/>
    <p:sldId id="442" r:id="rId49"/>
    <p:sldId id="443" r:id="rId50"/>
    <p:sldId id="444" r:id="rId51"/>
    <p:sldId id="445" r:id="rId52"/>
    <p:sldId id="432" r:id="rId53"/>
    <p:sldId id="506" r:id="rId54"/>
    <p:sldId id="446" r:id="rId55"/>
    <p:sldId id="433" r:id="rId56"/>
    <p:sldId id="448" r:id="rId57"/>
    <p:sldId id="507" r:id="rId58"/>
    <p:sldId id="25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9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$_SERVER</a:t>
            </a:r>
            <a:r>
              <a:rPr lang="zh-CN" altLang="en-US" dirty="0" smtClean="0"/>
              <a:t>中主机的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地址等信息。督促学生课下总结预定义变量。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16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http://oa.itcast.cn/seeyon/main.do?method=main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9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text/plain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win+r</a:t>
            </a:r>
            <a:r>
              <a:rPr lang="en-US" altLang="zh-CN" smtClean="0"/>
              <a:t> temp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用户输入永远是不安全的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24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用户输入永远是不安全的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24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smtClean="0"/>
              <a:t>文件的默认最大执行时间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20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smtClean="0"/>
              <a:t>文件的默认最大执行时间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2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$_SERVER</a:t>
            </a:r>
            <a:r>
              <a:rPr lang="zh-CN" altLang="en-US" dirty="0" smtClean="0"/>
              <a:t>中主机的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地址等信息。督促学生课下总结预定义变量。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16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上传最大值默认为</a:t>
            </a:r>
            <a:r>
              <a:rPr lang="en-US" altLang="zh-CN" dirty="0" err="1" smtClean="0"/>
              <a:t>upload_max_filesize</a:t>
            </a:r>
            <a:r>
              <a:rPr lang="en-US" altLang="zh-CN" dirty="0" smtClean="0"/>
              <a:t>=2M </a:t>
            </a:r>
            <a:r>
              <a:rPr lang="zh-CN" altLang="en-US" dirty="0" smtClean="0"/>
              <a:t>可以设置临时文件的保存位置。</a:t>
            </a:r>
            <a:r>
              <a:rPr lang="en-US" altLang="zh-CN" dirty="0" err="1" smtClean="0"/>
              <a:t>upload_tmp_dir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Uniqid</a:t>
            </a:r>
            <a:r>
              <a:rPr lang="zh-CN" altLang="en-US" dirty="0" smtClean="0"/>
              <a:t>基于当前时间到微秒数，</a:t>
            </a:r>
            <a:r>
              <a:rPr lang="en-US" altLang="zh-CN" dirty="0" err="1" smtClean="0"/>
              <a:t>micrototime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54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http://www.w3school.com.cn/media/media_mimeref.asp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8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80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年会上的礼物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41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年会上的礼物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41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Location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对象的一部分。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1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1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1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http://oa.itcast.cn/seeyon/main.do?method=main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9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大致等于脚本名称</a:t>
            </a:r>
            <a:r>
              <a:rPr lang="en-US" altLang="zh-CN" dirty="0" smtClean="0"/>
              <a:t>+</a:t>
            </a:r>
            <a:r>
              <a:rPr lang="zh-CN" altLang="en-US" dirty="0" smtClean="0"/>
              <a:t>？查询字符串 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的特例。每个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7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https://www.ibm.com/developerworks/cn/xml/x-urlni.html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9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poetry.io/posts/hell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mk:@MSITStore:E:\DocRef\WEB&#24320;&#21457;&#24517;&#22791;&#21442;&#32771;&#36164;&#26009;\php&#25163;&#20876;2015.chm::/res/ini.core.html#ini.upload-max-filesiz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938" y="2660688"/>
            <a:ext cx="608852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__Day1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64502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Julien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接收表单数据的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修改文章，提交文章编号的方式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92888" cy="269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32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$_SERVER:</a:t>
            </a:r>
            <a:r>
              <a:rPr lang="zh-CN" altLang="en-US" sz="2400" dirty="0" smtClean="0"/>
              <a:t>服务器环境信息</a:t>
            </a:r>
            <a:endParaRPr lang="en-US" altLang="zh-CN" sz="2400" dirty="0" smtClean="0"/>
          </a:p>
          <a:p>
            <a:r>
              <a:rPr lang="en-US" altLang="zh-CN" sz="2400" dirty="0" smtClean="0"/>
              <a:t>$_GET:GET</a:t>
            </a:r>
            <a:r>
              <a:rPr lang="zh-CN" altLang="en-US" sz="2400" dirty="0" smtClean="0"/>
              <a:t>方式提交的数据</a:t>
            </a:r>
            <a:endParaRPr lang="en-US" altLang="zh-CN" sz="2400" dirty="0" smtClean="0"/>
          </a:p>
          <a:p>
            <a:r>
              <a:rPr lang="en-US" altLang="zh-CN" sz="2400" dirty="0" smtClean="0"/>
              <a:t>$_POST:POST</a:t>
            </a:r>
            <a:r>
              <a:rPr lang="zh-CN" altLang="en-US" sz="2400" dirty="0" smtClean="0"/>
              <a:t>方式提交的数据</a:t>
            </a:r>
            <a:endParaRPr lang="en-US" altLang="zh-CN" sz="2400" dirty="0" smtClean="0"/>
          </a:p>
          <a:p>
            <a:r>
              <a:rPr lang="en-US" altLang="zh-CN" sz="2400" dirty="0" smtClean="0"/>
              <a:t>$_REQUEST:GET</a:t>
            </a:r>
            <a:r>
              <a:rPr lang="zh-CN" altLang="en-US" sz="2400" dirty="0" smtClean="0"/>
              <a:t>方式及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方式提交的数据，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en-US" altLang="zh-CN" sz="2400" dirty="0" smtClean="0"/>
              <a:t>$_COOKIE:COOKIE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en-US" altLang="zh-CN" sz="2400" dirty="0" smtClean="0"/>
              <a:t>$_SESSION:SESSION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en-US" altLang="zh-CN" sz="2400" dirty="0" smtClean="0"/>
              <a:t>$_FILES:</a:t>
            </a:r>
            <a:r>
              <a:rPr lang="zh-CN" altLang="en-US" sz="2400" dirty="0" smtClean="0"/>
              <a:t>用户上传的文件信息</a:t>
            </a:r>
            <a:endParaRPr lang="en-US" altLang="zh-CN" sz="2400" dirty="0" smtClean="0"/>
          </a:p>
          <a:p>
            <a:r>
              <a:rPr lang="en-US" altLang="zh-CN" sz="2400" dirty="0" smtClean="0"/>
              <a:t>$GLOBALS:</a:t>
            </a:r>
            <a:r>
              <a:rPr lang="zh-CN" altLang="en-US" sz="2400" dirty="0"/>
              <a:t>超</a:t>
            </a:r>
            <a:r>
              <a:rPr lang="zh-CN" altLang="en-US" sz="2400" dirty="0" smtClean="0"/>
              <a:t>全局变量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58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95475"/>
            <a:ext cx="6696744" cy="394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93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URI,URN,URL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URI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/>
              <a:t>Uniform Resource Identifier</a:t>
            </a:r>
          </a:p>
          <a:p>
            <a:r>
              <a:rPr lang="en-US" altLang="zh-CN" sz="2400" dirty="0" smtClean="0"/>
              <a:t>URL:  </a:t>
            </a:r>
            <a:r>
              <a:rPr lang="en-US" altLang="zh-CN" sz="2400" b="1" dirty="0" smtClean="0"/>
              <a:t>Uniform </a:t>
            </a:r>
            <a:r>
              <a:rPr lang="en-US" altLang="zh-CN" sz="2400" b="1" dirty="0"/>
              <a:t>Resource </a:t>
            </a:r>
            <a:r>
              <a:rPr lang="en-US" altLang="zh-CN" sz="2400" b="1" dirty="0" smtClean="0"/>
              <a:t>Locator</a:t>
            </a:r>
          </a:p>
          <a:p>
            <a:r>
              <a:rPr lang="en-US" altLang="zh-CN" sz="2400" dirty="0" smtClean="0"/>
              <a:t>URN: </a:t>
            </a:r>
            <a:r>
              <a:rPr lang="en-US" altLang="zh-CN" sz="2400" b="1" dirty="0" smtClean="0"/>
              <a:t>Uniform </a:t>
            </a:r>
            <a:r>
              <a:rPr lang="en-US" altLang="zh-CN" sz="2400" b="1" dirty="0"/>
              <a:t>Resource </a:t>
            </a:r>
            <a:r>
              <a:rPr lang="en-US" altLang="zh-CN" sz="2400" b="1" dirty="0" smtClean="0"/>
              <a:t>Names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err="1" smtClean="0"/>
              <a:t>URI: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http</a:t>
            </a:r>
            <a:r>
              <a:rPr lang="en-US" altLang="zh-CN" sz="2400" dirty="0">
                <a:solidFill>
                  <a:srgbClr val="FF0000"/>
                </a:solidFill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</a:rPr>
              <a:t>bitpoetry.io/posts/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hello.html#intro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	http:// </a:t>
            </a:r>
            <a:r>
              <a:rPr lang="zh-CN" altLang="en-US" sz="2400" dirty="0" smtClean="0"/>
              <a:t>获取资源的方式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bitpoetry.io/posts/hello.html </a:t>
            </a:r>
            <a:r>
              <a:rPr lang="zh-CN" altLang="en-US" sz="2400" dirty="0" smtClean="0"/>
              <a:t>资源所在的位置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#</a:t>
            </a:r>
            <a:r>
              <a:rPr lang="en-US" altLang="zh-CN" sz="2400" dirty="0" smtClean="0"/>
              <a:t>intro</a:t>
            </a:r>
            <a:r>
              <a:rPr lang="zh-CN" altLang="en-US" sz="2400" dirty="0" smtClean="0"/>
              <a:t>：资源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URL:</a:t>
            </a:r>
            <a:r>
              <a:rPr lang="en-US" altLang="zh-CN" sz="2400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altLang="zh-CN" sz="24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hlinkClick r:id="rId3"/>
              </a:rPr>
              <a:t>bitpoetry.io/posts/hello.html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URN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hlinkClick r:id="rId3"/>
              </a:rPr>
              <a:t>bitpoetry.io/posts/hello.html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11" y="1268760"/>
            <a:ext cx="3237895" cy="211002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55763" y="3679825"/>
            <a:ext cx="1603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Arial" pitchFamily="34" charset="0"/>
                <a:ea typeface="inherit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Arial" pitchFamily="34" charset="0"/>
                <a:ea typeface="inherit"/>
                <a:cs typeface="宋体" pitchFamily="2" charset="-122"/>
              </a:rPr>
            </a:br>
            <a:endParaRPr kumimoji="0" lang="zh-CN" altLang="zh-CN" sz="9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Arial" pitchFamily="34" charset="0"/>
              <a:ea typeface="inherit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Control 2"/>
          <p:cNvSpPr>
            <a:spLocks noChangeArrowheads="1" noChangeShapeType="1"/>
          </p:cNvSpPr>
          <p:nvPr/>
        </p:nvSpPr>
        <p:spPr bwMode="auto">
          <a:xfrm>
            <a:off x="1655763" y="3679825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接收表单数</a:t>
            </a:r>
            <a:r>
              <a:rPr lang="zh-CN" altLang="en-US" dirty="0"/>
              <a:t>据的方</a:t>
            </a:r>
            <a:r>
              <a:rPr lang="zh-CN" altLang="en-US" dirty="0" smtClean="0"/>
              <a:t>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一个特例：</a:t>
            </a:r>
            <a:endParaRPr lang="en-US" altLang="zh-CN" sz="2800" b="1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同时使用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方式传递数据，且下标出现重复的情况，在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$_REQUEST</a:t>
            </a:r>
            <a:r>
              <a:rPr lang="zh-CN" altLang="en-US" sz="2000" dirty="0" smtClean="0"/>
              <a:t>中会相互覆盖。</a:t>
            </a:r>
            <a:r>
              <a:rPr lang="en-US" altLang="zh-CN" sz="2000" dirty="0" smtClean="0"/>
              <a:t>(GET</a:t>
            </a:r>
            <a:r>
              <a:rPr lang="zh-CN" altLang="en-US" sz="2000" dirty="0" smtClean="0"/>
              <a:t>先传值，被覆盖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9" y="2852936"/>
            <a:ext cx="6162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9" y="4062611"/>
            <a:ext cx="2701075" cy="241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07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接收表单数</a:t>
            </a:r>
            <a:r>
              <a:rPr lang="zh-CN" altLang="en-US" dirty="0"/>
              <a:t>据的方</a:t>
            </a:r>
            <a:r>
              <a:rPr lang="zh-CN" altLang="en-US" dirty="0" smtClean="0"/>
              <a:t>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一个特例：</a:t>
            </a:r>
            <a:endParaRPr lang="en-US" altLang="zh-CN" sz="2800" b="1" dirty="0" smtClean="0"/>
          </a:p>
          <a:p>
            <a:pPr lvl="1"/>
            <a:r>
              <a:rPr lang="en-US" altLang="zh-CN" sz="2000" dirty="0" smtClean="0"/>
              <a:t>GET</a:t>
            </a:r>
            <a:r>
              <a:rPr lang="zh-CN" altLang="en-US" sz="2000" dirty="0" smtClean="0"/>
              <a:t>方式无法通过地址栏传递参数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POST</a:t>
            </a:r>
            <a:r>
              <a:rPr lang="zh-CN" altLang="en-US" sz="2000" dirty="0" smtClean="0"/>
              <a:t>方式可以通过地址栏传递参数</a:t>
            </a:r>
            <a:endParaRPr lang="en-US" altLang="zh-CN" sz="2000" dirty="0" smtClean="0"/>
          </a:p>
          <a:p>
            <a:pPr lvl="1"/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6627813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3813657"/>
            <a:ext cx="3346275" cy="130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95" y="4869160"/>
            <a:ext cx="1723505" cy="17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表单传值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单</a:t>
            </a:r>
            <a:r>
              <a:rPr lang="zh-CN" altLang="zh-CN" sz="2400" b="1" dirty="0" smtClean="0"/>
              <a:t>选</a:t>
            </a:r>
            <a:r>
              <a:rPr lang="zh-CN" altLang="en-US" sz="2400" b="1" dirty="0" smtClean="0"/>
              <a:t>按钮</a:t>
            </a:r>
            <a:r>
              <a:rPr lang="zh-CN" altLang="zh-CN" sz="2400" b="1" dirty="0" smtClean="0"/>
              <a:t>的</a:t>
            </a:r>
            <a:r>
              <a:rPr lang="zh-CN" altLang="zh-CN" sz="2400" b="1" dirty="0"/>
              <a:t>传</a:t>
            </a:r>
            <a:r>
              <a:rPr lang="zh-CN" altLang="zh-CN" sz="2400" b="1" dirty="0" smtClean="0"/>
              <a:t>值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zh-CN" sz="2000" dirty="0" smtClean="0">
                <a:solidFill>
                  <a:srgbClr val="FF0000"/>
                </a:solidFill>
              </a:rPr>
              <a:t>一</a:t>
            </a:r>
            <a:r>
              <a:rPr lang="zh-CN" altLang="zh-CN" sz="2000" dirty="0">
                <a:solidFill>
                  <a:srgbClr val="FF0000"/>
                </a:solidFill>
              </a:rPr>
              <a:t>组单选框的</a:t>
            </a:r>
            <a:r>
              <a:rPr lang="en-US" altLang="zh-CN" sz="2000" dirty="0">
                <a:solidFill>
                  <a:srgbClr val="FF0000"/>
                </a:solidFill>
              </a:rPr>
              <a:t>name</a:t>
            </a:r>
            <a:r>
              <a:rPr lang="zh-CN" altLang="zh-CN" sz="2000" dirty="0">
                <a:solidFill>
                  <a:srgbClr val="FF0000"/>
                </a:solidFill>
              </a:rPr>
              <a:t>值必须是一</a:t>
            </a:r>
            <a:r>
              <a:rPr lang="zh-CN" altLang="zh-CN" sz="2000" dirty="0" smtClean="0">
                <a:solidFill>
                  <a:srgbClr val="FF0000"/>
                </a:solidFill>
              </a:rPr>
              <a:t>样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value</a:t>
            </a:r>
            <a:r>
              <a:rPr lang="zh-CN" altLang="zh-CN" sz="2000" dirty="0"/>
              <a:t>值一定不能省略，而且值也不一样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endParaRPr lang="zh-CN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zh-CN" altLang="zh-CN" sz="24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98506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50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表单传值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下拉菜单</a:t>
            </a:r>
            <a:r>
              <a:rPr lang="zh-CN" altLang="zh-CN" sz="2400" b="1" dirty="0" smtClean="0"/>
              <a:t>的</a:t>
            </a:r>
            <a:r>
              <a:rPr lang="zh-CN" altLang="zh-CN" sz="2400" b="1" dirty="0"/>
              <a:t>传</a:t>
            </a:r>
            <a:r>
              <a:rPr lang="zh-CN" altLang="zh-CN" sz="2400" b="1" dirty="0" smtClean="0"/>
              <a:t>值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name</a:t>
            </a:r>
            <a:r>
              <a:rPr lang="zh-CN" altLang="en-US" sz="2000" dirty="0" smtClean="0"/>
              <a:t>属性必须填写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name</a:t>
            </a:r>
            <a:r>
              <a:rPr lang="zh-CN" altLang="en-US" sz="2000" dirty="0" smtClean="0"/>
              <a:t>可以实现同时提交多个选项，与复选框一致。需要将</a:t>
            </a:r>
            <a:r>
              <a:rPr lang="en-US" altLang="zh-CN" sz="2000" dirty="0" smtClean="0"/>
              <a:t>name</a:t>
            </a:r>
            <a:r>
              <a:rPr lang="zh-CN" altLang="en-US" sz="2000" dirty="0"/>
              <a:t>属</a:t>
            </a:r>
            <a:r>
              <a:rPr lang="zh-CN" altLang="en-US" sz="2000" dirty="0" smtClean="0"/>
              <a:t>性写成数组形式，同时添加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multiple</a:t>
            </a:r>
            <a:r>
              <a:rPr lang="zh-CN" altLang="en-US" sz="2000" dirty="0" smtClean="0"/>
              <a:t>属性。</a:t>
            </a:r>
            <a:endParaRPr lang="en-US" altLang="zh-CN" sz="2000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pPr lvl="1"/>
            <a:endParaRPr lang="en-US" altLang="zh-CN" sz="1800" dirty="0" smtClean="0"/>
          </a:p>
          <a:p>
            <a:endParaRPr lang="zh-CN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zh-CN" altLang="zh-CN" sz="2400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62501"/>
            <a:ext cx="7128792" cy="299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9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表单传值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多选项传值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000" dirty="0"/>
              <a:t>checkbox</a:t>
            </a:r>
            <a:r>
              <a:rPr lang="zh-CN" altLang="zh-CN" sz="2000" dirty="0"/>
              <a:t>中的所有的选项的值都</a:t>
            </a:r>
            <a:r>
              <a:rPr lang="zh-CN" altLang="zh-CN" sz="2000" dirty="0">
                <a:solidFill>
                  <a:srgbClr val="FF0000"/>
                </a:solidFill>
              </a:rPr>
              <a:t>共有一个</a:t>
            </a:r>
            <a:r>
              <a:rPr lang="en-US" altLang="zh-CN" sz="2000" dirty="0">
                <a:solidFill>
                  <a:srgbClr val="FF0000"/>
                </a:solidFill>
              </a:rPr>
              <a:t>name</a:t>
            </a:r>
            <a:r>
              <a:rPr lang="zh-CN" altLang="zh-CN" sz="2000" dirty="0">
                <a:solidFill>
                  <a:srgbClr val="FF0000"/>
                </a:solidFill>
              </a:rPr>
              <a:t>属性</a:t>
            </a:r>
            <a:r>
              <a:rPr lang="zh-CN" altLang="zh-CN" sz="2000" dirty="0"/>
              <a:t>，而提交的数据都是放在</a:t>
            </a:r>
            <a:r>
              <a:rPr lang="en-US" altLang="zh-CN" sz="2000" dirty="0"/>
              <a:t>$_GET</a:t>
            </a:r>
            <a:r>
              <a:rPr lang="zh-CN" altLang="zh-CN" sz="2000" dirty="0"/>
              <a:t>数组里面，所以在提交的时候，后面的值会覆盖前面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。使用数组提交。</a:t>
            </a:r>
            <a:endParaRPr lang="en-US" altLang="zh-CN" sz="20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894637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59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表单传值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多选项传值的后续数据处理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接收后每个选项均为</a:t>
            </a:r>
            <a:r>
              <a:rPr lang="zh-CN" altLang="en-US" sz="2000" dirty="0" smtClean="0">
                <a:solidFill>
                  <a:srgbClr val="FF0000"/>
                </a:solidFill>
              </a:rPr>
              <a:t>数组</a:t>
            </a:r>
            <a:r>
              <a:rPr lang="zh-CN" altLang="en-US" sz="2000" dirty="0" smtClean="0"/>
              <a:t>的一个元素，可以使用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implode</a:t>
            </a:r>
            <a:r>
              <a:rPr lang="zh-CN" altLang="en-US" sz="2000" dirty="0" smtClean="0"/>
              <a:t>函数将各个选项拼接，然后存入数据库中。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数据库中使用的类型一般为</a:t>
            </a:r>
            <a:r>
              <a:rPr lang="en-US" altLang="zh-CN" sz="2000" dirty="0" smtClean="0">
                <a:solidFill>
                  <a:srgbClr val="FF0000"/>
                </a:solidFill>
              </a:rPr>
              <a:t>set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7" y="3307242"/>
            <a:ext cx="640873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7" y="4986028"/>
            <a:ext cx="6400681" cy="120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8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8" y="1628800"/>
            <a:ext cx="5719698" cy="463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1844824"/>
            <a:ext cx="2411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web</a:t>
            </a:r>
            <a:r>
              <a:rPr lang="zh-CN" altLang="zh-CN" sz="2400" dirty="0"/>
              <a:t>表单</a:t>
            </a:r>
            <a:r>
              <a:rPr lang="zh-CN" altLang="zh-CN" sz="2400" dirty="0" smtClean="0"/>
              <a:t>：</a:t>
            </a:r>
            <a:r>
              <a:rPr lang="zh-CN" altLang="zh-CN" sz="2000" dirty="0" smtClean="0"/>
              <a:t>提供</a:t>
            </a:r>
            <a:r>
              <a:rPr lang="zh-CN" altLang="zh-CN" sz="2000" dirty="0"/>
              <a:t>用户向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服务器发送数据的</a:t>
            </a:r>
            <a:r>
              <a:rPr lang="zh-CN" altLang="zh-CN" sz="2000" dirty="0" smtClean="0"/>
              <a:t>接口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zh-CN" sz="2000" dirty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：</a:t>
            </a:r>
            <a:r>
              <a:rPr lang="zh-CN" altLang="zh-CN" sz="2000" dirty="0"/>
              <a:t>用户注册，用户登录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38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设计添加文章数据表、表单并收集数据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3533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1" y="3356992"/>
            <a:ext cx="7272807" cy="224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08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文章数据表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532440" cy="301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41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文章分类表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3"/>
            <a:ext cx="84901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07" y="4869160"/>
            <a:ext cx="8365665" cy="120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49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表单传值应用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设计表单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65"/>
          <a:stretch/>
        </p:blipFill>
        <p:spPr bwMode="auto">
          <a:xfrm>
            <a:off x="6012160" y="2492894"/>
            <a:ext cx="2828300" cy="374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6" y="1435265"/>
            <a:ext cx="5434254" cy="51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15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引入富文本编辑器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endParaRPr lang="en-US" altLang="zh-CN" sz="2000" dirty="0"/>
          </a:p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简介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UEditor</a:t>
            </a:r>
            <a:r>
              <a:rPr lang="zh-CN" altLang="en-US" sz="2000" dirty="0"/>
              <a:t>是由百度</a:t>
            </a:r>
            <a:r>
              <a:rPr lang="en-US" altLang="zh-CN" sz="2000" dirty="0"/>
              <a:t>web</a:t>
            </a:r>
            <a:r>
              <a:rPr lang="zh-CN" altLang="en-US" sz="2000" dirty="0"/>
              <a:t>前端研发部开发所见即所得富文本</a:t>
            </a:r>
            <a:r>
              <a:rPr lang="en-US" altLang="zh-CN" sz="2000" dirty="0"/>
              <a:t>web</a:t>
            </a:r>
            <a:r>
              <a:rPr lang="zh-CN" altLang="en-US" sz="2000" dirty="0"/>
              <a:t>编辑器，具有轻量，可定制，注重用户体验等特点，开源基于</a:t>
            </a:r>
            <a:r>
              <a:rPr lang="en-US" altLang="zh-CN" sz="2000" dirty="0"/>
              <a:t>MIT</a:t>
            </a:r>
            <a:r>
              <a:rPr lang="zh-CN" altLang="en-US" sz="2000" dirty="0"/>
              <a:t>协议，允许自由使用和修改代码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647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引入富文本编辑器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引入方法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&lt;!-- </a:t>
            </a:r>
            <a:r>
              <a:rPr lang="zh-CN" altLang="en-US" sz="2000" dirty="0"/>
              <a:t>富文本编辑器</a:t>
            </a:r>
            <a:r>
              <a:rPr lang="en-US" altLang="zh-CN" sz="2000" dirty="0" err="1"/>
              <a:t>ueditor</a:t>
            </a:r>
            <a:r>
              <a:rPr lang="en-US" altLang="zh-CN" sz="2000" dirty="0"/>
              <a:t> --&gt;</a:t>
            </a:r>
          </a:p>
          <a:p>
            <a:pPr marL="0" indent="0">
              <a:buNone/>
            </a:pPr>
            <a:r>
              <a:rPr lang="en-US" altLang="zh-CN" sz="2000" dirty="0"/>
              <a:t>&lt;script charset="utf-8"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>
                <a:solidFill>
                  <a:srgbClr val="FF0000"/>
                </a:solidFill>
              </a:rPr>
              <a:t>ueditor</a:t>
            </a:r>
            <a:r>
              <a:rPr lang="en-US" altLang="zh-CN" sz="2000" dirty="0">
                <a:solidFill>
                  <a:srgbClr val="FF0000"/>
                </a:solidFill>
              </a:rPr>
              <a:t>/kindeditor-min.js</a:t>
            </a:r>
            <a:r>
              <a:rPr lang="en-US" altLang="zh-CN" sz="2000" dirty="0"/>
              <a:t>"&gt;&lt;/script&gt;</a:t>
            </a:r>
          </a:p>
          <a:p>
            <a:pPr marL="0" indent="0">
              <a:buNone/>
            </a:pPr>
            <a:r>
              <a:rPr lang="en-US" altLang="zh-CN" sz="2000" dirty="0"/>
              <a:t>&lt;script charset="utf-8"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>
                <a:solidFill>
                  <a:srgbClr val="FF0000"/>
                </a:solidFill>
              </a:rPr>
              <a:t>ueditor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lang</a:t>
            </a:r>
            <a:r>
              <a:rPr lang="en-US" altLang="zh-CN" sz="2000" dirty="0">
                <a:solidFill>
                  <a:srgbClr val="FF0000"/>
                </a:solidFill>
              </a:rPr>
              <a:t>/zh_CN.js</a:t>
            </a:r>
            <a:r>
              <a:rPr lang="en-US" altLang="zh-CN" sz="2000" dirty="0"/>
              <a:t>"&gt;&lt;/script&gt;</a:t>
            </a:r>
          </a:p>
          <a:p>
            <a:pPr marL="0" indent="0">
              <a:buNone/>
            </a:pPr>
            <a:r>
              <a:rPr lang="en-US" altLang="zh-CN" sz="2000" dirty="0"/>
              <a:t>&lt;script&gt;</a:t>
            </a: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editor;</a:t>
            </a:r>
          </a:p>
          <a:p>
            <a:pPr marL="0" indent="0">
              <a:buNone/>
            </a:pPr>
            <a:r>
              <a:rPr lang="en-US" altLang="zh-CN" sz="2000" dirty="0" err="1"/>
              <a:t>KindEditor.ready</a:t>
            </a:r>
            <a:r>
              <a:rPr lang="en-US" altLang="zh-CN" sz="2000" dirty="0"/>
              <a:t>(function(K) {</a:t>
            </a:r>
          </a:p>
          <a:p>
            <a:pPr marL="0" indent="0">
              <a:buNone/>
            </a:pPr>
            <a:r>
              <a:rPr lang="en-US" altLang="zh-CN" sz="2000" dirty="0"/>
              <a:t>	editor = </a:t>
            </a:r>
            <a:r>
              <a:rPr lang="en-US" altLang="zh-CN" sz="2000" dirty="0" err="1"/>
              <a:t>K.create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[name="</a:t>
            </a:r>
            <a:r>
              <a:rPr lang="en-US" altLang="zh-CN" sz="2000" dirty="0" err="1">
                <a:solidFill>
                  <a:srgbClr val="FF0000"/>
                </a:solidFill>
              </a:rPr>
              <a:t>cont</a:t>
            </a:r>
            <a:r>
              <a:rPr lang="en-US" altLang="zh-CN" sz="2000" dirty="0"/>
              <a:t>"]', {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allowFileManager</a:t>
            </a:r>
            <a:r>
              <a:rPr lang="en-US" altLang="zh-CN" sz="2000" dirty="0"/>
              <a:t> : true</a:t>
            </a:r>
          </a:p>
          <a:p>
            <a:pPr marL="0" indent="0">
              <a:buNone/>
            </a:pPr>
            <a:r>
              <a:rPr lang="en-US" altLang="zh-CN" sz="2000" dirty="0"/>
              <a:t>	});</a:t>
            </a:r>
          </a:p>
          <a:p>
            <a:pPr marL="0" indent="0">
              <a:buNone/>
            </a:pPr>
            <a:r>
              <a:rPr lang="en-US" altLang="zh-CN" sz="2000" dirty="0"/>
              <a:t>});</a:t>
            </a:r>
          </a:p>
          <a:p>
            <a:pPr marL="0" indent="0">
              <a:buNone/>
            </a:pPr>
            <a:r>
              <a:rPr lang="en-US" altLang="zh-CN" sz="2000" dirty="0"/>
              <a:t>&lt;/script&gt;</a:t>
            </a:r>
          </a:p>
          <a:p>
            <a:pPr marL="0" indent="0">
              <a:buNone/>
            </a:pPr>
            <a:r>
              <a:rPr lang="en-US" altLang="zh-CN" sz="2000" dirty="0"/>
              <a:t>&lt;!-- </a:t>
            </a:r>
            <a:r>
              <a:rPr lang="zh-CN" altLang="en-US" sz="2000" dirty="0"/>
              <a:t>富文本编辑器</a:t>
            </a:r>
            <a:r>
              <a:rPr lang="en-US" altLang="zh-CN" sz="2000" dirty="0" err="1"/>
              <a:t>ueditor</a:t>
            </a:r>
            <a:r>
              <a:rPr lang="en-US" altLang="zh-CN" sz="2000" dirty="0"/>
              <a:t> --&gt;</a:t>
            </a:r>
            <a:endParaRPr lang="en-US" altLang="zh-CN" sz="2000" dirty="0" smtClean="0"/>
          </a:p>
          <a:p>
            <a:pPr>
              <a:buFont typeface="Wingdings" pitchFamily="2" charset="2"/>
              <a:buChar char="n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457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表单传值应用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接收数据：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foreach</a:t>
            </a:r>
            <a:r>
              <a:rPr lang="zh-CN" altLang="en-US" sz="2000" dirty="0" smtClean="0"/>
              <a:t>遍历，自动接收</a:t>
            </a:r>
            <a:r>
              <a:rPr lang="en-US" altLang="zh-CN" sz="2000" dirty="0" smtClean="0"/>
              <a:t>$_POST</a:t>
            </a:r>
            <a:r>
              <a:rPr lang="zh-CN" altLang="en-US" sz="2000" dirty="0" smtClean="0"/>
              <a:t>数组的元素值，并保存在变量中。</a:t>
            </a: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8" y="2996952"/>
            <a:ext cx="7128792" cy="31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95" y="4869160"/>
            <a:ext cx="1723505" cy="17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P17 ---P21</a:t>
            </a:r>
            <a:r>
              <a:rPr lang="zh-CN" altLang="en-US" sz="2400" dirty="0" smtClean="0"/>
              <a:t>为另外一种做法，将作者名字设置为外键。即关于文章的完整信息存放在三张数据表中，需要三表连接查询。</a:t>
            </a:r>
            <a:r>
              <a:rPr lang="zh-CN" altLang="en-US" sz="2400" dirty="0" smtClean="0">
                <a:solidFill>
                  <a:srgbClr val="FF0000"/>
                </a:solidFill>
              </a:rPr>
              <a:t>可以直接跳至</a:t>
            </a:r>
            <a:r>
              <a:rPr lang="en-US" altLang="zh-CN" sz="2400" dirty="0" smtClean="0">
                <a:solidFill>
                  <a:srgbClr val="FF0000"/>
                </a:solidFill>
              </a:rPr>
              <a:t>22</a:t>
            </a:r>
            <a:r>
              <a:rPr lang="zh-CN" altLang="en-US" sz="2400" dirty="0" smtClean="0">
                <a:solidFill>
                  <a:srgbClr val="FF0000"/>
                </a:solidFill>
              </a:rPr>
              <a:t>页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924944"/>
            <a:ext cx="84901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53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文章数据表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9612"/>
            <a:ext cx="8187208" cy="302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516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分类表及作者表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7"/>
            <a:ext cx="8053123" cy="29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3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传值方式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18303"/>
          <a:stretch/>
        </p:blipFill>
        <p:spPr bwMode="auto">
          <a:xfrm>
            <a:off x="571786" y="2708920"/>
            <a:ext cx="5728405" cy="100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9" r="18805"/>
          <a:stretch/>
        </p:blipFill>
        <p:spPr bwMode="auto">
          <a:xfrm>
            <a:off x="611560" y="2204864"/>
            <a:ext cx="5688632" cy="38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5" y="3861048"/>
            <a:ext cx="5728405" cy="117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1506" y="2146482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/>
              <a:t>GET</a:t>
            </a:r>
            <a:r>
              <a:rPr lang="zh-CN" altLang="en-US" sz="2000" b="1" dirty="0" smtClean="0"/>
              <a:t>方式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form</a:t>
            </a:r>
            <a:r>
              <a:rPr lang="zh-CN" altLang="en-US" sz="2000" dirty="0">
                <a:solidFill>
                  <a:srgbClr val="FF0000"/>
                </a:solidFill>
              </a:rPr>
              <a:t>表单</a:t>
            </a:r>
            <a:r>
              <a:rPr lang="zh-CN" altLang="en-US" sz="2000" dirty="0"/>
              <a:t>：</a:t>
            </a:r>
            <a:r>
              <a:rPr lang="en-US" altLang="zh-CN" sz="2000" dirty="0"/>
              <a:t>input</a:t>
            </a:r>
            <a:r>
              <a:rPr lang="zh-CN" altLang="en-US" sz="2000" dirty="0"/>
              <a:t>及查询字符串</a:t>
            </a:r>
            <a:r>
              <a:rPr lang="zh-CN" altLang="en-US" sz="2000" dirty="0" smtClean="0"/>
              <a:t>。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标签：</a:t>
            </a:r>
            <a:r>
              <a:rPr lang="zh-CN" altLang="en-US" sz="2000" dirty="0"/>
              <a:t>查询字符串</a:t>
            </a:r>
            <a:r>
              <a:rPr lang="zh-CN" altLang="en-US" sz="2000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location</a:t>
            </a:r>
            <a:r>
              <a:rPr lang="zh-CN" altLang="en-US" sz="2000" dirty="0"/>
              <a:t>对象的</a:t>
            </a:r>
            <a:r>
              <a:rPr lang="en-US" altLang="zh-CN" sz="2000" dirty="0" err="1">
                <a:solidFill>
                  <a:srgbClr val="FF0000"/>
                </a:solidFill>
              </a:rPr>
              <a:t>href</a:t>
            </a:r>
            <a:r>
              <a:rPr lang="zh-CN" altLang="en-US" sz="2000" dirty="0" smtClean="0">
                <a:solidFill>
                  <a:srgbClr val="FF0000"/>
                </a:solidFill>
              </a:rPr>
              <a:t>属性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location</a:t>
            </a:r>
            <a:r>
              <a:rPr lang="zh-CN" altLang="en-US" sz="2000" dirty="0"/>
              <a:t>对象的</a:t>
            </a:r>
            <a:r>
              <a:rPr lang="en-US" altLang="zh-CN" sz="2000" dirty="0">
                <a:solidFill>
                  <a:srgbClr val="FF0000"/>
                </a:solidFill>
              </a:rPr>
              <a:t>assign</a:t>
            </a:r>
            <a:r>
              <a:rPr lang="zh-CN" altLang="en-US" sz="2000" dirty="0">
                <a:solidFill>
                  <a:srgbClr val="FF0000"/>
                </a:solidFill>
              </a:rPr>
              <a:t>（）方法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906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添加文章数据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6445"/>
            <a:ext cx="6552728" cy="307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1" y="5229200"/>
            <a:ext cx="6546619" cy="85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377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单传值应用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查询文章数据</a:t>
            </a:r>
            <a:endParaRPr lang="zh-CN" alt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3"/>
            <a:ext cx="7704856" cy="327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08" y="4725144"/>
            <a:ext cx="1723505" cy="17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25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POST </a:t>
            </a:r>
            <a:r>
              <a:rPr lang="zh-CN" altLang="en-US" sz="2400" dirty="0"/>
              <a:t>提交数据方</a:t>
            </a:r>
            <a:r>
              <a:rPr lang="zh-CN" altLang="en-US" sz="2400" dirty="0" smtClean="0"/>
              <a:t>案，服</a:t>
            </a:r>
            <a:r>
              <a:rPr lang="zh-CN" altLang="en-US" sz="2400" dirty="0"/>
              <a:t>务端通常是根据请求头（</a:t>
            </a:r>
            <a:r>
              <a:rPr lang="en-US" altLang="zh-CN" sz="2400" dirty="0"/>
              <a:t>headers</a:t>
            </a:r>
            <a:r>
              <a:rPr lang="zh-CN" altLang="en-US" sz="2400" dirty="0"/>
              <a:t>）中的 </a:t>
            </a:r>
            <a:r>
              <a:rPr lang="en-US" altLang="zh-CN" sz="2400" dirty="0">
                <a:solidFill>
                  <a:srgbClr val="FF0000"/>
                </a:solidFill>
              </a:rPr>
              <a:t>Content-Type </a:t>
            </a:r>
            <a:r>
              <a:rPr lang="zh-CN" altLang="en-US" sz="2400" dirty="0"/>
              <a:t>字段来获知请求中的消息主体是用何种方式编码，再对主体进</a:t>
            </a:r>
            <a:r>
              <a:rPr lang="zh-CN" altLang="en-US" sz="2400" dirty="0" smtClean="0"/>
              <a:t>行解码。</a:t>
            </a:r>
            <a:endParaRPr lang="en-US" altLang="zh-CN" sz="2400" dirty="0"/>
          </a:p>
          <a:p>
            <a:r>
              <a:rPr lang="zh-CN" altLang="en-US" sz="2400" dirty="0"/>
              <a:t>浏览器的原生 </a:t>
            </a:r>
            <a:r>
              <a:rPr lang="en-US" altLang="zh-CN" sz="2400" dirty="0"/>
              <a:t>form </a:t>
            </a:r>
            <a:r>
              <a:rPr lang="zh-CN" altLang="en-US" sz="2400" dirty="0"/>
              <a:t>表单，如果不设置 </a:t>
            </a:r>
            <a:r>
              <a:rPr lang="en-US" altLang="zh-CN" sz="2400" dirty="0" err="1"/>
              <a:t>enctype</a:t>
            </a:r>
            <a:r>
              <a:rPr lang="en-US" altLang="zh-CN" sz="2400" dirty="0"/>
              <a:t> </a:t>
            </a:r>
            <a:r>
              <a:rPr lang="zh-CN" altLang="en-US" sz="2400" dirty="0"/>
              <a:t>属性，那</a:t>
            </a:r>
            <a:r>
              <a:rPr lang="zh-CN" altLang="en-US" sz="2400" dirty="0" smtClean="0"/>
              <a:t>么默认</a:t>
            </a:r>
            <a:r>
              <a:rPr lang="zh-CN" altLang="en-US" sz="2400" dirty="0" smtClean="0">
                <a:solidFill>
                  <a:srgbClr val="FF0000"/>
                </a:solidFill>
              </a:rPr>
              <a:t>以 </a:t>
            </a:r>
            <a:r>
              <a:rPr lang="en-US" altLang="zh-CN" sz="2400" dirty="0">
                <a:solidFill>
                  <a:srgbClr val="FF0000"/>
                </a:solidFill>
              </a:rPr>
              <a:t>application/x-www-form-</a:t>
            </a:r>
            <a:r>
              <a:rPr lang="en-US" altLang="zh-CN" sz="2400" dirty="0" err="1">
                <a:solidFill>
                  <a:srgbClr val="FF0000"/>
                </a:solidFill>
              </a:rPr>
              <a:t>urlencoded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方</a:t>
            </a:r>
            <a:r>
              <a:rPr lang="zh-CN" altLang="en-US" sz="2400" dirty="0" smtClean="0"/>
              <a:t>式对表单数据进行编码。即所有的字符都进行编码。</a:t>
            </a:r>
            <a:endParaRPr lang="en-US" altLang="zh-CN" sz="2400" dirty="0"/>
          </a:p>
          <a:p>
            <a:r>
              <a:rPr lang="zh-CN" altLang="en-US" sz="2400" dirty="0"/>
              <a:t>使用表单</a:t>
            </a:r>
            <a:r>
              <a:rPr lang="zh-CN" altLang="en-US" sz="2400" dirty="0">
                <a:solidFill>
                  <a:srgbClr val="FF0000"/>
                </a:solidFill>
              </a:rPr>
              <a:t>上传文件</a:t>
            </a:r>
            <a:r>
              <a:rPr lang="zh-CN" altLang="en-US" sz="2400" dirty="0"/>
              <a:t>时，必须让 </a:t>
            </a:r>
            <a:r>
              <a:rPr lang="en-US" altLang="zh-CN" sz="2400" dirty="0"/>
              <a:t>form </a:t>
            </a:r>
            <a:r>
              <a:rPr lang="zh-CN" altLang="en-US" sz="2400" dirty="0"/>
              <a:t>的 </a:t>
            </a:r>
            <a:r>
              <a:rPr lang="en-US" altLang="zh-CN" sz="2400" dirty="0" err="1" smtClean="0"/>
              <a:t>enctype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于</a:t>
            </a:r>
            <a:r>
              <a:rPr lang="en-US" altLang="zh-CN" sz="2400" b="1" dirty="0"/>
              <a:t>multipart/form-data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3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操作：</a:t>
            </a:r>
            <a:endParaRPr lang="en-US" altLang="zh-CN" sz="24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表</a:t>
            </a:r>
            <a:r>
              <a:rPr lang="zh-CN" altLang="en-US" sz="2000" dirty="0" smtClean="0">
                <a:solidFill>
                  <a:srgbClr val="FF0000"/>
                </a:solidFill>
              </a:rPr>
              <a:t>单的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enctype</a:t>
            </a:r>
            <a:r>
              <a:rPr lang="zh-CN" altLang="en-US" sz="2000" dirty="0" smtClean="0">
                <a:solidFill>
                  <a:srgbClr val="FF0000"/>
                </a:solidFill>
              </a:rPr>
              <a:t>设置为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multipart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Method</a:t>
            </a:r>
            <a:r>
              <a:rPr lang="zh-CN" altLang="en-US" sz="2000" dirty="0" smtClean="0">
                <a:solidFill>
                  <a:srgbClr val="FF0000"/>
                </a:solidFill>
              </a:rPr>
              <a:t>设置为</a:t>
            </a:r>
            <a:r>
              <a:rPr lang="en-US" altLang="zh-CN" sz="2000" dirty="0" smtClean="0">
                <a:solidFill>
                  <a:srgbClr val="FF0000"/>
                </a:solidFill>
              </a:rPr>
              <a:t>POST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添</a:t>
            </a:r>
            <a:r>
              <a:rPr lang="zh-CN" altLang="en-US" sz="2000" dirty="0" smtClean="0">
                <a:solidFill>
                  <a:srgbClr val="FF0000"/>
                </a:solidFill>
              </a:rPr>
              <a:t>加文件域，需要指定</a:t>
            </a:r>
            <a:r>
              <a:rPr lang="en-US" altLang="zh-CN" sz="2000" dirty="0" smtClean="0">
                <a:solidFill>
                  <a:srgbClr val="FF0000"/>
                </a:solidFill>
              </a:rPr>
              <a:t>name</a:t>
            </a:r>
            <a:r>
              <a:rPr lang="zh-CN" altLang="en-US" sz="2000" dirty="0" smtClean="0">
                <a:solidFill>
                  <a:srgbClr val="FF0000"/>
                </a:solidFill>
              </a:rPr>
              <a:t>属性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896400" cy="210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236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打印文件相关信息：</a:t>
            </a:r>
            <a:r>
              <a:rPr lang="en-US" altLang="zh-CN" sz="2400" dirty="0" smtClean="0"/>
              <a:t>$_FILES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非常重要，面试题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3600400" cy="163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770582"/>
            <a:ext cx="5642735" cy="23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985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临时文件保存路径可以在</a:t>
            </a:r>
            <a:r>
              <a:rPr lang="en-US" altLang="zh-CN" sz="2400" dirty="0" smtClean="0"/>
              <a:t>PHP.ini</a:t>
            </a:r>
            <a:r>
              <a:rPr lang="zh-CN" altLang="en-US" sz="2400" dirty="0" smtClean="0"/>
              <a:t>中设置。未指定时使用系统的</a:t>
            </a:r>
            <a:r>
              <a:rPr lang="zh-CN" altLang="en-US" sz="2400" dirty="0" smtClean="0">
                <a:solidFill>
                  <a:srgbClr val="FF0000"/>
                </a:solidFill>
              </a:rPr>
              <a:t>默认存储路径进行存储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临时文件只是短时间在临时路径下保存，查看时可以通过</a:t>
            </a:r>
            <a:r>
              <a:rPr lang="en-US" altLang="zh-CN" sz="2400" dirty="0"/>
              <a:t>sleep</a:t>
            </a:r>
            <a:r>
              <a:rPr lang="zh-CN" altLang="en-US" sz="2400" dirty="0"/>
              <a:t>语句，延时程序的执行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" y="2287271"/>
            <a:ext cx="8095183" cy="107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" y="4221088"/>
            <a:ext cx="4981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临时文件查看：</a:t>
            </a:r>
            <a:endParaRPr lang="zh-CN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9529"/>
            <a:ext cx="5976664" cy="272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4" y="5373216"/>
            <a:ext cx="655161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74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文件上传大小的描述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方式上传的数据默认最大为</a:t>
            </a:r>
            <a:r>
              <a:rPr lang="en-US" altLang="zh-CN" sz="2400" dirty="0" smtClean="0">
                <a:solidFill>
                  <a:srgbClr val="FF0000"/>
                </a:solidFill>
              </a:rPr>
              <a:t>8M</a:t>
            </a:r>
            <a:r>
              <a:rPr lang="zh-CN" altLang="en-US" sz="2400" dirty="0" smtClean="0"/>
              <a:t>，如果上传的数据，超过该范围，</a:t>
            </a:r>
            <a:r>
              <a:rPr lang="en-US" altLang="zh-CN" sz="2400" dirty="0" smtClean="0">
                <a:solidFill>
                  <a:srgbClr val="FF0000"/>
                </a:solidFill>
              </a:rPr>
              <a:t>$_FILES</a:t>
            </a:r>
            <a:r>
              <a:rPr lang="zh-CN" altLang="en-US" sz="2400" dirty="0" smtClean="0">
                <a:solidFill>
                  <a:srgbClr val="FF0000"/>
                </a:solidFill>
              </a:rPr>
              <a:t>数组为空，并且返回警告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17258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0" y="3933056"/>
            <a:ext cx="7361237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441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文件上传大小的描述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PHP</a:t>
            </a:r>
            <a:r>
              <a:rPr lang="zh-CN" altLang="en-US" sz="2400" dirty="0" smtClean="0"/>
              <a:t>默认的文件上传大小为</a:t>
            </a:r>
            <a:r>
              <a:rPr lang="en-US" altLang="zh-CN" sz="2400" dirty="0" smtClean="0">
                <a:solidFill>
                  <a:srgbClr val="FF0000"/>
                </a:solidFill>
              </a:rPr>
              <a:t>2M</a:t>
            </a:r>
            <a:r>
              <a:rPr lang="zh-CN" altLang="en-US" sz="2400" dirty="0" smtClean="0"/>
              <a:t>。超出该范围，而不超出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方式的上传最大值，会在</a:t>
            </a:r>
            <a:r>
              <a:rPr lang="en-US" altLang="zh-CN" sz="2400" dirty="0" smtClean="0">
                <a:solidFill>
                  <a:srgbClr val="FF0000"/>
                </a:solidFill>
              </a:rPr>
              <a:t>$_FILES</a:t>
            </a:r>
            <a:r>
              <a:rPr lang="zh-CN" altLang="en-US" sz="2400" dirty="0" smtClean="0">
                <a:solidFill>
                  <a:srgbClr val="FF0000"/>
                </a:solidFill>
              </a:rPr>
              <a:t>数组中显示</a:t>
            </a:r>
            <a:r>
              <a:rPr lang="en-US" altLang="zh-CN" sz="2400" dirty="0" smtClean="0">
                <a:solidFill>
                  <a:srgbClr val="FF0000"/>
                </a:solidFill>
              </a:rPr>
              <a:t>error</a:t>
            </a:r>
            <a:r>
              <a:rPr lang="zh-CN" altLang="en-US" sz="2400" dirty="0" smtClean="0">
                <a:solidFill>
                  <a:srgbClr val="FF0000"/>
                </a:solidFill>
              </a:rPr>
              <a:t>信息为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5" y="3015726"/>
            <a:ext cx="5832648" cy="29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855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文件上传的错误信息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：文件上传至临时路径成功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：上传的文件超过了 </a:t>
            </a:r>
            <a:r>
              <a:rPr lang="en-US" altLang="zh-CN" sz="2000" i="1" dirty="0">
                <a:solidFill>
                  <a:srgbClr val="FF0000"/>
                </a:solidFill>
              </a:rPr>
              <a:t>php.ini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中 </a:t>
            </a:r>
            <a:r>
              <a:rPr lang="en-US" altLang="zh-CN" sz="2000" dirty="0" err="1" smtClean="0">
                <a:solidFill>
                  <a:srgbClr val="FF0000"/>
                </a:solidFill>
                <a:hlinkClick r:id="rId2" action="ppaction://hlinkfile"/>
              </a:rPr>
              <a:t>upload_max_filesize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选项</a:t>
            </a:r>
            <a:r>
              <a:rPr lang="zh-CN" altLang="en-US" sz="2000" dirty="0"/>
              <a:t>限制的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，上传文件的大小超过了 </a:t>
            </a:r>
            <a:r>
              <a:rPr lang="en-US" altLang="zh-CN" sz="2000" dirty="0"/>
              <a:t>HTML </a:t>
            </a:r>
            <a:r>
              <a:rPr lang="zh-CN" altLang="en-US" sz="2000" dirty="0"/>
              <a:t>表单中 </a:t>
            </a:r>
            <a:r>
              <a:rPr lang="en-US" altLang="zh-CN" sz="2000" i="1" dirty="0"/>
              <a:t>MAX_FILE_SIZE</a:t>
            </a:r>
            <a:r>
              <a:rPr lang="en-US" altLang="zh-CN" sz="2000" dirty="0"/>
              <a:t> </a:t>
            </a:r>
            <a:r>
              <a:rPr lang="zh-CN" altLang="en-US" sz="2000" dirty="0"/>
              <a:t>选项指定的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i="1" dirty="0"/>
              <a:t>MAX_FILE_SIZE</a:t>
            </a:r>
            <a:r>
              <a:rPr lang="en-US" altLang="zh-CN" sz="2000" dirty="0"/>
              <a:t> </a:t>
            </a:r>
            <a:r>
              <a:rPr lang="zh-CN" altLang="en-US" sz="2000" dirty="0"/>
              <a:t>隐藏字段（单位为字节）必须放在文件输入字段之前</a:t>
            </a:r>
            <a:endParaRPr lang="en-US" altLang="zh-CN" sz="2000" dirty="0" smtClean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，文件只有部分被上</a:t>
            </a:r>
            <a:r>
              <a:rPr lang="zh-CN" altLang="en-US" sz="2000" dirty="0" smtClean="0"/>
              <a:t>传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/>
              <a:t>，没有文件被上</a:t>
            </a:r>
            <a:r>
              <a:rPr lang="zh-CN" altLang="en-US" sz="2000" dirty="0" smtClean="0"/>
              <a:t>传</a:t>
            </a:r>
            <a:endParaRPr lang="en-US" altLang="zh-CN" sz="2000" dirty="0" smtClean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，找不到临时文件</a:t>
            </a:r>
            <a:r>
              <a:rPr lang="zh-CN" altLang="en-US" sz="2000" dirty="0" smtClean="0"/>
              <a:t>夹</a:t>
            </a:r>
            <a:endParaRPr lang="en-US" altLang="zh-CN" sz="2000" dirty="0" smtClean="0"/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，文件写入失败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5886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92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传值方式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/>
          <a:stretch/>
        </p:blipFill>
        <p:spPr bwMode="auto">
          <a:xfrm>
            <a:off x="870063" y="2062164"/>
            <a:ext cx="6294226" cy="226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/>
          <a:stretch/>
        </p:blipFill>
        <p:spPr bwMode="auto">
          <a:xfrm>
            <a:off x="857201" y="2062163"/>
            <a:ext cx="6235080" cy="224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" y="4255074"/>
            <a:ext cx="6328792" cy="235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71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文件上传的步骤：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检查数组是否为空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文件</a:t>
            </a:r>
            <a:r>
              <a:rPr lang="zh-CN" altLang="zh-CN" sz="2000" dirty="0"/>
              <a:t>上传是否有错误</a:t>
            </a:r>
            <a:r>
              <a:rPr lang="zh-CN" altLang="en-US" sz="2000" dirty="0"/>
              <a:t>。根据错误代号，给出提示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lvl="1"/>
            <a:r>
              <a:rPr lang="zh-CN" altLang="zh-CN" sz="2000" dirty="0"/>
              <a:t>判断是否是</a:t>
            </a:r>
            <a:r>
              <a:rPr lang="en-US" altLang="zh-CN" sz="2000" dirty="0"/>
              <a:t>POST</a:t>
            </a:r>
            <a:r>
              <a:rPr lang="zh-CN" altLang="zh-CN" sz="2000" dirty="0"/>
              <a:t>上传文件</a:t>
            </a:r>
          </a:p>
          <a:p>
            <a:pPr lvl="1"/>
            <a:r>
              <a:rPr lang="zh-CN" altLang="zh-CN" sz="2000" dirty="0" smtClean="0"/>
              <a:t>移</a:t>
            </a:r>
            <a:r>
              <a:rPr lang="zh-CN" altLang="zh-CN" sz="2000" dirty="0"/>
              <a:t>动临时文件到目标路径</a:t>
            </a:r>
          </a:p>
          <a:p>
            <a:pPr lvl="1"/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951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is_uploaded_file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临时文件名称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判断文件是否是通过 </a:t>
            </a:r>
            <a:r>
              <a:rPr lang="en-US" altLang="zh-CN" sz="2400" dirty="0"/>
              <a:t>HTTP POST </a:t>
            </a:r>
            <a:r>
              <a:rPr lang="zh-CN" altLang="en-US" sz="2400" dirty="0"/>
              <a:t>上传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move_uploaded_file</a:t>
            </a:r>
            <a:r>
              <a:rPr lang="zh-CN" altLang="en-US" sz="2400" dirty="0" smtClean="0"/>
              <a:t>（临时文件名，目标路径）：将临时文件移动到</a:t>
            </a:r>
            <a:r>
              <a:rPr lang="zh-CN" altLang="en-US" sz="2400" dirty="0"/>
              <a:t>目</a:t>
            </a:r>
            <a:r>
              <a:rPr lang="zh-CN" altLang="en-US" sz="2400" dirty="0" smtClean="0"/>
              <a:t>标路径。需要指定保存的文件名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1055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错误信息提示：</a:t>
            </a:r>
            <a:endParaRPr lang="zh-CN" alt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95558"/>
            <a:ext cx="5904137" cy="421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193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文件类型获取的两种方式：</a:t>
            </a:r>
            <a:endParaRPr lang="en-US" altLang="zh-CN" sz="2400" b="1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strrchr</a:t>
            </a:r>
            <a:r>
              <a:rPr lang="zh-CN" altLang="en-US" sz="2400" dirty="0" smtClean="0"/>
              <a:t>函数获取后缀，使用</a:t>
            </a:r>
            <a:r>
              <a:rPr lang="en-US" altLang="zh-CN" sz="2400" dirty="0" smtClean="0"/>
              <a:t>date</a:t>
            </a:r>
            <a:r>
              <a:rPr lang="zh-CN" altLang="en-US" sz="2400" dirty="0" smtClean="0"/>
              <a:t>（）及</a:t>
            </a:r>
            <a:r>
              <a:rPr lang="en-US" altLang="zh-CN" sz="2400" dirty="0" err="1" smtClean="0"/>
              <a:t>mt_rand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函数生成随机数。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strrpos</a:t>
            </a:r>
            <a:r>
              <a:rPr lang="zh-CN" altLang="en-US" sz="2400" dirty="0" smtClean="0"/>
              <a:t>及</a:t>
            </a:r>
            <a:r>
              <a:rPr lang="en-US" altLang="zh-CN" sz="2400" dirty="0" err="1" smtClean="0"/>
              <a:t>substr</a:t>
            </a:r>
            <a:r>
              <a:rPr lang="zh-CN" altLang="en-US" sz="2400" dirty="0" smtClean="0"/>
              <a:t>获取文件的后缀，使用</a:t>
            </a:r>
            <a:r>
              <a:rPr lang="en-US" altLang="zh-CN" sz="2400" dirty="0" err="1" smtClean="0"/>
              <a:t>uniqid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函数生成唯一</a:t>
            </a:r>
            <a:r>
              <a:rPr lang="en-US" altLang="zh-CN" sz="2400" dirty="0" smtClean="0"/>
              <a:t>ID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3" y="2852936"/>
            <a:ext cx="730837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4" y="4653136"/>
            <a:ext cx="7195887" cy="163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95" y="4856309"/>
            <a:ext cx="1723505" cy="17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8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Mime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文件本身的扩展名可以修改，</a:t>
            </a:r>
            <a:r>
              <a:rPr lang="zh-CN" altLang="en-US" sz="2400" dirty="0"/>
              <a:t>修改文件的扩展名之后，上传之后类型 也发生改变</a:t>
            </a:r>
            <a:r>
              <a:rPr lang="zh-CN" altLang="en-US" sz="2400" dirty="0" smtClean="0"/>
              <a:t>。不能通过上传后的扩展名来判断文件的类型。只能通过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类型。</a:t>
            </a:r>
            <a:endParaRPr lang="en-US" altLang="zh-CN" sz="2400" dirty="0" smtClean="0"/>
          </a:p>
          <a:p>
            <a:r>
              <a:rPr lang="en-US" altLang="zh-CN" sz="2400" dirty="0" smtClean="0"/>
              <a:t>MIME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ultipurpose </a:t>
            </a:r>
            <a:r>
              <a:rPr lang="en-US" altLang="zh-CN" sz="2400" i="1" dirty="0"/>
              <a:t>I</a:t>
            </a:r>
            <a:r>
              <a:rPr lang="en-US" altLang="zh-CN" sz="2400" dirty="0"/>
              <a:t>nternet </a:t>
            </a:r>
            <a:r>
              <a:rPr lang="en-US" altLang="zh-CN" sz="2400" i="1" dirty="0"/>
              <a:t>M</a:t>
            </a:r>
            <a:r>
              <a:rPr lang="en-US" altLang="zh-CN" sz="2400" dirty="0"/>
              <a:t>ail </a:t>
            </a:r>
            <a:r>
              <a:rPr lang="en-US" altLang="zh-CN" sz="2400" i="1" dirty="0"/>
              <a:t>E</a:t>
            </a:r>
            <a:r>
              <a:rPr lang="en-US" altLang="zh-CN" sz="2400" dirty="0"/>
              <a:t>xtensions) </a:t>
            </a:r>
            <a:r>
              <a:rPr lang="zh-CN" altLang="en-US" sz="2400" dirty="0"/>
              <a:t>是描述消息</a:t>
            </a:r>
            <a:r>
              <a:rPr lang="zh-CN" altLang="en-US" sz="2400" dirty="0">
                <a:solidFill>
                  <a:srgbClr val="FF0000"/>
                </a:solidFill>
              </a:rPr>
              <a:t>内容类型</a:t>
            </a:r>
            <a:r>
              <a:rPr lang="zh-CN" altLang="en-US" sz="2400" dirty="0"/>
              <a:t>的因特网标准。</a:t>
            </a:r>
          </a:p>
          <a:p>
            <a:r>
              <a:rPr lang="en-US" altLang="zh-CN" sz="2400" dirty="0"/>
              <a:t>MIME </a:t>
            </a:r>
            <a:r>
              <a:rPr lang="zh-CN" altLang="en-US" sz="2400" dirty="0"/>
              <a:t>消息能包含文本、图像、音频、视频以及其他应用程序专用的数据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image/</a:t>
            </a:r>
            <a:r>
              <a:rPr lang="en-US" altLang="zh-CN" sz="2400" dirty="0" err="1"/>
              <a:t>png,image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gif,image</a:t>
            </a:r>
            <a:r>
              <a:rPr lang="en-US" altLang="zh-CN" sz="2400" dirty="0"/>
              <a:t>/jpeg</a:t>
            </a:r>
            <a:endParaRPr lang="zh-CN" altLang="zh-CN" sz="2400" dirty="0"/>
          </a:p>
          <a:p>
            <a:r>
              <a:rPr lang="en-US" altLang="zh-CN" sz="2400" dirty="0"/>
              <a:t>text/</a:t>
            </a:r>
            <a:r>
              <a:rPr lang="en-US" altLang="zh-CN" sz="2400" dirty="0" err="1"/>
              <a:t>html,text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css,text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javascript,text</a:t>
            </a:r>
            <a:r>
              <a:rPr lang="en-US" altLang="zh-CN" sz="2400" dirty="0"/>
              <a:t>/plain</a:t>
            </a:r>
            <a:endParaRPr lang="zh-CN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899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类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92" y="1700808"/>
            <a:ext cx="764865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5" y="3140968"/>
            <a:ext cx="719908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92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类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利用</a:t>
            </a:r>
            <a:r>
              <a:rPr lang="en-US" altLang="zh-CN" sz="2400" dirty="0"/>
              <a:t>php_fileinfo.dll</a:t>
            </a:r>
            <a:r>
              <a:rPr lang="zh-CN" altLang="zh-CN" sz="2400" dirty="0"/>
              <a:t>对</a:t>
            </a:r>
            <a:r>
              <a:rPr lang="en-US" altLang="zh-CN" sz="2400" dirty="0"/>
              <a:t>MIME</a:t>
            </a:r>
            <a:r>
              <a:rPr lang="zh-CN" altLang="zh-CN" sz="2400" dirty="0"/>
              <a:t>类型进行严格检</a:t>
            </a:r>
            <a:r>
              <a:rPr lang="zh-CN" altLang="zh-CN" sz="2400" dirty="0" smtClean="0"/>
              <a:t>查</a:t>
            </a:r>
            <a:endParaRPr lang="zh-CN" altLang="zh-CN" sz="2400" dirty="0"/>
          </a:p>
          <a:p>
            <a:pPr lvl="1"/>
            <a:r>
              <a:rPr lang="zh-CN" altLang="zh-CN" sz="2000" dirty="0"/>
              <a:t>开启</a:t>
            </a:r>
            <a:r>
              <a:rPr lang="en-US" altLang="zh-CN" sz="2000" dirty="0"/>
              <a:t>php_fileinfo.dll</a:t>
            </a:r>
            <a:r>
              <a:rPr lang="zh-CN" altLang="zh-CN" sz="2000" dirty="0"/>
              <a:t>扩展</a:t>
            </a:r>
          </a:p>
          <a:p>
            <a:pPr lvl="1"/>
            <a:r>
              <a:rPr lang="zh-CN" altLang="en-US" sz="2000" dirty="0"/>
              <a:t>打</a:t>
            </a:r>
            <a:r>
              <a:rPr lang="zh-CN" altLang="en-US" sz="2000" dirty="0" smtClean="0"/>
              <a:t>开</a:t>
            </a:r>
            <a:r>
              <a:rPr lang="en-US" altLang="zh-CN" sz="2000" dirty="0" err="1" smtClean="0"/>
              <a:t>fileinfo</a:t>
            </a:r>
            <a:r>
              <a:rPr lang="zh-CN" altLang="en-US" sz="2000" dirty="0" smtClean="0"/>
              <a:t>资源</a:t>
            </a:r>
            <a:r>
              <a:rPr lang="en-US" altLang="zh-CN" sz="2000" dirty="0" err="1" smtClean="0"/>
              <a:t>finfo_open</a:t>
            </a:r>
            <a:r>
              <a:rPr lang="en-US" altLang="zh-CN" sz="2000" dirty="0" smtClean="0"/>
              <a:t>(FILEINFO_MIME_TYPE)</a:t>
            </a:r>
          </a:p>
          <a:p>
            <a:pPr lvl="1"/>
            <a:r>
              <a:rPr lang="zh-CN" altLang="en-US" sz="2000" dirty="0"/>
              <a:t>获</a:t>
            </a:r>
            <a:r>
              <a:rPr lang="zh-CN" altLang="en-US" sz="2000" dirty="0" smtClean="0"/>
              <a:t>取上传文件的</a:t>
            </a:r>
            <a:r>
              <a:rPr lang="en-US" altLang="zh-CN" sz="2000" dirty="0" smtClean="0"/>
              <a:t>MIME</a:t>
            </a:r>
            <a:r>
              <a:rPr lang="zh-CN" altLang="en-US" sz="2000" dirty="0" smtClean="0"/>
              <a:t>类型</a:t>
            </a:r>
            <a:r>
              <a:rPr lang="en-US" altLang="zh-CN" sz="2000" dirty="0" err="1" smtClean="0"/>
              <a:t>finfo_file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fileinfo</a:t>
            </a:r>
            <a:r>
              <a:rPr lang="zh-CN" altLang="en-US" sz="2000" dirty="0" smtClean="0"/>
              <a:t>资源，临时文件名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719630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872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类型应用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指定 允许上传的文件类型 </a:t>
            </a:r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64614"/>
            <a:ext cx="7056784" cy="376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491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文件大小判断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判</a:t>
            </a:r>
            <a:r>
              <a:rPr lang="zh-CN" altLang="en-US" sz="2000" dirty="0" smtClean="0"/>
              <a:t>断文件是否满足上传要求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98698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513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单文件上传函数的封装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95242"/>
            <a:ext cx="5576664" cy="44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1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传值方式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防止删除误操作的方法一</a:t>
            </a:r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r>
              <a:rPr lang="en-US" altLang="zh-CN" sz="2000" b="1" dirty="0" smtClean="0"/>
              <a:t>Confirm</a:t>
            </a:r>
            <a:r>
              <a:rPr lang="zh-CN" altLang="en-US" sz="2000" b="1" dirty="0" smtClean="0"/>
              <a:t>是</a:t>
            </a:r>
            <a:r>
              <a:rPr lang="en-US" altLang="zh-CN" sz="2000" b="1" dirty="0" smtClean="0"/>
              <a:t>HTML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window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2000" b="1" dirty="0" smtClean="0"/>
              <a:t>的方法。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格式：</a:t>
            </a:r>
            <a:r>
              <a:rPr lang="en-US" altLang="zh-CN" sz="2000" b="1" dirty="0" smtClean="0"/>
              <a:t>confirm(message)</a:t>
            </a:r>
            <a:r>
              <a:rPr lang="zh-CN" altLang="en-US" sz="2000" b="1" dirty="0" smtClean="0"/>
              <a:t>，弹出带有确定及取消按钮的对话框。用户点击确定，方法返回</a:t>
            </a:r>
            <a:r>
              <a:rPr lang="en-US" altLang="zh-CN" sz="2000" b="1" dirty="0" smtClean="0"/>
              <a:t>true</a:t>
            </a:r>
            <a:r>
              <a:rPr lang="zh-CN" altLang="en-US" sz="2000" b="1" dirty="0" smtClean="0"/>
              <a:t>，否则，返回</a:t>
            </a:r>
            <a:r>
              <a:rPr lang="en-US" altLang="zh-CN" sz="2000" b="1" dirty="0" smtClean="0"/>
              <a:t>false</a:t>
            </a:r>
            <a:r>
              <a:rPr lang="zh-CN" altLang="en-US" sz="2000" b="1" dirty="0" smtClean="0"/>
              <a:t>。在调用时，将暂停对</a:t>
            </a:r>
            <a:r>
              <a:rPr lang="en-US" altLang="zh-CN" sz="2000" b="1" dirty="0" smtClean="0"/>
              <a:t>JS</a:t>
            </a:r>
            <a:r>
              <a:rPr lang="zh-CN" altLang="en-US" sz="2000" b="1" dirty="0" smtClean="0"/>
              <a:t>代码的执行。</a:t>
            </a:r>
            <a:endParaRPr lang="en-US" altLang="zh-CN" sz="20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488832" cy="25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941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单文件上传函数的封装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4974307" cy="417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04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单文件上传函数的封装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07304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725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表单部分：</a:t>
            </a:r>
            <a:endParaRPr lang="zh-CN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9062"/>
            <a:ext cx="8413377" cy="221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49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2490"/>
            <a:ext cx="3412555" cy="494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44965"/>
            <a:ext cx="3384376" cy="483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851920" y="3731549"/>
            <a:ext cx="136815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48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0786"/>
            <a:ext cx="5688632" cy="430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95494" y="2276872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上传的多个文件的文件名、临时路径、错误代码等信息都混在一起存放，需要拆分成的单个文件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527799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</a:t>
            </a:r>
            <a:r>
              <a:rPr lang="zh-CN" altLang="en-US" sz="2400" dirty="0" smtClean="0"/>
              <a:t>件处理部分：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59840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074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</a:t>
            </a:r>
            <a:r>
              <a:rPr lang="zh-CN" altLang="en-US" sz="2400" dirty="0" smtClean="0"/>
              <a:t>件处理部分：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2579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776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最简代码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3331"/>
            <a:ext cx="5976664" cy="496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350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传值方式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防止删除误操作的方法二</a:t>
            </a:r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 smtClean="0"/>
          </a:p>
          <a:p>
            <a:pPr lvl="1"/>
            <a:r>
              <a:rPr lang="en-US" altLang="zh-CN" sz="2000" b="1" dirty="0" err="1" smtClean="0"/>
              <a:t>Onclick</a:t>
            </a:r>
            <a:r>
              <a:rPr lang="zh-CN" altLang="en-US" sz="2000" b="1" dirty="0" smtClean="0"/>
              <a:t>表示点击按钮后，浏览器执行一段</a:t>
            </a:r>
            <a:r>
              <a:rPr lang="en-US" altLang="zh-CN" sz="2000" b="1" dirty="0" smtClean="0"/>
              <a:t>JS</a:t>
            </a:r>
            <a:r>
              <a:rPr lang="zh-CN" altLang="en-US" sz="2000" b="1" dirty="0" smtClean="0"/>
              <a:t>代码。</a:t>
            </a:r>
            <a:endParaRPr lang="en-US" altLang="zh-CN" sz="20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"/>
          <a:stretch/>
        </p:blipFill>
        <p:spPr bwMode="auto">
          <a:xfrm>
            <a:off x="539552" y="2570466"/>
            <a:ext cx="8345927" cy="84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09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传值方式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/>
            <a:r>
              <a:rPr lang="en-US" altLang="zh-CN" sz="2000" b="1" dirty="0" smtClean="0"/>
              <a:t>Header</a:t>
            </a:r>
            <a:r>
              <a:rPr lang="zh-CN" altLang="en-US" sz="2000" b="1" dirty="0" smtClean="0"/>
              <a:t>传值应用</a:t>
            </a:r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 smtClean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81562"/>
            <a:ext cx="6264696" cy="38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95" y="4869160"/>
            <a:ext cx="1723505" cy="17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000" b="1" dirty="0" smtClean="0"/>
              <a:t>POST</a:t>
            </a:r>
            <a:r>
              <a:rPr lang="zh-CN" altLang="en-US" sz="2000" b="1" dirty="0" smtClean="0"/>
              <a:t>方式</a:t>
            </a:r>
            <a:endParaRPr lang="en-US" altLang="zh-CN" sz="2000" b="1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注意</a:t>
            </a:r>
            <a:r>
              <a:rPr lang="en-US" altLang="zh-CN" sz="2000" dirty="0" smtClean="0"/>
              <a:t>action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method</a:t>
            </a:r>
          </a:p>
          <a:p>
            <a:pPr marL="914400" lvl="2" indent="0">
              <a:buNone/>
            </a:pPr>
            <a:endParaRPr lang="en-US" altLang="zh-CN" sz="2000" dirty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建议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zh-CN" sz="2000" dirty="0" smtClean="0"/>
              <a:t>地址</a:t>
            </a:r>
            <a:r>
              <a:rPr lang="zh-CN" altLang="zh-CN" sz="2000" dirty="0"/>
              <a:t>栏数据提交，</a:t>
            </a:r>
            <a:r>
              <a:rPr lang="en-US" altLang="zh-CN" sz="2000" dirty="0"/>
              <a:t>$_GET</a:t>
            </a:r>
            <a:r>
              <a:rPr lang="zh-CN" altLang="zh-CN" sz="2000" dirty="0"/>
              <a:t>方式获取。表单域提交，通过</a:t>
            </a:r>
            <a:r>
              <a:rPr lang="en-US" altLang="zh-CN" sz="2000" dirty="0"/>
              <a:t>$_POST</a:t>
            </a:r>
            <a:r>
              <a:rPr lang="zh-CN" altLang="zh-CN" sz="2000" dirty="0"/>
              <a:t>方式提交。</a:t>
            </a:r>
            <a:r>
              <a:rPr lang="en-US" altLang="zh-CN" sz="2000" dirty="0"/>
              <a:t>$_REQUEST</a:t>
            </a:r>
            <a:r>
              <a:rPr lang="zh-CN" altLang="zh-CN" sz="2000" dirty="0"/>
              <a:t>方式效率较低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 smtClean="0"/>
              <a:t>对比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方式及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方式的不同</a:t>
            </a:r>
            <a:endParaRPr lang="en-US" altLang="zh-CN" sz="2400" dirty="0" smtClean="0"/>
          </a:p>
          <a:p>
            <a:pPr marL="514350" lvl="1" indent="0">
              <a:buNone/>
            </a:pPr>
            <a:r>
              <a:rPr lang="en-US" altLang="zh-CN" sz="2400" dirty="0" smtClean="0"/>
              <a:t>   	GET</a:t>
            </a:r>
            <a:r>
              <a:rPr lang="zh-CN" altLang="en-US" sz="2400" dirty="0" smtClean="0"/>
              <a:t>方式通过地址栏提交数据，安全性低。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安全性较高。</a:t>
            </a:r>
            <a:endParaRPr lang="en-US" altLang="zh-CN" sz="2400" dirty="0" smtClean="0"/>
          </a:p>
          <a:p>
            <a:pPr marL="51435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方式传递的数据上限为</a:t>
            </a:r>
            <a:r>
              <a:rPr lang="en-US" altLang="zh-CN" sz="2400" dirty="0" smtClean="0"/>
              <a:t>2KB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方式默认为</a:t>
            </a:r>
            <a:r>
              <a:rPr lang="en-US" altLang="zh-CN" sz="2400" dirty="0" smtClean="0"/>
              <a:t>8Mb.</a:t>
            </a:r>
          </a:p>
          <a:p>
            <a:pPr marL="914400" lvl="2" indent="0">
              <a:buNone/>
            </a:pPr>
            <a:r>
              <a:rPr lang="en-US" altLang="zh-CN" sz="2000" dirty="0"/>
              <a:t>	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8945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44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接收表单数</a:t>
            </a:r>
            <a:r>
              <a:rPr lang="zh-CN" altLang="en-US" dirty="0"/>
              <a:t>据的方</a:t>
            </a:r>
            <a:r>
              <a:rPr lang="zh-CN" altLang="en-US" dirty="0" smtClean="0"/>
              <a:t>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$_GET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r>
              <a:rPr lang="en-US" altLang="zh-CN" sz="2400" dirty="0" smtClean="0"/>
              <a:t>$_POST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r>
              <a:rPr lang="en-US" altLang="zh-CN" sz="2400" dirty="0" smtClean="0"/>
              <a:t>$_REQUEST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上述三种方式对应不同的数组，三个数组 均为 超全局变量。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$_REQUEST</a:t>
            </a:r>
            <a:r>
              <a:rPr lang="zh-CN" altLang="en-US" sz="2000" dirty="0" smtClean="0"/>
              <a:t>中保存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方式、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方式提交的数据。以及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数据。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Cookie</a:t>
            </a:r>
            <a:r>
              <a:rPr lang="zh-CN" altLang="en-US" sz="2000" dirty="0" smtClean="0"/>
              <a:t>信息一般为浏览器端保存的用户名及密码。</a:t>
            </a:r>
            <a:endParaRPr lang="en-US" altLang="zh-CN" sz="2000" dirty="0"/>
          </a:p>
          <a:p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修改文章网项目中传递及</a:t>
            </a:r>
            <a:r>
              <a:rPr lang="zh-CN" altLang="en-US" sz="2000" dirty="0" smtClean="0">
                <a:solidFill>
                  <a:srgbClr val="FF0000"/>
                </a:solidFill>
              </a:rPr>
              <a:t>接收文章编号</a:t>
            </a:r>
            <a:r>
              <a:rPr lang="zh-CN" altLang="en-US" sz="2000" dirty="0" smtClean="0"/>
              <a:t>的方式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684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12020</TotalTime>
  <Words>1671</Words>
  <Application>Microsoft Office PowerPoint</Application>
  <PresentationFormat>全屏显示(4:3)</PresentationFormat>
  <Paragraphs>402</Paragraphs>
  <Slides>58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PowerPoint 演示文稿</vt:lpstr>
      <vt:lpstr>表单传值</vt:lpstr>
      <vt:lpstr>表单传值</vt:lpstr>
      <vt:lpstr>表单传值</vt:lpstr>
      <vt:lpstr>表单传值</vt:lpstr>
      <vt:lpstr>表单传值</vt:lpstr>
      <vt:lpstr>表单传值</vt:lpstr>
      <vt:lpstr>表单传值</vt:lpstr>
      <vt:lpstr>PHP接收表单数据的方式 </vt:lpstr>
      <vt:lpstr>PHP接收表单数据的方式</vt:lpstr>
      <vt:lpstr>预定义变量回顾</vt:lpstr>
      <vt:lpstr>预定义变量回顾</vt:lpstr>
      <vt:lpstr>URI,URN,URL</vt:lpstr>
      <vt:lpstr>PHP接收表单数据的方式 </vt:lpstr>
      <vt:lpstr>PHP接收表单数据的方式 </vt:lpstr>
      <vt:lpstr>表单传值</vt:lpstr>
      <vt:lpstr>表单传值</vt:lpstr>
      <vt:lpstr>表单传值</vt:lpstr>
      <vt:lpstr>表单传值</vt:lpstr>
      <vt:lpstr>表单传值应用</vt:lpstr>
      <vt:lpstr>表单传值应用</vt:lpstr>
      <vt:lpstr>表单传值应用</vt:lpstr>
      <vt:lpstr>表单传值应用</vt:lpstr>
      <vt:lpstr>引入富文本编辑器</vt:lpstr>
      <vt:lpstr>引入富文本编辑器</vt:lpstr>
      <vt:lpstr>表单传值应用</vt:lpstr>
      <vt:lpstr>表单传值应用</vt:lpstr>
      <vt:lpstr>表单传值应用</vt:lpstr>
      <vt:lpstr>表单传值应用</vt:lpstr>
      <vt:lpstr>表单传值应用</vt:lpstr>
      <vt:lpstr>表单传值应用</vt:lpstr>
      <vt:lpstr>文件上传</vt:lpstr>
      <vt:lpstr>文件上传</vt:lpstr>
      <vt:lpstr>文件上传</vt:lpstr>
      <vt:lpstr>文件上传 </vt:lpstr>
      <vt:lpstr>文件上传 </vt:lpstr>
      <vt:lpstr>文件上传大小的描述</vt:lpstr>
      <vt:lpstr>文件上传大小的描述</vt:lpstr>
      <vt:lpstr>文件上传的错误信息</vt:lpstr>
      <vt:lpstr>文件上传</vt:lpstr>
      <vt:lpstr>文件上传相关函数</vt:lpstr>
      <vt:lpstr>文件上传初步</vt:lpstr>
      <vt:lpstr>文件上传初步</vt:lpstr>
      <vt:lpstr>Mime类型</vt:lpstr>
      <vt:lpstr>MIME类型</vt:lpstr>
      <vt:lpstr>MIME类型</vt:lpstr>
      <vt:lpstr>MIME类型应用</vt:lpstr>
      <vt:lpstr>文件大小判断</vt:lpstr>
      <vt:lpstr>单文件上传函数的封装1</vt:lpstr>
      <vt:lpstr>单文件上传函数的封装2</vt:lpstr>
      <vt:lpstr>单文件上传函数的封装3</vt:lpstr>
      <vt:lpstr>多文件上传</vt:lpstr>
      <vt:lpstr>多文件上传</vt:lpstr>
      <vt:lpstr>多文件上传</vt:lpstr>
      <vt:lpstr>多文件上传</vt:lpstr>
      <vt:lpstr>多文件上传</vt:lpstr>
      <vt:lpstr>多文件上传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julien</cp:lastModifiedBy>
  <cp:revision>1172</cp:revision>
  <dcterms:created xsi:type="dcterms:W3CDTF">2015-06-29T07:19:00Z</dcterms:created>
  <dcterms:modified xsi:type="dcterms:W3CDTF">2017-05-22T00:02:39Z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