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309" r:id="rId3"/>
    <p:sldId id="310" r:id="rId4"/>
    <p:sldId id="315" r:id="rId5"/>
    <p:sldId id="384" r:id="rId6"/>
    <p:sldId id="363" r:id="rId7"/>
    <p:sldId id="316" r:id="rId8"/>
    <p:sldId id="317" r:id="rId9"/>
    <p:sldId id="318" r:id="rId10"/>
    <p:sldId id="383" r:id="rId11"/>
    <p:sldId id="377" r:id="rId12"/>
    <p:sldId id="352" r:id="rId13"/>
    <p:sldId id="351" r:id="rId14"/>
    <p:sldId id="324" r:id="rId15"/>
    <p:sldId id="320" r:id="rId16"/>
    <p:sldId id="356" r:id="rId17"/>
    <p:sldId id="321" r:id="rId18"/>
    <p:sldId id="322" r:id="rId19"/>
    <p:sldId id="359" r:id="rId20"/>
    <p:sldId id="360" r:id="rId21"/>
    <p:sldId id="361" r:id="rId22"/>
    <p:sldId id="362" r:id="rId23"/>
    <p:sldId id="325" r:id="rId24"/>
    <p:sldId id="326" r:id="rId25"/>
    <p:sldId id="327" r:id="rId26"/>
    <p:sldId id="364" r:id="rId27"/>
    <p:sldId id="365" r:id="rId28"/>
    <p:sldId id="366" r:id="rId29"/>
    <p:sldId id="367" r:id="rId30"/>
    <p:sldId id="340" r:id="rId31"/>
    <p:sldId id="368" r:id="rId32"/>
    <p:sldId id="329" r:id="rId33"/>
    <p:sldId id="330" r:id="rId34"/>
    <p:sldId id="370" r:id="rId35"/>
    <p:sldId id="342" r:id="rId36"/>
    <p:sldId id="372" r:id="rId37"/>
    <p:sldId id="333" r:id="rId38"/>
    <p:sldId id="371" r:id="rId39"/>
    <p:sldId id="369" r:id="rId40"/>
    <p:sldId id="343" r:id="rId41"/>
    <p:sldId id="341" r:id="rId42"/>
    <p:sldId id="385" r:id="rId43"/>
    <p:sldId id="375" r:id="rId44"/>
    <p:sldId id="373" r:id="rId45"/>
    <p:sldId id="374" r:id="rId46"/>
    <p:sldId id="378" r:id="rId47"/>
    <p:sldId id="336" r:id="rId48"/>
    <p:sldId id="335" r:id="rId49"/>
    <p:sldId id="311" r:id="rId50"/>
    <p:sldId id="312" r:id="rId51"/>
    <p:sldId id="313" r:id="rId52"/>
    <p:sldId id="314" r:id="rId53"/>
    <p:sldId id="344" r:id="rId54"/>
    <p:sldId id="345" r:id="rId55"/>
    <p:sldId id="379" r:id="rId56"/>
    <p:sldId id="346" r:id="rId57"/>
    <p:sldId id="380" r:id="rId58"/>
    <p:sldId id="347" r:id="rId59"/>
    <p:sldId id="348" r:id="rId60"/>
    <p:sldId id="349" r:id="rId61"/>
    <p:sldId id="381" r:id="rId62"/>
    <p:sldId id="382" r:id="rId63"/>
    <p:sldId id="376" r:id="rId64"/>
    <p:sldId id="259" r:id="rId6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34" autoAdjust="0"/>
  </p:normalViewPr>
  <p:slideViewPr>
    <p:cSldViewPr>
      <p:cViewPr>
        <p:scale>
          <a:sx n="70" d="100"/>
          <a:sy n="70" d="100"/>
        </p:scale>
        <p:origin x="-137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5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C5680F-F147-47E6-8190-FE53770C7A0E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93D9241-0C14-49D9-AD4F-1D06CBF94352}">
      <dgm:prSet/>
      <dgm:spPr/>
      <dgm:t>
        <a:bodyPr/>
        <a:lstStyle/>
        <a:p>
          <a:pPr rtl="0"/>
          <a:r>
            <a:rPr lang="zh-CN" dirty="0" smtClean="0"/>
            <a:t>列表页</a:t>
          </a:r>
          <a:r>
            <a:rPr lang="zh-CN" altLang="en-US" dirty="0" smtClean="0"/>
            <a:t>：</a:t>
          </a:r>
          <a:r>
            <a:rPr lang="zh-CN" dirty="0" smtClean="0"/>
            <a:t>先生成</a:t>
          </a:r>
          <a:r>
            <a:rPr lang="en-US" dirty="0" smtClean="0"/>
            <a:t>session</a:t>
          </a:r>
          <a:r>
            <a:rPr lang="zh-CN" dirty="0" smtClean="0"/>
            <a:t>文件，并获取</a:t>
          </a:r>
          <a:r>
            <a:rPr lang="en-US" dirty="0" smtClean="0"/>
            <a:t>SESSID</a:t>
          </a:r>
          <a:r>
            <a:rPr lang="zh-CN" dirty="0" smtClean="0"/>
            <a:t>，添加在</a:t>
          </a:r>
          <a:r>
            <a:rPr lang="en-US" dirty="0" smtClean="0"/>
            <a:t>URL</a:t>
          </a:r>
          <a:r>
            <a:rPr lang="zh-CN" dirty="0" smtClean="0"/>
            <a:t>中</a:t>
          </a:r>
          <a:endParaRPr lang="zh-CN" dirty="0"/>
        </a:p>
      </dgm:t>
    </dgm:pt>
    <dgm:pt modelId="{1452E235-FAF0-407B-BF67-746F0E01C212}" type="parTrans" cxnId="{1A1980D4-59E5-44FE-8934-1F8BE590E62A}">
      <dgm:prSet/>
      <dgm:spPr/>
      <dgm:t>
        <a:bodyPr/>
        <a:lstStyle/>
        <a:p>
          <a:endParaRPr lang="zh-CN" altLang="en-US"/>
        </a:p>
      </dgm:t>
    </dgm:pt>
    <dgm:pt modelId="{FFBD8190-78F8-49DB-AA6E-89F0689D3F86}" type="sibTrans" cxnId="{1A1980D4-59E5-44FE-8934-1F8BE590E62A}">
      <dgm:prSet/>
      <dgm:spPr/>
      <dgm:t>
        <a:bodyPr/>
        <a:lstStyle/>
        <a:p>
          <a:endParaRPr lang="zh-CN" altLang="en-US"/>
        </a:p>
      </dgm:t>
    </dgm:pt>
    <dgm:pt modelId="{24100030-DA96-4D1A-9EA0-E5055CC1360E}">
      <dgm:prSet/>
      <dgm:spPr/>
      <dgm:t>
        <a:bodyPr/>
        <a:lstStyle/>
        <a:p>
          <a:pPr rtl="0"/>
          <a:r>
            <a:rPr lang="zh-CN" dirty="0" smtClean="0"/>
            <a:t>购物车处理页面</a:t>
          </a:r>
          <a:r>
            <a:rPr lang="zh-CN" altLang="en-US" dirty="0" smtClean="0"/>
            <a:t>：</a:t>
          </a:r>
          <a:r>
            <a:rPr lang="zh-CN" dirty="0" smtClean="0"/>
            <a:t>先接收</a:t>
          </a:r>
          <a:r>
            <a:rPr lang="en-US" dirty="0" smtClean="0"/>
            <a:t>SESSID</a:t>
          </a:r>
          <a:r>
            <a:rPr lang="zh-CN" dirty="0" smtClean="0"/>
            <a:t>，使用该</a:t>
          </a:r>
          <a:r>
            <a:rPr lang="en-US" dirty="0" smtClean="0"/>
            <a:t>SESSID</a:t>
          </a:r>
          <a:r>
            <a:rPr lang="zh-CN" dirty="0" smtClean="0"/>
            <a:t>作为会话的编号；</a:t>
          </a:r>
          <a:endParaRPr lang="zh-CN" dirty="0"/>
        </a:p>
      </dgm:t>
    </dgm:pt>
    <dgm:pt modelId="{23BB3B67-4282-4259-A1A8-602ED70918C6}" type="parTrans" cxnId="{EC4A76EA-7BAC-4DB9-8DC3-4B1407BB578B}">
      <dgm:prSet/>
      <dgm:spPr/>
      <dgm:t>
        <a:bodyPr/>
        <a:lstStyle/>
        <a:p>
          <a:endParaRPr lang="zh-CN" altLang="en-US"/>
        </a:p>
      </dgm:t>
    </dgm:pt>
    <dgm:pt modelId="{C2A4FFDD-01F2-4287-8F35-E056574E2F17}" type="sibTrans" cxnId="{EC4A76EA-7BAC-4DB9-8DC3-4B1407BB578B}">
      <dgm:prSet/>
      <dgm:spPr/>
      <dgm:t>
        <a:bodyPr/>
        <a:lstStyle/>
        <a:p>
          <a:endParaRPr lang="zh-CN" altLang="en-US"/>
        </a:p>
      </dgm:t>
    </dgm:pt>
    <dgm:pt modelId="{35AA18FF-038C-4CC1-AE44-72D043EB4636}">
      <dgm:prSet/>
      <dgm:spPr/>
      <dgm:t>
        <a:bodyPr/>
        <a:lstStyle/>
        <a:p>
          <a:pPr rtl="0"/>
          <a:r>
            <a:rPr lang="zh-CN" altLang="en-US" dirty="0" smtClean="0"/>
            <a:t>需要在</a:t>
          </a:r>
          <a:r>
            <a:rPr lang="zh-CN" dirty="0" smtClean="0"/>
            <a:t>返回添加页面的</a:t>
          </a:r>
          <a:r>
            <a:rPr lang="zh-CN" altLang="en-US" dirty="0" smtClean="0"/>
            <a:t>链接中，</a:t>
          </a:r>
          <a:r>
            <a:rPr lang="zh-CN" dirty="0" smtClean="0"/>
            <a:t>添加</a:t>
          </a:r>
          <a:r>
            <a:rPr lang="en-US" dirty="0" smtClean="0"/>
            <a:t>SESSID</a:t>
          </a:r>
          <a:r>
            <a:rPr lang="zh-CN" altLang="en-US" dirty="0" smtClean="0"/>
            <a:t>。</a:t>
          </a:r>
          <a:r>
            <a:rPr lang="zh-CN" dirty="0" smtClean="0"/>
            <a:t>列表</a:t>
          </a:r>
          <a:r>
            <a:rPr lang="zh-CN" smtClean="0"/>
            <a:t>页</a:t>
          </a:r>
          <a:r>
            <a:rPr lang="zh-CN" altLang="en-US" smtClean="0"/>
            <a:t>中有该数据，则作为</a:t>
          </a:r>
          <a:r>
            <a:rPr lang="zh-CN" altLang="en-US" dirty="0" smtClean="0"/>
            <a:t>会话的编号</a:t>
          </a:r>
          <a:endParaRPr lang="zh-CN" dirty="0"/>
        </a:p>
      </dgm:t>
    </dgm:pt>
    <dgm:pt modelId="{631264A9-7E5C-4283-930D-DE8D3B27F184}" type="parTrans" cxnId="{6DD97336-ECB3-46E5-ABD8-DF179043EBF0}">
      <dgm:prSet/>
      <dgm:spPr/>
      <dgm:t>
        <a:bodyPr/>
        <a:lstStyle/>
        <a:p>
          <a:endParaRPr lang="zh-CN" altLang="en-US"/>
        </a:p>
      </dgm:t>
    </dgm:pt>
    <dgm:pt modelId="{DFB7B220-4A4C-403F-B279-95E3F82391B9}" type="sibTrans" cxnId="{6DD97336-ECB3-46E5-ABD8-DF179043EBF0}">
      <dgm:prSet/>
      <dgm:spPr/>
      <dgm:t>
        <a:bodyPr/>
        <a:lstStyle/>
        <a:p>
          <a:endParaRPr lang="zh-CN" altLang="en-US"/>
        </a:p>
      </dgm:t>
    </dgm:pt>
    <dgm:pt modelId="{71322432-D497-4F49-A82D-3792A27418C6}" type="pres">
      <dgm:prSet presAssocID="{93C5680F-F147-47E6-8190-FE53770C7A0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E80D99D-8A2D-4662-814C-5E39746E8E0C}" type="pres">
      <dgm:prSet presAssocID="{93C5680F-F147-47E6-8190-FE53770C7A0E}" presName="fgShape" presStyleLbl="fgShp" presStyleIdx="0" presStyleCnt="1"/>
      <dgm:spPr/>
    </dgm:pt>
    <dgm:pt modelId="{D026062D-5857-4843-A9BF-CB77C8801D6F}" type="pres">
      <dgm:prSet presAssocID="{93C5680F-F147-47E6-8190-FE53770C7A0E}" presName="linComp" presStyleCnt="0"/>
      <dgm:spPr/>
    </dgm:pt>
    <dgm:pt modelId="{C49778E0-62DD-4B2A-880D-C40F4E9199F7}" type="pres">
      <dgm:prSet presAssocID="{193D9241-0C14-49D9-AD4F-1D06CBF94352}" presName="compNode" presStyleCnt="0"/>
      <dgm:spPr/>
    </dgm:pt>
    <dgm:pt modelId="{D2ACC4E8-2B80-474B-82D2-78FF96D7EED1}" type="pres">
      <dgm:prSet presAssocID="{193D9241-0C14-49D9-AD4F-1D06CBF94352}" presName="bkgdShape" presStyleLbl="node1" presStyleIdx="0" presStyleCnt="3"/>
      <dgm:spPr/>
      <dgm:t>
        <a:bodyPr/>
        <a:lstStyle/>
        <a:p>
          <a:endParaRPr lang="zh-CN" altLang="en-US"/>
        </a:p>
      </dgm:t>
    </dgm:pt>
    <dgm:pt modelId="{54319A3D-4601-4767-931A-D8E58619E123}" type="pres">
      <dgm:prSet presAssocID="{193D9241-0C14-49D9-AD4F-1D06CBF94352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6B6DFA-6170-4394-A2B7-AF7DD7325A71}" type="pres">
      <dgm:prSet presAssocID="{193D9241-0C14-49D9-AD4F-1D06CBF94352}" presName="invisiNode" presStyleLbl="node1" presStyleIdx="0" presStyleCnt="3"/>
      <dgm:spPr/>
    </dgm:pt>
    <dgm:pt modelId="{811DA684-AFF4-422A-A7A1-92269EA3D7C8}" type="pres">
      <dgm:prSet presAssocID="{193D9241-0C14-49D9-AD4F-1D06CBF94352}" presName="imagNode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</dgm:spPr>
    </dgm:pt>
    <dgm:pt modelId="{C084674A-7899-43D5-94D5-93ED491BA39F}" type="pres">
      <dgm:prSet presAssocID="{FFBD8190-78F8-49DB-AA6E-89F0689D3F86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A4A3C865-FEEA-4E73-972B-CEE478CB05C5}" type="pres">
      <dgm:prSet presAssocID="{24100030-DA96-4D1A-9EA0-E5055CC1360E}" presName="compNode" presStyleCnt="0"/>
      <dgm:spPr/>
    </dgm:pt>
    <dgm:pt modelId="{55F7CF59-2187-4F80-B9DE-3F5383B59592}" type="pres">
      <dgm:prSet presAssocID="{24100030-DA96-4D1A-9EA0-E5055CC1360E}" presName="bkgdShape" presStyleLbl="node1" presStyleIdx="1" presStyleCnt="3"/>
      <dgm:spPr/>
      <dgm:t>
        <a:bodyPr/>
        <a:lstStyle/>
        <a:p>
          <a:endParaRPr lang="zh-CN" altLang="en-US"/>
        </a:p>
      </dgm:t>
    </dgm:pt>
    <dgm:pt modelId="{D18F0CAE-5546-45B8-BCB0-16A8676EE2EB}" type="pres">
      <dgm:prSet presAssocID="{24100030-DA96-4D1A-9EA0-E5055CC1360E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58E2AC-8AC5-4BC6-8311-3E88DC991FCF}" type="pres">
      <dgm:prSet presAssocID="{24100030-DA96-4D1A-9EA0-E5055CC1360E}" presName="invisiNode" presStyleLbl="node1" presStyleIdx="1" presStyleCnt="3"/>
      <dgm:spPr/>
    </dgm:pt>
    <dgm:pt modelId="{EAFB0A46-3DDA-4078-975C-137A09DCC49E}" type="pres">
      <dgm:prSet presAssocID="{24100030-DA96-4D1A-9EA0-E5055CC1360E}" presName="imagNode" presStyleLbl="fgImgPlace1" presStyleIdx="1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</dgm:spPr>
    </dgm:pt>
    <dgm:pt modelId="{8F46D5FB-0B0D-43F2-8BD9-4E77F89B8776}" type="pres">
      <dgm:prSet presAssocID="{C2A4FFDD-01F2-4287-8F35-E056574E2F17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A0172219-0094-495C-9127-5CE5492BE252}" type="pres">
      <dgm:prSet presAssocID="{35AA18FF-038C-4CC1-AE44-72D043EB4636}" presName="compNode" presStyleCnt="0"/>
      <dgm:spPr/>
    </dgm:pt>
    <dgm:pt modelId="{1415C44B-3C6D-461E-8F79-9AFEF435B0E6}" type="pres">
      <dgm:prSet presAssocID="{35AA18FF-038C-4CC1-AE44-72D043EB4636}" presName="bkgdShape" presStyleLbl="node1" presStyleIdx="2" presStyleCnt="3"/>
      <dgm:spPr/>
      <dgm:t>
        <a:bodyPr/>
        <a:lstStyle/>
        <a:p>
          <a:endParaRPr lang="zh-CN" altLang="en-US"/>
        </a:p>
      </dgm:t>
    </dgm:pt>
    <dgm:pt modelId="{9EC73E50-7455-4DBB-BBC2-3AC78E065F0C}" type="pres">
      <dgm:prSet presAssocID="{35AA18FF-038C-4CC1-AE44-72D043EB4636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14032F6-2530-4067-8308-C1E8422DA672}" type="pres">
      <dgm:prSet presAssocID="{35AA18FF-038C-4CC1-AE44-72D043EB4636}" presName="invisiNode" presStyleLbl="node1" presStyleIdx="2" presStyleCnt="3"/>
      <dgm:spPr/>
    </dgm:pt>
    <dgm:pt modelId="{99D69DF2-2AF7-4BA8-BBF2-D51F7C51A69A}" type="pres">
      <dgm:prSet presAssocID="{35AA18FF-038C-4CC1-AE44-72D043EB4636}" presName="imagNode" presStyleLbl="fgImgPlace1" presStyleIdx="2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000" r="-41000"/>
          </a:stretch>
        </a:blipFill>
      </dgm:spPr>
    </dgm:pt>
  </dgm:ptLst>
  <dgm:cxnLst>
    <dgm:cxn modelId="{05CB77F7-9D63-48FB-8DED-1747E21EBB88}" type="presOf" srcId="{93C5680F-F147-47E6-8190-FE53770C7A0E}" destId="{71322432-D497-4F49-A82D-3792A27418C6}" srcOrd="0" destOrd="0" presId="urn:microsoft.com/office/officeart/2005/8/layout/hList7"/>
    <dgm:cxn modelId="{EA72ED05-7630-466B-A0B9-448DBCD9776B}" type="presOf" srcId="{24100030-DA96-4D1A-9EA0-E5055CC1360E}" destId="{55F7CF59-2187-4F80-B9DE-3F5383B59592}" srcOrd="0" destOrd="0" presId="urn:microsoft.com/office/officeart/2005/8/layout/hList7"/>
    <dgm:cxn modelId="{065AA2EC-9FA0-417E-B185-BC5F1D66F75E}" type="presOf" srcId="{193D9241-0C14-49D9-AD4F-1D06CBF94352}" destId="{54319A3D-4601-4767-931A-D8E58619E123}" srcOrd="1" destOrd="0" presId="urn:microsoft.com/office/officeart/2005/8/layout/hList7"/>
    <dgm:cxn modelId="{53EDB3D5-6E58-4423-8B99-F8DFB453B4AD}" type="presOf" srcId="{FFBD8190-78F8-49DB-AA6E-89F0689D3F86}" destId="{C084674A-7899-43D5-94D5-93ED491BA39F}" srcOrd="0" destOrd="0" presId="urn:microsoft.com/office/officeart/2005/8/layout/hList7"/>
    <dgm:cxn modelId="{EF08A4F2-8939-41C8-A953-7061F32188AF}" type="presOf" srcId="{24100030-DA96-4D1A-9EA0-E5055CC1360E}" destId="{D18F0CAE-5546-45B8-BCB0-16A8676EE2EB}" srcOrd="1" destOrd="0" presId="urn:microsoft.com/office/officeart/2005/8/layout/hList7"/>
    <dgm:cxn modelId="{952AA852-AC89-4CC8-9EB3-7DFAF1FD6AA7}" type="presOf" srcId="{193D9241-0C14-49D9-AD4F-1D06CBF94352}" destId="{D2ACC4E8-2B80-474B-82D2-78FF96D7EED1}" srcOrd="0" destOrd="0" presId="urn:microsoft.com/office/officeart/2005/8/layout/hList7"/>
    <dgm:cxn modelId="{648FE8ED-78A3-4C01-9822-86C7F2ED2459}" type="presOf" srcId="{35AA18FF-038C-4CC1-AE44-72D043EB4636}" destId="{1415C44B-3C6D-461E-8F79-9AFEF435B0E6}" srcOrd="0" destOrd="0" presId="urn:microsoft.com/office/officeart/2005/8/layout/hList7"/>
    <dgm:cxn modelId="{1A1980D4-59E5-44FE-8934-1F8BE590E62A}" srcId="{93C5680F-F147-47E6-8190-FE53770C7A0E}" destId="{193D9241-0C14-49D9-AD4F-1D06CBF94352}" srcOrd="0" destOrd="0" parTransId="{1452E235-FAF0-407B-BF67-746F0E01C212}" sibTransId="{FFBD8190-78F8-49DB-AA6E-89F0689D3F86}"/>
    <dgm:cxn modelId="{50DDD422-D6F8-420F-849E-3F3AEC7B3293}" type="presOf" srcId="{C2A4FFDD-01F2-4287-8F35-E056574E2F17}" destId="{8F46D5FB-0B0D-43F2-8BD9-4E77F89B8776}" srcOrd="0" destOrd="0" presId="urn:microsoft.com/office/officeart/2005/8/layout/hList7"/>
    <dgm:cxn modelId="{6DD97336-ECB3-46E5-ABD8-DF179043EBF0}" srcId="{93C5680F-F147-47E6-8190-FE53770C7A0E}" destId="{35AA18FF-038C-4CC1-AE44-72D043EB4636}" srcOrd="2" destOrd="0" parTransId="{631264A9-7E5C-4283-930D-DE8D3B27F184}" sibTransId="{DFB7B220-4A4C-403F-B279-95E3F82391B9}"/>
    <dgm:cxn modelId="{C44DE170-972E-4C8D-819A-3E4C4E54DBDC}" type="presOf" srcId="{35AA18FF-038C-4CC1-AE44-72D043EB4636}" destId="{9EC73E50-7455-4DBB-BBC2-3AC78E065F0C}" srcOrd="1" destOrd="0" presId="urn:microsoft.com/office/officeart/2005/8/layout/hList7"/>
    <dgm:cxn modelId="{EC4A76EA-7BAC-4DB9-8DC3-4B1407BB578B}" srcId="{93C5680F-F147-47E6-8190-FE53770C7A0E}" destId="{24100030-DA96-4D1A-9EA0-E5055CC1360E}" srcOrd="1" destOrd="0" parTransId="{23BB3B67-4282-4259-A1A8-602ED70918C6}" sibTransId="{C2A4FFDD-01F2-4287-8F35-E056574E2F17}"/>
    <dgm:cxn modelId="{B612A39C-AD46-4CB4-91BB-51636E359793}" type="presParOf" srcId="{71322432-D497-4F49-A82D-3792A27418C6}" destId="{EE80D99D-8A2D-4662-814C-5E39746E8E0C}" srcOrd="0" destOrd="0" presId="urn:microsoft.com/office/officeart/2005/8/layout/hList7"/>
    <dgm:cxn modelId="{C3BF072E-F51D-4425-A8E3-ED3A422DD42E}" type="presParOf" srcId="{71322432-D497-4F49-A82D-3792A27418C6}" destId="{D026062D-5857-4843-A9BF-CB77C8801D6F}" srcOrd="1" destOrd="0" presId="urn:microsoft.com/office/officeart/2005/8/layout/hList7"/>
    <dgm:cxn modelId="{C224FF52-3BC7-4B64-BC75-9FCA72E2CEC9}" type="presParOf" srcId="{D026062D-5857-4843-A9BF-CB77C8801D6F}" destId="{C49778E0-62DD-4B2A-880D-C40F4E9199F7}" srcOrd="0" destOrd="0" presId="urn:microsoft.com/office/officeart/2005/8/layout/hList7"/>
    <dgm:cxn modelId="{55F5A062-97F8-45F2-BB0E-A7F7CA7A0C9A}" type="presParOf" srcId="{C49778E0-62DD-4B2A-880D-C40F4E9199F7}" destId="{D2ACC4E8-2B80-474B-82D2-78FF96D7EED1}" srcOrd="0" destOrd="0" presId="urn:microsoft.com/office/officeart/2005/8/layout/hList7"/>
    <dgm:cxn modelId="{94638730-06F2-42B0-A9FE-6AB8CC3B0687}" type="presParOf" srcId="{C49778E0-62DD-4B2A-880D-C40F4E9199F7}" destId="{54319A3D-4601-4767-931A-D8E58619E123}" srcOrd="1" destOrd="0" presId="urn:microsoft.com/office/officeart/2005/8/layout/hList7"/>
    <dgm:cxn modelId="{E01A70DC-B6FB-44F8-ADE7-F6E3D3A2FF53}" type="presParOf" srcId="{C49778E0-62DD-4B2A-880D-C40F4E9199F7}" destId="{8A6B6DFA-6170-4394-A2B7-AF7DD7325A71}" srcOrd="2" destOrd="0" presId="urn:microsoft.com/office/officeart/2005/8/layout/hList7"/>
    <dgm:cxn modelId="{9A66C436-3739-4B07-B7A6-46BD08B5E75E}" type="presParOf" srcId="{C49778E0-62DD-4B2A-880D-C40F4E9199F7}" destId="{811DA684-AFF4-422A-A7A1-92269EA3D7C8}" srcOrd="3" destOrd="0" presId="urn:microsoft.com/office/officeart/2005/8/layout/hList7"/>
    <dgm:cxn modelId="{53209FB9-E0DA-45F8-9839-97117DA7E951}" type="presParOf" srcId="{D026062D-5857-4843-A9BF-CB77C8801D6F}" destId="{C084674A-7899-43D5-94D5-93ED491BA39F}" srcOrd="1" destOrd="0" presId="urn:microsoft.com/office/officeart/2005/8/layout/hList7"/>
    <dgm:cxn modelId="{5C672CB7-744B-487A-9523-6C9FB43F59C6}" type="presParOf" srcId="{D026062D-5857-4843-A9BF-CB77C8801D6F}" destId="{A4A3C865-FEEA-4E73-972B-CEE478CB05C5}" srcOrd="2" destOrd="0" presId="urn:microsoft.com/office/officeart/2005/8/layout/hList7"/>
    <dgm:cxn modelId="{FFD492B2-E8A3-4E96-AB8B-85DDE379F1B4}" type="presParOf" srcId="{A4A3C865-FEEA-4E73-972B-CEE478CB05C5}" destId="{55F7CF59-2187-4F80-B9DE-3F5383B59592}" srcOrd="0" destOrd="0" presId="urn:microsoft.com/office/officeart/2005/8/layout/hList7"/>
    <dgm:cxn modelId="{4725EE95-FED8-462A-B0CD-B879898C3020}" type="presParOf" srcId="{A4A3C865-FEEA-4E73-972B-CEE478CB05C5}" destId="{D18F0CAE-5546-45B8-BCB0-16A8676EE2EB}" srcOrd="1" destOrd="0" presId="urn:microsoft.com/office/officeart/2005/8/layout/hList7"/>
    <dgm:cxn modelId="{53C86E57-0383-4DB9-A88A-5E2BA6A08823}" type="presParOf" srcId="{A4A3C865-FEEA-4E73-972B-CEE478CB05C5}" destId="{9C58E2AC-8AC5-4BC6-8311-3E88DC991FCF}" srcOrd="2" destOrd="0" presId="urn:microsoft.com/office/officeart/2005/8/layout/hList7"/>
    <dgm:cxn modelId="{7F3CFD35-5C0F-4027-8D85-7B2ED60CAFA2}" type="presParOf" srcId="{A4A3C865-FEEA-4E73-972B-CEE478CB05C5}" destId="{EAFB0A46-3DDA-4078-975C-137A09DCC49E}" srcOrd="3" destOrd="0" presId="urn:microsoft.com/office/officeart/2005/8/layout/hList7"/>
    <dgm:cxn modelId="{100C6518-5B81-4B15-9C6E-3027D4554539}" type="presParOf" srcId="{D026062D-5857-4843-A9BF-CB77C8801D6F}" destId="{8F46D5FB-0B0D-43F2-8BD9-4E77F89B8776}" srcOrd="3" destOrd="0" presId="urn:microsoft.com/office/officeart/2005/8/layout/hList7"/>
    <dgm:cxn modelId="{6825F8B2-4322-48A8-A206-D7EF9CDD187E}" type="presParOf" srcId="{D026062D-5857-4843-A9BF-CB77C8801D6F}" destId="{A0172219-0094-495C-9127-5CE5492BE252}" srcOrd="4" destOrd="0" presId="urn:microsoft.com/office/officeart/2005/8/layout/hList7"/>
    <dgm:cxn modelId="{60CBE904-8B7B-4224-BE1C-7E6B91D86D2B}" type="presParOf" srcId="{A0172219-0094-495C-9127-5CE5492BE252}" destId="{1415C44B-3C6D-461E-8F79-9AFEF435B0E6}" srcOrd="0" destOrd="0" presId="urn:microsoft.com/office/officeart/2005/8/layout/hList7"/>
    <dgm:cxn modelId="{17DEB500-8265-4277-8DC0-200D2A8A22E2}" type="presParOf" srcId="{A0172219-0094-495C-9127-5CE5492BE252}" destId="{9EC73E50-7455-4DBB-BBC2-3AC78E065F0C}" srcOrd="1" destOrd="0" presId="urn:microsoft.com/office/officeart/2005/8/layout/hList7"/>
    <dgm:cxn modelId="{AD261DBD-5D79-4861-970B-96661A54FD91}" type="presParOf" srcId="{A0172219-0094-495C-9127-5CE5492BE252}" destId="{614032F6-2530-4067-8308-C1E8422DA672}" srcOrd="2" destOrd="0" presId="urn:microsoft.com/office/officeart/2005/8/layout/hList7"/>
    <dgm:cxn modelId="{3779EB40-BA5F-445B-BAAB-7DBB9234DBA9}" type="presParOf" srcId="{A0172219-0094-495C-9127-5CE5492BE252}" destId="{99D69DF2-2AF7-4BA8-BBF2-D51F7C51A69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AA8F0-6A93-42D4-BD30-CC52BFAF4044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D565E-31F4-4A3A-B9F1-A33C10CEC4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00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B39EF-3155-4229-86AA-C828B76CADD8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25ACA-8F7B-4FED-BFCE-C9AEF82FB1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20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如何限制用户访问指定的页面</a:t>
            </a:r>
            <a:r>
              <a:rPr lang="en-US" altLang="zh-CN" dirty="0" smtClean="0"/>
              <a:t>---</a:t>
            </a:r>
            <a:r>
              <a:rPr lang="zh-CN" altLang="en-US" dirty="0" smtClean="0"/>
              <a:t>登录验证</a:t>
            </a:r>
            <a:r>
              <a:rPr lang="en-US" altLang="zh-CN" dirty="0" smtClean="0"/>
              <a:t>---</a:t>
            </a:r>
            <a:r>
              <a:rPr lang="zh-CN" altLang="en-US" dirty="0" smtClean="0"/>
              <a:t>如何实现登录一次，其他页面共享登录信息</a:t>
            </a:r>
            <a:r>
              <a:rPr lang="en-US" altLang="zh-CN" dirty="0" smtClean="0"/>
              <a:t>---</a:t>
            </a:r>
            <a:r>
              <a:rPr lang="zh-CN" altLang="en-US" dirty="0" smtClean="0"/>
              <a:t>保存登录成功标记或者数据，保存在指定位置，其他页面读取该数据代替身份验证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01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sz="2000" dirty="0" smtClean="0"/>
              <a:t>HTTP</a:t>
            </a:r>
            <a:r>
              <a:rPr lang="zh-CN" altLang="en-US" sz="2000" dirty="0" smtClean="0"/>
              <a:t>协议角度分析</a:t>
            </a: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457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sz="2000" dirty="0" smtClean="0"/>
              <a:t>HTTP</a:t>
            </a:r>
            <a:r>
              <a:rPr lang="zh-CN" altLang="en-US" sz="2000" dirty="0" smtClean="0"/>
              <a:t>协议角度分析</a:t>
            </a: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457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协议角度分析，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设置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数据为什么要在输出数据之前。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457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https://www.w3.org/P3P/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266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当前目录设置，在以及目录及子目录分别读取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990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可以直接实现跨子域，但是不能直接实现跨域。一次域名前添加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094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重点描述有效路径及有效域名之间的差异。从物理路径来说，有效路径指同一域名对应的目录及子目录；有效域名指的是不同子域名对应的不同目录。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227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header("P3P: CP=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CURa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ADMa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DEVa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PSAo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PSDo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OUR BUS UNI PUR INT DEM STA PRE COM NAV OTC NOI DSP COR");</a:t>
            </a:r>
          </a:p>
          <a:p>
            <a:r>
              <a:rPr lang="en-US" altLang="zh-CN" dirty="0" smtClean="0"/>
              <a:t>https://www.w3.org/P3P/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266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https://login.gome.com.cn/login?intcmp=sy-public01002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4237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https://login.gome.com.cn/login?intcmp=sy-public01002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423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018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https://login.gome.com.cn/login?intcmp=sy-public01002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4237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https://login.gome.com.cn/login?intcmp=sy-public01002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4237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https://login.gome.com.cn/login?intcmp=sy-public01002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4237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ob_start</a:t>
            </a:r>
            <a:r>
              <a:rPr lang="en-US" altLang="zh-CN" dirty="0" smtClean="0"/>
              <a:t>();//</a:t>
            </a:r>
            <a:r>
              <a:rPr lang="zh-CN" altLang="en-US" dirty="0" smtClean="0"/>
              <a:t>本质为创建完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文件，需要将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文件名以</a:t>
            </a:r>
            <a:r>
              <a:rPr lang="en-US" altLang="zh-CN" dirty="0" err="1" smtClean="0"/>
              <a:t>setcookie</a:t>
            </a:r>
            <a:r>
              <a:rPr lang="zh-CN" altLang="en-US" dirty="0" smtClean="0"/>
              <a:t>的方式返回，存储在浏览器端。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4132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当会话自动开始或者通过 </a:t>
            </a:r>
            <a:r>
              <a:rPr lang="en-US" altLang="zh-CN" b="1" dirty="0" err="1" smtClean="0"/>
              <a:t>session_start</a:t>
            </a:r>
            <a:r>
              <a:rPr lang="en-US" altLang="zh-CN" b="1" dirty="0" smtClean="0"/>
              <a:t>()</a:t>
            </a:r>
            <a:r>
              <a:rPr lang="zh-CN" altLang="en-US" dirty="0" smtClean="0"/>
              <a:t> 手动开始的时候， </a:t>
            </a:r>
            <a:r>
              <a:rPr lang="en-US" altLang="zh-CN" dirty="0" smtClean="0"/>
              <a:t>PHP </a:t>
            </a:r>
            <a:r>
              <a:rPr lang="zh-CN" altLang="en-US" dirty="0" smtClean="0"/>
              <a:t>内部会调用会话管理器的 </a:t>
            </a:r>
            <a:r>
              <a:rPr lang="en-US" altLang="zh-CN" dirty="0" smtClean="0"/>
              <a:t>open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read </a:t>
            </a:r>
            <a:r>
              <a:rPr lang="zh-CN" altLang="en-US" dirty="0" smtClean="0"/>
              <a:t>回调函数。通过 </a:t>
            </a:r>
            <a:r>
              <a:rPr lang="en-US" altLang="zh-CN" dirty="0" smtClean="0"/>
              <a:t>read </a:t>
            </a:r>
            <a:r>
              <a:rPr lang="zh-CN" altLang="en-US" dirty="0" smtClean="0"/>
              <a:t>回调函数返回的现有会话数据（使用特殊的序列化格式存储）， </a:t>
            </a:r>
            <a:r>
              <a:rPr lang="en-US" altLang="zh-CN" dirty="0" smtClean="0"/>
              <a:t>PHP </a:t>
            </a:r>
            <a:r>
              <a:rPr lang="zh-CN" altLang="en-US" dirty="0" smtClean="0"/>
              <a:t>会自动反序列化数据并且填充 </a:t>
            </a:r>
            <a:r>
              <a:rPr lang="en-US" altLang="zh-CN" dirty="0" smtClean="0"/>
              <a:t>$_SESSION </a:t>
            </a:r>
            <a:r>
              <a:rPr lang="zh-CN" altLang="en-US" dirty="0" smtClean="0"/>
              <a:t>超级全局变量。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5039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2762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$_SESSION</a:t>
            </a:r>
            <a:r>
              <a:rPr lang="zh-CN" altLang="en-US" dirty="0" smtClean="0"/>
              <a:t>中设置数据，可以直接在第一次执行中读取的原因。</a:t>
            </a:r>
            <a:endParaRPr lang="en-US" altLang="zh-CN" dirty="0" smtClean="0"/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不同的原因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8591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$_SESSION</a:t>
            </a:r>
            <a:r>
              <a:rPr lang="zh-CN" altLang="en-US" dirty="0" smtClean="0"/>
              <a:t>中设置数据，可以直接在第一次执行中读取的原因。</a:t>
            </a:r>
            <a:endParaRPr lang="en-US" altLang="zh-CN" dirty="0" smtClean="0"/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不同的原因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8591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$_SESSION</a:t>
            </a:r>
            <a:r>
              <a:rPr lang="zh-CN" altLang="en-US" dirty="0" smtClean="0"/>
              <a:t>中设置数据，可以直接在第一次执行中读取的原因。</a:t>
            </a:r>
            <a:endParaRPr lang="en-US" altLang="zh-CN" dirty="0" smtClean="0"/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不同的原因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8591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参见</a:t>
            </a:r>
            <a:r>
              <a:rPr lang="en-US" altLang="zh-CN" dirty="0" err="1" smtClean="0"/>
              <a:t>visio</a:t>
            </a:r>
            <a:r>
              <a:rPr lang="zh-CN" altLang="en-US" dirty="0" smtClean="0"/>
              <a:t>。结合设置过程及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报文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89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重点展示键值对。操作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本身是浏览器，</a:t>
            </a:r>
            <a:r>
              <a:rPr lang="en-US" altLang="zh-CN" dirty="0" smtClean="0"/>
              <a:t>PHP</a:t>
            </a:r>
            <a:r>
              <a:rPr lang="zh-CN" altLang="en-US" dirty="0" smtClean="0"/>
              <a:t>语言仅通过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协议告知浏览器如何操作  </a:t>
            </a:r>
            <a:r>
              <a:rPr lang="en-US" altLang="zh-CN" dirty="0" smtClean="0"/>
              <a:t>RFC2109</a:t>
            </a:r>
            <a:r>
              <a:rPr lang="zh-CN" altLang="en-US" dirty="0" smtClean="0"/>
              <a:t>标准</a:t>
            </a:r>
            <a:endParaRPr lang="en-US" altLang="zh-CN" dirty="0" smtClean="0"/>
          </a:p>
          <a:p>
            <a:r>
              <a:rPr lang="en-US" altLang="zh-CN" dirty="0" err="1" smtClean="0"/>
              <a:t>setrawcookie</a:t>
            </a:r>
            <a:r>
              <a:rPr lang="en-US" altLang="zh-CN" dirty="0" smtClean="0"/>
              <a:t> </a:t>
            </a:r>
            <a:r>
              <a:rPr lang="zh-CN" altLang="en-US" dirty="0" smtClean="0"/>
              <a:t>不对数据进行编码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7241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参见</a:t>
            </a:r>
            <a:r>
              <a:rPr lang="en-US" altLang="zh-CN" dirty="0" err="1" smtClean="0"/>
              <a:t>visio</a:t>
            </a:r>
            <a:r>
              <a:rPr lang="zh-CN" altLang="en-US" dirty="0" smtClean="0"/>
              <a:t>。结合设置过程及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报文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8998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超市的存包处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7231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018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018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同时添加多件商品的思路：设计表单，提交商品数量信息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018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018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案例地址   </a:t>
            </a:r>
            <a:r>
              <a:rPr lang="en-US" altLang="zh-CN" smtClean="0"/>
              <a:t>http://oa.itcast.cn/seeyon/main.do;jsessionid=A73803C5BDEE86AED4D05A84CD9F79ED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9483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8547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可以使用敞亮</a:t>
            </a:r>
            <a:r>
              <a:rPr lang="en-US" altLang="zh-CN" dirty="0" smtClean="0"/>
              <a:t>SID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8547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可以使用敞亮</a:t>
            </a:r>
            <a:r>
              <a:rPr lang="en-US" altLang="zh-CN" dirty="0" smtClean="0"/>
              <a:t>SID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854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重点展示键值对。操作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本身是浏览器，</a:t>
            </a:r>
            <a:r>
              <a:rPr lang="en-US" altLang="zh-CN" dirty="0" smtClean="0"/>
              <a:t>PHP</a:t>
            </a:r>
            <a:r>
              <a:rPr lang="zh-CN" altLang="en-US" dirty="0" smtClean="0"/>
              <a:t>语言仅通过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协议告知浏览器如何操作  </a:t>
            </a:r>
            <a:r>
              <a:rPr lang="en-US" altLang="zh-CN" dirty="0" smtClean="0"/>
              <a:t>RFC2109</a:t>
            </a:r>
            <a:r>
              <a:rPr lang="zh-CN" altLang="en-US" dirty="0" smtClean="0"/>
              <a:t>标准</a:t>
            </a:r>
            <a:endParaRPr lang="en-US" altLang="zh-CN" dirty="0" smtClean="0"/>
          </a:p>
          <a:p>
            <a:r>
              <a:rPr lang="en-US" altLang="zh-CN" dirty="0" err="1" smtClean="0"/>
              <a:t>setrawcookie</a:t>
            </a:r>
            <a:r>
              <a:rPr lang="en-US" altLang="zh-CN" dirty="0" smtClean="0"/>
              <a:t> </a:t>
            </a:r>
            <a:r>
              <a:rPr lang="zh-CN" altLang="en-US" dirty="0" smtClean="0"/>
              <a:t>不对数据进行编码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724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重点展示键值对。操作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本身是浏览器，</a:t>
            </a:r>
            <a:r>
              <a:rPr lang="en-US" altLang="zh-CN" dirty="0" smtClean="0"/>
              <a:t>PHP</a:t>
            </a:r>
            <a:r>
              <a:rPr lang="zh-CN" altLang="en-US" dirty="0" smtClean="0"/>
              <a:t>语言仅通过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协议告知浏览器如何操作  </a:t>
            </a:r>
            <a:r>
              <a:rPr lang="en-US" altLang="zh-CN" dirty="0" smtClean="0"/>
              <a:t>RFC2109</a:t>
            </a:r>
            <a:r>
              <a:rPr lang="zh-CN" altLang="en-US" dirty="0" smtClean="0"/>
              <a:t>标准</a:t>
            </a:r>
            <a:endParaRPr lang="en-US" altLang="zh-CN" dirty="0" smtClean="0"/>
          </a:p>
          <a:p>
            <a:r>
              <a:rPr lang="en-US" altLang="zh-CN" dirty="0" err="1" smtClean="0"/>
              <a:t>setrawcookie</a:t>
            </a:r>
            <a:r>
              <a:rPr lang="en-US" altLang="zh-CN" dirty="0" smtClean="0"/>
              <a:t> </a:t>
            </a:r>
            <a:r>
              <a:rPr lang="zh-CN" altLang="en-US" dirty="0" smtClean="0"/>
              <a:t>不对数据进行编码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724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cookies.sqlite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576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unset</a:t>
            </a:r>
            <a:r>
              <a:rPr lang="zh-CN" altLang="en-US" dirty="0" smtClean="0"/>
              <a:t>语句删除数组的元素的方法，不能删除浏览器端的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数据，只能将</a:t>
            </a:r>
            <a:r>
              <a:rPr lang="en-US" altLang="zh-CN" dirty="0" smtClean="0"/>
              <a:t>$_COOKIE</a:t>
            </a:r>
            <a:r>
              <a:rPr lang="zh-CN" altLang="en-US" dirty="0" smtClean="0"/>
              <a:t>超全局数组中对应的数据进行清除，但是结果并不会保存在客户端。</a:t>
            </a:r>
            <a:endParaRPr lang="en-US" altLang="zh-CN" dirty="0" smtClean="0"/>
          </a:p>
          <a:p>
            <a:r>
              <a:rPr lang="zh-CN" altLang="en-US" dirty="0" smtClean="0"/>
              <a:t>因为没有使用</a:t>
            </a:r>
            <a:r>
              <a:rPr lang="en-US" altLang="zh-CN" dirty="0" err="1" smtClean="0"/>
              <a:t>setcookie</a:t>
            </a:r>
            <a:r>
              <a:rPr lang="zh-CN" altLang="en-US" dirty="0" smtClean="0"/>
              <a:t>函数，不会发送响应头信息。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407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unset</a:t>
            </a:r>
            <a:r>
              <a:rPr lang="zh-CN" altLang="en-US" dirty="0" smtClean="0"/>
              <a:t>语句删除数组的元素的方法，不能删除浏览器端的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数据，只能将</a:t>
            </a:r>
            <a:r>
              <a:rPr lang="en-US" altLang="zh-CN" dirty="0" smtClean="0"/>
              <a:t>$_COOKIE</a:t>
            </a:r>
            <a:r>
              <a:rPr lang="zh-CN" altLang="en-US" dirty="0" smtClean="0"/>
              <a:t>超全局数组中对应的数据进行清除，但是结果并不会保存在客户端。</a:t>
            </a:r>
            <a:endParaRPr lang="en-US" altLang="zh-CN" dirty="0" smtClean="0"/>
          </a:p>
          <a:p>
            <a:r>
              <a:rPr lang="zh-CN" altLang="en-US" dirty="0" smtClean="0"/>
              <a:t>因为没有使用</a:t>
            </a:r>
            <a:r>
              <a:rPr lang="en-US" altLang="zh-CN" dirty="0" err="1" smtClean="0"/>
              <a:t>setcookie</a:t>
            </a:r>
            <a:r>
              <a:rPr lang="zh-CN" altLang="en-US" dirty="0" smtClean="0"/>
              <a:t>函数，不会发送响应头信息。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407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sz="2000" dirty="0" smtClean="0"/>
              <a:t>设置</a:t>
            </a:r>
            <a:r>
              <a:rPr lang="en-US" altLang="zh-CN" sz="2000" dirty="0" smtClean="0"/>
              <a:t>COOKIE</a:t>
            </a:r>
            <a:r>
              <a:rPr lang="zh-CN" altLang="en-US" sz="2000" dirty="0" smtClean="0"/>
              <a:t>数据，为什么不可以在第一次请求中直接读取？</a:t>
            </a: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25ACA-8F7B-4FED-BFCE-C9AEF82FB19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457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6C31-EE7A-4411-A45C-DDF7D2352E4A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47667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6C31-EE7A-4411-A45C-DDF7D2352E4A}" type="datetimeFigureOut">
              <a:rPr lang="zh-CN" altLang="en-US" smtClean="0"/>
              <a:t>2017/6/12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8030-9616-401B-859B-C9A7A46604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cast.cn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jpeg"/><Relationship Id="rId4" Type="http://schemas.openxmlformats.org/officeDocument/2006/relationships/image" Target="../media/image45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mk:@MSITStore:E:\DocRef\WEB&#24320;&#21457;&#24517;&#22791;&#21442;&#32771;&#36164;&#26009;\php&#25163;&#20876;2015.chm::/res/function.session-start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2935" y="2660688"/>
            <a:ext cx="6088526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PHP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核心编程</a:t>
            </a:r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__Day4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00346" y="3715764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Julien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COOKIE</a:t>
            </a:r>
            <a:r>
              <a:rPr lang="zh-CN" altLang="en-US" dirty="0"/>
              <a:t>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从</a:t>
            </a:r>
            <a:r>
              <a:rPr lang="en-US" altLang="zh-CN" sz="2400" dirty="0" smtClean="0"/>
              <a:t>HTTP</a:t>
            </a:r>
            <a:r>
              <a:rPr lang="zh-CN" altLang="en-US" sz="2400" dirty="0" smtClean="0"/>
              <a:t>响应协议角度看删除</a:t>
            </a:r>
            <a:r>
              <a:rPr lang="en-US" altLang="zh-CN" sz="2400" dirty="0" smtClean="0"/>
              <a:t>COOKIE</a:t>
            </a:r>
            <a:r>
              <a:rPr lang="zh-CN" altLang="en-US" sz="2400" dirty="0" smtClean="0"/>
              <a:t>数据：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 smtClean="0"/>
              <a:t>setcookie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数据名，“”</a:t>
            </a:r>
            <a:r>
              <a:rPr lang="en-US" altLang="zh-CN" sz="2400" dirty="0" smtClean="0"/>
              <a:t>);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endParaRPr lang="zh-CN" altLang="zh-CN" sz="2400" dirty="0"/>
          </a:p>
          <a:p>
            <a:pPr lvl="1"/>
            <a:endParaRPr lang="en-US" altLang="zh-CN" sz="2000" dirty="0" smtClean="0"/>
          </a:p>
          <a:p>
            <a:pPr lvl="1"/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3645025"/>
            <a:ext cx="6518371" cy="1498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2636912"/>
            <a:ext cx="6725769" cy="100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175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COOKIE</a:t>
            </a:r>
            <a:r>
              <a:rPr lang="zh-CN" altLang="en-US" dirty="0"/>
              <a:t>的运行原理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91502" y="2439425"/>
            <a:ext cx="2088232" cy="2267181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12160" y="1988839"/>
            <a:ext cx="1872208" cy="31683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Apache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服务器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2771801" y="2193785"/>
            <a:ext cx="3240359" cy="623147"/>
          </a:xfrm>
          <a:prstGeom prst="rightArrow">
            <a:avLst>
              <a:gd name="adj1" fmla="val 34838"/>
              <a:gd name="adj2" fmla="val 50000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第一次请求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79671" y="3631173"/>
            <a:ext cx="2092127" cy="1043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 smtClean="0">
                <a:solidFill>
                  <a:schemeClr val="bg1"/>
                </a:solidFill>
              </a:rPr>
              <a:t>COOKIE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数据区</a:t>
            </a:r>
            <a:endParaRPr lang="en-US" altLang="zh-CN" sz="1600" b="1" dirty="0" smtClean="0">
              <a:solidFill>
                <a:schemeClr val="bg1"/>
              </a:solidFill>
            </a:endParaRPr>
          </a:p>
          <a:p>
            <a:endParaRPr lang="en-US" altLang="zh-CN" sz="1600" b="1" dirty="0" smtClean="0">
              <a:solidFill>
                <a:schemeClr val="bg1"/>
              </a:solidFill>
            </a:endParaRPr>
          </a:p>
          <a:p>
            <a:r>
              <a:rPr lang="en-US" altLang="zh-CN" sz="1600" dirty="0" smtClean="0">
                <a:solidFill>
                  <a:schemeClr val="bg1"/>
                </a:solidFill>
              </a:rPr>
              <a:t>   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User:julien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300192" y="2193785"/>
            <a:ext cx="1296144" cy="111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rgbClr val="FF0000"/>
                </a:solidFill>
              </a:rPr>
              <a:t>a.php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300192" y="3879899"/>
            <a:ext cx="1296144" cy="9750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rgbClr val="FF0000"/>
                </a:solidFill>
              </a:rPr>
              <a:t>b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.php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左箭头 11"/>
          <p:cNvSpPr/>
          <p:nvPr/>
        </p:nvSpPr>
        <p:spPr>
          <a:xfrm>
            <a:off x="2771798" y="2816933"/>
            <a:ext cx="3240362" cy="492976"/>
          </a:xfrm>
          <a:prstGeom prst="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第一次响应（存储用户名）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2767902" y="3631173"/>
            <a:ext cx="3244258" cy="675580"/>
          </a:xfrm>
          <a:prstGeom prst="rightArrow">
            <a:avLst>
              <a:gd name="adj1" fmla="val 34838"/>
              <a:gd name="adj2" fmla="val 50000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后续请求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携带</a:t>
            </a:r>
            <a:r>
              <a:rPr lang="en-US" altLang="zh-CN" dirty="0" smtClean="0">
                <a:solidFill>
                  <a:schemeClr val="tx1"/>
                </a:solidFill>
              </a:rPr>
              <a:t>COOKIE)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左箭头 14"/>
          <p:cNvSpPr/>
          <p:nvPr/>
        </p:nvSpPr>
        <p:spPr>
          <a:xfrm>
            <a:off x="2767902" y="4261918"/>
            <a:ext cx="3244258" cy="444688"/>
          </a:xfrm>
          <a:prstGeom prst="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后续响应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5229200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第一次响应</a:t>
            </a:r>
            <a:r>
              <a:rPr lang="zh-CN" altLang="en-US" dirty="0" smtClean="0"/>
              <a:t>，打印数组</a:t>
            </a:r>
            <a:r>
              <a:rPr lang="en-US" altLang="zh-CN" dirty="0" smtClean="0"/>
              <a:t>$_COOKIE</a:t>
            </a:r>
            <a:r>
              <a:rPr lang="zh-CN" altLang="en-US" dirty="0" smtClean="0"/>
              <a:t>为空。（原因：请求时由于客户端无数据，没有将数据传递给服务器，仅在响应后服务器才有数据。）</a:t>
            </a:r>
            <a:endParaRPr lang="en-US" altLang="zh-CN" dirty="0" smtClean="0"/>
          </a:p>
          <a:p>
            <a:r>
              <a:rPr lang="zh-CN" altLang="en-US" b="1" dirty="0">
                <a:solidFill>
                  <a:srgbClr val="FF0000"/>
                </a:solidFill>
              </a:rPr>
              <a:t>第二</a:t>
            </a:r>
            <a:r>
              <a:rPr lang="zh-CN" altLang="en-US" b="1" dirty="0" smtClean="0">
                <a:solidFill>
                  <a:srgbClr val="FF0000"/>
                </a:solidFill>
              </a:rPr>
              <a:t>次请求</a:t>
            </a:r>
            <a:r>
              <a:rPr lang="zh-CN" altLang="en-US" dirty="0" smtClean="0"/>
              <a:t>，客户端将数据传递给服务器，在第二次响应中</a:t>
            </a:r>
            <a:r>
              <a:rPr lang="zh-CN" altLang="en-US" dirty="0"/>
              <a:t>数组</a:t>
            </a:r>
            <a:r>
              <a:rPr lang="en-US" altLang="zh-CN" dirty="0"/>
              <a:t>$_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中有数据。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15616" y="2751847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浏览器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6054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2" grpId="0" animBg="1"/>
      <p:bldP spid="1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COOKIE</a:t>
            </a:r>
            <a:r>
              <a:rPr lang="zh-CN" altLang="en-US" dirty="0"/>
              <a:t>的运行原理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第一次请求及响应：</a:t>
            </a:r>
            <a:endParaRPr lang="zh-CN" altLang="en-US" sz="2400" dirty="0"/>
          </a:p>
        </p:txBody>
      </p:sp>
      <p:pic>
        <p:nvPicPr>
          <p:cNvPr id="17" name="图片 16"/>
          <p:cNvPicPr/>
          <p:nvPr/>
        </p:nvPicPr>
        <p:blipFill>
          <a:blip r:embed="rId3"/>
          <a:stretch>
            <a:fillRect/>
          </a:stretch>
        </p:blipFill>
        <p:spPr>
          <a:xfrm>
            <a:off x="938713" y="2060848"/>
            <a:ext cx="7305695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2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COOKIE</a:t>
            </a:r>
            <a:r>
              <a:rPr lang="zh-CN" altLang="en-US" dirty="0"/>
              <a:t>的运行原理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第</a:t>
            </a:r>
            <a:r>
              <a:rPr lang="zh-CN" altLang="en-US" sz="2400" dirty="0"/>
              <a:t>二</a:t>
            </a:r>
            <a:r>
              <a:rPr lang="zh-CN" altLang="en-US" sz="2400" dirty="0" smtClean="0"/>
              <a:t>次请求及响应：</a:t>
            </a:r>
            <a:endParaRPr lang="zh-CN" altLang="en-US" sz="2400" dirty="0"/>
          </a:p>
        </p:txBody>
      </p:sp>
      <p:pic>
        <p:nvPicPr>
          <p:cNvPr id="18" name="图片 17"/>
          <p:cNvPicPr/>
          <p:nvPr/>
        </p:nvPicPr>
        <p:blipFill>
          <a:blip r:embed="rId3"/>
          <a:stretch>
            <a:fillRect/>
          </a:stretch>
        </p:blipFill>
        <p:spPr>
          <a:xfrm>
            <a:off x="899592" y="2276872"/>
            <a:ext cx="7704856" cy="328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0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COOKIE</a:t>
            </a:r>
            <a:r>
              <a:rPr lang="zh-CN" altLang="en-US" dirty="0"/>
              <a:t>的运行原理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第二次请求及响应（修改数据）：</a:t>
            </a:r>
            <a:endParaRPr lang="zh-CN" altLang="en-US" sz="2400" dirty="0"/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179512" y="2060848"/>
            <a:ext cx="8568952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8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数据属性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/>
              <a:t>生命周</a:t>
            </a:r>
            <a:r>
              <a:rPr lang="zh-CN" altLang="en-US" sz="2400" b="1" dirty="0" smtClean="0"/>
              <a:t>期</a:t>
            </a:r>
            <a:endParaRPr lang="en-US" altLang="zh-CN" sz="2400" b="1" dirty="0" smtClean="0"/>
          </a:p>
          <a:p>
            <a:pPr lvl="1"/>
            <a:r>
              <a:rPr lang="zh-CN" altLang="en-US" sz="2000" dirty="0"/>
              <a:t>数</a:t>
            </a:r>
            <a:r>
              <a:rPr lang="zh-CN" altLang="en-US" sz="2000" dirty="0" smtClean="0"/>
              <a:t>据存储的有效时间。使用</a:t>
            </a:r>
            <a:r>
              <a:rPr lang="zh-CN" altLang="en-US" sz="2000" dirty="0" smtClean="0">
                <a:solidFill>
                  <a:srgbClr val="FF0000"/>
                </a:solidFill>
              </a:rPr>
              <a:t>时间戳</a:t>
            </a:r>
            <a:r>
              <a:rPr lang="zh-CN" altLang="en-US" sz="2000" dirty="0" smtClean="0"/>
              <a:t>表示。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HTTP</a:t>
            </a:r>
            <a:r>
              <a:rPr lang="zh-CN" altLang="en-US" sz="2000" dirty="0" smtClean="0"/>
              <a:t>请求</a:t>
            </a:r>
            <a:r>
              <a:rPr lang="zh-CN" altLang="zh-CN" sz="2000" dirty="0" smtClean="0"/>
              <a:t>中</a:t>
            </a:r>
            <a:r>
              <a:rPr lang="zh-CN" altLang="zh-CN" sz="2000" dirty="0"/>
              <a:t>，只</a:t>
            </a:r>
            <a:r>
              <a:rPr lang="zh-CN" altLang="zh-CN" sz="2000" dirty="0" smtClean="0"/>
              <a:t>要</a:t>
            </a:r>
            <a:r>
              <a:rPr lang="en-US" altLang="zh-CN" sz="2000" dirty="0" smtClean="0"/>
              <a:t>COOKIE</a:t>
            </a:r>
            <a:r>
              <a:rPr lang="zh-CN" altLang="en-US" sz="2000" dirty="0" smtClean="0"/>
              <a:t>数据</a:t>
            </a:r>
            <a:r>
              <a:rPr lang="zh-CN" altLang="zh-CN" sz="2000" dirty="0" smtClean="0"/>
              <a:t>在</a:t>
            </a:r>
            <a:r>
              <a:rPr lang="zh-CN" altLang="zh-CN" sz="2000" dirty="0"/>
              <a:t>有效期内，就会</a:t>
            </a:r>
            <a:r>
              <a:rPr lang="zh-CN" altLang="zh-CN" sz="2000" dirty="0" smtClean="0"/>
              <a:t>将</a:t>
            </a:r>
            <a:r>
              <a:rPr lang="zh-CN" altLang="en-US" sz="2000" dirty="0" smtClean="0"/>
              <a:t>其</a:t>
            </a:r>
            <a:r>
              <a:rPr lang="zh-CN" altLang="zh-CN" sz="2000" dirty="0" smtClean="0"/>
              <a:t>传</a:t>
            </a:r>
            <a:r>
              <a:rPr lang="zh-CN" altLang="zh-CN" sz="2000" dirty="0"/>
              <a:t>递给服务器</a:t>
            </a:r>
            <a:r>
              <a:rPr lang="zh-CN" altLang="zh-CN" sz="2000" dirty="0" smtClean="0"/>
              <a:t>。</a:t>
            </a:r>
            <a:r>
              <a:rPr lang="zh-CN" altLang="en-US" sz="2000" dirty="0"/>
              <a:t>减</a:t>
            </a:r>
            <a:r>
              <a:rPr lang="zh-CN" altLang="en-US" sz="2000" dirty="0" smtClean="0"/>
              <a:t>少携带的数据量。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默</a:t>
            </a:r>
            <a:r>
              <a:rPr lang="zh-CN" altLang="en-US" sz="2000" dirty="0" smtClean="0"/>
              <a:t>认的生命周期：会话周期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自定</a:t>
            </a:r>
            <a:r>
              <a:rPr lang="zh-CN" altLang="en-US" sz="2000" dirty="0" smtClean="0"/>
              <a:t>义生命周期：</a:t>
            </a:r>
            <a:endParaRPr lang="en-US" altLang="zh-CN" sz="2000" dirty="0" smtClean="0"/>
          </a:p>
          <a:p>
            <a:pPr lvl="2"/>
            <a:r>
              <a:rPr lang="en-US" altLang="zh-CN" sz="1800" dirty="0" err="1"/>
              <a:t>setcookie</a:t>
            </a:r>
            <a:r>
              <a:rPr lang="en-US" altLang="zh-CN" sz="1800" dirty="0"/>
              <a:t>(</a:t>
            </a:r>
            <a:r>
              <a:rPr lang="zh-CN" altLang="zh-CN" sz="1800" dirty="0"/>
              <a:t>名，值，</a:t>
            </a:r>
            <a:r>
              <a:rPr lang="en-US" altLang="zh-CN" sz="1800" dirty="0">
                <a:solidFill>
                  <a:srgbClr val="FF0000"/>
                </a:solidFill>
              </a:rPr>
              <a:t>0)</a:t>
            </a:r>
            <a:r>
              <a:rPr lang="zh-CN" altLang="zh-CN" sz="1800" dirty="0"/>
              <a:t>；</a:t>
            </a:r>
            <a:r>
              <a:rPr lang="en-US" altLang="zh-CN" sz="1800" dirty="0"/>
              <a:t>//</a:t>
            </a:r>
            <a:r>
              <a:rPr lang="zh-CN" altLang="zh-CN" sz="1800" dirty="0"/>
              <a:t>使用默认的</a:t>
            </a:r>
            <a:r>
              <a:rPr lang="en-US" altLang="zh-CN" sz="1800" dirty="0"/>
              <a:t>cookie</a:t>
            </a:r>
            <a:r>
              <a:rPr lang="zh-CN" altLang="zh-CN" sz="1800" dirty="0"/>
              <a:t>有效期，即会话结束失效。</a:t>
            </a:r>
          </a:p>
          <a:p>
            <a:pPr lvl="2"/>
            <a:r>
              <a:rPr lang="en-US" altLang="zh-CN" sz="1800" dirty="0" err="1"/>
              <a:t>setcookie</a:t>
            </a:r>
            <a:r>
              <a:rPr lang="en-US" altLang="zh-CN" sz="1800" dirty="0"/>
              <a:t>(</a:t>
            </a:r>
            <a:r>
              <a:rPr lang="zh-CN" altLang="zh-CN" sz="1800" dirty="0"/>
              <a:t>名，值，</a:t>
            </a:r>
            <a:r>
              <a:rPr lang="en-US" altLang="zh-CN" sz="1800" dirty="0">
                <a:solidFill>
                  <a:srgbClr val="FF0000"/>
                </a:solidFill>
              </a:rPr>
              <a:t>time()-1</a:t>
            </a:r>
            <a:r>
              <a:rPr lang="en-US" altLang="zh-CN" sz="1800" dirty="0"/>
              <a:t>)</a:t>
            </a:r>
            <a:r>
              <a:rPr lang="zh-CN" altLang="zh-CN" sz="1800" dirty="0"/>
              <a:t>；</a:t>
            </a:r>
            <a:r>
              <a:rPr lang="en-US" altLang="zh-CN" sz="1800" dirty="0"/>
              <a:t>//</a:t>
            </a:r>
            <a:r>
              <a:rPr lang="zh-CN" altLang="zh-CN" sz="1800" dirty="0"/>
              <a:t>删除</a:t>
            </a:r>
            <a:r>
              <a:rPr lang="en-US" altLang="zh-CN" sz="1800" dirty="0"/>
              <a:t>cookie</a:t>
            </a:r>
            <a:r>
              <a:rPr lang="zh-CN" altLang="zh-CN" sz="1800" dirty="0"/>
              <a:t>数据的标准</a:t>
            </a:r>
            <a:r>
              <a:rPr lang="zh-CN" altLang="zh-CN" sz="1800" dirty="0" smtClean="0"/>
              <a:t>做法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值一般设置为</a:t>
            </a:r>
            <a:r>
              <a:rPr lang="zh-CN" altLang="en-US" sz="1800" dirty="0"/>
              <a:t>空字符串</a:t>
            </a:r>
            <a:endParaRPr lang="zh-CN" altLang="zh-CN" sz="1800" dirty="0"/>
          </a:p>
          <a:p>
            <a:pPr lvl="2"/>
            <a:r>
              <a:rPr lang="en-US" altLang="zh-CN" sz="1800" dirty="0" err="1"/>
              <a:t>setcookie</a:t>
            </a:r>
            <a:r>
              <a:rPr lang="en-US" altLang="zh-CN" sz="1800" dirty="0"/>
              <a:t>(</a:t>
            </a:r>
            <a:r>
              <a:rPr lang="zh-CN" altLang="zh-CN" sz="1800" dirty="0"/>
              <a:t>名，值，</a:t>
            </a:r>
            <a:r>
              <a:rPr lang="en-US" altLang="zh-CN" sz="1800" dirty="0" smtClean="0">
                <a:solidFill>
                  <a:srgbClr val="FF0000"/>
                </a:solidFill>
              </a:rPr>
              <a:t>PHP_INT_MAX</a:t>
            </a:r>
            <a:r>
              <a:rPr lang="en-US" altLang="zh-CN" sz="1800" dirty="0"/>
              <a:t>)</a:t>
            </a:r>
            <a:r>
              <a:rPr lang="zh-CN" altLang="zh-CN" sz="1800" dirty="0"/>
              <a:t>；</a:t>
            </a:r>
            <a:r>
              <a:rPr lang="en-US" altLang="zh-CN" sz="1800" dirty="0"/>
              <a:t>// cookie</a:t>
            </a:r>
            <a:r>
              <a:rPr lang="zh-CN" altLang="zh-CN" sz="1800" dirty="0"/>
              <a:t>数据永久有效</a:t>
            </a:r>
          </a:p>
          <a:p>
            <a:pPr lvl="2"/>
            <a:r>
              <a:rPr lang="en-US" altLang="zh-CN" sz="1800" dirty="0" err="1"/>
              <a:t>setcookie</a:t>
            </a:r>
            <a:r>
              <a:rPr lang="en-US" altLang="zh-CN" sz="1800" dirty="0"/>
              <a:t>(</a:t>
            </a:r>
            <a:r>
              <a:rPr lang="zh-CN" altLang="zh-CN" sz="1800" dirty="0"/>
              <a:t>名，值，</a:t>
            </a:r>
            <a:r>
              <a:rPr lang="en-US" altLang="zh-CN" sz="1800" i="1" dirty="0"/>
              <a:t> time()+60*60*24*30);//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30 </a:t>
            </a:r>
            <a:r>
              <a:rPr lang="zh-CN" altLang="en-US" sz="1800" dirty="0" smtClean="0"/>
              <a:t>天内有效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1566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COOKIE</a:t>
            </a:r>
            <a:r>
              <a:rPr lang="zh-CN" altLang="en-US" dirty="0"/>
              <a:t>数据属性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/>
              <a:t>案例</a:t>
            </a:r>
            <a:r>
              <a:rPr lang="zh-CN" altLang="en-US" sz="2400" dirty="0" smtClean="0"/>
              <a:t>：设置访问提示</a:t>
            </a:r>
            <a:endParaRPr lang="en-US" altLang="zh-CN" sz="2400" dirty="0" smtClean="0"/>
          </a:p>
          <a:p>
            <a:pPr lvl="1"/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81213"/>
            <a:ext cx="7475537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85184"/>
            <a:ext cx="33432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90" y="5589240"/>
            <a:ext cx="36195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522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COOKIE</a:t>
            </a:r>
            <a:r>
              <a:rPr lang="zh-CN" altLang="en-US" dirty="0"/>
              <a:t>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/>
              <a:t>有效路径：</a:t>
            </a:r>
            <a:endParaRPr lang="en-US" altLang="zh-CN" sz="2400" b="1" dirty="0" smtClean="0"/>
          </a:p>
          <a:p>
            <a:pPr lvl="1"/>
            <a:r>
              <a:rPr lang="zh-CN" altLang="zh-CN" sz="2000" dirty="0"/>
              <a:t>默认在当前目录及子目录，脚本可以直接访问对应</a:t>
            </a:r>
            <a:r>
              <a:rPr lang="en-US" altLang="zh-CN" sz="2000" dirty="0"/>
              <a:t>COOKIE</a:t>
            </a:r>
            <a:r>
              <a:rPr lang="zh-CN" altLang="zh-CN" sz="2000" dirty="0"/>
              <a:t>信息。</a:t>
            </a:r>
            <a:r>
              <a:rPr lang="zh-CN" altLang="zh-CN" sz="2000" dirty="0">
                <a:solidFill>
                  <a:srgbClr val="FF0000"/>
                </a:solidFill>
              </a:rPr>
              <a:t>父目录无法访问子目录的</a:t>
            </a:r>
            <a:r>
              <a:rPr lang="en-US" altLang="zh-CN" sz="2000" dirty="0">
                <a:solidFill>
                  <a:srgbClr val="FF0000"/>
                </a:solidFill>
              </a:rPr>
              <a:t>COOKIE</a:t>
            </a:r>
            <a:r>
              <a:rPr lang="zh-CN" altLang="zh-CN" sz="2000" dirty="0">
                <a:solidFill>
                  <a:srgbClr val="FF0000"/>
                </a:solidFill>
              </a:rPr>
              <a:t>信息</a:t>
            </a:r>
            <a:r>
              <a:rPr lang="zh-CN" altLang="zh-CN" sz="2000" dirty="0"/>
              <a:t>。</a:t>
            </a:r>
          </a:p>
          <a:p>
            <a:pPr lvl="1"/>
            <a:r>
              <a:rPr lang="zh-CN" altLang="zh-CN" sz="2000" dirty="0"/>
              <a:t>通常设置为</a:t>
            </a:r>
            <a:r>
              <a:rPr lang="en-US" altLang="zh-CN" sz="2000" dirty="0">
                <a:solidFill>
                  <a:srgbClr val="FF0000"/>
                </a:solidFill>
              </a:rPr>
              <a:t>/</a:t>
            </a:r>
            <a:r>
              <a:rPr lang="zh-CN" altLang="zh-CN" sz="2000" dirty="0"/>
              <a:t>，表示网站根目录、整站有效</a:t>
            </a:r>
            <a:endParaRPr lang="zh-CN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33" y="3212976"/>
            <a:ext cx="607695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19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COOKIE</a:t>
            </a:r>
            <a:r>
              <a:rPr lang="zh-CN" altLang="en-US" dirty="0"/>
              <a:t>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 smtClean="0"/>
              <a:t>Cookie</a:t>
            </a:r>
            <a:r>
              <a:rPr lang="zh-CN" altLang="en-US" sz="2400" b="1" dirty="0" smtClean="0"/>
              <a:t>有效站点</a:t>
            </a:r>
            <a:endParaRPr lang="en-US" altLang="zh-CN" sz="2400" b="1" dirty="0" smtClean="0"/>
          </a:p>
          <a:p>
            <a:pPr lvl="1"/>
            <a:r>
              <a:rPr lang="en-US" altLang="zh-CN" sz="2000" dirty="0" smtClean="0"/>
              <a:t>COOKIE</a:t>
            </a:r>
            <a:r>
              <a:rPr lang="zh-CN" altLang="en-US" sz="2000" dirty="0" smtClean="0"/>
              <a:t>数据本身是</a:t>
            </a:r>
            <a:r>
              <a:rPr lang="zh-CN" altLang="en-US" sz="2000" dirty="0" smtClean="0">
                <a:solidFill>
                  <a:srgbClr val="FF0000"/>
                </a:solidFill>
              </a:rPr>
              <a:t>基于 域名</a:t>
            </a:r>
            <a:r>
              <a:rPr lang="zh-CN" altLang="en-US" sz="2000" dirty="0" smtClean="0"/>
              <a:t>的访问。只能在访问指定站点时可以获取</a:t>
            </a:r>
            <a:r>
              <a:rPr lang="en-US" altLang="zh-CN" sz="2000" dirty="0"/>
              <a:t>COOKIE</a:t>
            </a:r>
            <a:r>
              <a:rPr lang="zh-CN" altLang="en-US" sz="2000" dirty="0"/>
              <a:t>数</a:t>
            </a:r>
            <a:r>
              <a:rPr lang="zh-CN" altLang="en-US" sz="2000" dirty="0" smtClean="0"/>
              <a:t>据</a:t>
            </a:r>
            <a:endParaRPr lang="en-US" altLang="zh-CN" sz="2000" dirty="0" smtClean="0"/>
          </a:p>
          <a:p>
            <a:pPr lvl="1"/>
            <a:r>
              <a:rPr lang="zh-CN" altLang="zh-CN" sz="2000" dirty="0"/>
              <a:t>设置有效域名为一级域名，二级域名可以直接访问设置的</a:t>
            </a:r>
            <a:r>
              <a:rPr lang="en-US" altLang="zh-CN" sz="2000" dirty="0"/>
              <a:t>COOKIE</a:t>
            </a:r>
            <a:r>
              <a:rPr lang="zh-CN" altLang="zh-CN" sz="2000" dirty="0"/>
              <a:t>信</a:t>
            </a:r>
            <a:r>
              <a:rPr lang="zh-CN" altLang="zh-CN" sz="2000" dirty="0" smtClean="0"/>
              <a:t>息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2"/>
            <a:r>
              <a:rPr lang="zh-CN" altLang="zh-CN" dirty="0"/>
              <a:t>一级域</a:t>
            </a:r>
            <a:r>
              <a:rPr lang="zh-CN" altLang="zh-CN" dirty="0" smtClean="0"/>
              <a:t>名</a:t>
            </a:r>
            <a:r>
              <a:rPr lang="en-US" altLang="zh-CN" dirty="0" smtClean="0"/>
              <a:t>  itcast.cn</a:t>
            </a:r>
            <a:endParaRPr lang="zh-CN" altLang="zh-CN" dirty="0"/>
          </a:p>
          <a:p>
            <a:pPr lvl="2"/>
            <a:r>
              <a:rPr lang="zh-CN" altLang="zh-CN" dirty="0"/>
              <a:t>子域名</a:t>
            </a:r>
          </a:p>
          <a:p>
            <a:pPr lvl="3"/>
            <a:r>
              <a:rPr lang="en-US" altLang="zh-CN" u="sng" dirty="0">
                <a:hlinkClick r:id="rId3"/>
              </a:rPr>
              <a:t>www.itcast.cn</a:t>
            </a:r>
            <a:endParaRPr lang="zh-CN" altLang="zh-CN" dirty="0"/>
          </a:p>
          <a:p>
            <a:pPr lvl="3"/>
            <a:r>
              <a:rPr lang="en-US" altLang="zh-CN" dirty="0"/>
              <a:t>oa.itcast.cn</a:t>
            </a:r>
            <a:endParaRPr lang="zh-CN" altLang="zh-CN" dirty="0"/>
          </a:p>
          <a:p>
            <a:pPr lvl="3"/>
            <a:r>
              <a:rPr lang="en-US" altLang="zh-CN" dirty="0"/>
              <a:t>bt.itcast.cn</a:t>
            </a:r>
            <a:endParaRPr lang="zh-CN" altLang="zh-CN" dirty="0"/>
          </a:p>
          <a:p>
            <a:pPr lvl="1"/>
            <a:endParaRPr lang="zh-CN" altLang="en-US" sz="2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6428"/>
            <a:ext cx="7629560" cy="328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868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COOKIE</a:t>
            </a:r>
            <a:r>
              <a:rPr lang="zh-CN" altLang="en-US" dirty="0"/>
              <a:t>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跨子域</a:t>
            </a:r>
            <a:r>
              <a:rPr lang="zh-CN" altLang="en-US" sz="2400" dirty="0" smtClean="0"/>
              <a:t>的实现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489585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49" y="4084340"/>
            <a:ext cx="4886325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132856"/>
            <a:ext cx="447675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586164"/>
            <a:ext cx="393382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172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什么是会话技术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会话：浏览器与服务器之间的会话、交流。</a:t>
            </a:r>
            <a:endParaRPr lang="en-US" altLang="zh-CN" sz="2400" dirty="0" smtClean="0"/>
          </a:p>
          <a:p>
            <a:pPr lvl="1"/>
            <a:r>
              <a:rPr lang="zh-CN" altLang="zh-CN" sz="2000" dirty="0" smtClean="0"/>
              <a:t>从</a:t>
            </a:r>
            <a:r>
              <a:rPr lang="zh-CN" altLang="zh-CN" sz="2000" dirty="0"/>
              <a:t>打开游览器，访问一些</a:t>
            </a:r>
            <a:r>
              <a:rPr lang="en-US" altLang="zh-CN" sz="2000" dirty="0"/>
              <a:t>web</a:t>
            </a:r>
            <a:r>
              <a:rPr lang="zh-CN" altLang="zh-CN" sz="2000" dirty="0"/>
              <a:t>资源，直至关闭浏览器为止</a:t>
            </a:r>
            <a:r>
              <a:rPr lang="zh-CN" altLang="zh-CN" sz="2000" dirty="0" smtClean="0"/>
              <a:t>。</a:t>
            </a:r>
            <a:r>
              <a:rPr lang="zh-CN" altLang="en-US" sz="2000" dirty="0" smtClean="0"/>
              <a:t>这段时间为一个会话周期。（视频聊天）</a:t>
            </a:r>
            <a:endParaRPr lang="zh-CN" altLang="zh-CN" sz="2000" dirty="0"/>
          </a:p>
          <a:p>
            <a:pPr lvl="1"/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400" dirty="0" smtClean="0"/>
              <a:t>会话</a:t>
            </a:r>
            <a:r>
              <a:rPr lang="zh-CN" altLang="en-US" sz="2400" dirty="0"/>
              <a:t>技术：</a:t>
            </a:r>
          </a:p>
          <a:p>
            <a:pPr lvl="1"/>
            <a:r>
              <a:rPr lang="zh-CN" altLang="en-US" sz="2000" dirty="0" smtClean="0"/>
              <a:t>在</a:t>
            </a:r>
            <a:r>
              <a:rPr lang="zh-CN" altLang="zh-CN" sz="2000" dirty="0" smtClean="0"/>
              <a:t>同</a:t>
            </a:r>
            <a:r>
              <a:rPr lang="zh-CN" altLang="zh-CN" sz="2000" dirty="0"/>
              <a:t>一台浏览</a:t>
            </a:r>
            <a:r>
              <a:rPr lang="zh-CN" altLang="zh-CN" sz="2000" dirty="0" smtClean="0"/>
              <a:t>器</a:t>
            </a:r>
            <a:r>
              <a:rPr lang="zh-CN" altLang="en-US" sz="2000" dirty="0" smtClean="0"/>
              <a:t>对</a:t>
            </a:r>
            <a:r>
              <a:rPr lang="zh-CN" altLang="zh-CN" sz="2000" dirty="0" smtClean="0"/>
              <a:t>服</a:t>
            </a:r>
            <a:r>
              <a:rPr lang="zh-CN" altLang="zh-CN" sz="2000" dirty="0"/>
              <a:t>务</a:t>
            </a:r>
            <a:r>
              <a:rPr lang="zh-CN" altLang="zh-CN" sz="2000" dirty="0" smtClean="0"/>
              <a:t>器的</a:t>
            </a:r>
            <a:r>
              <a:rPr lang="zh-CN" altLang="zh-CN" sz="2000" dirty="0"/>
              <a:t>多次请求中，将数据</a:t>
            </a:r>
            <a:r>
              <a:rPr lang="zh-CN" altLang="zh-CN" sz="2000" dirty="0">
                <a:solidFill>
                  <a:srgbClr val="FF0000"/>
                </a:solidFill>
              </a:rPr>
              <a:t>持久化存储</a:t>
            </a:r>
            <a:r>
              <a:rPr lang="zh-CN" altLang="zh-CN" sz="2000" dirty="0"/>
              <a:t>的技术，以实现连续的业务逻辑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457200" lvl="1" indent="0">
              <a:buNone/>
            </a:pPr>
            <a:r>
              <a:rPr lang="zh-CN" altLang="en-US" sz="2000" dirty="0" smtClean="0"/>
              <a:t>登录及购物结算问题。</a:t>
            </a:r>
            <a:endParaRPr lang="en-US" altLang="zh-CN" sz="2000" dirty="0" smtClean="0"/>
          </a:p>
        </p:txBody>
      </p:sp>
      <p:sp>
        <p:nvSpPr>
          <p:cNvPr id="4" name="椭圆 3"/>
          <p:cNvSpPr/>
          <p:nvPr/>
        </p:nvSpPr>
        <p:spPr>
          <a:xfrm>
            <a:off x="611560" y="3327517"/>
            <a:ext cx="1872208" cy="5760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拨通电话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375756" y="4060699"/>
            <a:ext cx="2232248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妈，转点钱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535996" y="3284984"/>
            <a:ext cx="2232248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妈，寄点衣服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6660232" y="4068944"/>
            <a:ext cx="2232248" cy="5760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挂断电话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6"/>
            <a:endCxn id="5" idx="0"/>
          </p:cNvCxnSpPr>
          <p:nvPr/>
        </p:nvCxnSpPr>
        <p:spPr>
          <a:xfrm>
            <a:off x="2483768" y="3615549"/>
            <a:ext cx="1008112" cy="4451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6"/>
            <a:endCxn id="7" idx="0"/>
          </p:cNvCxnSpPr>
          <p:nvPr/>
        </p:nvCxnSpPr>
        <p:spPr>
          <a:xfrm>
            <a:off x="6768244" y="3573016"/>
            <a:ext cx="1008112" cy="4959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0"/>
            <a:endCxn id="6" idx="2"/>
          </p:cNvCxnSpPr>
          <p:nvPr/>
        </p:nvCxnSpPr>
        <p:spPr>
          <a:xfrm flipV="1">
            <a:off x="3491880" y="3573016"/>
            <a:ext cx="1044116" cy="48768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86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COOKIE</a:t>
            </a:r>
            <a:r>
              <a:rPr lang="zh-CN" altLang="en-US" dirty="0"/>
              <a:t>数据属性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COOKIE</a:t>
            </a:r>
            <a:r>
              <a:rPr lang="zh-CN" altLang="en-US" sz="2000" dirty="0" smtClean="0">
                <a:solidFill>
                  <a:srgbClr val="FF0000"/>
                </a:solidFill>
              </a:rPr>
              <a:t>跨域（了解）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有别</a:t>
            </a:r>
            <a:r>
              <a:rPr lang="zh-CN" altLang="en-US" sz="2000" dirty="0"/>
              <a:t>于</a:t>
            </a:r>
            <a:r>
              <a:rPr lang="en-US" altLang="zh-CN" sz="2000" dirty="0"/>
              <a:t>JS</a:t>
            </a:r>
            <a:r>
              <a:rPr lang="zh-CN" altLang="en-US" sz="2000" dirty="0"/>
              <a:t>跨域、</a:t>
            </a:r>
            <a:r>
              <a:rPr lang="en-US" altLang="zh-CN" sz="2000" dirty="0"/>
              <a:t>IFRAME</a:t>
            </a:r>
            <a:r>
              <a:rPr lang="zh-CN" altLang="en-US" sz="2000" dirty="0"/>
              <a:t>跨域等的常用处理办法，还可以利用</a:t>
            </a:r>
            <a:r>
              <a:rPr lang="en-US" altLang="zh-CN" sz="2000" dirty="0"/>
              <a:t>P3P</a:t>
            </a:r>
            <a:r>
              <a:rPr lang="zh-CN" altLang="en-US" sz="2000" dirty="0"/>
              <a:t>来实现跨域</a:t>
            </a:r>
          </a:p>
          <a:p>
            <a:pPr marL="457200" lvl="1" indent="0">
              <a:buNone/>
            </a:pPr>
            <a:endParaRPr lang="en-US" altLang="zh-CN" sz="2000" dirty="0" smtClean="0"/>
          </a:p>
          <a:p>
            <a:pPr marL="457200" lvl="1" indent="0">
              <a:buNone/>
            </a:pPr>
            <a:r>
              <a:rPr lang="en-US" altLang="zh-CN" sz="2000" dirty="0" smtClean="0"/>
              <a:t>P3P</a:t>
            </a:r>
            <a:r>
              <a:rPr lang="zh-CN" altLang="en-US" sz="2000" dirty="0"/>
              <a:t>（</a:t>
            </a:r>
            <a:r>
              <a:rPr lang="en-US" altLang="zh-CN" sz="2000" dirty="0"/>
              <a:t>Platform for Privacy Preferences</a:t>
            </a:r>
            <a:r>
              <a:rPr lang="zh-CN" altLang="en-US" sz="2000" dirty="0"/>
              <a:t>）是</a:t>
            </a:r>
            <a:r>
              <a:rPr lang="en-US" altLang="zh-CN" sz="2000" dirty="0"/>
              <a:t>W3C</a:t>
            </a:r>
            <a:r>
              <a:rPr lang="zh-CN" altLang="en-US" sz="2000" dirty="0"/>
              <a:t>公布的一项隐私保护推荐标准，以为用户提供隐私保护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pPr marL="457200" lvl="1" indent="0">
              <a:buNone/>
            </a:pPr>
            <a:r>
              <a:rPr lang="en-US" altLang="zh-CN" sz="2000" dirty="0"/>
              <a:t>P3P</a:t>
            </a:r>
            <a:r>
              <a:rPr lang="zh-CN" altLang="en-US" sz="2000" dirty="0"/>
              <a:t>标准的构想是：</a:t>
            </a:r>
            <a:r>
              <a:rPr lang="en-US" altLang="zh-CN" sz="2000" dirty="0"/>
              <a:t>Web </a:t>
            </a:r>
            <a:r>
              <a:rPr lang="zh-CN" altLang="en-US" sz="2000" dirty="0"/>
              <a:t>站点的隐私策略应该告之访问者该站点所收集的信息类型、信息将提供给哪些人、信息将被保留多少时间及其使用信息的方式，如站点应做诸如 “本网站将监测您所访问的页面以提高站点的使用率”或“本网站将尽可能为您提供更合适的广告”等申明。访问支持</a:t>
            </a:r>
            <a:r>
              <a:rPr lang="en-US" altLang="zh-CN" sz="2000" dirty="0"/>
              <a:t>P3P</a:t>
            </a:r>
            <a:r>
              <a:rPr lang="zh-CN" altLang="en-US" sz="2000" dirty="0"/>
              <a:t>网站的用户有权查看站点隐私报告，然 后决定是否接受</a:t>
            </a:r>
            <a:r>
              <a:rPr lang="en-US" altLang="zh-CN" sz="2000" dirty="0"/>
              <a:t>cookie </a:t>
            </a:r>
            <a:r>
              <a:rPr lang="zh-CN" altLang="en-US" sz="2000" dirty="0"/>
              <a:t>或是否使用该网站。</a:t>
            </a:r>
          </a:p>
        </p:txBody>
      </p:sp>
    </p:spTree>
    <p:extLst>
      <p:ext uri="{BB962C8B-B14F-4D97-AF65-F5344CB8AC3E}">
        <p14:creationId xmlns:p14="http://schemas.microsoft.com/office/powerpoint/2010/main" val="212920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（</a:t>
            </a:r>
            <a:r>
              <a:rPr lang="zh-CN" altLang="en-US" sz="2400" dirty="0">
                <a:solidFill>
                  <a:srgbClr val="FF0000"/>
                </a:solidFill>
              </a:rPr>
              <a:t>了解</a:t>
            </a:r>
            <a:r>
              <a:rPr lang="zh-CN" altLang="en-US" sz="2400" dirty="0"/>
              <a:t>）案例：设置访问</a:t>
            </a:r>
            <a:r>
              <a:rPr lang="zh-CN" altLang="en-US" sz="2400" dirty="0" smtClean="0"/>
              <a:t>提示</a:t>
            </a:r>
            <a:r>
              <a:rPr lang="en-US" altLang="zh-CN" sz="2400" dirty="0" smtClean="0"/>
              <a:t>--</a:t>
            </a:r>
            <a:r>
              <a:rPr lang="zh-CN" altLang="en-US" sz="2400" dirty="0" smtClean="0"/>
              <a:t>剩余代码见下页</a:t>
            </a:r>
            <a:endParaRPr lang="en-US" altLang="zh-CN" sz="2400" dirty="0"/>
          </a:p>
          <a:p>
            <a:pPr lvl="1"/>
            <a:r>
              <a:rPr lang="zh-CN" altLang="en-US" sz="2000" dirty="0"/>
              <a:t>第一方：当前正在查看的网站，第三方：之外的网站。</a:t>
            </a:r>
            <a:endParaRPr lang="en-US" altLang="zh-CN" sz="20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13273"/>
            <a:ext cx="6694487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861048"/>
            <a:ext cx="6818313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34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（</a:t>
            </a:r>
            <a:r>
              <a:rPr lang="zh-CN" altLang="en-US" sz="2400" dirty="0">
                <a:solidFill>
                  <a:srgbClr val="FF0000"/>
                </a:solidFill>
              </a:rPr>
              <a:t>了解</a:t>
            </a:r>
            <a:r>
              <a:rPr lang="zh-CN" altLang="en-US" sz="2400" dirty="0"/>
              <a:t>）实现</a:t>
            </a:r>
            <a:r>
              <a:rPr lang="zh-CN" altLang="en-US" sz="2400" dirty="0" smtClean="0"/>
              <a:t>单点登录</a:t>
            </a:r>
            <a:r>
              <a:rPr lang="en-US" altLang="zh-CN" sz="2400" dirty="0" smtClean="0"/>
              <a:t>--</a:t>
            </a:r>
            <a:r>
              <a:rPr lang="zh-CN" altLang="en-US" sz="2400" dirty="0" smtClean="0"/>
              <a:t>部分代码</a:t>
            </a:r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6618287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94" y="4200525"/>
            <a:ext cx="442912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226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COOKIE</a:t>
            </a:r>
            <a:r>
              <a:rPr lang="zh-CN" altLang="en-US" dirty="0"/>
              <a:t>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/>
              <a:t>安全传输（了解）</a:t>
            </a:r>
            <a:endParaRPr lang="en-US" altLang="zh-CN" sz="2400" b="1" dirty="0" smtClean="0"/>
          </a:p>
          <a:p>
            <a:pPr lvl="1"/>
            <a:r>
              <a:rPr lang="en-US" altLang="zh-CN" sz="2400" dirty="0"/>
              <a:t>HTTPS</a:t>
            </a:r>
            <a:r>
              <a:rPr lang="zh-CN" altLang="zh-CN" sz="2400" dirty="0"/>
              <a:t>开头的，加密的</a:t>
            </a:r>
            <a:r>
              <a:rPr lang="en-US" altLang="zh-CN" sz="2400" dirty="0"/>
              <a:t>HTTP</a:t>
            </a:r>
            <a:r>
              <a:rPr lang="zh-CN" altLang="zh-CN" sz="2400" dirty="0"/>
              <a:t>协议。</a:t>
            </a:r>
          </a:p>
          <a:p>
            <a:pPr lvl="1"/>
            <a:r>
              <a:rPr lang="zh-CN" altLang="zh-CN" sz="2400" dirty="0"/>
              <a:t>默认时，</a:t>
            </a:r>
            <a:r>
              <a:rPr lang="en-US" altLang="zh-CN" sz="2400" dirty="0"/>
              <a:t>HTTP</a:t>
            </a:r>
            <a:r>
              <a:rPr lang="zh-CN" altLang="zh-CN" sz="2400" dirty="0"/>
              <a:t>及</a:t>
            </a:r>
            <a:r>
              <a:rPr lang="en-US" altLang="zh-CN" sz="2400" dirty="0"/>
              <a:t>HTTPS</a:t>
            </a:r>
            <a:r>
              <a:rPr lang="zh-CN" altLang="zh-CN" sz="2400" dirty="0"/>
              <a:t>协议均传递</a:t>
            </a:r>
            <a:r>
              <a:rPr lang="en-US" altLang="zh-CN" sz="2400" dirty="0"/>
              <a:t>COOKIE</a:t>
            </a:r>
            <a:r>
              <a:rPr lang="zh-CN" altLang="zh-CN" sz="2400" dirty="0"/>
              <a:t>数据。</a:t>
            </a:r>
          </a:p>
          <a:p>
            <a:pPr lvl="1"/>
            <a:r>
              <a:rPr lang="zh-CN" altLang="zh-CN" sz="2400" dirty="0"/>
              <a:t>设置安全传输时，</a:t>
            </a:r>
            <a:r>
              <a:rPr lang="en-US" altLang="zh-CN" sz="2400" dirty="0"/>
              <a:t>HTTP</a:t>
            </a:r>
            <a:r>
              <a:rPr lang="zh-CN" altLang="zh-CN" sz="2400" dirty="0"/>
              <a:t>请求不传输数据。</a:t>
            </a:r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5074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COOKIE</a:t>
            </a:r>
            <a:r>
              <a:rPr lang="zh-CN" altLang="en-US" dirty="0"/>
              <a:t>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 err="1" smtClean="0"/>
              <a:t>HTTPonly</a:t>
            </a:r>
            <a:r>
              <a:rPr lang="zh-CN" altLang="en-US" sz="2400" b="1" dirty="0" smtClean="0"/>
              <a:t>（了解）：</a:t>
            </a:r>
            <a:endParaRPr lang="en-US" altLang="zh-CN" sz="2400" b="1" dirty="0" smtClean="0"/>
          </a:p>
          <a:p>
            <a:pPr lvl="1"/>
            <a:r>
              <a:rPr lang="en-US" altLang="zh-CN" sz="2000" dirty="0"/>
              <a:t>COOKIE</a:t>
            </a:r>
            <a:r>
              <a:rPr lang="zh-CN" altLang="zh-CN" sz="2000" dirty="0"/>
              <a:t>的数据，默认的可以使用任何语言获取</a:t>
            </a:r>
            <a:r>
              <a:rPr lang="zh-CN" altLang="zh-CN" sz="2000" dirty="0" smtClean="0"/>
              <a:t>。</a:t>
            </a:r>
            <a:r>
              <a:rPr lang="zh-CN" altLang="en-US" sz="2000" dirty="0" smtClean="0"/>
              <a:t>如</a:t>
            </a:r>
            <a:r>
              <a:rPr lang="en-US" altLang="zh-CN" sz="2000" dirty="0" smtClean="0"/>
              <a:t>PHP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JS</a:t>
            </a:r>
            <a:r>
              <a:rPr lang="zh-CN" altLang="en-US" sz="2000" dirty="0" smtClean="0"/>
              <a:t>语言，</a:t>
            </a:r>
            <a:r>
              <a:rPr lang="en-US" altLang="zh-CN" sz="2000" dirty="0" smtClean="0"/>
              <a:t>Java</a:t>
            </a:r>
            <a:r>
              <a:rPr lang="zh-CN" altLang="en-US" sz="2000" dirty="0" smtClean="0"/>
              <a:t>及</a:t>
            </a:r>
            <a:r>
              <a:rPr lang="en-US" altLang="zh-CN" sz="2000" dirty="0" smtClean="0"/>
              <a:t>.NET</a:t>
            </a:r>
          </a:p>
          <a:p>
            <a:pPr lvl="1"/>
            <a:r>
              <a:rPr lang="zh-CN" altLang="zh-CN" sz="2000" dirty="0"/>
              <a:t>可以将</a:t>
            </a:r>
            <a:r>
              <a:rPr lang="en-US" altLang="zh-CN" sz="2000" dirty="0"/>
              <a:t>COOKIE</a:t>
            </a:r>
            <a:r>
              <a:rPr lang="zh-CN" altLang="zh-CN" sz="2000" dirty="0"/>
              <a:t>数据设置为</a:t>
            </a:r>
            <a:r>
              <a:rPr lang="en-US" altLang="zh-CN" sz="2000" dirty="0"/>
              <a:t>true</a:t>
            </a:r>
            <a:r>
              <a:rPr lang="zh-CN" altLang="zh-CN" sz="2000" dirty="0" smtClean="0"/>
              <a:t>，</a:t>
            </a:r>
            <a:r>
              <a:rPr lang="en-US" altLang="zh-CN" sz="2000" dirty="0" smtClean="0"/>
              <a:t>JS</a:t>
            </a:r>
            <a:r>
              <a:rPr lang="zh-CN" altLang="en-US" sz="2000" dirty="0" smtClean="0"/>
              <a:t>语言无法获取。减少</a:t>
            </a:r>
            <a:r>
              <a:rPr lang="en-US" altLang="zh-CN" sz="2000" dirty="0" smtClean="0"/>
              <a:t>XSS</a:t>
            </a:r>
            <a:r>
              <a:rPr lang="zh-CN" altLang="en-US" sz="2000" dirty="0" smtClean="0"/>
              <a:t>攻击的风险。</a:t>
            </a:r>
            <a:endParaRPr lang="zh-CN" altLang="zh-CN" sz="2000" dirty="0"/>
          </a:p>
          <a:p>
            <a:pPr lvl="1"/>
            <a:endParaRPr lang="en-US" altLang="zh-CN" sz="1600" dirty="0" smtClean="0"/>
          </a:p>
          <a:p>
            <a:pPr lvl="1"/>
            <a:endParaRPr lang="zh-CN" altLang="zh-CN" sz="2000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15616" y="3573016"/>
            <a:ext cx="4968552" cy="1512168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115616" y="5149680"/>
            <a:ext cx="6408712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3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案例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自动登录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sz="2400" b="1" dirty="0" smtClean="0"/>
              <a:t>原理</a:t>
            </a:r>
            <a:endParaRPr lang="zh-CN" altLang="zh-CN" sz="2400" b="1" dirty="0"/>
          </a:p>
          <a:p>
            <a:pPr lvl="1"/>
            <a:endParaRPr lang="en-US" altLang="zh-CN" sz="1600" dirty="0" smtClean="0"/>
          </a:p>
          <a:p>
            <a:pPr lvl="1"/>
            <a:endParaRPr lang="zh-CN" altLang="zh-CN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49530"/>
            <a:ext cx="6552728" cy="4485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16216" y="2370745"/>
            <a:ext cx="216023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zh-CN" sz="2000" dirty="0"/>
              <a:t>用户选择该选项时，在登录成功后，将</a:t>
            </a:r>
            <a:r>
              <a:rPr lang="zh-CN" altLang="en-US" sz="2000" dirty="0"/>
              <a:t>账号信息处理后，</a:t>
            </a:r>
            <a:r>
              <a:rPr lang="zh-CN" altLang="zh-CN" sz="2000" dirty="0"/>
              <a:t>保存在</a:t>
            </a:r>
            <a:r>
              <a:rPr lang="en-US" altLang="zh-CN" sz="2000" dirty="0"/>
              <a:t>COOKIE</a:t>
            </a:r>
            <a:r>
              <a:rPr lang="zh-CN" altLang="zh-CN" sz="2000" dirty="0"/>
              <a:t>中。下次登录时，</a:t>
            </a:r>
            <a:r>
              <a:rPr lang="zh-CN" altLang="en-US" sz="2000" dirty="0"/>
              <a:t>自动验证</a:t>
            </a:r>
            <a:r>
              <a:rPr lang="zh-CN" altLang="zh-CN" sz="2000" dirty="0"/>
              <a:t>。注销时，清除该</a:t>
            </a:r>
            <a:r>
              <a:rPr lang="en-US" altLang="zh-CN" sz="2000" dirty="0"/>
              <a:t>COOKIE</a:t>
            </a:r>
            <a:r>
              <a:rPr lang="zh-CN" altLang="zh-CN" sz="2000" dirty="0"/>
              <a:t>数据。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13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案例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自动登录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登录表单</a:t>
            </a:r>
            <a:endParaRPr lang="zh-CN" altLang="zh-C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50" y="2132856"/>
            <a:ext cx="7357201" cy="3801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1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案例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自动登录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加载</a:t>
            </a:r>
            <a:r>
              <a:rPr lang="zh-CN" altLang="en-US" sz="2400" dirty="0"/>
              <a:t>登录表</a:t>
            </a:r>
            <a:r>
              <a:rPr lang="zh-CN" altLang="en-US" sz="2400" dirty="0" smtClean="0"/>
              <a:t>单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或者</a:t>
            </a:r>
            <a:r>
              <a:rPr lang="zh-CN" altLang="en-US" sz="2400" dirty="0"/>
              <a:t>直接跳</a:t>
            </a:r>
            <a:r>
              <a:rPr lang="zh-CN" altLang="en-US" sz="2400" dirty="0" smtClean="0"/>
              <a:t>转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至</a:t>
            </a:r>
            <a:r>
              <a:rPr lang="zh-CN" altLang="en-US" sz="2400" dirty="0"/>
              <a:t>对应的页面</a:t>
            </a:r>
            <a:endParaRPr lang="zh-CN" altLang="zh-CN" sz="2400" dirty="0"/>
          </a:p>
          <a:p>
            <a:endParaRPr lang="zh-CN" altLang="zh-CN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570361"/>
            <a:ext cx="5641060" cy="500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738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案例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自动登录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正常情况下对用户信息的验证</a:t>
            </a:r>
            <a:r>
              <a:rPr lang="en-US" altLang="zh-CN" sz="2400" dirty="0" smtClean="0"/>
              <a:t>—</a:t>
            </a:r>
            <a:r>
              <a:rPr lang="zh-CN" altLang="en-US" sz="2400" dirty="0" smtClean="0">
                <a:solidFill>
                  <a:srgbClr val="FF0000"/>
                </a:solidFill>
              </a:rPr>
              <a:t>自定义的验证函数见下一页</a:t>
            </a:r>
            <a:endParaRPr lang="zh-CN" altLang="zh-CN" sz="2400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87" y="2492896"/>
            <a:ext cx="6561137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819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案例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自动登录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自定义的验证函数</a:t>
            </a:r>
            <a:endParaRPr lang="zh-CN" altLang="zh-CN" sz="2400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5688632" cy="4418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273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会话技术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/>
              <a:t>为什么</a:t>
            </a:r>
            <a:r>
              <a:rPr lang="zh-CN" altLang="en-US" sz="2400" b="1" dirty="0"/>
              <a:t>需要会话技术？</a:t>
            </a:r>
            <a:endParaRPr lang="en-US" altLang="zh-CN" sz="2400" b="1" dirty="0"/>
          </a:p>
          <a:p>
            <a:pPr lvl="1"/>
            <a:r>
              <a:rPr lang="en-US" altLang="zh-CN" sz="2000" dirty="0"/>
              <a:t>HTTP</a:t>
            </a:r>
            <a:r>
              <a:rPr lang="zh-CN" altLang="en-US" sz="2000" dirty="0"/>
              <a:t>协议是无状态、无记忆的。多次请求之间，无任何的联系，无法把请求的状态保存下去。用户无法进行连续的业务逻辑。（天猫购物）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展示：无登陆状态将商品添加至购物</a:t>
            </a:r>
            <a:r>
              <a:rPr lang="zh-CN" altLang="en-US" sz="2000" dirty="0" smtClean="0"/>
              <a:t>车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1600" dirty="0"/>
          </a:p>
          <a:p>
            <a:r>
              <a:rPr lang="zh-CN" altLang="en-US" sz="2000" b="1" dirty="0" smtClean="0"/>
              <a:t>分类</a:t>
            </a:r>
            <a:endParaRPr lang="en-US" altLang="zh-CN" sz="2000" b="1" dirty="0" smtClean="0"/>
          </a:p>
          <a:p>
            <a:pPr lvl="1"/>
            <a:r>
              <a:rPr lang="zh-CN" altLang="zh-CN" sz="2000" dirty="0"/>
              <a:t>按照数据持久化的位置进行区分，</a:t>
            </a:r>
          </a:p>
          <a:p>
            <a:pPr lvl="2"/>
            <a:r>
              <a:rPr lang="zh-CN" altLang="zh-CN" sz="2000" dirty="0"/>
              <a:t>数据持久化存储在服务器，为</a:t>
            </a:r>
            <a:r>
              <a:rPr lang="en-US" altLang="zh-CN" sz="2000" dirty="0" smtClean="0"/>
              <a:t>session</a:t>
            </a:r>
            <a:r>
              <a:rPr lang="zh-CN" altLang="en-US" sz="2000" dirty="0" smtClean="0"/>
              <a:t>技术</a:t>
            </a:r>
            <a:r>
              <a:rPr lang="zh-CN" altLang="zh-CN" sz="2000" dirty="0" smtClean="0"/>
              <a:t>。</a:t>
            </a:r>
            <a:endParaRPr lang="zh-CN" altLang="zh-CN" sz="2000" dirty="0"/>
          </a:p>
          <a:p>
            <a:pPr lvl="2"/>
            <a:r>
              <a:rPr lang="zh-CN" altLang="zh-CN" sz="2000" dirty="0"/>
              <a:t>数据持久化存储在浏览器，为</a:t>
            </a:r>
            <a:r>
              <a:rPr lang="en-US" altLang="zh-CN" sz="2000" dirty="0" smtClean="0"/>
              <a:t>cookie</a:t>
            </a:r>
            <a:r>
              <a:rPr lang="zh-CN" altLang="en-US" sz="2000" dirty="0" smtClean="0"/>
              <a:t>技术</a:t>
            </a:r>
            <a:r>
              <a:rPr lang="zh-CN" altLang="zh-CN" sz="2000" dirty="0" smtClean="0"/>
              <a:t>。</a:t>
            </a:r>
            <a:endParaRPr lang="zh-CN" altLang="zh-CN" sz="2000" dirty="0"/>
          </a:p>
          <a:p>
            <a:pPr lvl="1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8987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COOKI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/>
              <a:t>存储位</a:t>
            </a:r>
            <a:r>
              <a:rPr lang="zh-CN" altLang="zh-CN" sz="2400" dirty="0" smtClean="0"/>
              <a:t>置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浏览</a:t>
            </a:r>
            <a:r>
              <a:rPr lang="zh-CN" altLang="en-US" sz="2000" dirty="0" smtClean="0"/>
              <a:t>器端</a:t>
            </a:r>
            <a:endParaRPr lang="zh-CN" altLang="zh-CN" sz="2000" dirty="0"/>
          </a:p>
          <a:p>
            <a:r>
              <a:rPr lang="zh-CN" altLang="zh-CN" sz="2400" dirty="0"/>
              <a:t>安全</a:t>
            </a:r>
            <a:r>
              <a:rPr lang="zh-CN" altLang="zh-CN" sz="2400" dirty="0" smtClean="0"/>
              <a:t>性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数</a:t>
            </a:r>
            <a:r>
              <a:rPr lang="zh-CN" altLang="en-US" sz="2000" dirty="0" smtClean="0"/>
              <a:t>据安全性较低。</a:t>
            </a:r>
            <a:endParaRPr lang="zh-CN" altLang="zh-CN" sz="2000" dirty="0"/>
          </a:p>
          <a:p>
            <a:r>
              <a:rPr lang="zh-CN" altLang="zh-CN" sz="2400" dirty="0"/>
              <a:t>数据大</a:t>
            </a:r>
            <a:r>
              <a:rPr lang="zh-CN" altLang="zh-CN" sz="2400" dirty="0" smtClean="0"/>
              <a:t>小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由</a:t>
            </a:r>
            <a:r>
              <a:rPr lang="zh-CN" altLang="en-US" sz="2000" dirty="0" smtClean="0"/>
              <a:t>于设置的</a:t>
            </a:r>
            <a:r>
              <a:rPr lang="en-US" altLang="zh-CN" sz="2000" dirty="0" smtClean="0"/>
              <a:t>COOKIE</a:t>
            </a:r>
            <a:r>
              <a:rPr lang="zh-CN" altLang="en-US" sz="2000" dirty="0" smtClean="0"/>
              <a:t>数据，每次请求时都会传输给服务器。不适合存储数据量较大的信息。</a:t>
            </a:r>
            <a:endParaRPr lang="zh-CN" altLang="zh-CN" sz="2000" dirty="0"/>
          </a:p>
          <a:p>
            <a:r>
              <a:rPr lang="zh-CN" altLang="zh-CN" sz="2400" dirty="0"/>
              <a:t>数据类</a:t>
            </a:r>
            <a:r>
              <a:rPr lang="zh-CN" altLang="zh-CN" sz="2400" dirty="0" smtClean="0"/>
              <a:t>型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只</a:t>
            </a:r>
            <a:r>
              <a:rPr lang="zh-CN" altLang="en-US" sz="2000" dirty="0" smtClean="0"/>
              <a:t>能存储字符串类型</a:t>
            </a:r>
            <a:endParaRPr lang="zh-CN" altLang="zh-CN" sz="2000" dirty="0"/>
          </a:p>
          <a:p>
            <a:pPr lvl="0"/>
            <a:endParaRPr lang="zh-CN" altLang="zh-CN" sz="2400" b="1" dirty="0"/>
          </a:p>
          <a:p>
            <a:pPr lvl="0"/>
            <a:endParaRPr lang="zh-CN" altLang="zh-CN" sz="2400" b="1" dirty="0"/>
          </a:p>
          <a:p>
            <a:pPr lvl="1"/>
            <a:endParaRPr lang="en-US" altLang="zh-CN" sz="1600" dirty="0" smtClean="0"/>
          </a:p>
          <a:p>
            <a:pPr lvl="1"/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51619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132856"/>
            <a:ext cx="3384376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4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SESSION</a:t>
            </a:r>
            <a:r>
              <a:rPr lang="zh-CN" altLang="en-US" sz="2400" dirty="0"/>
              <a:t>技</a:t>
            </a:r>
            <a:r>
              <a:rPr lang="zh-CN" altLang="en-US" sz="2400" dirty="0" smtClean="0"/>
              <a:t>术主要是解决</a:t>
            </a:r>
            <a:r>
              <a:rPr lang="en-US" altLang="zh-CN" sz="2400" dirty="0" smtClean="0"/>
              <a:t>COOKIE</a:t>
            </a:r>
            <a:r>
              <a:rPr lang="zh-CN" altLang="en-US" sz="2400" dirty="0" smtClean="0"/>
              <a:t>技术的一些特点。</a:t>
            </a:r>
            <a:endParaRPr lang="en-US" altLang="zh-CN" sz="2400" dirty="0" smtClean="0"/>
          </a:p>
          <a:p>
            <a:r>
              <a:rPr lang="zh-CN" altLang="en-US" sz="2400" dirty="0"/>
              <a:t>购物</a:t>
            </a:r>
            <a:r>
              <a:rPr lang="zh-CN" altLang="en-US" sz="2400" dirty="0" smtClean="0"/>
              <a:t>车如何实现？</a:t>
            </a:r>
            <a:endParaRPr lang="en-US" altLang="zh-CN" sz="2400" dirty="0" smtClean="0"/>
          </a:p>
          <a:p>
            <a:pPr lvl="1"/>
            <a:r>
              <a:rPr lang="zh-CN" altLang="zh-CN" sz="2000" dirty="0"/>
              <a:t>数据库实现的缺陷</a:t>
            </a:r>
            <a:r>
              <a:rPr lang="zh-CN" altLang="zh-CN" sz="2000" dirty="0" smtClean="0"/>
              <a:t>：每个</a:t>
            </a:r>
            <a:r>
              <a:rPr lang="zh-CN" altLang="en-US" sz="2000" dirty="0" smtClean="0"/>
              <a:t>添加</a:t>
            </a:r>
            <a:r>
              <a:rPr lang="zh-CN" altLang="zh-CN" sz="2000" dirty="0" smtClean="0"/>
              <a:t>需</a:t>
            </a:r>
            <a:r>
              <a:rPr lang="zh-CN" altLang="zh-CN" sz="2000" dirty="0"/>
              <a:t>要连接数据库</a:t>
            </a:r>
            <a:r>
              <a:rPr lang="zh-CN" altLang="zh-CN" sz="2000" dirty="0" smtClean="0"/>
              <a:t>。</a:t>
            </a:r>
            <a:r>
              <a:rPr lang="zh-CN" altLang="zh-CN" sz="2000" dirty="0"/>
              <a:t>用</a:t>
            </a:r>
            <a:r>
              <a:rPr lang="zh-CN" altLang="zh-CN" sz="2000" dirty="0" smtClean="0"/>
              <a:t>户</a:t>
            </a:r>
            <a:r>
              <a:rPr lang="zh-CN" altLang="en-US" sz="2000" dirty="0"/>
              <a:t>添</a:t>
            </a:r>
            <a:r>
              <a:rPr lang="zh-CN" altLang="en-US" sz="2000" dirty="0" smtClean="0"/>
              <a:t>加至购物车的商品，最</a:t>
            </a:r>
            <a:r>
              <a:rPr lang="zh-CN" altLang="zh-CN" sz="2000" dirty="0" smtClean="0"/>
              <a:t>后</a:t>
            </a:r>
            <a:r>
              <a:rPr lang="zh-CN" altLang="zh-CN" sz="2000" dirty="0"/>
              <a:t>不一定生</a:t>
            </a:r>
            <a:r>
              <a:rPr lang="zh-CN" altLang="zh-CN" sz="2000" dirty="0" smtClean="0"/>
              <a:t>成</a:t>
            </a:r>
            <a:r>
              <a:rPr lang="zh-CN" altLang="en-US" sz="2000" dirty="0" smtClean="0"/>
              <a:t>购买</a:t>
            </a:r>
            <a:r>
              <a:rPr lang="zh-CN" altLang="zh-CN" sz="2000" dirty="0" smtClean="0"/>
              <a:t>。</a:t>
            </a:r>
            <a:endParaRPr lang="zh-CN" altLang="zh-CN" sz="2000" dirty="0"/>
          </a:p>
          <a:p>
            <a:pPr lvl="1"/>
            <a:r>
              <a:rPr lang="en-US" altLang="zh-CN" sz="2000" dirty="0"/>
              <a:t>COOKIE</a:t>
            </a:r>
            <a:r>
              <a:rPr lang="zh-CN" altLang="zh-CN" sz="2000" dirty="0"/>
              <a:t>技术的缺陷：浏览器每次请求携带</a:t>
            </a:r>
            <a:r>
              <a:rPr lang="en-US" altLang="zh-CN" sz="2000" dirty="0"/>
              <a:t>COOKIE</a:t>
            </a:r>
            <a:r>
              <a:rPr lang="zh-CN" altLang="zh-CN" sz="2000" dirty="0"/>
              <a:t>数据，数据量比较大时，降低传输效率。</a:t>
            </a:r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 smtClean="0"/>
              <a:t>当前自动登录的不足之处：登录后，</a:t>
            </a:r>
            <a:r>
              <a:rPr lang="zh-CN" altLang="en-US" sz="2000" dirty="0" smtClean="0">
                <a:solidFill>
                  <a:srgbClr val="FF0000"/>
                </a:solidFill>
              </a:rPr>
              <a:t>状态无法记录</a:t>
            </a:r>
            <a:r>
              <a:rPr lang="zh-CN" altLang="en-US" sz="2000" dirty="0" smtClean="0"/>
              <a:t>。访问其他页面，无法判断是否已经登录。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r>
              <a:rPr lang="zh-CN" altLang="en-US" sz="2400" dirty="0"/>
              <a:t>上</a:t>
            </a:r>
            <a:r>
              <a:rPr lang="zh-CN" altLang="en-US" sz="2400" dirty="0" smtClean="0"/>
              <a:t>述问题的解决之道：</a:t>
            </a:r>
            <a:r>
              <a:rPr lang="en-US" altLang="zh-CN" sz="2400" dirty="0" smtClean="0"/>
              <a:t>SESSION</a:t>
            </a:r>
            <a:r>
              <a:rPr lang="zh-CN" altLang="en-US" sz="2400" dirty="0" smtClean="0"/>
              <a:t>技术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7857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原理：</a:t>
            </a:r>
            <a:endParaRPr lang="en-US" altLang="zh-CN" sz="2400" dirty="0" smtClean="0"/>
          </a:p>
          <a:p>
            <a:pPr lvl="1"/>
            <a:r>
              <a:rPr lang="zh-CN" altLang="zh-CN" sz="2000" dirty="0"/>
              <a:t>会话数据</a:t>
            </a:r>
            <a:r>
              <a:rPr lang="zh-CN" altLang="zh-CN" sz="2000" dirty="0">
                <a:solidFill>
                  <a:srgbClr val="FF0000"/>
                </a:solidFill>
              </a:rPr>
              <a:t>存储在服务器端</a:t>
            </a:r>
            <a:r>
              <a:rPr lang="zh-CN" altLang="zh-CN" sz="2000" dirty="0"/>
              <a:t>。运行时，服务器针对不同的</a:t>
            </a:r>
            <a:r>
              <a:rPr lang="zh-CN" altLang="zh-CN" sz="2000" dirty="0">
                <a:solidFill>
                  <a:srgbClr val="FF0000"/>
                </a:solidFill>
              </a:rPr>
              <a:t>浏览</a:t>
            </a:r>
            <a:r>
              <a:rPr lang="zh-CN" altLang="zh-CN" sz="2000" dirty="0" smtClean="0">
                <a:solidFill>
                  <a:srgbClr val="FF0000"/>
                </a:solidFill>
              </a:rPr>
              <a:t>器</a:t>
            </a:r>
            <a:r>
              <a:rPr lang="zh-CN" altLang="en-US" sz="2000" dirty="0" smtClean="0"/>
              <a:t>，</a:t>
            </a:r>
            <a:r>
              <a:rPr lang="zh-CN" altLang="zh-CN" sz="2000" dirty="0" smtClean="0"/>
              <a:t>创</a:t>
            </a:r>
            <a:r>
              <a:rPr lang="zh-CN" altLang="zh-CN" sz="2000" dirty="0"/>
              <a:t>建</a:t>
            </a:r>
            <a:r>
              <a:rPr lang="zh-CN" altLang="zh-CN" sz="2000" dirty="0">
                <a:solidFill>
                  <a:srgbClr val="FF0000"/>
                </a:solidFill>
              </a:rPr>
              <a:t>独享的</a:t>
            </a:r>
            <a:r>
              <a:rPr lang="en-US" altLang="zh-CN" sz="2000" dirty="0">
                <a:solidFill>
                  <a:srgbClr val="FF0000"/>
                </a:solidFill>
              </a:rPr>
              <a:t>SESSION</a:t>
            </a:r>
            <a:r>
              <a:rPr lang="zh-CN" altLang="zh-CN" sz="2000" dirty="0">
                <a:solidFill>
                  <a:srgbClr val="FF0000"/>
                </a:solidFill>
              </a:rPr>
              <a:t>文件</a:t>
            </a:r>
            <a:r>
              <a:rPr lang="zh-CN" altLang="zh-CN" sz="2000" dirty="0"/>
              <a:t>。用户访问</a:t>
            </a:r>
            <a:r>
              <a:rPr lang="en-US" altLang="zh-CN" sz="2000" dirty="0"/>
              <a:t>web</a:t>
            </a:r>
            <a:r>
              <a:rPr lang="zh-CN" altLang="zh-CN" sz="2000" dirty="0"/>
              <a:t>资源时，将各</a:t>
            </a:r>
            <a:r>
              <a:rPr lang="zh-CN" altLang="zh-CN" sz="2000" dirty="0" smtClean="0"/>
              <a:t>自</a:t>
            </a:r>
            <a:r>
              <a:rPr lang="zh-CN" altLang="en-US" sz="2000" dirty="0" smtClean="0"/>
              <a:t>产生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数据存放在对应的</a:t>
            </a:r>
            <a:r>
              <a:rPr lang="en-US" altLang="zh-CN" sz="2000" dirty="0"/>
              <a:t>session</a:t>
            </a:r>
            <a:r>
              <a:rPr lang="zh-CN" altLang="zh-CN" sz="2000" dirty="0"/>
              <a:t>文件中，当用户访问其他页面的</a:t>
            </a:r>
            <a:r>
              <a:rPr lang="en-US" altLang="zh-CN" sz="2000" dirty="0"/>
              <a:t>web</a:t>
            </a:r>
            <a:r>
              <a:rPr lang="zh-CN" altLang="zh-CN" sz="2000" dirty="0"/>
              <a:t>资源时，其他页面可以直接从</a:t>
            </a:r>
            <a:r>
              <a:rPr lang="en-US" altLang="zh-CN" sz="2000" dirty="0"/>
              <a:t>session</a:t>
            </a:r>
            <a:r>
              <a:rPr lang="zh-CN" altLang="zh-CN" sz="2000" dirty="0"/>
              <a:t>文件中获取用户数据。即实现</a:t>
            </a:r>
            <a:r>
              <a:rPr lang="zh-CN" altLang="zh-CN" sz="2000" dirty="0">
                <a:solidFill>
                  <a:srgbClr val="FF0000"/>
                </a:solidFill>
              </a:rPr>
              <a:t>多个页面共享</a:t>
            </a:r>
            <a:r>
              <a:rPr lang="zh-CN" altLang="zh-CN" sz="2000" dirty="0"/>
              <a:t>一个</a:t>
            </a:r>
            <a:r>
              <a:rPr lang="en-US" altLang="zh-CN" sz="2000" dirty="0">
                <a:solidFill>
                  <a:srgbClr val="FF0000"/>
                </a:solidFill>
              </a:rPr>
              <a:t>session</a:t>
            </a:r>
            <a:r>
              <a:rPr lang="zh-CN" altLang="zh-CN" sz="2000" dirty="0">
                <a:solidFill>
                  <a:srgbClr val="FF0000"/>
                </a:solidFill>
              </a:rPr>
              <a:t>文件</a:t>
            </a:r>
            <a:r>
              <a:rPr lang="zh-CN" altLang="zh-CN" sz="2000" dirty="0"/>
              <a:t>的数据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zh-CN" dirty="0"/>
          </a:p>
          <a:p>
            <a:pPr lvl="1"/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187624" y="4725144"/>
            <a:ext cx="2016224" cy="79208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浏览器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96136" y="4077072"/>
            <a:ext cx="1800200" cy="20493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3189288" y="4813738"/>
            <a:ext cx="2606847" cy="48747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浏览器的身份信息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942876" y="5412833"/>
            <a:ext cx="1584176" cy="713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Session</a:t>
            </a:r>
            <a:r>
              <a:rPr lang="zh-CN" altLang="en-US" dirty="0" smtClean="0"/>
              <a:t>数据区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a:123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56176" y="413978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服务器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5942876" y="4656166"/>
            <a:ext cx="753360" cy="422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a.php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773692" y="4634717"/>
            <a:ext cx="822644" cy="422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</a:t>
            </a:r>
            <a:r>
              <a:rPr lang="en-US" altLang="zh-CN" dirty="0" err="1" smtClean="0"/>
              <a:t>.php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9" idx="2"/>
            <a:endCxn id="8" idx="0"/>
          </p:cNvCxnSpPr>
          <p:nvPr/>
        </p:nvCxnSpPr>
        <p:spPr>
          <a:xfrm>
            <a:off x="6319556" y="5078922"/>
            <a:ext cx="415408" cy="33391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2"/>
            <a:endCxn id="8" idx="0"/>
          </p:cNvCxnSpPr>
          <p:nvPr/>
        </p:nvCxnSpPr>
        <p:spPr>
          <a:xfrm flipH="1">
            <a:off x="6734964" y="5057473"/>
            <a:ext cx="450050" cy="3553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24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使用</a:t>
            </a:r>
            <a:r>
              <a:rPr lang="en-US" altLang="zh-CN" sz="2400" dirty="0"/>
              <a:t>SESSION</a:t>
            </a:r>
            <a:r>
              <a:rPr lang="zh-CN" altLang="en-US" sz="2400" dirty="0"/>
              <a:t>前需要开启</a:t>
            </a:r>
            <a:r>
              <a:rPr lang="en-US" altLang="zh-CN" sz="2400" dirty="0"/>
              <a:t>SESSION</a:t>
            </a:r>
            <a:r>
              <a:rPr lang="zh-CN" altLang="en-US" sz="2400" dirty="0"/>
              <a:t>机制</a:t>
            </a:r>
            <a:endParaRPr lang="en-US" altLang="zh-CN" sz="2400" dirty="0"/>
          </a:p>
          <a:p>
            <a:r>
              <a:rPr lang="zh-CN" altLang="en-US" sz="2400" dirty="0"/>
              <a:t>两种方式：</a:t>
            </a:r>
            <a:endParaRPr lang="en-US" altLang="zh-CN" sz="2400" dirty="0"/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PHP.ini</a:t>
            </a:r>
            <a:r>
              <a:rPr lang="zh-CN" altLang="en-US" sz="2000" dirty="0"/>
              <a:t>文件中配置</a:t>
            </a:r>
            <a:r>
              <a:rPr lang="en-US" altLang="zh-CN" sz="2000" dirty="0"/>
              <a:t>SESSION</a:t>
            </a:r>
            <a:r>
              <a:rPr lang="zh-CN" altLang="en-US" sz="2000" dirty="0"/>
              <a:t>自动开启的选项（不建议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pPr lvl="1"/>
            <a:r>
              <a:rPr lang="zh-CN" altLang="en-US" sz="2000" dirty="0"/>
              <a:t>在脚本中使用</a:t>
            </a:r>
            <a:r>
              <a:rPr lang="en-US" altLang="zh-CN" sz="2000" dirty="0" err="1">
                <a:solidFill>
                  <a:srgbClr val="FF0000"/>
                </a:solidFill>
              </a:rPr>
              <a:t>session_start</a:t>
            </a:r>
            <a:r>
              <a:rPr lang="en-US" altLang="zh-CN" sz="2000" dirty="0">
                <a:solidFill>
                  <a:srgbClr val="FF0000"/>
                </a:solidFill>
              </a:rPr>
              <a:t>()</a:t>
            </a:r>
            <a:r>
              <a:rPr lang="zh-CN" altLang="en-US" sz="2000" dirty="0">
                <a:solidFill>
                  <a:srgbClr val="FF0000"/>
                </a:solidFill>
              </a:rPr>
              <a:t>函数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err="1" smtClean="0"/>
              <a:t>session_start</a:t>
            </a:r>
            <a:r>
              <a:rPr lang="en-US" altLang="zh-CN" sz="2400" dirty="0" smtClean="0"/>
              <a:t>()</a:t>
            </a:r>
            <a:r>
              <a:rPr lang="zh-CN" altLang="en-US" sz="2400" dirty="0" smtClean="0"/>
              <a:t>同</a:t>
            </a:r>
            <a:r>
              <a:rPr lang="en-US" altLang="zh-CN" sz="2400" dirty="0" err="1" smtClean="0"/>
              <a:t>setcookie</a:t>
            </a:r>
            <a:r>
              <a:rPr lang="zh-CN" altLang="en-US" sz="2400" dirty="0" smtClean="0"/>
              <a:t>一样，都会修改头信息，所有需要在任何的输出之前。</a:t>
            </a:r>
            <a:endParaRPr lang="en-US" altLang="zh-CN" sz="2400" dirty="0"/>
          </a:p>
          <a:p>
            <a:pPr marL="457200" lvl="1" indent="0">
              <a:buNone/>
            </a:pPr>
            <a:endParaRPr lang="zh-CN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827584" y="3212976"/>
            <a:ext cx="6239865" cy="61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 smtClean="0">
                <a:solidFill>
                  <a:srgbClr val="FF0000"/>
                </a:solidFill>
              </a:rPr>
              <a:t>session_start</a:t>
            </a:r>
            <a:r>
              <a:rPr lang="zh-CN" altLang="en-US" sz="2400" dirty="0">
                <a:solidFill>
                  <a:srgbClr val="FF0000"/>
                </a:solidFill>
              </a:rPr>
              <a:t>执行原理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/>
              <a:t>创建</a:t>
            </a:r>
            <a:r>
              <a:rPr lang="zh-CN" altLang="en-US" sz="2000" dirty="0" smtClean="0">
                <a:solidFill>
                  <a:srgbClr val="FF0000"/>
                </a:solidFill>
              </a:rPr>
              <a:t>基于浏</a:t>
            </a:r>
            <a:r>
              <a:rPr lang="zh-CN" altLang="en-US" sz="2000" dirty="0">
                <a:solidFill>
                  <a:srgbClr val="FF0000"/>
                </a:solidFill>
              </a:rPr>
              <a:t>览</a:t>
            </a:r>
            <a:r>
              <a:rPr lang="zh-CN" altLang="en-US" sz="2000" dirty="0" smtClean="0">
                <a:solidFill>
                  <a:srgbClr val="FF0000"/>
                </a:solidFill>
              </a:rPr>
              <a:t>器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session</a:t>
            </a:r>
            <a:r>
              <a:rPr lang="zh-CN" altLang="en-US" sz="2000" dirty="0"/>
              <a:t>会话文件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>session</a:t>
            </a:r>
            <a:r>
              <a:rPr lang="zh-CN" altLang="en-US" sz="2000" dirty="0"/>
              <a:t>文件</a:t>
            </a:r>
            <a:r>
              <a:rPr lang="zh-CN" altLang="en-US" sz="2000" dirty="0" smtClean="0"/>
              <a:t>如</a:t>
            </a:r>
            <a:r>
              <a:rPr lang="zh-CN" altLang="en-US" sz="2000" dirty="0"/>
              <a:t>果已经存在</a:t>
            </a:r>
            <a:r>
              <a:rPr lang="zh-CN" altLang="en-US" sz="2000" dirty="0" smtClean="0"/>
              <a:t>，则将数据读取到</a:t>
            </a:r>
            <a:r>
              <a:rPr lang="en-US" altLang="zh-CN" sz="2000" dirty="0" smtClean="0"/>
              <a:t>$_SESSION</a:t>
            </a:r>
            <a:r>
              <a:rPr lang="zh-CN" altLang="en-US" sz="2000" dirty="0" smtClean="0"/>
              <a:t>超全局变量。文件不存在，则创建。再</a:t>
            </a:r>
            <a:r>
              <a:rPr lang="zh-CN" altLang="en-US" sz="2000" dirty="0"/>
              <a:t>次请求则不继续创建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同</a:t>
            </a:r>
            <a:r>
              <a:rPr lang="zh-CN" altLang="en-US" sz="2000" dirty="0" smtClean="0">
                <a:solidFill>
                  <a:srgbClr val="FF0000"/>
                </a:solidFill>
              </a:rPr>
              <a:t>一浏览器</a:t>
            </a:r>
            <a:r>
              <a:rPr lang="zh-CN" altLang="en-US" sz="2000" dirty="0" smtClean="0"/>
              <a:t>，关闭浏览器之后，再次访问同样页面，创建新的</a:t>
            </a:r>
            <a:r>
              <a:rPr lang="en-US" altLang="zh-CN" sz="2000" dirty="0" smtClean="0"/>
              <a:t>session</a:t>
            </a:r>
            <a:r>
              <a:rPr lang="zh-CN" altLang="en-US" sz="2000" dirty="0" smtClean="0"/>
              <a:t>文件。</a:t>
            </a:r>
            <a:endParaRPr lang="en-US" altLang="zh-CN" sz="2000" dirty="0"/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不同浏览</a:t>
            </a:r>
            <a:r>
              <a:rPr lang="zh-CN" altLang="en-US" sz="2000" dirty="0"/>
              <a:t>器访问同一页面，创建不同的</a:t>
            </a:r>
            <a:r>
              <a:rPr lang="en-US" altLang="zh-CN" sz="2000" dirty="0"/>
              <a:t>session</a:t>
            </a:r>
            <a:r>
              <a:rPr lang="zh-CN" altLang="en-US" sz="2000" dirty="0"/>
              <a:t>文件。</a:t>
            </a:r>
            <a:endParaRPr lang="en-US" altLang="zh-CN" sz="2000" dirty="0"/>
          </a:p>
          <a:p>
            <a:pPr lvl="1"/>
            <a:r>
              <a:rPr lang="en-US" altLang="zh-CN" sz="2000" dirty="0"/>
              <a:t>session</a:t>
            </a:r>
            <a:r>
              <a:rPr lang="zh-CN" altLang="en-US" sz="2000" dirty="0"/>
              <a:t>文件的默认保存路径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session</a:t>
            </a:r>
            <a:r>
              <a:rPr lang="zh-CN" altLang="en-US" sz="2000" dirty="0" smtClean="0"/>
              <a:t>文件的</a:t>
            </a:r>
            <a:endParaRPr lang="zh-CN" altLang="en-US" sz="2000" dirty="0"/>
          </a:p>
          <a:p>
            <a:endParaRPr lang="zh-CN" altLang="zh-CN" sz="2400" dirty="0"/>
          </a:p>
          <a:p>
            <a:pPr lvl="1"/>
            <a:endParaRPr lang="zh-CN" altLang="zh-CN" sz="2000" dirty="0"/>
          </a:p>
          <a:p>
            <a:pPr lvl="1"/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509120"/>
            <a:ext cx="4752529" cy="1826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16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原理初步</a:t>
            </a:r>
            <a:endParaRPr lang="zh-CN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" y="2132856"/>
            <a:ext cx="7642936" cy="3320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947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session</a:t>
            </a:r>
            <a:r>
              <a:rPr lang="zh-CN" altLang="en-US" sz="2400" dirty="0" smtClean="0"/>
              <a:t>数据的 </a:t>
            </a:r>
            <a:r>
              <a:rPr lang="zh-CN" altLang="en-US" sz="2400" dirty="0" smtClean="0">
                <a:solidFill>
                  <a:srgbClr val="FF0000"/>
                </a:solidFill>
              </a:rPr>
              <a:t>读写</a:t>
            </a:r>
            <a:r>
              <a:rPr lang="zh-CN" altLang="en-US" sz="2400" dirty="0" smtClean="0"/>
              <a:t>操作</a:t>
            </a:r>
            <a:endParaRPr lang="en-US" altLang="zh-CN" sz="2400" dirty="0" smtClean="0"/>
          </a:p>
          <a:p>
            <a:pPr lvl="1"/>
            <a:r>
              <a:rPr lang="en-US" altLang="zh-CN" sz="2000" dirty="0"/>
              <a:t>SESSION</a:t>
            </a:r>
            <a:r>
              <a:rPr lang="zh-CN" altLang="zh-CN" sz="2000" dirty="0"/>
              <a:t>数据的增删改查操作都是通过</a:t>
            </a:r>
            <a:r>
              <a:rPr lang="zh-CN" altLang="zh-CN" sz="2000" dirty="0">
                <a:solidFill>
                  <a:srgbClr val="FF0000"/>
                </a:solidFill>
              </a:rPr>
              <a:t>数组</a:t>
            </a:r>
            <a:r>
              <a:rPr lang="en-US" altLang="zh-CN" sz="2000" dirty="0">
                <a:solidFill>
                  <a:srgbClr val="FF0000"/>
                </a:solidFill>
              </a:rPr>
              <a:t>$_SESSION</a:t>
            </a:r>
            <a:r>
              <a:rPr lang="zh-CN" altLang="zh-CN" sz="2000" dirty="0"/>
              <a:t>进行的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zh-CN" sz="2000" dirty="0"/>
              <a:t>存储的数据类型可以为</a:t>
            </a:r>
            <a:r>
              <a:rPr lang="en-US" altLang="zh-CN" sz="2000" dirty="0"/>
              <a:t>PHP</a:t>
            </a:r>
            <a:r>
              <a:rPr lang="zh-CN" altLang="zh-CN" sz="2000" dirty="0"/>
              <a:t>的全部数据类型</a:t>
            </a:r>
            <a:r>
              <a:rPr lang="zh-CN" altLang="zh-CN" sz="2000" dirty="0" smtClean="0"/>
              <a:t>。</a:t>
            </a:r>
            <a:r>
              <a:rPr lang="zh-CN" altLang="en-US" sz="2000" dirty="0" smtClean="0"/>
              <a:t>但是元素下标不可以是纯数字。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一</a:t>
            </a:r>
            <a:r>
              <a:rPr lang="zh-CN" altLang="en-US" sz="2000" dirty="0" smtClean="0"/>
              <a:t>个</a:t>
            </a:r>
            <a:r>
              <a:rPr lang="en-US" altLang="zh-CN" sz="2000" dirty="0" smtClean="0"/>
              <a:t>session</a:t>
            </a:r>
            <a:r>
              <a:rPr lang="zh-CN" altLang="en-US" sz="2000" dirty="0" smtClean="0"/>
              <a:t>文件中可以存放多个键值对。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数据</a:t>
            </a:r>
            <a:r>
              <a:rPr lang="zh-CN" altLang="en-US" sz="2000" dirty="0"/>
              <a:t>存储在</a:t>
            </a:r>
            <a:r>
              <a:rPr lang="en-US" altLang="zh-CN" sz="2000" dirty="0"/>
              <a:t>session</a:t>
            </a:r>
            <a:r>
              <a:rPr lang="zh-CN" altLang="en-US" sz="2000" dirty="0"/>
              <a:t>文件中，实现多个页面共享</a:t>
            </a:r>
            <a:r>
              <a:rPr lang="en-US" altLang="zh-CN" sz="2000" dirty="0"/>
              <a:t>session</a:t>
            </a:r>
            <a:r>
              <a:rPr lang="zh-CN" altLang="en-US" sz="2000" dirty="0"/>
              <a:t>文件中的数据。</a:t>
            </a:r>
          </a:p>
          <a:p>
            <a:pPr lvl="1"/>
            <a:endParaRPr lang="zh-CN" altLang="zh-CN" sz="2000" dirty="0"/>
          </a:p>
          <a:p>
            <a:pPr lvl="1"/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789040"/>
            <a:ext cx="5400600" cy="1272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046587"/>
            <a:ext cx="4867426" cy="181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729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session</a:t>
            </a:r>
            <a:r>
              <a:rPr lang="zh-CN" altLang="en-US" sz="2400" dirty="0" smtClean="0"/>
              <a:t>数据的 </a:t>
            </a:r>
            <a:r>
              <a:rPr lang="zh-CN" altLang="en-US" sz="2400" dirty="0" smtClean="0">
                <a:solidFill>
                  <a:srgbClr val="FF0000"/>
                </a:solidFill>
              </a:rPr>
              <a:t>读写</a:t>
            </a:r>
            <a:r>
              <a:rPr lang="zh-CN" altLang="en-US" sz="2400" dirty="0" smtClean="0"/>
              <a:t>操作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服务器</a:t>
            </a:r>
            <a:r>
              <a:rPr lang="zh-CN" altLang="en-US" sz="2000" dirty="0"/>
              <a:t>通过浏览器的身份信息，来返回存储在服务器的相应数据信息</a:t>
            </a:r>
            <a:r>
              <a:rPr lang="zh-CN" altLang="en-US" sz="2000" dirty="0" smtClean="0"/>
              <a:t>。</a:t>
            </a:r>
            <a:r>
              <a:rPr lang="zh-CN" altLang="en-US" sz="2000" dirty="0"/>
              <a:t>即在当前浏览器中设置的数据，在其他浏览器中打开，无法进行读取</a:t>
            </a:r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r>
              <a:rPr lang="en-US" altLang="zh-CN" sz="2000" dirty="0" smtClean="0"/>
              <a:t>SESSION</a:t>
            </a:r>
            <a:r>
              <a:rPr lang="zh-CN" altLang="en-US" sz="2000" dirty="0" smtClean="0"/>
              <a:t>数据的读写操作本质是使用序列化</a:t>
            </a:r>
            <a:r>
              <a:rPr lang="en-US" altLang="zh-CN" sz="2000" dirty="0" smtClean="0"/>
              <a:t>serialize()</a:t>
            </a:r>
            <a:r>
              <a:rPr lang="zh-CN" altLang="en-US" sz="2000" dirty="0" smtClean="0"/>
              <a:t>或者反序列</a:t>
            </a:r>
            <a:r>
              <a:rPr lang="en-US" altLang="zh-CN" sz="2000" dirty="0" smtClean="0"/>
              <a:t>un </a:t>
            </a:r>
            <a:r>
              <a:rPr lang="en-US" altLang="zh-CN" sz="2000" dirty="0"/>
              <a:t>serialize 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，对</a:t>
            </a:r>
            <a:r>
              <a:rPr lang="en-US" altLang="zh-CN" sz="2000" dirty="0" smtClean="0"/>
              <a:t>session</a:t>
            </a:r>
            <a:r>
              <a:rPr lang="zh-CN" altLang="en-US" sz="2000" dirty="0" smtClean="0"/>
              <a:t>文件中的数据进行处理。可以完整保存数据的结构（类型及值）</a:t>
            </a:r>
            <a:endParaRPr lang="en-US" altLang="zh-CN" sz="2000" dirty="0" smtClean="0"/>
          </a:p>
          <a:p>
            <a:pPr lvl="1"/>
            <a:endParaRPr lang="zh-CN" altLang="zh-CN" sz="2000" dirty="0"/>
          </a:p>
          <a:p>
            <a:pPr lvl="1"/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68960"/>
            <a:ext cx="30194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667" y="3068960"/>
            <a:ext cx="31432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909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session</a:t>
            </a:r>
            <a:r>
              <a:rPr lang="zh-CN" altLang="en-US" sz="2400" dirty="0" smtClean="0"/>
              <a:t>数据的</a:t>
            </a:r>
            <a:r>
              <a:rPr lang="zh-CN" altLang="en-US" sz="2400" dirty="0" smtClean="0">
                <a:solidFill>
                  <a:srgbClr val="FF0000"/>
                </a:solidFill>
              </a:rPr>
              <a:t>删除</a:t>
            </a:r>
            <a:r>
              <a:rPr lang="zh-CN" altLang="en-US" sz="2400" dirty="0" smtClean="0"/>
              <a:t>及</a:t>
            </a:r>
            <a:r>
              <a:rPr lang="zh-CN" altLang="en-US" sz="2400" dirty="0" smtClean="0">
                <a:solidFill>
                  <a:srgbClr val="FF0000"/>
                </a:solidFill>
              </a:rPr>
              <a:t>销毁</a:t>
            </a:r>
            <a:r>
              <a:rPr lang="zh-CN" altLang="en-US" sz="2400" dirty="0" smtClean="0"/>
              <a:t>操作</a:t>
            </a:r>
            <a:endParaRPr lang="en-US" altLang="zh-CN" sz="2400" dirty="0" smtClean="0"/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删除一个</a:t>
            </a:r>
            <a:r>
              <a:rPr lang="en-US" altLang="zh-CN" sz="2000" dirty="0" smtClean="0">
                <a:solidFill>
                  <a:srgbClr val="FF0000"/>
                </a:solidFill>
              </a:rPr>
              <a:t>session</a:t>
            </a:r>
            <a:r>
              <a:rPr lang="zh-CN" altLang="en-US" sz="2000" dirty="0" smtClean="0">
                <a:solidFill>
                  <a:srgbClr val="FF0000"/>
                </a:solidFill>
              </a:rPr>
              <a:t>数据</a:t>
            </a:r>
            <a:r>
              <a:rPr lang="zh-CN" altLang="en-US" sz="2000" dirty="0" smtClean="0"/>
              <a:t>，使用</a:t>
            </a:r>
            <a:r>
              <a:rPr lang="en-US" altLang="zh-CN" sz="2000" dirty="0" smtClean="0"/>
              <a:t>unset</a:t>
            </a:r>
            <a:r>
              <a:rPr lang="zh-CN" altLang="en-US" sz="2000" dirty="0" smtClean="0"/>
              <a:t>语法。删除的是</a:t>
            </a:r>
            <a:r>
              <a:rPr lang="en-US" altLang="zh-CN" sz="2000" dirty="0" smtClean="0"/>
              <a:t>session</a:t>
            </a:r>
            <a:r>
              <a:rPr lang="zh-CN" altLang="en-US" sz="2000" dirty="0"/>
              <a:t>文</a:t>
            </a:r>
            <a:r>
              <a:rPr lang="zh-CN" altLang="en-US" sz="2000" dirty="0" smtClean="0"/>
              <a:t>件中的数据，不删除</a:t>
            </a:r>
            <a:r>
              <a:rPr lang="en-US" altLang="zh-CN" sz="2000" dirty="0" smtClean="0"/>
              <a:t>session</a:t>
            </a:r>
            <a:r>
              <a:rPr lang="zh-CN" altLang="en-US" sz="2000" dirty="0" smtClean="0"/>
              <a:t>文件。</a:t>
            </a:r>
            <a:endParaRPr lang="en-US" altLang="zh-CN" sz="2000" dirty="0" smtClean="0"/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删</a:t>
            </a:r>
            <a:r>
              <a:rPr lang="zh-CN" altLang="en-US" sz="2000" dirty="0" smtClean="0">
                <a:solidFill>
                  <a:srgbClr val="FF0000"/>
                </a:solidFill>
              </a:rPr>
              <a:t>除全部的</a:t>
            </a:r>
            <a:r>
              <a:rPr lang="en-US" altLang="zh-CN" sz="2000" dirty="0" smtClean="0">
                <a:solidFill>
                  <a:srgbClr val="FF0000"/>
                </a:solidFill>
              </a:rPr>
              <a:t>session</a:t>
            </a:r>
            <a:r>
              <a:rPr lang="zh-CN" altLang="en-US" sz="2000" dirty="0" smtClean="0">
                <a:solidFill>
                  <a:srgbClr val="FF0000"/>
                </a:solidFill>
              </a:rPr>
              <a:t>数据</a:t>
            </a:r>
            <a:r>
              <a:rPr lang="zh-CN" altLang="en-US" sz="2000" dirty="0" smtClean="0"/>
              <a:t>。可以使用删除元素的方法，进行遍历删除。最简单的方法为将</a:t>
            </a:r>
            <a:r>
              <a:rPr lang="en-US" altLang="zh-CN" sz="2000" dirty="0" smtClean="0"/>
              <a:t>$_SESSION</a:t>
            </a:r>
            <a:r>
              <a:rPr lang="zh-CN" altLang="en-US" sz="2000" dirty="0" smtClean="0"/>
              <a:t>数组设置为空数组。本质为删除</a:t>
            </a:r>
            <a:r>
              <a:rPr lang="en-US" altLang="zh-CN" sz="2000" dirty="0" smtClean="0"/>
              <a:t>session</a:t>
            </a:r>
            <a:r>
              <a:rPr lang="zh-CN" altLang="en-US" sz="2000" dirty="0" smtClean="0"/>
              <a:t>文件中存储的全部数据，不删除</a:t>
            </a:r>
            <a:r>
              <a:rPr lang="en-US" altLang="zh-CN" sz="2000" dirty="0" smtClean="0"/>
              <a:t>session</a:t>
            </a:r>
            <a:r>
              <a:rPr lang="zh-CN" altLang="en-US" sz="2000" dirty="0" smtClean="0"/>
              <a:t>文件。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销毁</a:t>
            </a:r>
            <a:r>
              <a:rPr lang="en-US" altLang="zh-CN" sz="2000" dirty="0" smtClean="0">
                <a:solidFill>
                  <a:srgbClr val="FF0000"/>
                </a:solidFill>
              </a:rPr>
              <a:t>session</a:t>
            </a:r>
            <a:r>
              <a:rPr lang="zh-CN" altLang="en-US" sz="2000" dirty="0" smtClean="0"/>
              <a:t>。本质为删除（</a:t>
            </a:r>
            <a:r>
              <a:rPr lang="en-US" altLang="zh-CN" sz="2000" dirty="0" smtClean="0"/>
              <a:t>unlink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session</a:t>
            </a:r>
            <a:r>
              <a:rPr lang="zh-CN" altLang="en-US" sz="2000" dirty="0"/>
              <a:t>文</a:t>
            </a:r>
            <a:r>
              <a:rPr lang="zh-CN" altLang="en-US" sz="2000" dirty="0" smtClean="0"/>
              <a:t>件，不清除内存中的</a:t>
            </a:r>
            <a:r>
              <a:rPr lang="en-US" altLang="zh-CN" sz="2000" dirty="0" smtClean="0"/>
              <a:t>session</a:t>
            </a:r>
            <a:r>
              <a:rPr lang="zh-CN" altLang="en-US" sz="2000" dirty="0" smtClean="0"/>
              <a:t>数据。此时可以将数据设置在</a:t>
            </a:r>
            <a:r>
              <a:rPr lang="en-US" altLang="zh-CN" sz="2000" dirty="0" smtClean="0"/>
              <a:t>$_SESSION</a:t>
            </a:r>
            <a:r>
              <a:rPr lang="zh-CN" altLang="en-US" sz="2000" dirty="0" smtClean="0"/>
              <a:t>中，但是关闭页面即消失，无法保存在</a:t>
            </a:r>
            <a:r>
              <a:rPr lang="en-US" altLang="zh-CN" sz="2000" dirty="0" smtClean="0"/>
              <a:t>session</a:t>
            </a:r>
            <a:r>
              <a:rPr lang="zh-CN" altLang="en-US" sz="2000" dirty="0" smtClean="0"/>
              <a:t>文件中。</a:t>
            </a:r>
            <a:r>
              <a:rPr lang="zh-CN" altLang="zh-CN" sz="2000" dirty="0"/>
              <a:t>删除</a:t>
            </a:r>
            <a:r>
              <a:rPr lang="en-US" altLang="zh-CN" sz="2000" dirty="0"/>
              <a:t>session</a:t>
            </a:r>
            <a:r>
              <a:rPr lang="zh-CN" altLang="zh-CN" sz="2000" dirty="0"/>
              <a:t>文件，导致所有的与该客户端有关的</a:t>
            </a:r>
            <a:r>
              <a:rPr lang="en-US" altLang="zh-CN" sz="2000" dirty="0"/>
              <a:t>session</a:t>
            </a:r>
            <a:r>
              <a:rPr lang="zh-CN" altLang="zh-CN" sz="2000" dirty="0"/>
              <a:t>数据消失。</a:t>
            </a:r>
          </a:p>
          <a:p>
            <a:pPr lvl="1"/>
            <a:r>
              <a:rPr lang="en-US" altLang="zh-CN" sz="2000" dirty="0" err="1" smtClean="0"/>
              <a:t>session_start</a:t>
            </a:r>
            <a:r>
              <a:rPr lang="zh-CN" altLang="en-US" sz="2000" dirty="0" smtClean="0"/>
              <a:t>创建客户端对应的</a:t>
            </a:r>
            <a:r>
              <a:rPr lang="en-US" altLang="zh-CN" sz="2000" dirty="0" smtClean="0"/>
              <a:t>session</a:t>
            </a:r>
            <a:r>
              <a:rPr lang="zh-CN" altLang="en-US" sz="2000" dirty="0" smtClean="0"/>
              <a:t>文件，</a:t>
            </a:r>
            <a:r>
              <a:rPr lang="en-US" altLang="zh-CN" sz="2000" dirty="0" err="1" smtClean="0"/>
              <a:t>session_destroy</a:t>
            </a:r>
            <a:r>
              <a:rPr lang="zh-CN" altLang="en-US" sz="2000" dirty="0" smtClean="0"/>
              <a:t>删除客户端对应的</a:t>
            </a:r>
            <a:r>
              <a:rPr lang="en-US" altLang="zh-CN" sz="2000" dirty="0" smtClean="0"/>
              <a:t>session</a:t>
            </a:r>
            <a:r>
              <a:rPr lang="zh-CN" altLang="en-US" sz="2000" dirty="0" smtClean="0"/>
              <a:t>文件</a:t>
            </a:r>
            <a:endParaRPr lang="zh-CN" altLang="zh-CN" sz="2000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372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sz="2400" b="1" dirty="0"/>
              <a:t>初步介绍</a:t>
            </a:r>
          </a:p>
          <a:p>
            <a:pPr lvl="1"/>
            <a:r>
              <a:rPr lang="zh-CN" altLang="en-US" sz="2000" dirty="0"/>
              <a:t>允许服务器脚本在浏览器端存储数据，并以此跟踪及识别用户的技术。</a:t>
            </a:r>
          </a:p>
          <a:p>
            <a:pPr lvl="1"/>
            <a:r>
              <a:rPr lang="zh-CN" altLang="en-US" sz="2000" dirty="0"/>
              <a:t>数据设置后，浏览器再次请求服务器指定页面时，将相关的数据发送给服务器，供脚本使用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  <a:p>
            <a:pPr lvl="1"/>
            <a:endParaRPr lang="zh-CN" altLang="en-US" sz="2000" dirty="0"/>
          </a:p>
        </p:txBody>
      </p:sp>
      <p:sp>
        <p:nvSpPr>
          <p:cNvPr id="5" name="椭圆 4"/>
          <p:cNvSpPr/>
          <p:nvPr/>
        </p:nvSpPr>
        <p:spPr>
          <a:xfrm>
            <a:off x="1043608" y="5013176"/>
            <a:ext cx="3096344" cy="122413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652120" y="4077072"/>
            <a:ext cx="1944216" cy="23762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67118" y="5445224"/>
            <a:ext cx="2088232" cy="612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COOKIE</a:t>
            </a:r>
            <a:r>
              <a:rPr lang="zh-CN" altLang="en-US" dirty="0" smtClean="0"/>
              <a:t>数据区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776772" y="4734145"/>
            <a:ext cx="1694912" cy="558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a.php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12160" y="4221088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Server</a:t>
            </a:r>
            <a:endParaRPr lang="zh-CN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51720" y="50131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浏览器</a:t>
            </a:r>
            <a:endParaRPr lang="zh-CN" altLang="en-US" b="1" dirty="0"/>
          </a:p>
        </p:txBody>
      </p:sp>
      <p:cxnSp>
        <p:nvCxnSpPr>
          <p:cNvPr id="12" name="直接箭头连接符 11"/>
          <p:cNvCxnSpPr>
            <a:stCxn id="5" idx="7"/>
          </p:cNvCxnSpPr>
          <p:nvPr/>
        </p:nvCxnSpPr>
        <p:spPr>
          <a:xfrm flipV="1">
            <a:off x="3686503" y="4797152"/>
            <a:ext cx="1965617" cy="39529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3923928" y="4994799"/>
            <a:ext cx="1728192" cy="38770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6"/>
            <a:endCxn id="6" idx="1"/>
          </p:cNvCxnSpPr>
          <p:nvPr/>
        </p:nvCxnSpPr>
        <p:spPr>
          <a:xfrm flipV="1">
            <a:off x="4139952" y="5265204"/>
            <a:ext cx="1512168" cy="36004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3923928" y="5534908"/>
            <a:ext cx="1728192" cy="38770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2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分析运行结果：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session</a:t>
            </a:r>
            <a:r>
              <a:rPr lang="zh-CN" altLang="en-US" sz="2400" dirty="0" smtClean="0">
                <a:solidFill>
                  <a:srgbClr val="FF0000"/>
                </a:solidFill>
              </a:rPr>
              <a:t>文件中的数据与</a:t>
            </a:r>
            <a:r>
              <a:rPr lang="en-US" altLang="zh-CN" sz="2400" dirty="0" smtClean="0">
                <a:solidFill>
                  <a:srgbClr val="FF0000"/>
                </a:solidFill>
              </a:rPr>
              <a:t>$_SESSION</a:t>
            </a:r>
            <a:r>
              <a:rPr lang="zh-CN" altLang="en-US" sz="2400" dirty="0" smtClean="0">
                <a:solidFill>
                  <a:srgbClr val="FF0000"/>
                </a:solidFill>
              </a:rPr>
              <a:t>数组中的数据不一定一致。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2132856"/>
            <a:ext cx="6225975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10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结合</a:t>
            </a:r>
            <a:r>
              <a:rPr lang="en-US" altLang="zh-CN" sz="2800" dirty="0"/>
              <a:t>HTTP</a:t>
            </a:r>
            <a:r>
              <a:rPr lang="zh-CN" altLang="en-US" sz="2800" dirty="0"/>
              <a:t>协议及</a:t>
            </a:r>
            <a:r>
              <a:rPr lang="en-US" altLang="zh-CN" sz="2800" dirty="0" smtClean="0"/>
              <a:t>COOKIE</a:t>
            </a:r>
            <a:r>
              <a:rPr lang="zh-CN" altLang="en-US" sz="2800" dirty="0" smtClean="0"/>
              <a:t>技术，分</a:t>
            </a:r>
            <a:r>
              <a:rPr lang="zh-CN" altLang="en-US" sz="2800" dirty="0"/>
              <a:t>析运行原理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20888"/>
            <a:ext cx="6399213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690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SESSION</a:t>
            </a:r>
            <a:r>
              <a:rPr lang="zh-CN" altLang="en-US" sz="2800" dirty="0" smtClean="0"/>
              <a:t>技术：银行的保险箱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996952"/>
            <a:ext cx="1800200" cy="1700374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5868144" y="2204864"/>
            <a:ext cx="2400665" cy="41044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28" y="4419139"/>
            <a:ext cx="1811696" cy="18116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274" y="2348880"/>
            <a:ext cx="1952050" cy="19520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9592" y="5324987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老王的保险箱编号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666666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4592" y="5861503"/>
            <a:ext cx="1649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bxx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-666666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24592" y="3900820"/>
            <a:ext cx="1649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bxx-999999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>
            <a:stCxn id="5" idx="3"/>
            <a:endCxn id="4" idx="1"/>
          </p:cNvCxnSpPr>
          <p:nvPr/>
        </p:nvCxnSpPr>
        <p:spPr>
          <a:xfrm>
            <a:off x="2771800" y="3847139"/>
            <a:ext cx="3390828" cy="14778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33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 smtClean="0"/>
              <a:t>四问</a:t>
            </a:r>
            <a:r>
              <a:rPr lang="en-US" altLang="zh-CN" sz="2800" b="1" dirty="0" smtClean="0"/>
              <a:t>session</a:t>
            </a:r>
          </a:p>
          <a:p>
            <a:endParaRPr lang="en-US" altLang="zh-CN" sz="2800" b="1" dirty="0" smtClean="0"/>
          </a:p>
          <a:p>
            <a:pPr lvl="0"/>
            <a:r>
              <a:rPr lang="en-US" altLang="zh-CN" sz="2000" dirty="0" err="1"/>
              <a:t>session_start</a:t>
            </a:r>
            <a:r>
              <a:rPr lang="zh-CN" altLang="zh-CN" sz="2000" dirty="0"/>
              <a:t>（）的作用</a:t>
            </a:r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zh-CN" altLang="zh-CN" sz="2000" dirty="0" smtClean="0"/>
              <a:t>根据</a:t>
            </a:r>
            <a:r>
              <a:rPr lang="zh-CN" altLang="zh-CN" sz="2000" dirty="0"/>
              <a:t>客户端，创建不同的</a:t>
            </a:r>
            <a:r>
              <a:rPr lang="en-US" altLang="zh-CN" sz="2000" dirty="0"/>
              <a:t>session</a:t>
            </a:r>
            <a:r>
              <a:rPr lang="zh-CN" altLang="zh-CN" sz="2000" dirty="0"/>
              <a:t>文件。</a:t>
            </a:r>
            <a:r>
              <a:rPr lang="en-US" altLang="zh-CN" sz="2000" dirty="0"/>
              <a:t>session</a:t>
            </a:r>
            <a:r>
              <a:rPr lang="zh-CN" altLang="zh-CN" sz="2000" dirty="0"/>
              <a:t>文件已经存在，</a:t>
            </a:r>
            <a:r>
              <a:rPr lang="zh-CN" altLang="zh-CN" sz="2000" dirty="0" smtClean="0"/>
              <a:t>则</a:t>
            </a:r>
            <a:r>
              <a:rPr lang="en-US" altLang="zh-CN" sz="2000" dirty="0" smtClean="0"/>
              <a:t>	</a:t>
            </a:r>
            <a:r>
              <a:rPr lang="zh-CN" altLang="zh-CN" sz="2000" dirty="0" smtClean="0"/>
              <a:t>将</a:t>
            </a:r>
            <a:r>
              <a:rPr lang="en-US" altLang="zh-CN" sz="2000" dirty="0"/>
              <a:t>session</a:t>
            </a:r>
            <a:r>
              <a:rPr lang="zh-CN" altLang="zh-CN" sz="2000" dirty="0"/>
              <a:t>数据读取到超全局变量</a:t>
            </a:r>
            <a:r>
              <a:rPr lang="en-US" altLang="zh-CN" sz="2000" dirty="0"/>
              <a:t>session</a:t>
            </a:r>
            <a:r>
              <a:rPr lang="zh-CN" altLang="zh-CN" sz="2000" dirty="0"/>
              <a:t>中。</a:t>
            </a:r>
          </a:p>
          <a:p>
            <a:pPr lvl="0"/>
            <a:r>
              <a:rPr lang="en-US" altLang="zh-CN" sz="2000" dirty="0"/>
              <a:t>session</a:t>
            </a:r>
            <a:r>
              <a:rPr lang="zh-CN" altLang="zh-CN" sz="2000" dirty="0"/>
              <a:t>数据如何实现基于浏览器的数据存储而不混淆</a:t>
            </a:r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sessionID</a:t>
            </a:r>
            <a:r>
              <a:rPr lang="zh-CN" altLang="zh-CN" sz="2000" dirty="0"/>
              <a:t>是客户端和服务器之间通过</a:t>
            </a:r>
            <a:r>
              <a:rPr lang="en-US" altLang="zh-CN" sz="2000" dirty="0" err="1"/>
              <a:t>HTTPRequest</a:t>
            </a:r>
            <a:r>
              <a:rPr lang="zh-CN" altLang="zh-CN" sz="2000" dirty="0" smtClean="0"/>
              <a:t>及</a:t>
            </a: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HTTPResponse</a:t>
            </a:r>
            <a:r>
              <a:rPr lang="zh-CN" altLang="zh-CN" sz="2000" dirty="0"/>
              <a:t>传来传去的。</a:t>
            </a:r>
          </a:p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SesssionID</a:t>
            </a:r>
            <a:r>
              <a:rPr lang="zh-CN" altLang="zh-CN" sz="2000" dirty="0"/>
              <a:t>按照一定的算法生成，可以保证其唯一性及随机性。</a:t>
            </a:r>
          </a:p>
          <a:p>
            <a:pPr lvl="0"/>
            <a:r>
              <a:rPr lang="en-US" altLang="zh-CN" sz="2000" dirty="0"/>
              <a:t>session</a:t>
            </a:r>
            <a:r>
              <a:rPr lang="zh-CN" altLang="zh-CN" sz="2000" dirty="0"/>
              <a:t>如何实现多个页面的数据共享</a:t>
            </a:r>
          </a:p>
          <a:p>
            <a:pPr lvl="0"/>
            <a:r>
              <a:rPr lang="zh-CN" altLang="zh-CN" sz="2000" dirty="0"/>
              <a:t>特例分析：设置成功后，删除</a:t>
            </a:r>
            <a:r>
              <a:rPr lang="en-US" altLang="zh-CN" sz="2000" dirty="0"/>
              <a:t>cookie</a:t>
            </a:r>
            <a:r>
              <a:rPr lang="zh-CN" altLang="zh-CN" sz="2000" dirty="0"/>
              <a:t>，读取</a:t>
            </a:r>
            <a:r>
              <a:rPr lang="en-US" altLang="zh-CN" sz="2000" dirty="0"/>
              <a:t>session</a:t>
            </a:r>
            <a:r>
              <a:rPr lang="zh-CN" altLang="zh-CN" sz="2000" dirty="0"/>
              <a:t>数据的变化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1348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SESSION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COOKIE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sz="2400" b="1" dirty="0"/>
              <a:t>存储位置</a:t>
            </a:r>
          </a:p>
          <a:p>
            <a:pPr lvl="1"/>
            <a:r>
              <a:rPr lang="en-US" altLang="zh-CN" sz="2000" dirty="0"/>
              <a:t>COOKIE</a:t>
            </a:r>
            <a:r>
              <a:rPr lang="zh-CN" altLang="zh-CN" sz="2000" dirty="0"/>
              <a:t>数据存储在浏览器，</a:t>
            </a:r>
            <a:r>
              <a:rPr lang="en-US" altLang="zh-CN" sz="2000" dirty="0"/>
              <a:t>SESSION</a:t>
            </a:r>
            <a:r>
              <a:rPr lang="zh-CN" altLang="zh-CN" sz="2000" dirty="0"/>
              <a:t>数据存储在服务器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0"/>
            <a:r>
              <a:rPr lang="zh-CN" altLang="zh-CN" sz="2400" b="1" dirty="0"/>
              <a:t>数据的安全性</a:t>
            </a:r>
          </a:p>
          <a:p>
            <a:pPr lvl="1"/>
            <a:r>
              <a:rPr lang="en-US" altLang="zh-CN" sz="2000" dirty="0"/>
              <a:t>COOKIE</a:t>
            </a:r>
            <a:r>
              <a:rPr lang="zh-CN" altLang="zh-CN" sz="2000" dirty="0"/>
              <a:t>数据的安全性较</a:t>
            </a:r>
            <a:r>
              <a:rPr lang="zh-CN" altLang="zh-CN" sz="2000" dirty="0" smtClean="0"/>
              <a:t>低</a:t>
            </a:r>
            <a:endParaRPr lang="zh-CN" altLang="zh-CN" sz="2000" dirty="0"/>
          </a:p>
          <a:p>
            <a:pPr lvl="0"/>
            <a:r>
              <a:rPr lang="zh-CN" altLang="zh-CN" sz="2400" b="1" dirty="0"/>
              <a:t>传输的数据量</a:t>
            </a:r>
          </a:p>
          <a:p>
            <a:pPr lvl="1"/>
            <a:r>
              <a:rPr lang="en-US" altLang="zh-CN" sz="2000" dirty="0"/>
              <a:t>COOKIE</a:t>
            </a:r>
            <a:r>
              <a:rPr lang="zh-CN" altLang="zh-CN" sz="2000" dirty="0"/>
              <a:t>传输的数据量相对较</a:t>
            </a:r>
            <a:r>
              <a:rPr lang="zh-CN" altLang="zh-CN" sz="2000" dirty="0" smtClean="0"/>
              <a:t>大</a:t>
            </a:r>
            <a:r>
              <a:rPr lang="en-US" altLang="zh-CN" sz="2000" dirty="0" smtClean="0"/>
              <a:t>,</a:t>
            </a:r>
            <a:r>
              <a:rPr lang="zh-CN" altLang="en-US" sz="2000" dirty="0"/>
              <a:t>传</a:t>
            </a:r>
            <a:r>
              <a:rPr lang="zh-CN" altLang="en-US" sz="2000" dirty="0" smtClean="0"/>
              <a:t>输的效率比较低</a:t>
            </a:r>
            <a:endParaRPr lang="zh-CN" altLang="zh-CN" sz="2000" dirty="0"/>
          </a:p>
          <a:p>
            <a:pPr lvl="0"/>
            <a:r>
              <a:rPr lang="zh-CN" altLang="zh-CN" sz="2400" b="1" dirty="0"/>
              <a:t>支持的数据类型</a:t>
            </a:r>
          </a:p>
          <a:p>
            <a:pPr lvl="1"/>
            <a:r>
              <a:rPr lang="en-US" altLang="zh-CN" sz="2000" dirty="0"/>
              <a:t>SESSION</a:t>
            </a:r>
            <a:r>
              <a:rPr lang="zh-CN" altLang="zh-CN" sz="2000" dirty="0"/>
              <a:t>支持全部数据类型，</a:t>
            </a:r>
            <a:r>
              <a:rPr lang="en-US" altLang="zh-CN" sz="2000" dirty="0"/>
              <a:t>COOKIE</a:t>
            </a:r>
            <a:r>
              <a:rPr lang="zh-CN" altLang="zh-CN" sz="2000" dirty="0"/>
              <a:t>支持字符串。</a:t>
            </a:r>
          </a:p>
          <a:p>
            <a:pPr lvl="0"/>
            <a:r>
              <a:rPr lang="zh-CN" altLang="zh-CN" sz="2400" b="1" dirty="0" smtClean="0"/>
              <a:t>生</a:t>
            </a:r>
            <a:r>
              <a:rPr lang="zh-CN" altLang="zh-CN" sz="2400" b="1" dirty="0"/>
              <a:t>命周期</a:t>
            </a:r>
          </a:p>
          <a:p>
            <a:pPr lvl="1"/>
            <a:r>
              <a:rPr lang="en-US" altLang="zh-CN" sz="2000" dirty="0"/>
              <a:t>COOKIE</a:t>
            </a:r>
            <a:r>
              <a:rPr lang="zh-CN" altLang="zh-CN" sz="2000" dirty="0"/>
              <a:t>的生命周期是累计的。</a:t>
            </a:r>
            <a:r>
              <a:rPr lang="en-US" altLang="zh-CN" sz="2000" dirty="0"/>
              <a:t>SESSION</a:t>
            </a:r>
            <a:r>
              <a:rPr lang="zh-CN" altLang="zh-CN" sz="2000" dirty="0"/>
              <a:t>的生命周</a:t>
            </a:r>
            <a:r>
              <a:rPr lang="zh-CN" altLang="zh-CN" sz="2000" dirty="0" smtClean="0"/>
              <a:t>期</a:t>
            </a:r>
            <a:r>
              <a:rPr lang="zh-CN" altLang="en-US" sz="2000" dirty="0" smtClean="0"/>
              <a:t>是基于下标为</a:t>
            </a:r>
            <a:r>
              <a:rPr lang="en-US" altLang="zh-CN" sz="2000" dirty="0" smtClean="0"/>
              <a:t>PHPSESSID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COOKIE</a:t>
            </a:r>
            <a:r>
              <a:rPr lang="zh-CN" altLang="en-US" sz="2000" dirty="0" smtClean="0"/>
              <a:t>，</a:t>
            </a:r>
            <a:r>
              <a:rPr lang="zh-CN" altLang="zh-CN" sz="2000" dirty="0" smtClean="0"/>
              <a:t>是</a:t>
            </a:r>
            <a:r>
              <a:rPr lang="zh-CN" altLang="zh-CN" sz="2000" dirty="0"/>
              <a:t>间隔的。</a:t>
            </a:r>
          </a:p>
          <a:p>
            <a:pPr lvl="2"/>
            <a:r>
              <a:rPr lang="zh-CN" altLang="zh-CN" sz="1600" dirty="0"/>
              <a:t>以</a:t>
            </a:r>
            <a:r>
              <a:rPr lang="en-US" altLang="zh-CN" sz="1600" dirty="0"/>
              <a:t>20</a:t>
            </a:r>
            <a:r>
              <a:rPr lang="zh-CN" altLang="zh-CN" sz="1600" dirty="0"/>
              <a:t>分钟为例</a:t>
            </a:r>
            <a:r>
              <a:rPr lang="zh-CN" altLang="zh-CN" sz="1600" dirty="0" smtClean="0"/>
              <a:t>。</a:t>
            </a:r>
            <a:r>
              <a:rPr lang="en-US" altLang="zh-CN" sz="1600" dirty="0" smtClean="0"/>
              <a:t>COOKIE</a:t>
            </a:r>
            <a:r>
              <a:rPr lang="zh-CN" altLang="zh-CN" sz="1600" dirty="0"/>
              <a:t>自创建至生命周期结束，时常为</a:t>
            </a:r>
            <a:r>
              <a:rPr lang="en-US" altLang="zh-CN" sz="1600" dirty="0"/>
              <a:t>20</a:t>
            </a:r>
            <a:r>
              <a:rPr lang="zh-CN" altLang="zh-CN" sz="1600" dirty="0"/>
              <a:t>分钟。</a:t>
            </a:r>
          </a:p>
          <a:p>
            <a:pPr lvl="2"/>
            <a:r>
              <a:rPr lang="en-US" altLang="zh-CN" sz="1600" dirty="0"/>
              <a:t>SESSION</a:t>
            </a:r>
            <a:r>
              <a:rPr lang="zh-CN" altLang="zh-CN" sz="1600" dirty="0"/>
              <a:t>自创建，</a:t>
            </a:r>
            <a:r>
              <a:rPr lang="en-US" altLang="zh-CN" sz="1600" dirty="0"/>
              <a:t>20</a:t>
            </a:r>
            <a:r>
              <a:rPr lang="zh-CN" altLang="zh-CN" sz="1600" dirty="0"/>
              <a:t>分钟内没有访问，则</a:t>
            </a:r>
            <a:r>
              <a:rPr lang="en-US" altLang="zh-CN" sz="1600" dirty="0"/>
              <a:t>20</a:t>
            </a:r>
            <a:r>
              <a:rPr lang="zh-CN" altLang="zh-CN" sz="1600" dirty="0"/>
              <a:t>分钟到期后，声明周期结束。期间有访问，则重新计算声明周期。</a:t>
            </a: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393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SESSION </a:t>
            </a:r>
            <a:r>
              <a:rPr lang="en-US" altLang="zh-CN" dirty="0" err="1" smtClean="0"/>
              <a:t>vs</a:t>
            </a:r>
            <a:r>
              <a:rPr lang="en-US" altLang="zh-CN" dirty="0" smtClean="0"/>
              <a:t> COOKIE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 smtClean="0"/>
              <a:t>联系</a:t>
            </a:r>
            <a:endParaRPr lang="en-US" altLang="zh-CN" sz="3600" dirty="0" smtClean="0"/>
          </a:p>
          <a:p>
            <a:pPr lvl="1"/>
            <a:r>
              <a:rPr lang="zh-CN" altLang="en-US" sz="2000" dirty="0" smtClean="0"/>
              <a:t>两者都属于会话技术，用来弥补</a:t>
            </a:r>
            <a:r>
              <a:rPr lang="en-US" altLang="zh-CN" sz="2000" dirty="0" smtClean="0"/>
              <a:t>HTTP</a:t>
            </a:r>
            <a:r>
              <a:rPr lang="zh-CN" altLang="en-US" sz="2000" dirty="0" smtClean="0"/>
              <a:t>协议无状态的不足，实现跟踪识别用户，实现业务逻辑的连续性。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session</a:t>
            </a:r>
            <a:r>
              <a:rPr lang="zh-CN" altLang="en-US" sz="2000" dirty="0" smtClean="0"/>
              <a:t>技术是基于</a:t>
            </a:r>
            <a:r>
              <a:rPr lang="en-US" altLang="zh-CN" sz="2000" dirty="0" smtClean="0"/>
              <a:t>COOKIE</a:t>
            </a:r>
            <a:r>
              <a:rPr lang="zh-CN" altLang="en-US" sz="2000" dirty="0" smtClean="0"/>
              <a:t>技术，需要将</a:t>
            </a:r>
            <a:r>
              <a:rPr lang="en-US" altLang="zh-CN" sz="2000" dirty="0" err="1" smtClean="0"/>
              <a:t>sessionID</a:t>
            </a:r>
            <a:r>
              <a:rPr lang="zh-CN" altLang="en-US" sz="2000" dirty="0" smtClean="0"/>
              <a:t>以</a:t>
            </a:r>
            <a:r>
              <a:rPr lang="en-US" altLang="zh-CN" sz="2000" dirty="0" smtClean="0"/>
              <a:t>COOKIE</a:t>
            </a:r>
            <a:r>
              <a:rPr lang="zh-CN" altLang="en-US" sz="2000" dirty="0" smtClean="0"/>
              <a:t>数据的方式存储在客户端，后续访问时直接可以使用</a:t>
            </a:r>
            <a:r>
              <a:rPr lang="en-US" altLang="zh-CN" sz="2000" dirty="0" err="1" smtClean="0"/>
              <a:t>sessionID</a:t>
            </a:r>
            <a:r>
              <a:rPr lang="zh-CN" altLang="en-US" sz="2000" dirty="0" smtClean="0"/>
              <a:t>识别不同的浏览器。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二者都是基于浏览器的技术。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3515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132856"/>
            <a:ext cx="3384376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4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相关设置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2132856"/>
            <a:ext cx="6396396" cy="4288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179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数据属性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有效期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session</a:t>
            </a:r>
            <a:r>
              <a:rPr lang="zh-CN" altLang="en-US" sz="2400" dirty="0" smtClean="0"/>
              <a:t>文件的名称</a:t>
            </a:r>
            <a:r>
              <a:rPr lang="en-US" altLang="zh-CN" sz="2400" dirty="0" smtClean="0"/>
              <a:t>PHPSESSID</a:t>
            </a:r>
            <a:r>
              <a:rPr lang="zh-CN" altLang="zh-CN" sz="2400" dirty="0" smtClean="0"/>
              <a:t>存</a:t>
            </a:r>
            <a:r>
              <a:rPr lang="zh-CN" altLang="zh-CN" sz="2400" dirty="0"/>
              <a:t>储在</a:t>
            </a:r>
            <a:r>
              <a:rPr lang="en-US" altLang="zh-CN" sz="2400" dirty="0"/>
              <a:t>COOKIE</a:t>
            </a:r>
            <a:r>
              <a:rPr lang="zh-CN" altLang="zh-CN" sz="2400" dirty="0"/>
              <a:t>中</a:t>
            </a:r>
            <a:r>
              <a:rPr lang="zh-CN" altLang="zh-CN" sz="2400" dirty="0" smtClean="0"/>
              <a:t>，</a:t>
            </a:r>
            <a:r>
              <a:rPr lang="zh-CN" altLang="en-US" sz="2400" dirty="0"/>
              <a:t>因</a:t>
            </a:r>
            <a:r>
              <a:rPr lang="zh-CN" altLang="en-US" sz="2400" dirty="0" smtClean="0"/>
              <a:t>此</a:t>
            </a:r>
            <a:r>
              <a:rPr lang="en-US" altLang="zh-CN" sz="2400" dirty="0" smtClean="0"/>
              <a:t>session</a:t>
            </a:r>
            <a:r>
              <a:rPr lang="zh-CN" altLang="en-US" sz="2400" dirty="0" smtClean="0"/>
              <a:t>数据的有效期取决于对应的</a:t>
            </a:r>
            <a:r>
              <a:rPr lang="en-US" altLang="zh-CN" sz="2400" dirty="0" smtClean="0"/>
              <a:t>COOKIE</a:t>
            </a:r>
            <a:r>
              <a:rPr lang="zh-CN" altLang="en-US" sz="2400" dirty="0" smtClean="0"/>
              <a:t>的有效期。</a:t>
            </a:r>
            <a:r>
              <a:rPr lang="zh-CN" altLang="zh-CN" sz="2400" dirty="0" smtClean="0"/>
              <a:t>如</a:t>
            </a:r>
            <a:r>
              <a:rPr lang="zh-CN" altLang="zh-CN" sz="2400" dirty="0"/>
              <a:t>果</a:t>
            </a:r>
            <a:r>
              <a:rPr lang="en-US" altLang="zh-CN" sz="2400" dirty="0"/>
              <a:t>COOKIE</a:t>
            </a:r>
            <a:r>
              <a:rPr lang="zh-CN" altLang="zh-CN" sz="2400" dirty="0"/>
              <a:t>数据的默认有效期为一个会话周期，关闭浏览器</a:t>
            </a:r>
            <a:r>
              <a:rPr lang="zh-CN" altLang="zh-CN" sz="2400" dirty="0" smtClean="0"/>
              <a:t>，</a:t>
            </a:r>
            <a:r>
              <a:rPr lang="zh-CN" altLang="en-US" sz="2400" dirty="0" smtClean="0"/>
              <a:t>会话</a:t>
            </a:r>
            <a:r>
              <a:rPr lang="zh-CN" altLang="zh-CN" sz="2400" dirty="0" smtClean="0"/>
              <a:t>结</a:t>
            </a:r>
            <a:r>
              <a:rPr lang="zh-CN" altLang="zh-CN" sz="2400" dirty="0"/>
              <a:t>束，</a:t>
            </a:r>
            <a:r>
              <a:rPr lang="en-US" altLang="zh-CN" sz="2400" dirty="0"/>
              <a:t>COOKIE</a:t>
            </a:r>
            <a:r>
              <a:rPr lang="zh-CN" altLang="zh-CN" sz="2400" dirty="0"/>
              <a:t>数据消失，同时</a:t>
            </a:r>
            <a:r>
              <a:rPr lang="en-US" altLang="zh-CN" sz="2400" dirty="0"/>
              <a:t>SESSION</a:t>
            </a:r>
            <a:r>
              <a:rPr lang="zh-CN" altLang="zh-CN" sz="2400" dirty="0"/>
              <a:t>数据消失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zh-CN" sz="2400" dirty="0"/>
              <a:t>默认的</a:t>
            </a:r>
            <a:r>
              <a:rPr lang="zh-CN" altLang="en-US" sz="2400" dirty="0"/>
              <a:t>有效期</a:t>
            </a:r>
            <a:r>
              <a:rPr lang="zh-CN" altLang="zh-CN" sz="2400" dirty="0"/>
              <a:t>为会话周期</a:t>
            </a:r>
            <a:r>
              <a:rPr lang="zh-CN" altLang="zh-CN" sz="2400" dirty="0" smtClean="0"/>
              <a:t>。</a:t>
            </a:r>
            <a:endParaRPr lang="zh-CN" altLang="zh-CN" sz="2400" dirty="0"/>
          </a:p>
          <a:p>
            <a:pPr lvl="1"/>
            <a:r>
              <a:rPr lang="zh-CN" altLang="en-US" sz="2400" dirty="0" smtClean="0"/>
              <a:t>最大的生命周期</a:t>
            </a:r>
            <a:r>
              <a:rPr lang="zh-CN" altLang="zh-CN" sz="2400" dirty="0" smtClean="0"/>
              <a:t>默</a:t>
            </a:r>
            <a:r>
              <a:rPr lang="zh-CN" altLang="zh-CN" sz="2400" dirty="0"/>
              <a:t>认</a:t>
            </a:r>
            <a:r>
              <a:rPr lang="zh-CN" altLang="zh-CN" sz="2400" dirty="0" smtClean="0"/>
              <a:t>为</a:t>
            </a:r>
            <a:r>
              <a:rPr lang="zh-CN" altLang="en-US" sz="2400" dirty="0" smtClean="0"/>
              <a:t>之前</a:t>
            </a:r>
            <a:r>
              <a:rPr lang="zh-CN" altLang="zh-CN" sz="2400" dirty="0" smtClean="0"/>
              <a:t>了</a:t>
            </a:r>
            <a:r>
              <a:rPr lang="zh-CN" altLang="zh-CN" sz="2400" dirty="0"/>
              <a:t>，再次访问，又变成</a:t>
            </a:r>
            <a:r>
              <a:rPr lang="en-US" altLang="zh-CN" sz="2400" dirty="0"/>
              <a:t>24</a:t>
            </a:r>
            <a:r>
              <a:rPr lang="zh-CN" altLang="zh-CN" sz="2400" dirty="0"/>
              <a:t>分）。垃圾回收机制，只要使用，时间就会被更新</a:t>
            </a:r>
            <a:r>
              <a:rPr lang="zh-CN" altLang="zh-CN" sz="2400" dirty="0" smtClean="0"/>
              <a:t>。</a:t>
            </a:r>
            <a:endParaRPr lang="zh-CN" altLang="zh-CN" sz="2400" dirty="0"/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5442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购物车应用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购物车原理：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用户选择添加至购物车之后，将商品的完整信息存入数组。然后将数组存入</a:t>
            </a:r>
            <a:r>
              <a:rPr lang="en-US" altLang="zh-CN" sz="2000" dirty="0" smtClean="0"/>
              <a:t>$_SESSION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>$_SESSION</a:t>
            </a:r>
            <a:r>
              <a:rPr lang="zh-CN" altLang="en-US" sz="2000" dirty="0" smtClean="0"/>
              <a:t>中使用</a:t>
            </a:r>
            <a:r>
              <a:rPr lang="zh-CN" altLang="en-US" sz="2000" dirty="0" smtClean="0">
                <a:solidFill>
                  <a:srgbClr val="FF0000"/>
                </a:solidFill>
              </a:rPr>
              <a:t>商品编号</a:t>
            </a:r>
            <a:r>
              <a:rPr lang="zh-CN" altLang="en-US" sz="2000" dirty="0" smtClean="0"/>
              <a:t>区分不同的商品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相</a:t>
            </a:r>
            <a:r>
              <a:rPr lang="zh-CN" altLang="en-US" sz="2000" dirty="0" smtClean="0"/>
              <a:t>同的商品，分不同的次数添加时，先判断商品作为编号的下标是否存在，存在时，仅需要修改商品的数据即可，避免后添加的覆盖已经添加的商品信息。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80562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数据设置</a:t>
            </a:r>
            <a:endParaRPr lang="en-US" altLang="zh-CN" sz="2400" dirty="0" smtClean="0"/>
          </a:p>
          <a:p>
            <a:pPr lvl="1"/>
            <a:r>
              <a:rPr lang="en-US" altLang="zh-CN" sz="2000" dirty="0"/>
              <a:t>cookie</a:t>
            </a:r>
            <a:r>
              <a:rPr lang="zh-CN" altLang="en-US" sz="2000" dirty="0"/>
              <a:t>本质为数据，基本操作逻辑为增删改查。</a:t>
            </a:r>
            <a:r>
              <a:rPr lang="en-US" altLang="zh-CN" sz="2000" dirty="0"/>
              <a:t>PHP</a:t>
            </a:r>
            <a:r>
              <a:rPr lang="zh-CN" altLang="en-US" sz="2000" dirty="0"/>
              <a:t>语句，通过</a:t>
            </a:r>
            <a:r>
              <a:rPr lang="en-US" altLang="zh-CN" sz="2000" dirty="0"/>
              <a:t>HTTP</a:t>
            </a:r>
            <a:r>
              <a:rPr lang="zh-CN" altLang="en-US" sz="2000" dirty="0"/>
              <a:t>协议，告诉浏览器对</a:t>
            </a:r>
            <a:r>
              <a:rPr lang="en-US" altLang="zh-CN" sz="2000" dirty="0"/>
              <a:t>COOKIE</a:t>
            </a:r>
            <a:r>
              <a:rPr lang="zh-CN" altLang="en-US" sz="2000" dirty="0"/>
              <a:t>数据进行操作。浏览器处理数据，并将处理结果返回给服务器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设置语法</a:t>
            </a:r>
            <a:r>
              <a:rPr lang="zh-CN" altLang="en-US" sz="2000" dirty="0" smtClean="0"/>
              <a:t>：</a:t>
            </a:r>
            <a:r>
              <a:rPr lang="en-US" altLang="zh-CN" sz="2000" dirty="0" err="1"/>
              <a:t>setcookie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name,value</a:t>
            </a:r>
            <a:r>
              <a:rPr lang="en-US" altLang="zh-CN" sz="2000" dirty="0" smtClean="0"/>
              <a:t>);</a:t>
            </a:r>
          </a:p>
          <a:p>
            <a:pPr lvl="1"/>
            <a:r>
              <a:rPr lang="zh-CN" altLang="en-US" sz="2000" dirty="0"/>
              <a:t>注</a:t>
            </a:r>
            <a:r>
              <a:rPr lang="zh-CN" altLang="en-US" sz="2000" dirty="0" smtClean="0"/>
              <a:t>意：数据只能是</a:t>
            </a:r>
            <a:r>
              <a:rPr lang="zh-CN" altLang="en-US" sz="2000" dirty="0" smtClean="0">
                <a:solidFill>
                  <a:srgbClr val="FF0000"/>
                </a:solidFill>
              </a:rPr>
              <a:t>字符串。</a:t>
            </a:r>
            <a:r>
              <a:rPr lang="zh-CN" altLang="en-US" sz="2000" dirty="0" smtClean="0"/>
              <a:t>设置</a:t>
            </a:r>
            <a:r>
              <a:rPr lang="en-US" altLang="zh-CN" sz="2000" dirty="0" smtClean="0"/>
              <a:t>$_COOKIE</a:t>
            </a:r>
            <a:r>
              <a:rPr lang="zh-CN" altLang="en-US" sz="2000" dirty="0" smtClean="0"/>
              <a:t>数组元素的键值对关系。</a:t>
            </a:r>
            <a:endParaRPr lang="zh-CN" altLang="zh-CN" sz="2000" dirty="0"/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6707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购物车应用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556792"/>
            <a:ext cx="5934276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074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购物车应用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227887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67" y="3414084"/>
            <a:ext cx="6599381" cy="2175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894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购物车应用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" y="1628800"/>
            <a:ext cx="8008937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27" y="4027515"/>
            <a:ext cx="4196850" cy="255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172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session</a:t>
            </a:r>
            <a:r>
              <a:rPr lang="zh-CN" altLang="en-US" sz="2400" dirty="0" smtClean="0"/>
              <a:t>的垃圾回收机制</a:t>
            </a:r>
            <a:endParaRPr lang="en-US" altLang="zh-CN" sz="2400" dirty="0" smtClean="0"/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垃圾回收机</a:t>
            </a:r>
            <a:r>
              <a:rPr lang="zh-CN" altLang="en-US" sz="2000" dirty="0" smtClean="0">
                <a:solidFill>
                  <a:srgbClr val="FF0000"/>
                </a:solidFill>
              </a:rPr>
              <a:t>制</a:t>
            </a:r>
            <a:r>
              <a:rPr lang="en-US" altLang="zh-CN" sz="2000" dirty="0" smtClean="0">
                <a:solidFill>
                  <a:srgbClr val="FF0000"/>
                </a:solidFill>
              </a:rPr>
              <a:t>GC</a:t>
            </a:r>
            <a:r>
              <a:rPr lang="zh-CN" altLang="en-US" sz="2000" dirty="0" smtClean="0">
                <a:solidFill>
                  <a:srgbClr val="FF0000"/>
                </a:solidFill>
              </a:rPr>
              <a:t>（</a:t>
            </a:r>
            <a:r>
              <a:rPr lang="en-US" altLang="zh-CN" sz="2000" dirty="0" smtClean="0">
                <a:solidFill>
                  <a:srgbClr val="FF0000"/>
                </a:solidFill>
              </a:rPr>
              <a:t>garbage collection 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r>
              <a:rPr lang="zh-CN" altLang="en-US" sz="2000" dirty="0" smtClean="0"/>
              <a:t>是</a:t>
            </a:r>
            <a:r>
              <a:rPr lang="zh-CN" altLang="en-US" sz="2000" dirty="0"/>
              <a:t>一种动态存储分配方案。它会</a:t>
            </a:r>
            <a:r>
              <a:rPr lang="zh-CN" altLang="en-US" sz="2000" dirty="0">
                <a:solidFill>
                  <a:srgbClr val="FF0000"/>
                </a:solidFill>
              </a:rPr>
              <a:t>自动释放程序不再需要的已分配的内存块</a:t>
            </a:r>
            <a:r>
              <a:rPr lang="zh-CN" altLang="en-US" sz="2000" dirty="0"/>
              <a:t>。 </a:t>
            </a:r>
            <a:r>
              <a:rPr lang="zh-CN" altLang="en-US" sz="2000" dirty="0" smtClean="0"/>
              <a:t>垃</a:t>
            </a:r>
            <a:r>
              <a:rPr lang="zh-CN" altLang="en-US" sz="2000" dirty="0"/>
              <a:t>圾回收机制可以让程序员不必过分关心程序内存分配，从而将更多的精力投入到业务逻</a:t>
            </a:r>
            <a:r>
              <a:rPr lang="zh-CN" altLang="en-US" sz="2000" dirty="0" smtClean="0"/>
              <a:t>辑</a:t>
            </a:r>
            <a:r>
              <a:rPr lang="en-US" altLang="zh-CN" sz="2000" dirty="0" smtClean="0"/>
              <a:t>.</a:t>
            </a:r>
          </a:p>
          <a:p>
            <a:pPr lvl="1"/>
            <a:r>
              <a:rPr lang="en-US" altLang="zh-CN" sz="2000" dirty="0" smtClean="0"/>
              <a:t>PHP</a:t>
            </a:r>
            <a:r>
              <a:rPr lang="zh-CN" altLang="en-US" sz="2000" dirty="0"/>
              <a:t>垃圾回收机制的工作就是扫描所有的</a:t>
            </a:r>
            <a:r>
              <a:rPr lang="en-US" altLang="zh-CN" sz="2000" dirty="0"/>
              <a:t>Session</a:t>
            </a:r>
            <a:r>
              <a:rPr lang="zh-CN" altLang="en-US" sz="2000" dirty="0"/>
              <a:t>信息，用当前时间减去</a:t>
            </a:r>
            <a:r>
              <a:rPr lang="en-US" altLang="zh-CN" sz="2000" dirty="0"/>
              <a:t>session</a:t>
            </a:r>
            <a:r>
              <a:rPr lang="zh-CN" altLang="en-US" sz="2000" dirty="0"/>
              <a:t>最后修改的时间，同</a:t>
            </a:r>
            <a:r>
              <a:rPr lang="en-US" altLang="zh-CN" sz="2000" dirty="0" err="1"/>
              <a:t>session.gc_maxlifetime</a:t>
            </a:r>
            <a:r>
              <a:rPr lang="zh-CN" altLang="en-US" sz="2000" dirty="0"/>
              <a:t>参数进行比较，如果生存时间超过</a:t>
            </a:r>
            <a:r>
              <a:rPr lang="en-US" altLang="zh-CN" sz="2000" dirty="0" err="1"/>
              <a:t>gc_maxlifetime</a:t>
            </a:r>
            <a:r>
              <a:rPr lang="en-US" altLang="zh-CN" sz="2000" dirty="0"/>
              <a:t>(</a:t>
            </a:r>
            <a:r>
              <a:rPr lang="zh-CN" altLang="en-US" sz="2000" dirty="0"/>
              <a:t>默认</a:t>
            </a:r>
            <a:r>
              <a:rPr lang="en-US" altLang="zh-CN" sz="2000" dirty="0"/>
              <a:t>24</a:t>
            </a:r>
            <a:r>
              <a:rPr lang="zh-CN" altLang="en-US" sz="2000" dirty="0"/>
              <a:t>分钟</a:t>
            </a:r>
            <a:r>
              <a:rPr lang="en-US" altLang="zh-CN" sz="2000" dirty="0"/>
              <a:t>),</a:t>
            </a:r>
            <a:r>
              <a:rPr lang="zh-CN" altLang="en-US" sz="2000" dirty="0"/>
              <a:t>就将该</a:t>
            </a:r>
            <a:r>
              <a:rPr lang="en-US" altLang="zh-CN" sz="2000" dirty="0" smtClean="0"/>
              <a:t>session</a:t>
            </a:r>
            <a:r>
              <a:rPr lang="zh-CN" altLang="en-US" sz="2000" dirty="0" smtClean="0"/>
              <a:t>视为垃圾文件。</a:t>
            </a:r>
            <a:r>
              <a:rPr lang="en-US" altLang="zh-CN" sz="2000" dirty="0" smtClean="0"/>
              <a:t>GC</a:t>
            </a:r>
            <a:r>
              <a:rPr lang="zh-CN" altLang="en-US" sz="2000" dirty="0" smtClean="0"/>
              <a:t>机制启动时，删除对应文件。</a:t>
            </a:r>
            <a:r>
              <a:rPr lang="zh-CN" altLang="en-US" sz="20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9866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session</a:t>
            </a:r>
            <a:r>
              <a:rPr lang="zh-CN" altLang="en-US" sz="2400" dirty="0" smtClean="0"/>
              <a:t>的垃圾回收机制</a:t>
            </a:r>
            <a:endParaRPr lang="en-US" altLang="zh-CN" sz="2400" dirty="0" smtClean="0"/>
          </a:p>
          <a:p>
            <a:pPr lvl="1" algn="just"/>
            <a:r>
              <a:rPr lang="zh-CN" altLang="en-US" sz="2000" dirty="0"/>
              <a:t>通</a:t>
            </a:r>
            <a:r>
              <a:rPr lang="zh-CN" altLang="en-US" sz="2000" dirty="0" smtClean="0"/>
              <a:t>过三个参数，设置</a:t>
            </a:r>
            <a:r>
              <a:rPr lang="zh-CN" altLang="zh-CN" sz="2000" dirty="0"/>
              <a:t>客户端请求时， </a:t>
            </a:r>
            <a:r>
              <a:rPr lang="en-US" altLang="zh-CN" sz="2000" dirty="0" smtClean="0"/>
              <a:t>GC</a:t>
            </a:r>
            <a:r>
              <a:rPr lang="zh-CN" altLang="en-US" sz="2000" dirty="0" smtClean="0"/>
              <a:t>启动的概率。大型网站尽量将分母设置较大一些。</a:t>
            </a:r>
            <a:endParaRPr lang="en-US" altLang="zh-CN" sz="2000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08920"/>
            <a:ext cx="5268436" cy="3672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115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132856"/>
            <a:ext cx="3384376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4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禁用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后，如何使用</a:t>
            </a:r>
            <a:r>
              <a:rPr lang="en-US" altLang="zh-CN" dirty="0" smtClean="0"/>
              <a:t>session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禁用</a:t>
            </a:r>
            <a:r>
              <a:rPr lang="en-US" altLang="zh-CN" sz="2400" dirty="0" smtClean="0"/>
              <a:t>COOKIE</a:t>
            </a:r>
            <a:r>
              <a:rPr lang="zh-CN" altLang="en-US" sz="2400" dirty="0" smtClean="0"/>
              <a:t>的方法：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火狐浏览器：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谷歌浏览器：</a:t>
            </a:r>
            <a:endParaRPr lang="en-US" altLang="zh-CN" sz="2400" dirty="0" smtClean="0"/>
          </a:p>
          <a:p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889039" y="2461474"/>
            <a:ext cx="4321548" cy="1944216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889039" y="5157192"/>
            <a:ext cx="4321548" cy="156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6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禁用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后，如何使用</a:t>
            </a:r>
            <a:r>
              <a:rPr lang="en-US" altLang="zh-CN" dirty="0" smtClean="0"/>
              <a:t>session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400" dirty="0"/>
              <a:t>禁用</a:t>
            </a:r>
            <a:r>
              <a:rPr lang="en-US" altLang="zh-CN" sz="2400" dirty="0"/>
              <a:t>COOKIE</a:t>
            </a:r>
            <a:r>
              <a:rPr lang="zh-CN" altLang="zh-CN" sz="2400" dirty="0"/>
              <a:t>后，在服务器端同样还会产生</a:t>
            </a:r>
            <a:r>
              <a:rPr lang="en-US" altLang="zh-CN" sz="2400" dirty="0"/>
              <a:t>SESSION</a:t>
            </a:r>
            <a:r>
              <a:rPr lang="zh-CN" altLang="zh-CN" sz="2400" dirty="0"/>
              <a:t>文件，以及同样会将</a:t>
            </a:r>
            <a:r>
              <a:rPr lang="en-US" altLang="zh-CN" sz="2400" dirty="0"/>
              <a:t>SESSION ID</a:t>
            </a:r>
            <a:r>
              <a:rPr lang="zh-CN" altLang="zh-CN" sz="2400" dirty="0"/>
              <a:t>返回给浏览器。但是，浏览</a:t>
            </a:r>
            <a:r>
              <a:rPr lang="zh-CN" altLang="zh-CN" sz="2400" dirty="0" smtClean="0"/>
              <a:t>器</a:t>
            </a:r>
            <a:r>
              <a:rPr lang="zh-CN" altLang="en-US" sz="2400" dirty="0"/>
              <a:t>无</a:t>
            </a:r>
            <a:r>
              <a:rPr lang="zh-CN" altLang="en-US" sz="2400" dirty="0" smtClean="0"/>
              <a:t>法创建</a:t>
            </a:r>
            <a:r>
              <a:rPr lang="en-US" altLang="zh-CN" sz="2400" dirty="0" smtClean="0"/>
              <a:t>COOKIE</a:t>
            </a:r>
            <a:r>
              <a:rPr lang="zh-CN" altLang="en-US" sz="2400" dirty="0" smtClean="0"/>
              <a:t>文件</a:t>
            </a:r>
            <a:r>
              <a:rPr lang="zh-CN" altLang="zh-CN" sz="2400" dirty="0" smtClean="0"/>
              <a:t>。</a:t>
            </a:r>
            <a:r>
              <a:rPr lang="zh-CN" altLang="zh-CN" sz="2400" dirty="0"/>
              <a:t>下次</a:t>
            </a:r>
            <a:r>
              <a:rPr lang="zh-CN" altLang="zh-CN" sz="2400" dirty="0" smtClean="0"/>
              <a:t>再请</a:t>
            </a:r>
            <a:r>
              <a:rPr lang="zh-CN" altLang="zh-CN" sz="2400" dirty="0"/>
              <a:t>求页面时</a:t>
            </a:r>
            <a:r>
              <a:rPr lang="zh-CN" altLang="zh-CN" sz="2400" dirty="0" smtClean="0"/>
              <a:t>，</a:t>
            </a:r>
            <a:r>
              <a:rPr lang="zh-CN" altLang="en-US" sz="2400" dirty="0" smtClean="0"/>
              <a:t>不携带</a:t>
            </a:r>
            <a:r>
              <a:rPr lang="en-US" altLang="zh-CN" sz="2400" dirty="0" smtClean="0"/>
              <a:t>COOKIE</a:t>
            </a:r>
            <a:r>
              <a:rPr lang="zh-CN" altLang="en-US" sz="2400" dirty="0" smtClean="0"/>
              <a:t>数据（即浏览器对应的</a:t>
            </a:r>
            <a:r>
              <a:rPr lang="en-US" altLang="zh-CN" sz="2400" dirty="0" smtClean="0"/>
              <a:t>session</a:t>
            </a:r>
            <a:r>
              <a:rPr lang="zh-CN" altLang="en-US" sz="2400" dirty="0" smtClean="0"/>
              <a:t>文件名称），服务器无法获取浏览器对应的</a:t>
            </a:r>
            <a:r>
              <a:rPr lang="en-US" altLang="zh-CN" sz="2400" dirty="0" smtClean="0"/>
              <a:t>session</a:t>
            </a:r>
            <a:r>
              <a:rPr lang="zh-CN" altLang="en-US" sz="2400" dirty="0" smtClean="0"/>
              <a:t>数据，同时创建新的</a:t>
            </a:r>
            <a:r>
              <a:rPr lang="en-US" altLang="zh-CN" sz="2400" dirty="0" smtClean="0"/>
              <a:t>session</a:t>
            </a:r>
            <a:r>
              <a:rPr lang="zh-CN" altLang="en-US" sz="2400" dirty="0" smtClean="0"/>
              <a:t>文件。</a:t>
            </a:r>
            <a:endParaRPr lang="zh-CN" altLang="zh-CN" sz="2400" dirty="0"/>
          </a:p>
          <a:p>
            <a:r>
              <a:rPr lang="zh-CN" altLang="zh-CN" sz="2400" dirty="0"/>
              <a:t>在其他页面获取</a:t>
            </a:r>
            <a:r>
              <a:rPr lang="en-US" altLang="zh-CN" sz="2400" dirty="0"/>
              <a:t>SESSION</a:t>
            </a:r>
            <a:r>
              <a:rPr lang="zh-CN" altLang="zh-CN" sz="2400" dirty="0"/>
              <a:t>中的信息</a:t>
            </a:r>
            <a:r>
              <a:rPr lang="zh-CN" altLang="zh-CN" sz="2400" dirty="0" smtClean="0"/>
              <a:t>，</a:t>
            </a:r>
            <a:r>
              <a:rPr lang="en-US" altLang="zh-CN" sz="2400" dirty="0" err="1" smtClean="0"/>
              <a:t>session_start</a:t>
            </a:r>
            <a:r>
              <a:rPr lang="zh-CN" altLang="zh-CN" sz="2400" dirty="0" smtClean="0"/>
              <a:t>后，</a:t>
            </a:r>
            <a:r>
              <a:rPr lang="zh-CN" altLang="en-US" sz="2400" dirty="0"/>
              <a:t>由</a:t>
            </a:r>
            <a:r>
              <a:rPr lang="zh-CN" altLang="en-US" sz="2400" dirty="0" smtClean="0"/>
              <a:t>于无法找到</a:t>
            </a:r>
            <a:r>
              <a:rPr lang="en-US" altLang="zh-CN" sz="2400" dirty="0" smtClean="0"/>
              <a:t>session</a:t>
            </a:r>
            <a:r>
              <a:rPr lang="zh-CN" altLang="en-US" sz="2400" dirty="0" smtClean="0"/>
              <a:t>文件名，</a:t>
            </a:r>
            <a:r>
              <a:rPr lang="zh-CN" altLang="zh-CN" sz="2400" dirty="0" smtClean="0"/>
              <a:t>立</a:t>
            </a:r>
            <a:r>
              <a:rPr lang="zh-CN" altLang="zh-CN" sz="2400" dirty="0"/>
              <a:t>即创建新的</a:t>
            </a:r>
            <a:r>
              <a:rPr lang="en-US" altLang="zh-CN" sz="2400" dirty="0"/>
              <a:t>SESSION</a:t>
            </a:r>
            <a:r>
              <a:rPr lang="zh-CN" altLang="zh-CN" sz="2400" dirty="0"/>
              <a:t>文件，此时</a:t>
            </a:r>
            <a:r>
              <a:rPr lang="en-US" altLang="zh-CN" sz="2400" dirty="0"/>
              <a:t>session</a:t>
            </a:r>
            <a:r>
              <a:rPr lang="zh-CN" altLang="zh-CN" sz="2400" dirty="0"/>
              <a:t>信息为空。</a:t>
            </a:r>
          </a:p>
          <a:p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73" y="4726934"/>
            <a:ext cx="5269195" cy="1915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043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禁用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后，如何使用</a:t>
            </a:r>
            <a:r>
              <a:rPr lang="en-US" altLang="zh-CN" dirty="0" smtClean="0"/>
              <a:t>session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即解决多个页面不能共享</a:t>
            </a:r>
            <a:r>
              <a:rPr lang="en-US" altLang="zh-CN" sz="2400" dirty="0" smtClean="0"/>
              <a:t>session</a:t>
            </a:r>
            <a:r>
              <a:rPr lang="zh-CN" altLang="en-US" sz="2400" dirty="0" smtClean="0"/>
              <a:t>数据的问题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开</a:t>
            </a:r>
            <a:r>
              <a:rPr lang="zh-CN" altLang="en-US" sz="2000" dirty="0" smtClean="0"/>
              <a:t>启</a:t>
            </a:r>
            <a:r>
              <a:rPr lang="en-US" altLang="zh-CN" sz="2000" dirty="0" smtClean="0"/>
              <a:t>cookie</a:t>
            </a:r>
          </a:p>
          <a:p>
            <a:pPr lvl="1"/>
            <a:r>
              <a:rPr lang="en-US" altLang="zh-CN" sz="2000" dirty="0" smtClean="0"/>
              <a:t>URL</a:t>
            </a:r>
            <a:r>
              <a:rPr lang="zh-CN" altLang="en-US" sz="2000" dirty="0" smtClean="0"/>
              <a:t>重写（</a:t>
            </a:r>
            <a:r>
              <a:rPr lang="en-US" altLang="zh-CN" sz="2000" dirty="0" smtClean="0"/>
              <a:t>URL</a:t>
            </a:r>
            <a:r>
              <a:rPr lang="zh-CN" altLang="en-US" sz="2000" dirty="0"/>
              <a:t>添</a:t>
            </a:r>
            <a:r>
              <a:rPr lang="zh-CN" altLang="en-US" sz="2000" dirty="0" smtClean="0"/>
              <a:t>加</a:t>
            </a:r>
            <a:r>
              <a:rPr lang="en-US" altLang="zh-CN" sz="2000" dirty="0" smtClean="0"/>
              <a:t>SID</a:t>
            </a:r>
            <a:r>
              <a:rPr lang="zh-CN" altLang="en-US" sz="2000" dirty="0" smtClean="0"/>
              <a:t>参数）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18325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禁用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后，如何使用</a:t>
            </a:r>
            <a:r>
              <a:rPr lang="en-US" altLang="zh-CN" dirty="0" smtClean="0"/>
              <a:t>session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URL</a:t>
            </a:r>
            <a:r>
              <a:rPr lang="zh-CN" altLang="en-US" sz="2400" dirty="0" smtClean="0"/>
              <a:t>重写（</a:t>
            </a:r>
            <a:r>
              <a:rPr lang="en-US" altLang="zh-CN" sz="2400" dirty="0" smtClean="0"/>
              <a:t>URL</a:t>
            </a:r>
            <a:r>
              <a:rPr lang="zh-CN" altLang="en-US" sz="2400" dirty="0"/>
              <a:t>添</a:t>
            </a:r>
            <a:r>
              <a:rPr lang="zh-CN" altLang="en-US" sz="2400" dirty="0" smtClean="0"/>
              <a:t>加</a:t>
            </a:r>
            <a:r>
              <a:rPr lang="en-US" altLang="zh-CN" sz="2400" dirty="0" smtClean="0"/>
              <a:t>SID</a:t>
            </a:r>
            <a:r>
              <a:rPr lang="zh-CN" altLang="en-US" sz="2400" dirty="0" smtClean="0"/>
              <a:t>参数）</a:t>
            </a:r>
            <a:endParaRPr lang="en-US" altLang="zh-CN" sz="2400" dirty="0" smtClean="0"/>
          </a:p>
          <a:p>
            <a:pPr lvl="1"/>
            <a:r>
              <a:rPr lang="en-US" altLang="zh-CN" sz="2000" b="1" dirty="0" err="1">
                <a:solidFill>
                  <a:srgbClr val="FF0000"/>
                </a:solidFill>
              </a:rPr>
              <a:t>session_id</a:t>
            </a:r>
            <a:r>
              <a:rPr lang="en-US" altLang="zh-CN" sz="2000" b="1" dirty="0">
                <a:solidFill>
                  <a:srgbClr val="FF0000"/>
                </a:solidFill>
              </a:rPr>
              <a:t>()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zh-CN" altLang="en-US" sz="2000" dirty="0"/>
              <a:t>可以用来</a:t>
            </a:r>
            <a:r>
              <a:rPr lang="zh-CN" altLang="en-US" sz="2000" b="1" dirty="0">
                <a:solidFill>
                  <a:srgbClr val="FF0000"/>
                </a:solidFill>
              </a:rPr>
              <a:t>获取</a:t>
            </a:r>
            <a:r>
              <a:rPr lang="en-US" altLang="zh-CN" sz="2000" b="1" dirty="0">
                <a:solidFill>
                  <a:srgbClr val="FF0000"/>
                </a:solidFill>
              </a:rPr>
              <a:t>/</a:t>
            </a:r>
            <a:r>
              <a:rPr lang="zh-CN" altLang="en-US" sz="2000" b="1" dirty="0">
                <a:solidFill>
                  <a:srgbClr val="FF0000"/>
                </a:solidFill>
              </a:rPr>
              <a:t>设置 </a:t>
            </a:r>
            <a:r>
              <a:rPr lang="zh-CN" altLang="en-US" sz="2000" dirty="0"/>
              <a:t>当前会话 </a:t>
            </a:r>
            <a:r>
              <a:rPr lang="en-US" altLang="zh-CN" sz="2000" dirty="0"/>
              <a:t>ID</a:t>
            </a:r>
            <a:r>
              <a:rPr lang="zh-CN" altLang="en-US" sz="2000" dirty="0">
                <a:solidFill>
                  <a:srgbClr val="FF0000"/>
                </a:solidFill>
              </a:rPr>
              <a:t>。 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endParaRPr lang="en-US" altLang="zh-CN" sz="2000" dirty="0" smtClean="0"/>
          </a:p>
          <a:p>
            <a:pPr lvl="1"/>
            <a:r>
              <a:rPr lang="zh-CN" altLang="en-US" sz="2000" dirty="0"/>
              <a:t>开</a:t>
            </a:r>
            <a:r>
              <a:rPr lang="zh-CN" altLang="en-US" sz="2000" dirty="0" smtClean="0"/>
              <a:t>启</a:t>
            </a:r>
            <a:r>
              <a:rPr lang="en-US" altLang="zh-CN" sz="2000" dirty="0" smtClean="0"/>
              <a:t>session</a:t>
            </a:r>
            <a:r>
              <a:rPr lang="zh-CN" altLang="en-US" sz="2000" dirty="0" smtClean="0"/>
              <a:t>，此时会创建</a:t>
            </a:r>
            <a:r>
              <a:rPr lang="en-US" altLang="zh-CN" sz="2000" dirty="0" smtClean="0"/>
              <a:t>session</a:t>
            </a:r>
            <a:r>
              <a:rPr lang="zh-CN" altLang="en-US" sz="2000" dirty="0" smtClean="0"/>
              <a:t>文件，使用</a:t>
            </a:r>
            <a:r>
              <a:rPr lang="en-US" altLang="zh-CN" sz="2000" dirty="0" err="1" smtClean="0"/>
              <a:t>session_id</a:t>
            </a:r>
            <a:r>
              <a:rPr lang="zh-CN" altLang="en-US" sz="2000" dirty="0" smtClean="0"/>
              <a:t>函数获取本次会话的会话名称。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该</a:t>
            </a:r>
            <a:r>
              <a:rPr lang="zh-CN" altLang="en-US" sz="2000" dirty="0"/>
              <a:t>参</a:t>
            </a:r>
            <a:r>
              <a:rPr lang="zh-CN" altLang="en-US" sz="2000" dirty="0" smtClean="0"/>
              <a:t>数通过地址栏传递，用来设置其他页面该次会话的</a:t>
            </a:r>
            <a:r>
              <a:rPr lang="en-US" altLang="zh-CN" sz="2000" dirty="0" smtClean="0"/>
              <a:t>SESSION</a:t>
            </a:r>
            <a:r>
              <a:rPr lang="zh-CN" altLang="en-US" sz="2000" dirty="0" smtClean="0"/>
              <a:t>文件名称。确保不再创建新的</a:t>
            </a:r>
            <a:r>
              <a:rPr lang="en-US" altLang="zh-CN" sz="2000" dirty="0" smtClean="0"/>
              <a:t>session</a:t>
            </a:r>
            <a:r>
              <a:rPr lang="zh-CN" altLang="en-US" sz="2000" dirty="0" smtClean="0"/>
              <a:t>文件。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在</a:t>
            </a:r>
            <a:r>
              <a:rPr lang="zh-CN" altLang="en-US" sz="2000" dirty="0"/>
              <a:t>调用 </a:t>
            </a:r>
            <a:r>
              <a:rPr lang="en-US" altLang="zh-CN" sz="2000" dirty="0" err="1">
                <a:hlinkClick r:id="rId2" action="ppaction://hlinkfile"/>
              </a:rPr>
              <a:t>session_start</a:t>
            </a:r>
            <a:r>
              <a:rPr lang="en-US" altLang="zh-CN" sz="2000" dirty="0">
                <a:hlinkClick r:id="rId2" action="ppaction://hlinkfile"/>
              </a:rPr>
              <a:t>()</a:t>
            </a:r>
            <a:r>
              <a:rPr lang="en-US" altLang="zh-CN" sz="2000" dirty="0"/>
              <a:t> </a:t>
            </a:r>
            <a:r>
              <a:rPr lang="zh-CN" altLang="en-US" sz="2000" dirty="0"/>
              <a:t>函数之前调用 </a:t>
            </a:r>
            <a:r>
              <a:rPr lang="en-US" altLang="zh-CN" sz="2000" b="1" dirty="0" err="1"/>
              <a:t>session_id</a:t>
            </a:r>
            <a:r>
              <a:rPr lang="en-US" altLang="zh-CN" sz="2000" b="1" dirty="0"/>
              <a:t>()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函数，来实现会名称的设置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15669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通过数组方式设置</a:t>
            </a:r>
            <a:r>
              <a:rPr lang="en-US" altLang="zh-CN" sz="2400" dirty="0" smtClean="0"/>
              <a:t>COOKIE</a:t>
            </a:r>
            <a:r>
              <a:rPr lang="zh-CN" altLang="en-US" sz="2400" dirty="0" smtClean="0"/>
              <a:t>数据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4457700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71" y="4437112"/>
            <a:ext cx="3532329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487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禁用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后，如何使用</a:t>
            </a:r>
            <a:r>
              <a:rPr lang="en-US" altLang="zh-CN" dirty="0" smtClean="0"/>
              <a:t>session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04" y="1628800"/>
            <a:ext cx="6264696" cy="1233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04" y="2901655"/>
            <a:ext cx="7197942" cy="1233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4257510"/>
            <a:ext cx="6294457" cy="2048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120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禁用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后，如何使用</a:t>
            </a:r>
            <a:r>
              <a:rPr lang="en-US" altLang="zh-CN" dirty="0" smtClean="0"/>
              <a:t>session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23" y="1772816"/>
            <a:ext cx="7732713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3" y="3884629"/>
            <a:ext cx="6239747" cy="1682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204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禁用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后，如何使用</a:t>
            </a:r>
            <a:r>
              <a:rPr lang="en-US" altLang="zh-CN" dirty="0" smtClean="0"/>
              <a:t>session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84480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1128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进阶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单个目录中存放的</a:t>
            </a:r>
            <a:r>
              <a:rPr lang="en-US" altLang="zh-CN" sz="2400" dirty="0" smtClean="0"/>
              <a:t>session</a:t>
            </a:r>
            <a:r>
              <a:rPr lang="zh-CN" altLang="en-US" sz="2400" dirty="0" smtClean="0"/>
              <a:t>文件数目超过</a:t>
            </a:r>
            <a:r>
              <a:rPr lang="en-US" altLang="zh-CN" sz="2400" dirty="0" smtClean="0"/>
              <a:t>2000</a:t>
            </a:r>
            <a:r>
              <a:rPr lang="zh-CN" altLang="en-US" sz="2400" dirty="0" smtClean="0"/>
              <a:t>，会导致读取速度明显变慢。</a:t>
            </a:r>
            <a:endParaRPr lang="en-US" altLang="zh-CN" sz="2400" dirty="0" smtClean="0"/>
          </a:p>
          <a:p>
            <a:r>
              <a:rPr lang="zh-CN" altLang="en-US" sz="2400" dirty="0" smtClean="0"/>
              <a:t>可以将</a:t>
            </a:r>
            <a:r>
              <a:rPr lang="en-US" altLang="zh-CN" sz="2400" dirty="0" smtClean="0"/>
              <a:t>session</a:t>
            </a:r>
            <a:r>
              <a:rPr lang="zh-CN" altLang="en-US" sz="2400" dirty="0" smtClean="0"/>
              <a:t>数据存入数据库（数据表的存储引擎选择</a:t>
            </a:r>
            <a:r>
              <a:rPr lang="en-US" altLang="zh-CN" sz="2400" dirty="0" smtClean="0"/>
              <a:t>MEMORY</a:t>
            </a:r>
            <a:r>
              <a:rPr lang="zh-CN" altLang="en-US" sz="2400" dirty="0" smtClean="0"/>
              <a:t>，所有的数据加载在内存中，操作速度快）。使用</a:t>
            </a:r>
            <a:r>
              <a:rPr lang="en-US" altLang="zh-CN" sz="2400" dirty="0" err="1" smtClean="0"/>
              <a:t>session_set_save_handler</a:t>
            </a:r>
            <a:r>
              <a:rPr lang="zh-CN" altLang="en-US" sz="2400" dirty="0" smtClean="0"/>
              <a:t>自定存储机制实现</a:t>
            </a:r>
            <a:endParaRPr lang="en-US" altLang="zh-CN" sz="2400" dirty="0" smtClean="0"/>
          </a:p>
          <a:p>
            <a:r>
              <a:rPr lang="zh-CN" altLang="en-US" sz="2400" dirty="0" smtClean="0"/>
              <a:t>对于高并发大流量的网站，可以使用</a:t>
            </a:r>
            <a:r>
              <a:rPr lang="en-US" altLang="zh-CN" sz="2400" dirty="0" smtClean="0"/>
              <a:t>No-SQL</a:t>
            </a:r>
            <a:r>
              <a:rPr lang="zh-CN" altLang="en-US" sz="2400" dirty="0" smtClean="0"/>
              <a:t>数据存储方案实现</a:t>
            </a:r>
            <a:r>
              <a:rPr lang="en-US" altLang="zh-CN" sz="2400" dirty="0" smtClean="0"/>
              <a:t>session</a:t>
            </a:r>
            <a:r>
              <a:rPr lang="zh-CN" altLang="en-US" sz="2400" smtClean="0"/>
              <a:t>数据的存储。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244123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COOKIE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浏览器端查看</a:t>
            </a:r>
            <a:r>
              <a:rPr lang="en-US" altLang="zh-CN" sz="2400" dirty="0" smtClean="0"/>
              <a:t>COOKIE</a:t>
            </a:r>
            <a:r>
              <a:rPr lang="zh-CN" altLang="en-US" sz="2400" dirty="0" smtClean="0"/>
              <a:t>数据</a:t>
            </a:r>
            <a:endParaRPr lang="en-US" altLang="zh-CN" sz="2400" dirty="0" smtClean="0"/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选项</a:t>
            </a:r>
            <a:r>
              <a:rPr lang="en-US" altLang="zh-CN" sz="2000" dirty="0" smtClean="0">
                <a:solidFill>
                  <a:srgbClr val="FF0000"/>
                </a:solidFill>
              </a:rPr>
              <a:t>—</a:t>
            </a:r>
            <a:r>
              <a:rPr lang="zh-CN" altLang="en-US" sz="2000" dirty="0" smtClean="0">
                <a:solidFill>
                  <a:srgbClr val="FF0000"/>
                </a:solidFill>
              </a:rPr>
              <a:t>隐私</a:t>
            </a:r>
            <a:r>
              <a:rPr lang="en-US" altLang="zh-CN" sz="2000" dirty="0" smtClean="0">
                <a:solidFill>
                  <a:srgbClr val="FF0000"/>
                </a:solidFill>
              </a:rPr>
              <a:t>—</a:t>
            </a:r>
            <a:r>
              <a:rPr lang="zh-CN" altLang="en-US" sz="2000" dirty="0" smtClean="0">
                <a:solidFill>
                  <a:srgbClr val="FF0000"/>
                </a:solidFill>
              </a:rPr>
              <a:t>历史记录</a:t>
            </a:r>
            <a:r>
              <a:rPr lang="en-US" altLang="zh-CN" sz="2000" dirty="0" smtClean="0">
                <a:solidFill>
                  <a:srgbClr val="FF0000"/>
                </a:solidFill>
              </a:rPr>
              <a:t>—</a:t>
            </a:r>
            <a:r>
              <a:rPr lang="zh-CN" altLang="en-US" sz="2000" dirty="0" smtClean="0">
                <a:solidFill>
                  <a:srgbClr val="FF0000"/>
                </a:solidFill>
              </a:rPr>
              <a:t>删除单个</a:t>
            </a:r>
            <a:r>
              <a:rPr lang="en-US" altLang="zh-CN" sz="2000" dirty="0" smtClean="0">
                <a:solidFill>
                  <a:srgbClr val="FF0000"/>
                </a:solidFill>
              </a:rPr>
              <a:t>cookie</a:t>
            </a:r>
            <a:r>
              <a:rPr lang="zh-CN" altLang="en-US" sz="2000" dirty="0" smtClean="0">
                <a:solidFill>
                  <a:srgbClr val="FF0000"/>
                </a:solidFill>
              </a:rPr>
              <a:t>数据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811" y="2636912"/>
            <a:ext cx="5184576" cy="3208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490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COOKIE</a:t>
            </a:r>
            <a:r>
              <a:rPr lang="zh-CN" altLang="en-US" dirty="0"/>
              <a:t>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查看</a:t>
            </a:r>
            <a:r>
              <a:rPr lang="en-US" altLang="zh-CN" sz="2400" dirty="0" smtClean="0"/>
              <a:t>COOKIE</a:t>
            </a:r>
            <a:r>
              <a:rPr lang="zh-CN" altLang="en-US" sz="2400" dirty="0" smtClean="0"/>
              <a:t>信息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可以</a:t>
            </a:r>
            <a:r>
              <a:rPr lang="zh-CN" altLang="en-US" sz="2000" dirty="0"/>
              <a:t>通过全局变量</a:t>
            </a:r>
            <a:r>
              <a:rPr lang="en-US" altLang="zh-CN" sz="2000" dirty="0"/>
              <a:t>$_COOKIE</a:t>
            </a:r>
            <a:r>
              <a:rPr lang="zh-CN" altLang="en-US" sz="2000" dirty="0"/>
              <a:t>读取。</a:t>
            </a:r>
          </a:p>
          <a:p>
            <a:pPr lvl="1"/>
            <a:r>
              <a:rPr lang="zh-CN" altLang="en-US" sz="2000" dirty="0" smtClean="0"/>
              <a:t>在</a:t>
            </a:r>
            <a:r>
              <a:rPr lang="zh-CN" altLang="en-US" sz="2000" dirty="0"/>
              <a:t>当前页面设置的</a:t>
            </a:r>
            <a:r>
              <a:rPr lang="en-US" altLang="zh-CN" sz="2000" dirty="0"/>
              <a:t>COOKIE</a:t>
            </a:r>
            <a:r>
              <a:rPr lang="zh-CN" altLang="en-US" sz="2000" dirty="0"/>
              <a:t>数据，可以在网站的其他脚本中读取到。</a:t>
            </a:r>
          </a:p>
          <a:p>
            <a:pPr lvl="1"/>
            <a:r>
              <a:rPr lang="zh-CN" altLang="en-US" sz="2000" dirty="0" smtClean="0"/>
              <a:t>在</a:t>
            </a:r>
            <a:r>
              <a:rPr lang="zh-CN" altLang="en-US" sz="2000" dirty="0"/>
              <a:t>当前浏览器请求页面设置的</a:t>
            </a:r>
            <a:r>
              <a:rPr lang="en-US" altLang="zh-CN" sz="2000" dirty="0"/>
              <a:t>COOKIE</a:t>
            </a:r>
            <a:r>
              <a:rPr lang="zh-CN" altLang="en-US" sz="2000" dirty="0"/>
              <a:t>数据，在其他页面无法访问</a:t>
            </a:r>
          </a:p>
          <a:p>
            <a:pPr lvl="1"/>
            <a:r>
              <a:rPr lang="zh-CN" altLang="en-US" sz="2000" dirty="0" smtClean="0"/>
              <a:t>无法</a:t>
            </a:r>
            <a:r>
              <a:rPr lang="zh-CN" altLang="en-US" sz="2000" dirty="0"/>
              <a:t>通过</a:t>
            </a:r>
            <a:r>
              <a:rPr lang="en-US" altLang="zh-CN" sz="2000" dirty="0"/>
              <a:t>$_COOKIE</a:t>
            </a:r>
            <a:r>
              <a:rPr lang="zh-CN" altLang="en-US" sz="2000" dirty="0"/>
              <a:t>添加数组元素的方式设置数据、实现在客户端保存。</a:t>
            </a:r>
          </a:p>
          <a:p>
            <a:pPr lvl="1"/>
            <a:endParaRPr lang="zh-CN" altLang="zh-CN" sz="2000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4077072"/>
            <a:ext cx="6120680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1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COOKIE</a:t>
            </a:r>
            <a:r>
              <a:rPr lang="zh-CN" altLang="en-US" dirty="0"/>
              <a:t>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修改</a:t>
            </a:r>
            <a:r>
              <a:rPr lang="en-US" altLang="zh-CN" sz="2400" dirty="0" smtClean="0"/>
              <a:t>COOKIE</a:t>
            </a:r>
            <a:r>
              <a:rPr lang="zh-CN" altLang="en-US" sz="2400" dirty="0" smtClean="0"/>
              <a:t>数据</a:t>
            </a:r>
            <a:endParaRPr lang="en-US" altLang="zh-CN" sz="2400" dirty="0" smtClean="0"/>
          </a:p>
          <a:p>
            <a:pPr lvl="1"/>
            <a:r>
              <a:rPr lang="zh-CN" altLang="zh-CN" sz="2000" dirty="0"/>
              <a:t>对于已经存在的</a:t>
            </a:r>
            <a:r>
              <a:rPr lang="en-US" altLang="zh-CN" sz="2000" dirty="0"/>
              <a:t>cookie</a:t>
            </a:r>
            <a:r>
              <a:rPr lang="zh-CN" altLang="zh-CN" sz="2000" dirty="0"/>
              <a:t>变量，再赋值相当于修改值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r>
              <a:rPr lang="zh-CN" altLang="en-US" sz="2400" dirty="0" smtClean="0"/>
              <a:t>删除</a:t>
            </a:r>
            <a:r>
              <a:rPr lang="en-US" altLang="zh-CN" sz="2400" dirty="0" smtClean="0"/>
              <a:t>COOKIE</a:t>
            </a:r>
            <a:r>
              <a:rPr lang="zh-CN" altLang="en-US" sz="2400" dirty="0" smtClean="0"/>
              <a:t>数据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没有显示的删除语句。</a:t>
            </a:r>
            <a:r>
              <a:rPr lang="zh-CN" altLang="zh-CN" sz="2000" dirty="0" smtClean="0"/>
              <a:t>设置</a:t>
            </a:r>
            <a:r>
              <a:rPr lang="zh-CN" altLang="zh-CN" sz="2000" dirty="0"/>
              <a:t>某个</a:t>
            </a:r>
            <a:r>
              <a:rPr lang="en-US" altLang="zh-CN" sz="2000" dirty="0"/>
              <a:t>COOKIE</a:t>
            </a:r>
            <a:r>
              <a:rPr lang="zh-CN" altLang="zh-CN" sz="2000" dirty="0"/>
              <a:t>为空字符串。</a:t>
            </a:r>
          </a:p>
          <a:p>
            <a:endParaRPr lang="zh-CN" altLang="zh-CN" sz="2400" dirty="0"/>
          </a:p>
          <a:p>
            <a:pPr lvl="1"/>
            <a:endParaRPr lang="en-US" altLang="zh-CN" sz="2000" dirty="0" smtClean="0"/>
          </a:p>
          <a:p>
            <a:pPr lvl="1"/>
            <a:endParaRPr lang="zh-CN" altLang="en-US" sz="2000" dirty="0"/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879473" y="2564904"/>
            <a:ext cx="5636741" cy="1780024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861932" y="5443820"/>
            <a:ext cx="5654283" cy="100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6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11849</TotalTime>
  <Words>3259</Words>
  <Application>Microsoft Office PowerPoint</Application>
  <PresentationFormat>全屏显示(4:3)</PresentationFormat>
  <Paragraphs>406</Paragraphs>
  <Slides>64</Slides>
  <Notes>39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65" baseType="lpstr">
      <vt:lpstr>Office 主题</vt:lpstr>
      <vt:lpstr>PowerPoint 演示文稿</vt:lpstr>
      <vt:lpstr>什么是会话技术</vt:lpstr>
      <vt:lpstr>会话技术</vt:lpstr>
      <vt:lpstr>COOKIE技术</vt:lpstr>
      <vt:lpstr>COOKIE技术</vt:lpstr>
      <vt:lpstr>COOKIE技术</vt:lpstr>
      <vt:lpstr>COOKIE技术</vt:lpstr>
      <vt:lpstr>COOKIE技术</vt:lpstr>
      <vt:lpstr>COOKIE技术</vt:lpstr>
      <vt:lpstr>COOKIE技术</vt:lpstr>
      <vt:lpstr>COOKIE的运行原理</vt:lpstr>
      <vt:lpstr>COOKIE的运行原理</vt:lpstr>
      <vt:lpstr>COOKIE的运行原理</vt:lpstr>
      <vt:lpstr>COOKIE的运行原理</vt:lpstr>
      <vt:lpstr>COOKIE数据属性</vt:lpstr>
      <vt:lpstr>COOKIE数据属性</vt:lpstr>
      <vt:lpstr>COOKIE技术</vt:lpstr>
      <vt:lpstr>COOKIE技术</vt:lpstr>
      <vt:lpstr>COOKIE技术</vt:lpstr>
      <vt:lpstr>COOKIE数据属性</vt:lpstr>
      <vt:lpstr>COOKIE技术</vt:lpstr>
      <vt:lpstr>COOKIE技术</vt:lpstr>
      <vt:lpstr>COOKIE技术</vt:lpstr>
      <vt:lpstr>COOKIE技术</vt:lpstr>
      <vt:lpstr>COOKIE案例—自动登录</vt:lpstr>
      <vt:lpstr>COOKIE案例—自动登录</vt:lpstr>
      <vt:lpstr>COOKIE案例—自动登录</vt:lpstr>
      <vt:lpstr>COOKIE案例—自动登录</vt:lpstr>
      <vt:lpstr>COOKIE案例—自动登录</vt:lpstr>
      <vt:lpstr>COOKI总结</vt:lpstr>
      <vt:lpstr>PowerPoint 演示文稿</vt:lpstr>
      <vt:lpstr>SESSION技术</vt:lpstr>
      <vt:lpstr>SESSION技术</vt:lpstr>
      <vt:lpstr>SESSION技术</vt:lpstr>
      <vt:lpstr>SESSION技术</vt:lpstr>
      <vt:lpstr>SESSION原理</vt:lpstr>
      <vt:lpstr>SESSION技术</vt:lpstr>
      <vt:lpstr>SESSION技术</vt:lpstr>
      <vt:lpstr>SESSION技术</vt:lpstr>
      <vt:lpstr>SESSION技术</vt:lpstr>
      <vt:lpstr>SESSION技术</vt:lpstr>
      <vt:lpstr>SESSION技术</vt:lpstr>
      <vt:lpstr>SESSION技术</vt:lpstr>
      <vt:lpstr>SESSION vs COOKIE</vt:lpstr>
      <vt:lpstr>SESSION vs COOKIE</vt:lpstr>
      <vt:lpstr>PowerPoint 演示文稿</vt:lpstr>
      <vt:lpstr>SESSION技术</vt:lpstr>
      <vt:lpstr>SESSION数据属性</vt:lpstr>
      <vt:lpstr>案例—购物车应用</vt:lpstr>
      <vt:lpstr>案例—购物车应用</vt:lpstr>
      <vt:lpstr>案例—购物车应用</vt:lpstr>
      <vt:lpstr>案例—购物车应用</vt:lpstr>
      <vt:lpstr>SESSION技术</vt:lpstr>
      <vt:lpstr>SESSION技术</vt:lpstr>
      <vt:lpstr>PowerPoint 演示文稿</vt:lpstr>
      <vt:lpstr>禁用COOKIE后，如何使用session</vt:lpstr>
      <vt:lpstr>禁用COOKIE后，如何使用session</vt:lpstr>
      <vt:lpstr>禁用COOKIE后，如何使用session</vt:lpstr>
      <vt:lpstr>禁用COOKIE后，如何使用session</vt:lpstr>
      <vt:lpstr>禁用COOKIE后，如何使用session</vt:lpstr>
      <vt:lpstr>禁用COOKIE后，如何使用session</vt:lpstr>
      <vt:lpstr>禁用COOKIE后，如何使用session</vt:lpstr>
      <vt:lpstr>SESSION进阶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Julien</dc:creator>
  <cp:lastModifiedBy>julien</cp:lastModifiedBy>
  <cp:revision>893</cp:revision>
  <dcterms:created xsi:type="dcterms:W3CDTF">2015-06-29T07:19:00Z</dcterms:created>
  <dcterms:modified xsi:type="dcterms:W3CDTF">2017-06-12T01:33:37Z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