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4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9"/>
    <p:restoredTop sz="94771"/>
  </p:normalViewPr>
  <p:slideViewPr>
    <p:cSldViewPr snapToGrid="0" snapToObjects="1">
      <p:cViewPr>
        <p:scale>
          <a:sx n="91" d="100"/>
          <a:sy n="91" d="100"/>
        </p:scale>
        <p:origin x="93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EB29B-9957-2843-BCE5-5AEF61E28DCA}" type="datetimeFigureOut">
              <a:rPr lang="en-US" smtClean="0"/>
              <a:t>9/11/21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AEDE2-06D6-4E4E-94EB-F336A15E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59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AEDE2-06D6-4E4E-94EB-F336A15E8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55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AEDE2-06D6-4E4E-94EB-F336A15E8F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02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AEDE2-06D6-4E4E-94EB-F336A15E8F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51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79EE-45F4-A748-A9C0-340F04C90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7B0BA-0EBF-C542-90A8-10BD74802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E1CBD-25BE-714C-9F82-B29F4150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AE57-DC18-7443-B1C4-485807DF871D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89311-226F-054D-ACD7-B98779ED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919D0-DF88-8E4B-9733-BD285729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EB98-C6AE-D24E-A9D5-63BCE880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7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CC053-12CE-0348-8DE7-1A04D6B9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9B9B8-C621-D249-821B-6104C9702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6EBFD-4A36-7149-B10E-4710B906B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AE57-DC18-7443-B1C4-485807DF871D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B5C7D-C815-D04A-98C2-2CD55F32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CE4BB-7AF4-4D49-8609-BC0780B9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EB98-C6AE-D24E-A9D5-63BCE880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1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3E8AF-83D3-2742-9A72-875DF2745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5B368-EFD4-0C4C-963A-2D1AD5FF7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34932-987C-9F49-8D06-FFFA1EBF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AE57-DC18-7443-B1C4-485807DF871D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024FF-2E2B-F348-B854-5AFBACA1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284D3-F6B8-224F-B46D-A7A8B694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EB98-C6AE-D24E-A9D5-63BCE880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5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29938-4545-5B45-AE55-81CB2A37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3D470-B43E-3E4E-9AA6-D4E923CAF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8CFD7-7866-A342-9B09-A5BCE1C8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AE57-DC18-7443-B1C4-485807DF871D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59BD5-3037-BB4F-A32C-494BC6EA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DD983-7F41-3C4D-839D-0019D1BC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EB98-C6AE-D24E-A9D5-63BCE880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4F7C-9CF3-3F4F-B1EF-3117D335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5FD2E-DACC-0347-8B36-A1B635005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2C45C-4E17-B64B-9060-039ED64F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AE57-DC18-7443-B1C4-485807DF871D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6A34B-98D0-AD4B-9B41-69F5947D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6FE18-FDA6-7847-84AC-000C3919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EB98-C6AE-D24E-A9D5-63BCE880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5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7042-E8E3-BB42-BB6F-C71E66C5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52EAF-94EE-F240-97C6-91A579F95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93F80-CCC6-6542-8B40-6946C54DF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52D7E-E5F5-AA44-B4E7-55A46771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AE57-DC18-7443-B1C4-485807DF871D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39884-E632-BA4A-A8FF-A0A6CCFA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F71C4-CF29-9547-9804-D474B5C0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EB98-C6AE-D24E-A9D5-63BCE880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BD01A-D4E8-064E-9207-E8189532E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DC101-F79D-F94F-BFBF-70B6CA65E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CFAD4-6B94-A844-B7CC-C11F659A4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23C2AD-7C43-B74C-A076-2086DA341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2F87A-525F-4E43-8EB4-921A65E79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4FA3DB-6846-D746-BD59-8F0930BB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AE57-DC18-7443-B1C4-485807DF871D}" type="datetimeFigureOut">
              <a:rPr lang="en-US" smtClean="0"/>
              <a:t>9/11/21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1A4B69-6B2A-C64B-9EA6-7437E998B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63F51-88A4-E04D-9F66-1FAE8874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EB98-C6AE-D24E-A9D5-63BCE880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5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E73A-8675-D84E-B405-6693050C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71DACA-3F92-AF47-8DF5-520C6EF1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AE57-DC18-7443-B1C4-485807DF871D}" type="datetimeFigureOut">
              <a:rPr lang="en-US" smtClean="0"/>
              <a:t>9/11/21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E2F5E-7912-BA4D-AD26-521D263F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9C245-17BF-424B-8CC6-354DF657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EB98-C6AE-D24E-A9D5-63BCE880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2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9E086-D04E-A34F-B405-BCFCBFEF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AE57-DC18-7443-B1C4-485807DF871D}" type="datetimeFigureOut">
              <a:rPr lang="en-US" smtClean="0"/>
              <a:t>9/11/21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BDF2F5-B0AD-CB48-89A2-24A86EE48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8630E-7AF4-E648-B916-F38F02FD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EB98-C6AE-D24E-A9D5-63BCE880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02F96-2D2A-6540-A876-DB49C8842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94A1B-28D3-1A40-8A01-E45460964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9DF96-627E-2545-91B8-D85CCB784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F1676-D511-DE4B-840B-B87CAC4DC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AE57-DC18-7443-B1C4-485807DF871D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A8BC9-AFCB-414C-9E5B-F681AE5A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DF4F0-FB89-4941-98E0-BCE1612A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EB98-C6AE-D24E-A9D5-63BCE880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2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63D1-A24D-7C41-A8E8-0420426F9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E9D18-2120-9446-B1F3-9EF81D9308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19076-0904-2C41-9053-3417A3F4D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0EB67-F06F-8B4B-8CC3-466819F8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AE57-DC18-7443-B1C4-485807DF871D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C1A9B-2B62-0846-AD66-CDC1FA8F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C0390-CC2F-B241-A389-56A7769B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EB98-C6AE-D24E-A9D5-63BCE880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2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3B181-654E-6F4A-8840-4342739B6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AE0A3-1E17-4045-8E42-FC2BF446B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8E888-9B06-D640-B033-CCAA1B5AF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AE57-DC18-7443-B1C4-485807DF871D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27888-3246-3445-9BA9-16651904E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13B64-8CB3-C240-B743-3FEC9CF1C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9EB98-C6AE-D24E-A9D5-63BCE880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6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DED35C89-9013-924B-BD4E-C0F6DE673E30}"/>
              </a:ext>
            </a:extLst>
          </p:cNvPr>
          <p:cNvSpPr txBox="1"/>
          <p:nvPr/>
        </p:nvSpPr>
        <p:spPr>
          <a:xfrm>
            <a:off x="627655" y="1323356"/>
            <a:ext cx="8948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1.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Equivalence:</a:t>
            </a:r>
            <a:r>
              <a:rPr lang="zh-CN" altLang="en-US" sz="3200" b="1" dirty="0"/>
              <a:t> </a:t>
            </a:r>
            <a:r>
              <a:rPr lang="en-US" altLang="zh-CN" sz="3200" dirty="0"/>
              <a:t>SMDP</a:t>
            </a:r>
            <a:r>
              <a:rPr lang="zh-CN" altLang="en-US" sz="3200" dirty="0"/>
              <a:t> </a:t>
            </a:r>
            <a:r>
              <a:rPr lang="en-US" altLang="zh-CN" sz="3200" dirty="0"/>
              <a:t>Option</a:t>
            </a:r>
            <a:r>
              <a:rPr lang="zh-CN" altLang="en-US" sz="3200" dirty="0"/>
              <a:t> </a:t>
            </a:r>
            <a:r>
              <a:rPr lang="en-US" altLang="zh-CN" sz="3200" dirty="0"/>
              <a:t>-&gt;</a:t>
            </a:r>
            <a:r>
              <a:rPr lang="zh-CN" altLang="en-US" sz="3200" dirty="0"/>
              <a:t> </a:t>
            </a:r>
            <a:r>
              <a:rPr lang="en-US" altLang="zh-CN" sz="3200" dirty="0"/>
              <a:t>MDP</a:t>
            </a:r>
            <a:r>
              <a:rPr lang="zh-CN" altLang="en-US" sz="3200" dirty="0"/>
              <a:t> </a:t>
            </a:r>
            <a:r>
              <a:rPr lang="en-US" altLang="zh-CN" sz="3200" dirty="0"/>
              <a:t>Option</a:t>
            </a:r>
            <a:r>
              <a:rPr lang="zh-CN" altLang="en-US" sz="3200" dirty="0"/>
              <a:t> </a:t>
            </a:r>
            <a:r>
              <a:rPr lang="en-US" altLang="zh-CN" sz="3200" dirty="0"/>
              <a:t>-&gt;</a:t>
            </a:r>
            <a:r>
              <a:rPr lang="zh-CN" altLang="en-US" sz="3200" dirty="0"/>
              <a:t> </a:t>
            </a:r>
            <a:r>
              <a:rPr lang="en-US" altLang="zh-CN" sz="3200" dirty="0"/>
              <a:t>SA</a:t>
            </a:r>
            <a:endParaRPr lang="en-US" sz="3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346688-20D2-DC49-92CB-519C4909DBCE}"/>
              </a:ext>
            </a:extLst>
          </p:cNvPr>
          <p:cNvSpPr txBox="1"/>
          <p:nvPr/>
        </p:nvSpPr>
        <p:spPr>
          <a:xfrm>
            <a:off x="627654" y="2915095"/>
            <a:ext cx="11564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2.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Option2Vec Embedding:</a:t>
            </a:r>
            <a:r>
              <a:rPr lang="zh-CN" altLang="en-US" sz="3200" b="1" dirty="0"/>
              <a:t> </a:t>
            </a:r>
            <a:r>
              <a:rPr lang="en-US" altLang="zh-CN" sz="3200" dirty="0"/>
              <a:t>HMM-like</a:t>
            </a:r>
            <a:r>
              <a:rPr lang="zh-CN" altLang="en-US" sz="3200" dirty="0"/>
              <a:t> </a:t>
            </a:r>
            <a:r>
              <a:rPr lang="en-US" altLang="zh-CN" sz="3200" dirty="0"/>
              <a:t>MDP</a:t>
            </a:r>
            <a:r>
              <a:rPr lang="zh-CN" altLang="en-US" sz="3200" dirty="0"/>
              <a:t> </a:t>
            </a:r>
            <a:r>
              <a:rPr lang="en-US" altLang="zh-CN" sz="3200" dirty="0"/>
              <a:t>-&gt;</a:t>
            </a:r>
            <a:r>
              <a:rPr lang="zh-CN" altLang="en-US" sz="3200" dirty="0"/>
              <a:t> </a:t>
            </a:r>
            <a:r>
              <a:rPr lang="en-US" altLang="zh-CN" sz="3200" dirty="0"/>
              <a:t>Option</a:t>
            </a:r>
            <a:r>
              <a:rPr lang="zh-CN" altLang="en-US" sz="3200" dirty="0"/>
              <a:t> </a:t>
            </a:r>
            <a:r>
              <a:rPr lang="en-US" altLang="zh-CN" sz="3200" dirty="0"/>
              <a:t>Embeddings</a:t>
            </a:r>
            <a:endParaRPr lang="en-US" sz="3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99D3A2-1699-3540-BBD2-73CEABEEE9EE}"/>
              </a:ext>
            </a:extLst>
          </p:cNvPr>
          <p:cNvSpPr txBox="1"/>
          <p:nvPr/>
        </p:nvSpPr>
        <p:spPr>
          <a:xfrm>
            <a:off x="935703" y="3942905"/>
            <a:ext cx="1071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e.g.</a:t>
            </a:r>
            <a:r>
              <a:rPr lang="zh-CN" altLang="en-US" sz="3200" dirty="0"/>
              <a:t> </a:t>
            </a:r>
            <a:r>
              <a:rPr lang="en-US" altLang="zh-CN" sz="3200" b="1" dirty="0"/>
              <a:t>Learning</a:t>
            </a:r>
            <a:r>
              <a:rPr lang="zh-CN" altLang="en-US" sz="3200" dirty="0"/>
              <a:t> </a:t>
            </a:r>
            <a:r>
              <a:rPr lang="en-US" altLang="zh-CN" sz="3200" dirty="0"/>
              <a:t>mixture</a:t>
            </a:r>
            <a:r>
              <a:rPr lang="zh-CN" altLang="en-US" sz="3200" dirty="0"/>
              <a:t> </a:t>
            </a:r>
            <a:r>
              <a:rPr lang="en-US" altLang="zh-CN" sz="3200" dirty="0"/>
              <a:t>distributions</a:t>
            </a:r>
            <a:r>
              <a:rPr lang="zh-CN" altLang="en-US" sz="3200" dirty="0"/>
              <a:t> </a:t>
            </a:r>
            <a:r>
              <a:rPr lang="en-US" altLang="zh-CN" sz="3200" dirty="0"/>
              <a:t>-&gt;</a:t>
            </a:r>
            <a:r>
              <a:rPr lang="zh-CN" altLang="en-US" sz="3200" dirty="0"/>
              <a:t> </a:t>
            </a:r>
            <a:r>
              <a:rPr lang="en-US" altLang="zh-CN" sz="3200" b="1" dirty="0"/>
              <a:t>Inference</a:t>
            </a:r>
            <a:r>
              <a:rPr lang="zh-CN" altLang="en-US" sz="3200" dirty="0"/>
              <a:t> </a:t>
            </a:r>
            <a:r>
              <a:rPr lang="en-US" altLang="zh-CN" sz="3200" dirty="0"/>
              <a:t>latent</a:t>
            </a:r>
            <a:r>
              <a:rPr lang="zh-CN" altLang="en-US" sz="3200" dirty="0"/>
              <a:t> </a:t>
            </a:r>
            <a:r>
              <a:rPr lang="en-US" altLang="zh-CN" sz="3200" dirty="0"/>
              <a:t>variables</a:t>
            </a:r>
            <a:endParaRPr lang="en-US" sz="3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A610AE-F136-5A49-BE94-16F345C17DE8}"/>
              </a:ext>
            </a:extLst>
          </p:cNvPr>
          <p:cNvSpPr txBox="1"/>
          <p:nvPr/>
        </p:nvSpPr>
        <p:spPr>
          <a:xfrm>
            <a:off x="627654" y="5242256"/>
            <a:ext cx="11564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3.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Transformer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Decoder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Implementation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1204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5D63F15-075A-154A-94E9-151172898282}"/>
              </a:ext>
            </a:extLst>
          </p:cNvPr>
          <p:cNvGrpSpPr/>
          <p:nvPr/>
        </p:nvGrpSpPr>
        <p:grpSpPr>
          <a:xfrm>
            <a:off x="292742" y="396600"/>
            <a:ext cx="11645373" cy="5101970"/>
            <a:chOff x="3005749" y="2026555"/>
            <a:chExt cx="6125907" cy="268382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B1DAF9D-1943-8E4E-AB54-526E5741CBD3}"/>
                </a:ext>
              </a:extLst>
            </p:cNvPr>
            <p:cNvSpPr txBox="1"/>
            <p:nvPr/>
          </p:nvSpPr>
          <p:spPr>
            <a:xfrm>
              <a:off x="3005749" y="2026555"/>
              <a:ext cx="4859590" cy="307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1.</a:t>
              </a:r>
              <a:r>
                <a:rPr lang="zh-CN" altLang="en-US" sz="3200" b="1" dirty="0"/>
                <a:t> </a:t>
              </a:r>
              <a:r>
                <a:rPr lang="en-US" altLang="zh-CN" sz="3200" b="1" dirty="0"/>
                <a:t>Equivalence:</a:t>
              </a:r>
              <a:r>
                <a:rPr lang="zh-CN" altLang="en-US" sz="3200" b="1" dirty="0"/>
                <a:t> </a:t>
              </a:r>
              <a:r>
                <a:rPr lang="en-US" altLang="zh-CN" sz="3200" b="1" dirty="0"/>
                <a:t>SMDP</a:t>
              </a:r>
              <a:r>
                <a:rPr lang="zh-CN" altLang="en-US" sz="3200" b="1" dirty="0"/>
                <a:t> </a:t>
              </a:r>
              <a:r>
                <a:rPr lang="en-US" altLang="zh-CN" sz="3200" b="1" dirty="0"/>
                <a:t>Option</a:t>
              </a:r>
              <a:r>
                <a:rPr lang="zh-CN" altLang="en-US" sz="3200" b="1" dirty="0"/>
                <a:t> </a:t>
              </a:r>
              <a:r>
                <a:rPr lang="en-US" altLang="zh-CN" sz="3200" b="1" dirty="0"/>
                <a:t>-&gt;</a:t>
              </a:r>
              <a:r>
                <a:rPr lang="zh-CN" altLang="en-US" sz="3200" b="1" dirty="0"/>
                <a:t> </a:t>
              </a:r>
              <a:r>
                <a:rPr lang="en-US" altLang="zh-CN" sz="3200" b="1" dirty="0"/>
                <a:t>MDP</a:t>
              </a:r>
              <a:r>
                <a:rPr lang="zh-CN" altLang="en-US" sz="3200" b="1" dirty="0"/>
                <a:t> </a:t>
              </a:r>
              <a:r>
                <a:rPr lang="en-US" altLang="zh-CN" sz="3200" b="1" dirty="0"/>
                <a:t>Option</a:t>
              </a:r>
              <a:r>
                <a:rPr lang="zh-CN" altLang="en-US" sz="3200" b="1" dirty="0"/>
                <a:t> </a:t>
              </a:r>
              <a:r>
                <a:rPr lang="en-US" altLang="zh-CN" sz="3200" b="1" dirty="0"/>
                <a:t>-&gt;</a:t>
              </a:r>
              <a:r>
                <a:rPr lang="zh-CN" altLang="en-US" sz="3200" b="1" dirty="0"/>
                <a:t> </a:t>
              </a:r>
              <a:r>
                <a:rPr lang="en-US" altLang="zh-CN" sz="3200" b="1" dirty="0"/>
                <a:t>SA</a:t>
              </a:r>
              <a:endParaRPr lang="en-US" sz="3200" b="1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2369DEA-DE1F-9C48-80B5-6B0264B6CB41}"/>
                </a:ext>
              </a:extLst>
            </p:cNvPr>
            <p:cNvSpPr/>
            <p:nvPr/>
          </p:nvSpPr>
          <p:spPr>
            <a:xfrm>
              <a:off x="3122131" y="4101214"/>
              <a:ext cx="1161288" cy="497336"/>
            </a:xfrm>
            <a:prstGeom prst="rect">
              <a:avLst/>
            </a:prstGeom>
            <a:noFill/>
            <a:ln w="28575"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SMDP-Options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F737DF-F5D2-F242-A01D-BBA3EC44A936}"/>
                </a:ext>
              </a:extLst>
            </p:cNvPr>
            <p:cNvSpPr/>
            <p:nvPr/>
          </p:nvSpPr>
          <p:spPr>
            <a:xfrm>
              <a:off x="5505241" y="4101214"/>
              <a:ext cx="1161288" cy="497336"/>
            </a:xfrm>
            <a:prstGeom prst="rect">
              <a:avLst/>
            </a:prstGeom>
            <a:noFill/>
            <a:ln w="28575"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MDP-Options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6A287CE-D9B3-5B46-8CDA-9C75F5623153}"/>
                </a:ext>
              </a:extLst>
            </p:cNvPr>
            <p:cNvSpPr/>
            <p:nvPr/>
          </p:nvSpPr>
          <p:spPr>
            <a:xfrm>
              <a:off x="7919346" y="4101214"/>
              <a:ext cx="1161288" cy="497336"/>
            </a:xfrm>
            <a:prstGeom prst="rect">
              <a:avLst/>
            </a:prstGeom>
            <a:noFill/>
            <a:ln w="28575"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53C226-5285-C648-B21E-C40A2648735A}"/>
                </a:ext>
              </a:extLst>
            </p:cNvPr>
            <p:cNvSpPr/>
            <p:nvPr/>
          </p:nvSpPr>
          <p:spPr>
            <a:xfrm>
              <a:off x="3120119" y="2428448"/>
              <a:ext cx="2592017" cy="829788"/>
            </a:xfrm>
            <a:prstGeom prst="rect">
              <a:avLst/>
            </a:prstGeom>
            <a:noFill/>
            <a:ln w="28575"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>
                  <a:solidFill>
                    <a:schemeClr val="tx1"/>
                  </a:solidFill>
                </a:rPr>
                <a:t>E</a:t>
              </a:r>
              <a:r>
                <a:rPr lang="en-US" sz="1600" dirty="0">
                  <a:solidFill>
                    <a:schemeClr val="tx1"/>
                  </a:solidFill>
                </a:rPr>
                <a:t>quivalence between Decision Processes</a:t>
              </a:r>
              <a:r>
                <a:rPr lang="en-US" altLang="zh-CN" sz="1600" dirty="0">
                  <a:solidFill>
                    <a:schemeClr val="tx1"/>
                  </a:solidFill>
                </a:rPr>
                <a:t>:</a:t>
              </a:r>
              <a:r>
                <a:rPr lang="zh-CN" altLang="en-US" sz="1600" dirty="0">
                  <a:solidFill>
                    <a:schemeClr val="tx1"/>
                  </a:solidFill>
                </a:rPr>
                <a:t> 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r>
                <a:rPr lang="en-US" altLang="zh-CN" sz="1600" dirty="0">
                  <a:solidFill>
                    <a:schemeClr val="tx1"/>
                  </a:solidFill>
                </a:rPr>
                <a:t>Bi-simulation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Left Brace 30">
              <a:extLst>
                <a:ext uri="{FF2B5EF4-FFF2-40B4-BE49-F238E27FC236}">
                  <a16:creationId xmlns:a16="http://schemas.microsoft.com/office/drawing/2014/main" id="{51C6B424-2426-4B47-A128-4434B3E4EFBA}"/>
                </a:ext>
              </a:extLst>
            </p:cNvPr>
            <p:cNvSpPr/>
            <p:nvPr/>
          </p:nvSpPr>
          <p:spPr>
            <a:xfrm>
              <a:off x="5730518" y="2594674"/>
              <a:ext cx="237872" cy="49733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3EB593-CD6A-BE47-8755-1952AAC4AA81}"/>
                </a:ext>
              </a:extLst>
            </p:cNvPr>
            <p:cNvSpPr/>
            <p:nvPr/>
          </p:nvSpPr>
          <p:spPr>
            <a:xfrm>
              <a:off x="6044394" y="2454958"/>
              <a:ext cx="2516039" cy="279432"/>
            </a:xfrm>
            <a:prstGeom prst="rect">
              <a:avLst/>
            </a:prstGeom>
            <a:noFill/>
            <a:ln w="28575"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B.1 </a:t>
              </a:r>
              <a:r>
                <a:rPr lang="en-US" sz="1600" dirty="0">
                  <a:solidFill>
                    <a:schemeClr val="tx1"/>
                  </a:solidFill>
                </a:rPr>
                <a:t>Same Trajectory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1C8C631-8C2D-884B-8FB2-87EC3896A5E8}"/>
                </a:ext>
              </a:extLst>
            </p:cNvPr>
            <p:cNvSpPr/>
            <p:nvPr/>
          </p:nvSpPr>
          <p:spPr>
            <a:xfrm>
              <a:off x="6044394" y="2939505"/>
              <a:ext cx="2516039" cy="283496"/>
            </a:xfrm>
            <a:prstGeom prst="rect">
              <a:avLst/>
            </a:prstGeom>
            <a:noFill/>
            <a:ln w="28575">
              <a:solidFill>
                <a:schemeClr val="accent1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0000FF"/>
                  </a:solidFill>
                </a:rPr>
                <a:t>B.2 </a:t>
              </a:r>
              <a:r>
                <a:rPr lang="en-US" sz="1600" dirty="0">
                  <a:solidFill>
                    <a:schemeClr val="tx1"/>
                  </a:solidFill>
                </a:rPr>
                <a:t>Same Expected Return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E4DE11-21EB-E347-AB43-B870A0996BA8}"/>
                </a:ext>
              </a:extLst>
            </p:cNvPr>
            <p:cNvCxnSpPr>
              <a:cxnSpLocks/>
            </p:cNvCxnSpPr>
            <p:nvPr/>
          </p:nvCxnSpPr>
          <p:spPr>
            <a:xfrm>
              <a:off x="4327123" y="4294485"/>
              <a:ext cx="1159830" cy="0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01035B5-EA66-784D-B731-A6BE82124AF3}"/>
                </a:ext>
              </a:extLst>
            </p:cNvPr>
            <p:cNvCxnSpPr>
              <a:cxnSpLocks/>
            </p:cNvCxnSpPr>
            <p:nvPr/>
          </p:nvCxnSpPr>
          <p:spPr>
            <a:xfrm>
              <a:off x="4327123" y="4391444"/>
              <a:ext cx="1159830" cy="0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054CCFE-0D5F-9745-9C9A-B0ACB53A7749}"/>
                </a:ext>
              </a:extLst>
            </p:cNvPr>
            <p:cNvSpPr/>
            <p:nvPr/>
          </p:nvSpPr>
          <p:spPr>
            <a:xfrm>
              <a:off x="4281039" y="3976038"/>
              <a:ext cx="1598587" cy="326641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B.1 </a:t>
              </a:r>
              <a:r>
                <a:rPr lang="en-US" sz="1200" dirty="0">
                  <a:solidFill>
                    <a:schemeClr val="tx1"/>
                  </a:solidFill>
                </a:rPr>
                <a:t>Appendix 3.1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9707410-17B4-C749-817C-18824EA0DAA3}"/>
                </a:ext>
              </a:extLst>
            </p:cNvPr>
            <p:cNvSpPr/>
            <p:nvPr/>
          </p:nvSpPr>
          <p:spPr>
            <a:xfrm>
              <a:off x="4283397" y="4383743"/>
              <a:ext cx="1598587" cy="326641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B.2 </a:t>
              </a:r>
              <a:r>
                <a:rPr lang="en-US" sz="1200" dirty="0">
                  <a:solidFill>
                    <a:schemeClr val="tx1"/>
                  </a:solidFill>
                </a:rPr>
                <a:t>Appendix 3.2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2FD21BC-419F-E74B-8499-FEC8E6A82A05}"/>
                </a:ext>
              </a:extLst>
            </p:cNvPr>
            <p:cNvSpPr/>
            <p:nvPr/>
          </p:nvSpPr>
          <p:spPr>
            <a:xfrm>
              <a:off x="6677567" y="3985070"/>
              <a:ext cx="1598587" cy="326641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B.1  </a:t>
              </a:r>
              <a:r>
                <a:rPr lang="en-US" sz="1200" dirty="0">
                  <a:solidFill>
                    <a:schemeClr val="tx1"/>
                  </a:solidFill>
                </a:rPr>
                <a:t>Eq. 4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00375A4-1BEC-A04C-A280-12DE04AC6C9B}"/>
                </a:ext>
              </a:extLst>
            </p:cNvPr>
            <p:cNvSpPr/>
            <p:nvPr/>
          </p:nvSpPr>
          <p:spPr>
            <a:xfrm>
              <a:off x="6677564" y="4368998"/>
              <a:ext cx="1598587" cy="326641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B.2 </a:t>
              </a:r>
              <a:r>
                <a:rPr lang="en-US" sz="1200" dirty="0">
                  <a:solidFill>
                    <a:schemeClr val="tx1"/>
                  </a:solidFill>
                </a:rPr>
                <a:t>Proposition 4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94BBD69-E2AB-F840-9B30-23ED0879DC5E}"/>
                </a:ext>
              </a:extLst>
            </p:cNvPr>
            <p:cNvCxnSpPr>
              <a:cxnSpLocks/>
            </p:cNvCxnSpPr>
            <p:nvPr/>
          </p:nvCxnSpPr>
          <p:spPr>
            <a:xfrm>
              <a:off x="6713344" y="4296009"/>
              <a:ext cx="1159830" cy="0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98D5E5B-7534-294C-A75B-CAF44217C6FE}"/>
                </a:ext>
              </a:extLst>
            </p:cNvPr>
            <p:cNvCxnSpPr>
              <a:cxnSpLocks/>
            </p:cNvCxnSpPr>
            <p:nvPr/>
          </p:nvCxnSpPr>
          <p:spPr>
            <a:xfrm>
              <a:off x="6713344" y="4392968"/>
              <a:ext cx="1159830" cy="0"/>
            </a:xfrm>
            <a:prstGeom prst="straightConnector1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C9C2C87-DF29-4A45-829C-D53919E4A48B}"/>
                </a:ext>
              </a:extLst>
            </p:cNvPr>
            <p:cNvSpPr/>
            <p:nvPr/>
          </p:nvSpPr>
          <p:spPr>
            <a:xfrm>
              <a:off x="7775191" y="3625242"/>
              <a:ext cx="4276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A.</a:t>
              </a:r>
              <a:r>
                <a:rPr lang="en-US" altLang="zh-CN" sz="1200" dirty="0">
                  <a:solidFill>
                    <a:srgbClr val="FF0000"/>
                  </a:solidFill>
                </a:rPr>
                <a:t>1</a:t>
              </a:r>
              <a:r>
                <a:rPr lang="en-US" sz="1200" dirty="0">
                  <a:solidFill>
                    <a:srgbClr val="FF0000"/>
                  </a:solidFill>
                </a:rPr>
                <a:t> </a:t>
              </a:r>
              <a:endParaRPr lang="en-US" sz="12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D8BB924-5EB3-C544-B63D-9EB9A46CE902}"/>
                </a:ext>
              </a:extLst>
            </p:cNvPr>
            <p:cNvSpPr/>
            <p:nvPr/>
          </p:nvSpPr>
          <p:spPr>
            <a:xfrm>
              <a:off x="8434788" y="3878023"/>
              <a:ext cx="4276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A.</a:t>
              </a:r>
              <a:r>
                <a:rPr lang="en-US" altLang="zh-CN" sz="1200" dirty="0">
                  <a:solidFill>
                    <a:srgbClr val="FF0000"/>
                  </a:solidFill>
                </a:rPr>
                <a:t>2</a:t>
              </a:r>
              <a:r>
                <a:rPr lang="en-US" sz="1200" dirty="0">
                  <a:solidFill>
                    <a:srgbClr val="FF0000"/>
                  </a:solidFill>
                </a:rPr>
                <a:t> </a:t>
              </a:r>
              <a:endParaRPr lang="en-US" sz="1200" dirty="0"/>
            </a:p>
          </p:txBody>
        </p: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030F15C5-49D3-D546-A0C0-B714E584396E}"/>
                </a:ext>
              </a:extLst>
            </p:cNvPr>
            <p:cNvCxnSpPr>
              <a:cxnSpLocks/>
              <a:stCxn id="27" idx="0"/>
              <a:endCxn id="28" idx="0"/>
            </p:cNvCxnSpPr>
            <p:nvPr/>
          </p:nvCxnSpPr>
          <p:spPr>
            <a:xfrm rot="5400000" flipH="1" flipV="1">
              <a:off x="4894330" y="2909659"/>
              <a:ext cx="12700" cy="2383110"/>
            </a:xfrm>
            <a:prstGeom prst="curvedConnector3">
              <a:avLst>
                <a:gd name="adj1" fmla="val 1800000"/>
              </a:avLst>
            </a:prstGeom>
            <a:ln w="190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1B320FF-5D22-6549-8B0C-B25ED0DC9CC3}"/>
                </a:ext>
              </a:extLst>
            </p:cNvPr>
            <p:cNvSpPr/>
            <p:nvPr/>
          </p:nvSpPr>
          <p:spPr>
            <a:xfrm>
              <a:off x="4280893" y="3600422"/>
              <a:ext cx="1598587" cy="326641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Re-formulation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5DB74D3-D957-B64E-B58E-15A8C217E1B4}"/>
                </a:ext>
              </a:extLst>
            </p:cNvPr>
            <p:cNvSpPr/>
            <p:nvPr/>
          </p:nvSpPr>
          <p:spPr>
            <a:xfrm>
              <a:off x="6713344" y="3591567"/>
              <a:ext cx="1598587" cy="326641"/>
            </a:xfrm>
            <a:prstGeom prst="rect">
              <a:avLst/>
            </a:prstGeom>
            <a:noFill/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Marginalization</a:t>
              </a:r>
            </a:p>
          </p:txBody>
        </p: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446A2194-96D2-0A43-B8AF-9DD701875F31}"/>
                </a:ext>
              </a:extLst>
            </p:cNvPr>
            <p:cNvCxnSpPr>
              <a:cxnSpLocks/>
              <a:stCxn id="28" idx="0"/>
              <a:endCxn id="29" idx="0"/>
            </p:cNvCxnSpPr>
            <p:nvPr/>
          </p:nvCxnSpPr>
          <p:spPr>
            <a:xfrm rot="5400000" flipH="1" flipV="1">
              <a:off x="7292937" y="2894162"/>
              <a:ext cx="12700" cy="2414105"/>
            </a:xfrm>
            <a:prstGeom prst="curvedConnector3">
              <a:avLst>
                <a:gd name="adj1" fmla="val 1800000"/>
              </a:avLst>
            </a:prstGeom>
            <a:ln w="190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C0EE511-89AB-2F41-913C-F197361EABA7}"/>
                </a:ext>
              </a:extLst>
            </p:cNvPr>
            <p:cNvSpPr/>
            <p:nvPr/>
          </p:nvSpPr>
          <p:spPr>
            <a:xfrm>
              <a:off x="5273144" y="3622272"/>
              <a:ext cx="4276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A.</a:t>
              </a:r>
              <a:r>
                <a:rPr lang="en-US" altLang="zh-CN" sz="1200" dirty="0">
                  <a:solidFill>
                    <a:srgbClr val="FF0000"/>
                  </a:solidFill>
                </a:rPr>
                <a:t>1</a:t>
              </a:r>
              <a:r>
                <a:rPr lang="en-US" sz="1200" dirty="0">
                  <a:solidFill>
                    <a:srgbClr val="FF0000"/>
                  </a:solidFill>
                </a:rPr>
                <a:t> </a:t>
              </a:r>
              <a:endParaRPr lang="en-US" sz="1200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E2BF234-7F20-B144-88E9-F44D43F63670}"/>
                </a:ext>
              </a:extLst>
            </p:cNvPr>
            <p:cNvSpPr/>
            <p:nvPr/>
          </p:nvSpPr>
          <p:spPr>
            <a:xfrm>
              <a:off x="7865339" y="4257605"/>
              <a:ext cx="4218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SA</a:t>
              </a:r>
            </a:p>
          </p:txBody>
        </p:sp>
        <p:sp>
          <p:nvSpPr>
            <p:cNvPr id="3" name="Left Brace 2">
              <a:extLst>
                <a:ext uri="{FF2B5EF4-FFF2-40B4-BE49-F238E27FC236}">
                  <a16:creationId xmlns:a16="http://schemas.microsoft.com/office/drawing/2014/main" id="{3A9CB7D5-A1C7-B849-878F-092C9734C6C5}"/>
                </a:ext>
              </a:extLst>
            </p:cNvPr>
            <p:cNvSpPr/>
            <p:nvPr/>
          </p:nvSpPr>
          <p:spPr>
            <a:xfrm>
              <a:off x="8189376" y="4197405"/>
              <a:ext cx="86775" cy="315401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715FA03-60BC-3447-98DF-B5C328D0BE75}"/>
                </a:ext>
              </a:extLst>
            </p:cNvPr>
            <p:cNvSpPr/>
            <p:nvPr/>
          </p:nvSpPr>
          <p:spPr>
            <a:xfrm>
              <a:off x="8243271" y="4121237"/>
              <a:ext cx="8883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/>
                <a:t>Embedding</a:t>
              </a:r>
              <a:endParaRPr lang="en-US" sz="120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CB16256-3F65-F342-B656-CDDE62C4A2A7}"/>
                </a:ext>
              </a:extLst>
            </p:cNvPr>
            <p:cNvSpPr/>
            <p:nvPr/>
          </p:nvSpPr>
          <p:spPr>
            <a:xfrm>
              <a:off x="8253858" y="4432116"/>
              <a:ext cx="7734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/>
                <a:t>Attention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3478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DCD4CFE1-0E0B-EB4B-9A4E-9BB05EE89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4546023"/>
            <a:ext cx="9677400" cy="1714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49A9F4-47BC-9A49-9191-B0E5ED995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270" y="2931976"/>
            <a:ext cx="7888730" cy="610178"/>
          </a:xfrm>
          <a:prstGeom prst="rect">
            <a:avLst/>
          </a:prstGeom>
        </p:spPr>
      </p:pic>
      <p:pic>
        <p:nvPicPr>
          <p:cNvPr id="17" name="Picture 16" descr="Diagram, schematic&#10;&#10;Description automatically generated">
            <a:extLst>
              <a:ext uri="{FF2B5EF4-FFF2-40B4-BE49-F238E27FC236}">
                <a16:creationId xmlns:a16="http://schemas.microsoft.com/office/drawing/2014/main" id="{6B5BC11A-0E54-4148-ACD9-F7C30AC96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" y="419099"/>
            <a:ext cx="7797800" cy="1282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6FEA275-379C-FA40-9332-4926B1BE5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270" y="3675505"/>
            <a:ext cx="6664036" cy="405823"/>
          </a:xfrm>
          <a:prstGeom prst="rect">
            <a:avLst/>
          </a:prstGeom>
        </p:spPr>
      </p:pic>
      <p:sp>
        <p:nvSpPr>
          <p:cNvPr id="19" name="Curved Right Arrow 18">
            <a:extLst>
              <a:ext uri="{FF2B5EF4-FFF2-40B4-BE49-F238E27FC236}">
                <a16:creationId xmlns:a16="http://schemas.microsoft.com/office/drawing/2014/main" id="{2B441FDF-885F-B64C-8918-A1B119490718}"/>
              </a:ext>
            </a:extLst>
          </p:cNvPr>
          <p:cNvSpPr/>
          <p:nvPr/>
        </p:nvSpPr>
        <p:spPr>
          <a:xfrm>
            <a:off x="457200" y="831276"/>
            <a:ext cx="800100" cy="4350328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D08BF1-D6A0-9D4B-A209-A0E8F0ED369D}"/>
              </a:ext>
            </a:extLst>
          </p:cNvPr>
          <p:cNvSpPr txBox="1"/>
          <p:nvPr/>
        </p:nvSpPr>
        <p:spPr>
          <a:xfrm>
            <a:off x="486048" y="3006440"/>
            <a:ext cx="1646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Reformulate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HMM-like</a:t>
            </a:r>
            <a:r>
              <a:rPr lang="zh-CN" altLang="en-US" dirty="0"/>
              <a:t> </a:t>
            </a:r>
            <a:r>
              <a:rPr lang="en-US" altLang="zh-CN" dirty="0"/>
              <a:t>MDP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F5A891-9A98-CF46-A9A0-18B5159176E5}"/>
              </a:ext>
            </a:extLst>
          </p:cNvPr>
          <p:cNvSpPr/>
          <p:nvPr/>
        </p:nvSpPr>
        <p:spPr>
          <a:xfrm>
            <a:off x="6147955" y="2931976"/>
            <a:ext cx="1205345" cy="4294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DC2100-7558-174C-ADB0-F75FBB377118}"/>
                  </a:ext>
                </a:extLst>
              </p:cNvPr>
              <p:cNvSpPr txBox="1"/>
              <p:nvPr/>
            </p:nvSpPr>
            <p:spPr>
              <a:xfrm>
                <a:off x="6208270" y="2495969"/>
                <a:ext cx="5443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此处每个下角标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2"/>
                    </a:solidFill>
                  </a:rPr>
                  <a:t>，都是一个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Distribution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(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神经网络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)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DC2100-7558-174C-ADB0-F75FBB377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270" y="2495969"/>
                <a:ext cx="5443413" cy="369332"/>
              </a:xfrm>
              <a:prstGeom prst="rect">
                <a:avLst/>
              </a:prstGeom>
              <a:blipFill>
                <a:blip r:embed="rId6"/>
                <a:stretch>
                  <a:fillRect l="-93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D80CFF0-40B6-5C47-B912-5FE723AD3314}"/>
                  </a:ext>
                </a:extLst>
              </p:cNvPr>
              <p:cNvSpPr txBox="1"/>
              <p:nvPr/>
            </p:nvSpPr>
            <p:spPr>
              <a:xfrm>
                <a:off x="1865169" y="2224968"/>
                <a:ext cx="3935629" cy="6707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通过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Hidden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variable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,</a:t>
                </a:r>
              </a:p>
              <a:p>
                <a:pPr algn="ctr"/>
                <a:r>
                  <a:rPr lang="en-US" dirty="0" err="1">
                    <a:solidFill>
                      <a:srgbClr val="FF0000"/>
                    </a:solidFill>
                  </a:rPr>
                  <a:t>我们表示成了一个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Mixture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Distribution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D80CFF0-40B6-5C47-B912-5FE723AD3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169" y="2224968"/>
                <a:ext cx="3935629" cy="670761"/>
              </a:xfrm>
              <a:prstGeom prst="rect">
                <a:avLst/>
              </a:prstGeom>
              <a:blipFill>
                <a:blip r:embed="rId7"/>
                <a:stretch>
                  <a:fillRect l="-643" t="-3704" r="-965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7BBEF58F-340D-234D-BFA0-10D7CC72731D}"/>
              </a:ext>
            </a:extLst>
          </p:cNvPr>
          <p:cNvSpPr/>
          <p:nvPr/>
        </p:nvSpPr>
        <p:spPr>
          <a:xfrm>
            <a:off x="4331277" y="2949421"/>
            <a:ext cx="1205345" cy="429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49EC69-8744-F74E-A281-00BB9DC03589}"/>
              </a:ext>
            </a:extLst>
          </p:cNvPr>
          <p:cNvSpPr txBox="1"/>
          <p:nvPr/>
        </p:nvSpPr>
        <p:spPr>
          <a:xfrm>
            <a:off x="386174" y="308107"/>
            <a:ext cx="1478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SMDP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Option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315291-A4A7-AE45-8016-5F4BED61AA5A}"/>
              </a:ext>
            </a:extLst>
          </p:cNvPr>
          <p:cNvSpPr txBox="1"/>
          <p:nvPr/>
        </p:nvSpPr>
        <p:spPr>
          <a:xfrm>
            <a:off x="601286" y="5181604"/>
            <a:ext cx="136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MDP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Option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E2BDA1-DF62-4F4A-A93E-CC0E54F3C0E1}"/>
              </a:ext>
            </a:extLst>
          </p:cNvPr>
          <p:cNvSpPr txBox="1"/>
          <p:nvPr/>
        </p:nvSpPr>
        <p:spPr>
          <a:xfrm>
            <a:off x="5971309" y="-1814945"/>
            <a:ext cx="1847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0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053F24-987F-D241-9552-57F85327C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0" y="4791002"/>
            <a:ext cx="9639300" cy="952500"/>
          </a:xfrm>
          <a:prstGeom prst="rect">
            <a:avLst/>
          </a:prstGeom>
        </p:spPr>
      </p:pic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0CF91BF1-83A2-ED43-ABBA-9A075E255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750" y="914954"/>
            <a:ext cx="9677400" cy="1714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66FF90-06C8-0B47-AD01-0FC5ED8EBD4B}"/>
              </a:ext>
            </a:extLst>
          </p:cNvPr>
          <p:cNvSpPr txBox="1"/>
          <p:nvPr/>
        </p:nvSpPr>
        <p:spPr>
          <a:xfrm>
            <a:off x="1129767" y="730288"/>
            <a:ext cx="136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MDP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Option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E5B1C7-0A34-224F-A5C7-95D6A5DA216C}"/>
              </a:ext>
            </a:extLst>
          </p:cNvPr>
          <p:cNvSpPr txBox="1"/>
          <p:nvPr/>
        </p:nvSpPr>
        <p:spPr>
          <a:xfrm>
            <a:off x="1218559" y="4882382"/>
            <a:ext cx="4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SA</a:t>
            </a:r>
          </a:p>
        </p:txBody>
      </p:sp>
      <p:sp>
        <p:nvSpPr>
          <p:cNvPr id="11" name="Curved Right Arrow 10">
            <a:extLst>
              <a:ext uri="{FF2B5EF4-FFF2-40B4-BE49-F238E27FC236}">
                <a16:creationId xmlns:a16="http://schemas.microsoft.com/office/drawing/2014/main" id="{16D8F969-ACDD-E040-A510-A61B1B943E99}"/>
              </a:ext>
            </a:extLst>
          </p:cNvPr>
          <p:cNvSpPr/>
          <p:nvPr/>
        </p:nvSpPr>
        <p:spPr>
          <a:xfrm>
            <a:off x="514562" y="874684"/>
            <a:ext cx="677428" cy="4370176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BAFFCA-9177-A14C-832E-FCC7FE3560C5}"/>
              </a:ext>
            </a:extLst>
          </p:cNvPr>
          <p:cNvSpPr txBox="1"/>
          <p:nvPr/>
        </p:nvSpPr>
        <p:spPr>
          <a:xfrm>
            <a:off x="614162" y="2987574"/>
            <a:ext cx="163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Marginalization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96195C-4B41-2343-A6DD-D186396C8EAF}"/>
                  </a:ext>
                </a:extLst>
              </p:cNvPr>
              <p:cNvSpPr txBox="1"/>
              <p:nvPr/>
            </p:nvSpPr>
            <p:spPr>
              <a:xfrm>
                <a:off x="5552028" y="2576235"/>
                <a:ext cx="281981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0" dirty="0">
                    <a:solidFill>
                      <a:srgbClr val="FF0000"/>
                    </a:solidFill>
                  </a:rPr>
                  <a:t>Termination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0" dirty="0">
                    <a:solidFill>
                      <a:srgbClr val="FF0000"/>
                    </a:solidFill>
                  </a:rPr>
                  <a:t>Variable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dirty="0" err="1">
                    <a:solidFill>
                      <a:srgbClr val="FF0000"/>
                    </a:solidFill>
                  </a:rPr>
                  <a:t>被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Marginalize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掉了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96195C-4B41-2343-A6DD-D186396C8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028" y="2576235"/>
                <a:ext cx="2819812" cy="646331"/>
              </a:xfrm>
              <a:prstGeom prst="rect">
                <a:avLst/>
              </a:prstGeom>
              <a:blipFill>
                <a:blip r:embed="rId4"/>
                <a:stretch>
                  <a:fillRect t="-5882" b="-156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99ADF356-5956-3D42-99A0-5943766DDE2A}"/>
              </a:ext>
            </a:extLst>
          </p:cNvPr>
          <p:cNvSpPr/>
          <p:nvPr/>
        </p:nvSpPr>
        <p:spPr>
          <a:xfrm>
            <a:off x="4777872" y="1885735"/>
            <a:ext cx="4240004" cy="670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20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B3BFB7-BE1A-D14D-B537-1ECADC90F081}"/>
              </a:ext>
            </a:extLst>
          </p:cNvPr>
          <p:cNvSpPr/>
          <p:nvPr/>
        </p:nvSpPr>
        <p:spPr>
          <a:xfrm>
            <a:off x="1551324" y="1980161"/>
            <a:ext cx="2953986" cy="670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0EEBF3-4066-1940-A5F7-ACA03A89BD37}"/>
              </a:ext>
            </a:extLst>
          </p:cNvPr>
          <p:cNvSpPr txBox="1"/>
          <p:nvPr/>
        </p:nvSpPr>
        <p:spPr>
          <a:xfrm>
            <a:off x="474884" y="3010853"/>
            <a:ext cx="50678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0" dirty="0">
                <a:solidFill>
                  <a:srgbClr val="FF0000"/>
                </a:solidFill>
              </a:rPr>
              <a:t>这里原本是</a:t>
            </a:r>
            <a:r>
              <a:rPr lang="en-US" altLang="zh-CN" b="0" dirty="0">
                <a:solidFill>
                  <a:srgbClr val="FF0000"/>
                </a:solidFill>
              </a:rPr>
              <a:t>Mixture</a:t>
            </a:r>
            <a:r>
              <a:rPr lang="zh-CN" altLang="en-US" b="0" dirty="0">
                <a:solidFill>
                  <a:srgbClr val="FF0000"/>
                </a:solidFill>
              </a:rPr>
              <a:t> </a:t>
            </a:r>
            <a:r>
              <a:rPr lang="en-US" altLang="zh-CN" b="0" dirty="0" err="1">
                <a:solidFill>
                  <a:srgbClr val="FF0000"/>
                </a:solidFill>
              </a:rPr>
              <a:t>Disbribution</a:t>
            </a:r>
            <a:r>
              <a:rPr lang="zh-CN" altLang="en-US" b="0" dirty="0">
                <a:solidFill>
                  <a:srgbClr val="FF0000"/>
                </a:solidFill>
              </a:rPr>
              <a:t>，</a:t>
            </a:r>
            <a:endParaRPr lang="en-US" altLang="zh-CN" b="0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对于</a:t>
            </a:r>
            <a:r>
              <a:rPr lang="en-US" altLang="zh-CN" b="0" dirty="0">
                <a:solidFill>
                  <a:srgbClr val="FF0000"/>
                </a:solidFill>
              </a:rPr>
              <a:t>4</a:t>
            </a:r>
            <a:r>
              <a:rPr lang="zh-CN" altLang="en-US" b="0" dirty="0">
                <a:solidFill>
                  <a:srgbClr val="FF0000"/>
                </a:solidFill>
              </a:rPr>
              <a:t>个</a:t>
            </a:r>
            <a:r>
              <a:rPr lang="en-US" altLang="zh-CN" b="0" dirty="0">
                <a:solidFill>
                  <a:srgbClr val="FF0000"/>
                </a:solidFill>
              </a:rPr>
              <a:t>option</a:t>
            </a:r>
            <a:r>
              <a:rPr lang="zh-CN" altLang="en-US" b="0" dirty="0">
                <a:solidFill>
                  <a:srgbClr val="FF0000"/>
                </a:solidFill>
              </a:rPr>
              <a:t>仍然有</a:t>
            </a:r>
            <a:r>
              <a:rPr lang="en-US" altLang="zh-CN" b="0" dirty="0">
                <a:solidFill>
                  <a:srgbClr val="FF0000"/>
                </a:solidFill>
              </a:rPr>
              <a:t>4</a:t>
            </a:r>
            <a:r>
              <a:rPr lang="zh-CN" altLang="en-US" b="0" dirty="0">
                <a:solidFill>
                  <a:srgbClr val="FF0000"/>
                </a:solidFill>
              </a:rPr>
              <a:t>个</a:t>
            </a:r>
            <a:r>
              <a:rPr lang="en-US" altLang="zh-CN" b="0" dirty="0">
                <a:solidFill>
                  <a:srgbClr val="FF0000"/>
                </a:solidFill>
              </a:rPr>
              <a:t>distribution</a:t>
            </a:r>
            <a:r>
              <a:rPr lang="zh-CN" altLang="en-US" b="0" dirty="0">
                <a:solidFill>
                  <a:srgbClr val="FF0000"/>
                </a:solidFill>
              </a:rPr>
              <a:t>需要学习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1E8A76-6D25-8049-A7AA-4C41262174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923" b="-7340"/>
          <a:stretch/>
        </p:blipFill>
        <p:spPr>
          <a:xfrm>
            <a:off x="1581804" y="2018538"/>
            <a:ext cx="2846034" cy="6549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491F410-022C-6C4B-B391-86BCE737CFDE}"/>
              </a:ext>
            </a:extLst>
          </p:cNvPr>
          <p:cNvSpPr/>
          <p:nvPr/>
        </p:nvSpPr>
        <p:spPr>
          <a:xfrm>
            <a:off x="101600" y="0"/>
            <a:ext cx="47963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2.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Option2Vec Embedding</a:t>
            </a:r>
            <a:r>
              <a:rPr lang="zh-CN" altLang="en-US" sz="3200" b="1" dirty="0"/>
              <a:t> </a:t>
            </a:r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C7CBBC-BF4E-1245-97A0-D77E10923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274" y="723319"/>
            <a:ext cx="9639300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1DA67A-9C6D-6E42-B9C6-058614B195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5" r="85017" b="-7341"/>
          <a:stretch/>
        </p:blipFill>
        <p:spPr>
          <a:xfrm>
            <a:off x="8368315" y="1813215"/>
            <a:ext cx="1181991" cy="646332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1B84984A-B038-5C49-9ECB-DDE5081B636C}"/>
              </a:ext>
            </a:extLst>
          </p:cNvPr>
          <p:cNvSpPr/>
          <p:nvPr/>
        </p:nvSpPr>
        <p:spPr>
          <a:xfrm>
            <a:off x="5383427" y="2542264"/>
            <a:ext cx="932201" cy="468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4FF606-C765-4A4E-822F-EFD469DEEE67}"/>
              </a:ext>
            </a:extLst>
          </p:cNvPr>
          <p:cNvSpPr txBox="1"/>
          <p:nvPr/>
        </p:nvSpPr>
        <p:spPr>
          <a:xfrm>
            <a:off x="6649260" y="2390461"/>
            <a:ext cx="462010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0" dirty="0">
                <a:solidFill>
                  <a:srgbClr val="FFC000"/>
                </a:solidFill>
              </a:rPr>
              <a:t>然而我们完全可以将</a:t>
            </a:r>
            <a:r>
              <a:rPr lang="en-US" altLang="zh-CN" b="0" dirty="0">
                <a:solidFill>
                  <a:srgbClr val="FFC000"/>
                </a:solidFill>
              </a:rPr>
              <a:t>O</a:t>
            </a:r>
            <a:r>
              <a:rPr lang="zh-CN" altLang="en-US" b="0" dirty="0">
                <a:solidFill>
                  <a:srgbClr val="FFC000"/>
                </a:solidFill>
              </a:rPr>
              <a:t>作为</a:t>
            </a:r>
            <a:r>
              <a:rPr lang="en-US" altLang="zh-CN" dirty="0">
                <a:solidFill>
                  <a:srgbClr val="FFC000"/>
                </a:solidFill>
              </a:rPr>
              <a:t>Hidden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Variable</a:t>
            </a:r>
            <a:r>
              <a:rPr lang="zh-CN" altLang="en-US" dirty="0">
                <a:solidFill>
                  <a:srgbClr val="FFC000"/>
                </a:solidFill>
              </a:rPr>
              <a:t>，</a:t>
            </a:r>
            <a:r>
              <a:rPr lang="zh-CN" altLang="en-US" b="0" dirty="0">
                <a:solidFill>
                  <a:srgbClr val="FFC000"/>
                </a:solidFill>
              </a:rPr>
              <a:t>扩展为</a:t>
            </a:r>
            <a:r>
              <a:rPr lang="en-US" altLang="zh-CN" b="0" dirty="0">
                <a:solidFill>
                  <a:srgbClr val="FFC000"/>
                </a:solidFill>
              </a:rPr>
              <a:t>Embedding</a:t>
            </a:r>
            <a:r>
              <a:rPr lang="zh-CN" altLang="en-US" b="0" dirty="0">
                <a:solidFill>
                  <a:srgbClr val="FFC000"/>
                </a:solidFill>
              </a:rPr>
              <a:t> </a:t>
            </a:r>
            <a:r>
              <a:rPr lang="en-US" altLang="zh-CN" b="0" dirty="0">
                <a:solidFill>
                  <a:srgbClr val="FFC000"/>
                </a:solidFill>
              </a:rPr>
              <a:t>Vector</a:t>
            </a:r>
            <a:endParaRPr lang="en-US" altLang="zh-CN" dirty="0">
              <a:solidFill>
                <a:srgbClr val="FFC000"/>
              </a:solidFill>
            </a:endParaRPr>
          </a:p>
          <a:p>
            <a:pPr algn="ctr"/>
            <a:r>
              <a:rPr lang="zh-CN" altLang="en-US" dirty="0">
                <a:solidFill>
                  <a:srgbClr val="FFC000"/>
                </a:solidFill>
              </a:rPr>
              <a:t>因此对于</a:t>
            </a:r>
            <a:r>
              <a:rPr lang="en-US" altLang="zh-CN" dirty="0">
                <a:solidFill>
                  <a:srgbClr val="FFC000"/>
                </a:solidFill>
              </a:rPr>
              <a:t>4</a:t>
            </a:r>
            <a:r>
              <a:rPr lang="zh-CN" altLang="en-US" dirty="0">
                <a:solidFill>
                  <a:srgbClr val="FFC000"/>
                </a:solidFill>
              </a:rPr>
              <a:t>个</a:t>
            </a:r>
            <a:r>
              <a:rPr lang="en-US" altLang="zh-CN" dirty="0">
                <a:solidFill>
                  <a:srgbClr val="FFC000"/>
                </a:solidFill>
              </a:rPr>
              <a:t>Option</a:t>
            </a:r>
            <a:r>
              <a:rPr lang="zh-CN" altLang="en-US" dirty="0">
                <a:solidFill>
                  <a:srgbClr val="FFC000"/>
                </a:solidFill>
              </a:rPr>
              <a:t>，我们只有</a:t>
            </a:r>
            <a:r>
              <a:rPr lang="en-US" altLang="zh-CN" dirty="0">
                <a:solidFill>
                  <a:srgbClr val="FFC000"/>
                </a:solidFill>
              </a:rPr>
              <a:t>4</a:t>
            </a:r>
            <a:r>
              <a:rPr lang="zh-CN" altLang="en-US" dirty="0">
                <a:solidFill>
                  <a:srgbClr val="FFC000"/>
                </a:solidFill>
              </a:rPr>
              <a:t>个</a:t>
            </a:r>
            <a:r>
              <a:rPr lang="en-US" altLang="zh-CN" dirty="0">
                <a:solidFill>
                  <a:srgbClr val="FFC000"/>
                </a:solidFill>
              </a:rPr>
              <a:t>Embedding</a:t>
            </a:r>
            <a:r>
              <a:rPr lang="zh-CN" altLang="en-US" dirty="0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Vector</a:t>
            </a:r>
            <a:r>
              <a:rPr lang="zh-CN" altLang="en-US" dirty="0">
                <a:solidFill>
                  <a:srgbClr val="FFC000"/>
                </a:solidFill>
              </a:rPr>
              <a:t> 需要学习</a:t>
            </a:r>
            <a:endParaRPr lang="en-US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F8ED5D-C745-7A4C-931B-B5576431AF0C}"/>
                  </a:ext>
                </a:extLst>
              </p:cNvPr>
              <p:cNvSpPr txBox="1"/>
              <p:nvPr/>
            </p:nvSpPr>
            <p:spPr>
              <a:xfrm>
                <a:off x="6636904" y="4994160"/>
                <a:ext cx="5555096" cy="9244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0" dirty="0">
                    <a:solidFill>
                      <a:schemeClr val="tx1"/>
                    </a:solidFill>
                  </a:rPr>
                  <a:t>至此，我们将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Learning</a:t>
                </a:r>
                <a:r>
                  <a:rPr lang="zh-CN" altLang="en-US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4</a:t>
                </a:r>
                <a:r>
                  <a:rPr lang="zh-CN" altLang="en-US" b="0" dirty="0">
                    <a:solidFill>
                      <a:schemeClr val="tx1"/>
                    </a:solidFill>
                  </a:rPr>
                  <a:t>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的问题，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转化为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Learning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4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个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Embedding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Vector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并从中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Inference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的问题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F8ED5D-C745-7A4C-931B-B5576431A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904" y="4994160"/>
                <a:ext cx="5555096" cy="924484"/>
              </a:xfrm>
              <a:prstGeom prst="rect">
                <a:avLst/>
              </a:prstGeom>
              <a:blipFill>
                <a:blip r:embed="rId5"/>
                <a:stretch>
                  <a:fillRect t="-2703" b="-94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80D69235-E4A6-2243-ABC1-42C6D54FD4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337" y="4284192"/>
            <a:ext cx="7271811" cy="218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09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371E50-57F9-0747-8BAA-0273F1A93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826" y="645227"/>
            <a:ext cx="5887297" cy="615232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E91F303-498F-2B46-9B47-BCCF4B8C011B}"/>
              </a:ext>
            </a:extLst>
          </p:cNvPr>
          <p:cNvSpPr/>
          <p:nvPr/>
        </p:nvSpPr>
        <p:spPr>
          <a:xfrm>
            <a:off x="101600" y="0"/>
            <a:ext cx="70339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3.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Transformer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Decoder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Implementation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0378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225</Words>
  <Application>Microsoft Macintosh PowerPoint</Application>
  <PresentationFormat>Widescreen</PresentationFormat>
  <Paragraphs>47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 Li</dc:creator>
  <cp:lastModifiedBy>Chang Li</cp:lastModifiedBy>
  <cp:revision>25</cp:revision>
  <dcterms:created xsi:type="dcterms:W3CDTF">2021-03-27T05:43:41Z</dcterms:created>
  <dcterms:modified xsi:type="dcterms:W3CDTF">2021-09-11T16:29:07Z</dcterms:modified>
</cp:coreProperties>
</file>