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E2"/>
    <a:srgbClr val="0031ED"/>
    <a:srgbClr val="165EFF"/>
    <a:srgbClr val="FF12CB"/>
    <a:srgbClr val="3572D8"/>
    <a:srgbClr val="FFBAD7"/>
    <a:srgbClr val="4285F4"/>
    <a:srgbClr val="EB4335"/>
    <a:srgbClr val="F4CCCC"/>
    <a:srgbClr val="D0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7"/>
    <p:restoredTop sz="94731"/>
  </p:normalViewPr>
  <p:slideViewPr>
    <p:cSldViewPr snapToGrid="0" snapToObjects="1">
      <p:cViewPr varScale="1">
        <p:scale>
          <a:sx n="149" d="100"/>
          <a:sy n="149" d="100"/>
        </p:scale>
        <p:origin x="39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pacegoing/Desktop/scalabil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478215006718555"/>
          <c:y val="1.9150417827298049E-2"/>
          <c:w val="0.70388231819332558"/>
          <c:h val="0.808732974360099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30096</c:v>
                </c:pt>
                <c:pt idx="1">
                  <c:v>30598</c:v>
                </c:pt>
                <c:pt idx="2">
                  <c:v>31100</c:v>
                </c:pt>
                <c:pt idx="3">
                  <c:v>31602</c:v>
                </c:pt>
                <c:pt idx="4">
                  <c:v>32104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47-AC4C-93F2-90D73AF92A8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DAC/AHP/IOPG/PPOC/OC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6.8013190436933227E-2"/>
                  <c:y val="-4.004178272980501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447-AC4C-93F2-90D73AF92A8A}"/>
                </c:ext>
              </c:extLst>
            </c:dLbl>
            <c:dLbl>
              <c:idx val="4"/>
              <c:layout>
                <c:manualLayout>
                  <c:x val="-0.10305028854080792"/>
                  <c:y val="5.312424604654223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447-AC4C-93F2-90D73AF92A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Sheet1!$B$3:$F$3</c:f>
              <c:numCache>
                <c:formatCode>General</c:formatCode>
                <c:ptCount val="5"/>
                <c:pt idx="0">
                  <c:v>115617</c:v>
                </c:pt>
                <c:pt idx="1">
                  <c:v>193473</c:v>
                </c:pt>
                <c:pt idx="2">
                  <c:v>271329</c:v>
                </c:pt>
                <c:pt idx="3">
                  <c:v>349185</c:v>
                </c:pt>
                <c:pt idx="4">
                  <c:v>427041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447-AC4C-93F2-90D73AF92A8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05590735"/>
        <c:axId val="206289727"/>
      </c:barChart>
      <c:catAx>
        <c:axId val="205590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zh-CN"/>
                  <a:t> </a:t>
                </a:r>
                <a:r>
                  <a:rPr lang="en-US"/>
                  <a:t>of</a:t>
                </a:r>
                <a:r>
                  <a:rPr lang="zh-CN"/>
                  <a:t> </a:t>
                </a:r>
                <a:r>
                  <a:rPr lang="en-US"/>
                  <a:t>Options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289727"/>
        <c:crosses val="autoZero"/>
        <c:auto val="1"/>
        <c:lblAlgn val="ctr"/>
        <c:lblOffset val="100"/>
        <c:tickLblSkip val="1"/>
        <c:noMultiLvlLbl val="0"/>
      </c:catAx>
      <c:valAx>
        <c:axId val="206289727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zh-CN"/>
                  <a:t> </a:t>
                </a:r>
                <a:r>
                  <a:rPr lang="en-US"/>
                  <a:t>of</a:t>
                </a:r>
                <a:r>
                  <a:rPr lang="zh-CN"/>
                  <a:t> </a:t>
                </a:r>
                <a:r>
                  <a:rPr lang="en-US"/>
                  <a:t>Model</a:t>
                </a:r>
                <a:r>
                  <a:rPr lang="zh-CN"/>
                  <a:t> </a:t>
                </a:r>
                <a:r>
                  <a:rPr lang="en-US"/>
                  <a:t>Parameters</a:t>
                </a:r>
              </a:p>
            </c:rich>
          </c:tx>
          <c:layout>
            <c:manualLayout>
              <c:xMode val="edge"/>
              <c:yMode val="edge"/>
              <c:x val="0.41047891607324849"/>
              <c:y val="0.838329074638650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05590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5379898540093864"/>
          <c:y val="0.67575080056148973"/>
          <c:w val="0.32006072664247559"/>
          <c:h val="0.14667259776720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50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EB29B-9957-2843-BCE5-5AEF61E28DCA}" type="datetimeFigureOut">
              <a:rPr lang="en-US" smtClean="0"/>
              <a:t>5/26/21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AEDE2-06D6-4E4E-94EB-F336A15E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59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AEDE2-06D6-4E4E-94EB-F336A15E8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55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AEDE2-06D6-4E4E-94EB-F336A15E8F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02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AEDE2-06D6-4E4E-94EB-F336A15E8F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61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AEDE2-06D6-4E4E-94EB-F336A15E8F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09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79EE-45F4-A748-A9C0-340F04C90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7B0BA-0EBF-C542-90A8-10BD74802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E1CBD-25BE-714C-9F82-B29F4150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E57-DC18-7443-B1C4-485807DF871D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89311-226F-054D-ACD7-B98779ED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919D0-DF88-8E4B-9733-BD285729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EB98-C6AE-D24E-A9D5-63BCE880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7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C053-12CE-0348-8DE7-1A04D6B9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9B9B8-C621-D249-821B-6104C9702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6EBFD-4A36-7149-B10E-4710B906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E57-DC18-7443-B1C4-485807DF871D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B5C7D-C815-D04A-98C2-2CD55F32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CE4BB-7AF4-4D49-8609-BC0780B9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EB98-C6AE-D24E-A9D5-63BCE880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1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3E8AF-83D3-2742-9A72-875DF2745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5B368-EFD4-0C4C-963A-2D1AD5FF7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34932-987C-9F49-8D06-FFFA1EBF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E57-DC18-7443-B1C4-485807DF871D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024FF-2E2B-F348-B854-5AFBACA1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284D3-F6B8-224F-B46D-A7A8B694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EB98-C6AE-D24E-A9D5-63BCE880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5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9938-4545-5B45-AE55-81CB2A37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3D470-B43E-3E4E-9AA6-D4E923CAF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8CFD7-7866-A342-9B09-A5BCE1C8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E57-DC18-7443-B1C4-485807DF871D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9BD5-3037-BB4F-A32C-494BC6EA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DD983-7F41-3C4D-839D-0019D1BC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EB98-C6AE-D24E-A9D5-63BCE880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4F7C-9CF3-3F4F-B1EF-3117D335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5FD2E-DACC-0347-8B36-A1B635005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2C45C-4E17-B64B-9060-039ED64F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E57-DC18-7443-B1C4-485807DF871D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6A34B-98D0-AD4B-9B41-69F5947D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6FE18-FDA6-7847-84AC-000C3919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EB98-C6AE-D24E-A9D5-63BCE880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5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7042-E8E3-BB42-BB6F-C71E66C5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2EAF-94EE-F240-97C6-91A579F95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93F80-CCC6-6542-8B40-6946C54DF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52D7E-E5F5-AA44-B4E7-55A46771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E57-DC18-7443-B1C4-485807DF871D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39884-E632-BA4A-A8FF-A0A6CCFA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F71C4-CF29-9547-9804-D474B5C0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EB98-C6AE-D24E-A9D5-63BCE880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D01A-D4E8-064E-9207-E8189532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DC101-F79D-F94F-BFBF-70B6CA65E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CFAD4-6B94-A844-B7CC-C11F659A4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3C2AD-7C43-B74C-A076-2086DA341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2F87A-525F-4E43-8EB4-921A65E79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4FA3DB-6846-D746-BD59-8F0930BB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E57-DC18-7443-B1C4-485807DF871D}" type="datetimeFigureOut">
              <a:rPr lang="en-US" smtClean="0"/>
              <a:t>5/26/21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1A4B69-6B2A-C64B-9EA6-7437E998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63F51-88A4-E04D-9F66-1FAE8874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EB98-C6AE-D24E-A9D5-63BCE880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5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E73A-8675-D84E-B405-6693050C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1DACA-3F92-AF47-8DF5-520C6EF1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E57-DC18-7443-B1C4-485807DF871D}" type="datetimeFigureOut">
              <a:rPr lang="en-US" smtClean="0"/>
              <a:t>5/26/21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E2F5E-7912-BA4D-AD26-521D263F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9C245-17BF-424B-8CC6-354DF657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EB98-C6AE-D24E-A9D5-63BCE880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2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9E086-D04E-A34F-B405-BCFCBFEF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E57-DC18-7443-B1C4-485807DF871D}" type="datetimeFigureOut">
              <a:rPr lang="en-US" smtClean="0"/>
              <a:t>5/26/21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DF2F5-B0AD-CB48-89A2-24A86EE4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8630E-7AF4-E648-B916-F38F02FD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EB98-C6AE-D24E-A9D5-63BCE880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2F96-2D2A-6540-A876-DB49C884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94A1B-28D3-1A40-8A01-E45460964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9DF96-627E-2545-91B8-D85CCB784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F1676-D511-DE4B-840B-B87CAC4D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E57-DC18-7443-B1C4-485807DF871D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A8BC9-AFCB-414C-9E5B-F681AE5A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DF4F0-FB89-4941-98E0-BCE1612A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EB98-C6AE-D24E-A9D5-63BCE880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2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63D1-A24D-7C41-A8E8-0420426F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E9D18-2120-9446-B1F3-9EF81D930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19076-0904-2C41-9053-3417A3F4D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0EB67-F06F-8B4B-8CC3-466819F8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E57-DC18-7443-B1C4-485807DF871D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C1A9B-2B62-0846-AD66-CDC1FA8F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C0390-CC2F-B241-A389-56A7769B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EB98-C6AE-D24E-A9D5-63BCE880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2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3B181-654E-6F4A-8840-4342739B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AE0A3-1E17-4045-8E42-FC2BF446B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8E888-9B06-D640-B033-CCAA1B5AF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AE57-DC18-7443-B1C4-485807DF871D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27888-3246-3445-9BA9-16651904E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13B64-8CB3-C240-B743-3FEC9CF1C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9EB98-C6AE-D24E-A9D5-63BCE880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09BF15-3261-9044-ACA2-E3F329D0CF03}"/>
              </a:ext>
            </a:extLst>
          </p:cNvPr>
          <p:cNvGrpSpPr/>
          <p:nvPr/>
        </p:nvGrpSpPr>
        <p:grpSpPr>
          <a:xfrm>
            <a:off x="1898870" y="1941071"/>
            <a:ext cx="2441262" cy="1476188"/>
            <a:chOff x="2534992" y="1092558"/>
            <a:chExt cx="2441262" cy="147618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F2FD4AB-B902-E44C-8D86-0D2CEFE2486C}"/>
                </a:ext>
              </a:extLst>
            </p:cNvPr>
            <p:cNvSpPr txBox="1"/>
            <p:nvPr/>
          </p:nvSpPr>
          <p:spPr>
            <a:xfrm>
              <a:off x="2534992" y="1661375"/>
              <a:ext cx="1893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A.2</a:t>
              </a:r>
              <a:r>
                <a:rPr lang="en-US" sz="1600" dirty="0"/>
                <a:t> Scalability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9AB253-E2E5-5243-A97A-3F5B5BAC1FEF}"/>
                </a:ext>
              </a:extLst>
            </p:cNvPr>
            <p:cNvSpPr txBox="1"/>
            <p:nvPr/>
          </p:nvSpPr>
          <p:spPr>
            <a:xfrm>
              <a:off x="2534992" y="1092558"/>
              <a:ext cx="1893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A.1 </a:t>
              </a:r>
              <a:r>
                <a:rPr lang="en-US" sz="1600" dirty="0"/>
                <a:t>Embedding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4BC349-0B55-D64E-A734-445F5BF579E1}"/>
                </a:ext>
              </a:extLst>
            </p:cNvPr>
            <p:cNvSpPr txBox="1"/>
            <p:nvPr/>
          </p:nvSpPr>
          <p:spPr>
            <a:xfrm>
              <a:off x="2534992" y="2230192"/>
              <a:ext cx="24412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A.3 </a:t>
              </a:r>
              <a:r>
                <a:rPr lang="en-US" sz="1600" dirty="0"/>
                <a:t>Efficient Learning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ED2DFF-8F23-BB43-BC8A-2322143184D5}"/>
              </a:ext>
            </a:extLst>
          </p:cNvPr>
          <p:cNvSpPr txBox="1"/>
          <p:nvPr/>
        </p:nvSpPr>
        <p:spPr>
          <a:xfrm>
            <a:off x="1010623" y="2509888"/>
            <a:ext cx="1351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CV/NLP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B15DF3-EC9B-504B-8A16-B3FD27D4624D}"/>
              </a:ext>
            </a:extLst>
          </p:cNvPr>
          <p:cNvSpPr txBox="1"/>
          <p:nvPr/>
        </p:nvSpPr>
        <p:spPr>
          <a:xfrm>
            <a:off x="1126010" y="3786021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06C59-0CDB-D444-8105-C53E0B426813}"/>
              </a:ext>
            </a:extLst>
          </p:cNvPr>
          <p:cNvSpPr/>
          <p:nvPr/>
        </p:nvSpPr>
        <p:spPr>
          <a:xfrm>
            <a:off x="1029546" y="1767345"/>
            <a:ext cx="3160332" cy="2806502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41E6F2-C901-614D-A767-874FC2DA8A4A}"/>
              </a:ext>
            </a:extLst>
          </p:cNvPr>
          <p:cNvSpPr/>
          <p:nvPr/>
        </p:nvSpPr>
        <p:spPr>
          <a:xfrm>
            <a:off x="1896724" y="1882164"/>
            <a:ext cx="2193366" cy="1680693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75877F-AEE1-724B-AAB1-BCF7F487F26E}"/>
              </a:ext>
            </a:extLst>
          </p:cNvPr>
          <p:cNvSpPr/>
          <p:nvPr/>
        </p:nvSpPr>
        <p:spPr>
          <a:xfrm>
            <a:off x="1896724" y="3677677"/>
            <a:ext cx="2191220" cy="70084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A.4 </a:t>
            </a:r>
            <a:r>
              <a:rPr lang="en-US" sz="1600" dirty="0">
                <a:solidFill>
                  <a:schemeClr val="tx1"/>
                </a:solidFill>
              </a:rPr>
              <a:t>Decision Process supports A.1-A.3</a:t>
            </a:r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B2DADC56-9788-5349-93BE-86D6D3928C43}"/>
              </a:ext>
            </a:extLst>
          </p:cNvPr>
          <p:cNvSpPr/>
          <p:nvPr/>
        </p:nvSpPr>
        <p:spPr>
          <a:xfrm>
            <a:off x="4289499" y="3031875"/>
            <a:ext cx="363209" cy="277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0552AAE-1A42-4E4E-9ABE-1C20F2CE4002}"/>
              </a:ext>
            </a:extLst>
          </p:cNvPr>
          <p:cNvGrpSpPr/>
          <p:nvPr/>
        </p:nvGrpSpPr>
        <p:grpSpPr>
          <a:xfrm>
            <a:off x="4721849" y="1767345"/>
            <a:ext cx="6213696" cy="2806502"/>
            <a:chOff x="4721849" y="1767345"/>
            <a:chExt cx="6213696" cy="280650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1DAF9D-1943-8E4E-AB54-526E5741CBD3}"/>
                </a:ext>
              </a:extLst>
            </p:cNvPr>
            <p:cNvSpPr txBox="1"/>
            <p:nvPr/>
          </p:nvSpPr>
          <p:spPr>
            <a:xfrm>
              <a:off x="4854828" y="1829506"/>
              <a:ext cx="3681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Logics to develop SA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846398D-CABD-B141-972B-E9270B50E196}"/>
                </a:ext>
              </a:extLst>
            </p:cNvPr>
            <p:cNvSpPr/>
            <p:nvPr/>
          </p:nvSpPr>
          <p:spPr>
            <a:xfrm>
              <a:off x="4721849" y="1767345"/>
              <a:ext cx="6213696" cy="2806502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369DEA-DE1F-9C48-80B5-6B0264B6CB41}"/>
                </a:ext>
              </a:extLst>
            </p:cNvPr>
            <p:cNvSpPr/>
            <p:nvPr/>
          </p:nvSpPr>
          <p:spPr>
            <a:xfrm>
              <a:off x="4854828" y="3676550"/>
              <a:ext cx="1161288" cy="497336"/>
            </a:xfrm>
            <a:prstGeom prst="rect">
              <a:avLst/>
            </a:pr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SMDP-Options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F737DF-F5D2-F242-A01D-BBA3EC44A936}"/>
                </a:ext>
              </a:extLst>
            </p:cNvPr>
            <p:cNvSpPr/>
            <p:nvPr/>
          </p:nvSpPr>
          <p:spPr>
            <a:xfrm>
              <a:off x="7237938" y="3676550"/>
              <a:ext cx="1161288" cy="497336"/>
            </a:xfrm>
            <a:prstGeom prst="rect">
              <a:avLst/>
            </a:pr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MDP-Options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6A287CE-D9B3-5B46-8CDA-9C75F5623153}"/>
                </a:ext>
              </a:extLst>
            </p:cNvPr>
            <p:cNvSpPr/>
            <p:nvPr/>
          </p:nvSpPr>
          <p:spPr>
            <a:xfrm>
              <a:off x="9652043" y="3676550"/>
              <a:ext cx="1161288" cy="497336"/>
            </a:xfrm>
            <a:prstGeom prst="rect">
              <a:avLst/>
            </a:pr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53C226-5285-C648-B21E-C40A2648735A}"/>
                </a:ext>
              </a:extLst>
            </p:cNvPr>
            <p:cNvSpPr/>
            <p:nvPr/>
          </p:nvSpPr>
          <p:spPr>
            <a:xfrm>
              <a:off x="4852275" y="2272457"/>
              <a:ext cx="2592017" cy="497336"/>
            </a:xfrm>
            <a:prstGeom prst="rect">
              <a:avLst/>
            </a:pr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To </a:t>
              </a:r>
              <a:r>
                <a:rPr lang="en-US" sz="1600">
                  <a:solidFill>
                    <a:schemeClr val="tx1"/>
                  </a:solidFill>
                </a:rPr>
                <a:t>prove the equivalence </a:t>
              </a:r>
              <a:r>
                <a:rPr lang="en-US" sz="1600" dirty="0">
                  <a:solidFill>
                    <a:schemeClr val="tx1"/>
                  </a:solidFill>
                </a:rPr>
                <a:t>between Decision Processes</a:t>
              </a:r>
            </a:p>
          </p:txBody>
        </p: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51C6B424-2426-4B47-A128-4434B3E4EFBA}"/>
                </a:ext>
              </a:extLst>
            </p:cNvPr>
            <p:cNvSpPr/>
            <p:nvPr/>
          </p:nvSpPr>
          <p:spPr>
            <a:xfrm>
              <a:off x="7463215" y="2269762"/>
              <a:ext cx="237872" cy="49733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3EB593-CD6A-BE47-8755-1952AAC4AA81}"/>
                </a:ext>
              </a:extLst>
            </p:cNvPr>
            <p:cNvSpPr/>
            <p:nvPr/>
          </p:nvSpPr>
          <p:spPr>
            <a:xfrm>
              <a:off x="7777091" y="2130046"/>
              <a:ext cx="2516039" cy="279432"/>
            </a:xfrm>
            <a:prstGeom prst="rect">
              <a:avLst/>
            </a:pr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B.1 </a:t>
              </a:r>
              <a:r>
                <a:rPr lang="en-US" sz="1600" dirty="0">
                  <a:solidFill>
                    <a:schemeClr val="tx1"/>
                  </a:solidFill>
                </a:rPr>
                <a:t>Same Trajectory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1C8C631-8C2D-884B-8FB2-87EC3896A5E8}"/>
                </a:ext>
              </a:extLst>
            </p:cNvPr>
            <p:cNvSpPr/>
            <p:nvPr/>
          </p:nvSpPr>
          <p:spPr>
            <a:xfrm>
              <a:off x="7777091" y="2614593"/>
              <a:ext cx="2516039" cy="283496"/>
            </a:xfrm>
            <a:prstGeom prst="rect">
              <a:avLst/>
            </a:pr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B.2 </a:t>
              </a:r>
              <a:r>
                <a:rPr lang="en-US" sz="1600" dirty="0">
                  <a:solidFill>
                    <a:schemeClr val="tx1"/>
                  </a:solidFill>
                </a:rPr>
                <a:t>Same Expected Return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E4DE11-21EB-E347-AB43-B870A0996BA8}"/>
                </a:ext>
              </a:extLst>
            </p:cNvPr>
            <p:cNvCxnSpPr>
              <a:cxnSpLocks/>
            </p:cNvCxnSpPr>
            <p:nvPr/>
          </p:nvCxnSpPr>
          <p:spPr>
            <a:xfrm>
              <a:off x="6059820" y="3869821"/>
              <a:ext cx="1159830" cy="0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01035B5-EA66-784D-B731-A6BE82124AF3}"/>
                </a:ext>
              </a:extLst>
            </p:cNvPr>
            <p:cNvCxnSpPr>
              <a:cxnSpLocks/>
            </p:cNvCxnSpPr>
            <p:nvPr/>
          </p:nvCxnSpPr>
          <p:spPr>
            <a:xfrm>
              <a:off x="6059820" y="3966780"/>
              <a:ext cx="1159830" cy="0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054CCFE-0D5F-9745-9C9A-B0ACB53A7749}"/>
                </a:ext>
              </a:extLst>
            </p:cNvPr>
            <p:cNvSpPr/>
            <p:nvPr/>
          </p:nvSpPr>
          <p:spPr>
            <a:xfrm>
              <a:off x="6013736" y="3551374"/>
              <a:ext cx="1598587" cy="326641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B.1 </a:t>
              </a:r>
              <a:r>
                <a:rPr lang="en-US" sz="1200" dirty="0">
                  <a:solidFill>
                    <a:schemeClr val="tx1"/>
                  </a:solidFill>
                </a:rPr>
                <a:t>Appendix 3.1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9707410-17B4-C749-817C-18824EA0DAA3}"/>
                </a:ext>
              </a:extLst>
            </p:cNvPr>
            <p:cNvSpPr/>
            <p:nvPr/>
          </p:nvSpPr>
          <p:spPr>
            <a:xfrm>
              <a:off x="6016094" y="3959079"/>
              <a:ext cx="1598587" cy="326641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B.2 </a:t>
              </a:r>
              <a:r>
                <a:rPr lang="en-US" sz="1200" dirty="0">
                  <a:solidFill>
                    <a:schemeClr val="tx1"/>
                  </a:solidFill>
                </a:rPr>
                <a:t>Appendix 3.2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2FD21BC-419F-E74B-8499-FEC8E6A82A05}"/>
                </a:ext>
              </a:extLst>
            </p:cNvPr>
            <p:cNvSpPr/>
            <p:nvPr/>
          </p:nvSpPr>
          <p:spPr>
            <a:xfrm>
              <a:off x="8410264" y="3560406"/>
              <a:ext cx="1598587" cy="326641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B.1  </a:t>
              </a:r>
              <a:r>
                <a:rPr lang="en-US" sz="1200" dirty="0">
                  <a:solidFill>
                    <a:schemeClr val="tx1"/>
                  </a:solidFill>
                </a:rPr>
                <a:t>Eq. 4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00375A4-1BEC-A04C-A280-12DE04AC6C9B}"/>
                </a:ext>
              </a:extLst>
            </p:cNvPr>
            <p:cNvSpPr/>
            <p:nvPr/>
          </p:nvSpPr>
          <p:spPr>
            <a:xfrm>
              <a:off x="8410261" y="3944334"/>
              <a:ext cx="1598587" cy="326641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B.2 </a:t>
              </a:r>
              <a:r>
                <a:rPr lang="en-US" sz="1200" dirty="0">
                  <a:solidFill>
                    <a:schemeClr val="tx1"/>
                  </a:solidFill>
                </a:rPr>
                <a:t>Proposition 4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94BBD69-E2AB-F840-9B30-23ED0879DC5E}"/>
                </a:ext>
              </a:extLst>
            </p:cNvPr>
            <p:cNvCxnSpPr>
              <a:cxnSpLocks/>
            </p:cNvCxnSpPr>
            <p:nvPr/>
          </p:nvCxnSpPr>
          <p:spPr>
            <a:xfrm>
              <a:off x="8446041" y="3871345"/>
              <a:ext cx="1159830" cy="0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98D5E5B-7534-294C-A75B-CAF44217C6FE}"/>
                </a:ext>
              </a:extLst>
            </p:cNvPr>
            <p:cNvCxnSpPr>
              <a:cxnSpLocks/>
            </p:cNvCxnSpPr>
            <p:nvPr/>
          </p:nvCxnSpPr>
          <p:spPr>
            <a:xfrm>
              <a:off x="8446041" y="3968304"/>
              <a:ext cx="1159830" cy="0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9C2C87-DF29-4A45-829C-D53919E4A48B}"/>
                </a:ext>
              </a:extLst>
            </p:cNvPr>
            <p:cNvSpPr/>
            <p:nvPr/>
          </p:nvSpPr>
          <p:spPr>
            <a:xfrm>
              <a:off x="9528670" y="3187939"/>
              <a:ext cx="4276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A.4 </a:t>
              </a:r>
              <a:endParaRPr lang="en-US"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D8BB924-5EB3-C544-B63D-9EB9A46CE902}"/>
                </a:ext>
              </a:extLst>
            </p:cNvPr>
            <p:cNvSpPr/>
            <p:nvPr/>
          </p:nvSpPr>
          <p:spPr>
            <a:xfrm>
              <a:off x="10254185" y="3963611"/>
              <a:ext cx="59503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A.1-A.3 </a:t>
              </a:r>
              <a:endParaRPr lang="en-US" sz="1000" dirty="0"/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030F15C5-49D3-D546-A0C0-B714E584396E}"/>
                </a:ext>
              </a:extLst>
            </p:cNvPr>
            <p:cNvCxnSpPr>
              <a:stCxn id="27" idx="0"/>
              <a:endCxn id="28" idx="0"/>
            </p:cNvCxnSpPr>
            <p:nvPr/>
          </p:nvCxnSpPr>
          <p:spPr>
            <a:xfrm rot="5400000" flipH="1" flipV="1">
              <a:off x="6627027" y="2484995"/>
              <a:ext cx="12700" cy="2383110"/>
            </a:xfrm>
            <a:prstGeom prst="curvedConnector3">
              <a:avLst>
                <a:gd name="adj1" fmla="val 1800000"/>
              </a:avLst>
            </a:prstGeom>
            <a:ln w="190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1B320FF-5D22-6549-8B0C-B25ED0DC9CC3}"/>
                </a:ext>
              </a:extLst>
            </p:cNvPr>
            <p:cNvSpPr/>
            <p:nvPr/>
          </p:nvSpPr>
          <p:spPr>
            <a:xfrm>
              <a:off x="6013590" y="3175758"/>
              <a:ext cx="1598587" cy="326641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Re-formulation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5DB74D3-D957-B64E-B58E-15A8C217E1B4}"/>
                </a:ext>
              </a:extLst>
            </p:cNvPr>
            <p:cNvSpPr/>
            <p:nvPr/>
          </p:nvSpPr>
          <p:spPr>
            <a:xfrm>
              <a:off x="8446041" y="3166903"/>
              <a:ext cx="1598587" cy="326641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Marginalization</a:t>
              </a:r>
            </a:p>
          </p:txBody>
        </p: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446A2194-96D2-0A43-B8AF-9DD701875F31}"/>
                </a:ext>
              </a:extLst>
            </p:cNvPr>
            <p:cNvCxnSpPr>
              <a:cxnSpLocks/>
              <a:stCxn id="28" idx="0"/>
              <a:endCxn id="29" idx="0"/>
            </p:cNvCxnSpPr>
            <p:nvPr/>
          </p:nvCxnSpPr>
          <p:spPr>
            <a:xfrm rot="5400000" flipH="1" flipV="1">
              <a:off x="9025634" y="2469498"/>
              <a:ext cx="12700" cy="2414105"/>
            </a:xfrm>
            <a:prstGeom prst="curvedConnector3">
              <a:avLst>
                <a:gd name="adj1" fmla="val 1800000"/>
              </a:avLst>
            </a:prstGeom>
            <a:ln w="190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204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B1DAF9D-1943-8E4E-AB54-526E5741CBD3}"/>
              </a:ext>
            </a:extLst>
          </p:cNvPr>
          <p:cNvSpPr txBox="1"/>
          <p:nvPr/>
        </p:nvSpPr>
        <p:spPr>
          <a:xfrm>
            <a:off x="3005749" y="2096225"/>
            <a:ext cx="368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Logics to develop SA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46398D-CABD-B141-972B-E9270B50E196}"/>
              </a:ext>
            </a:extLst>
          </p:cNvPr>
          <p:cNvSpPr/>
          <p:nvPr/>
        </p:nvSpPr>
        <p:spPr>
          <a:xfrm>
            <a:off x="2989152" y="2025749"/>
            <a:ext cx="6213696" cy="2806502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369DEA-DE1F-9C48-80B5-6B0264B6CB41}"/>
              </a:ext>
            </a:extLst>
          </p:cNvPr>
          <p:cNvSpPr/>
          <p:nvPr/>
        </p:nvSpPr>
        <p:spPr>
          <a:xfrm>
            <a:off x="3122131" y="4101214"/>
            <a:ext cx="1161288" cy="497336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SMDP-Options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F737DF-F5D2-F242-A01D-BBA3EC44A936}"/>
              </a:ext>
            </a:extLst>
          </p:cNvPr>
          <p:cNvSpPr/>
          <p:nvPr/>
        </p:nvSpPr>
        <p:spPr>
          <a:xfrm>
            <a:off x="5505241" y="4101214"/>
            <a:ext cx="1161288" cy="497336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MDP-Options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A287CE-D9B3-5B46-8CDA-9C75F5623153}"/>
              </a:ext>
            </a:extLst>
          </p:cNvPr>
          <p:cNvSpPr/>
          <p:nvPr/>
        </p:nvSpPr>
        <p:spPr>
          <a:xfrm>
            <a:off x="7919346" y="4101214"/>
            <a:ext cx="1161288" cy="497336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53C226-5285-C648-B21E-C40A2648735A}"/>
              </a:ext>
            </a:extLst>
          </p:cNvPr>
          <p:cNvSpPr/>
          <p:nvPr/>
        </p:nvSpPr>
        <p:spPr>
          <a:xfrm>
            <a:off x="3119578" y="2597369"/>
            <a:ext cx="2592017" cy="497336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To </a:t>
            </a:r>
            <a:r>
              <a:rPr lang="en-US" sz="1600">
                <a:solidFill>
                  <a:schemeClr val="tx1"/>
                </a:solidFill>
              </a:rPr>
              <a:t>prove the equivalence </a:t>
            </a:r>
            <a:r>
              <a:rPr lang="en-US" sz="1600" dirty="0">
                <a:solidFill>
                  <a:schemeClr val="tx1"/>
                </a:solidFill>
              </a:rPr>
              <a:t>between Decision Processes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51C6B424-2426-4B47-A128-4434B3E4EFBA}"/>
              </a:ext>
            </a:extLst>
          </p:cNvPr>
          <p:cNvSpPr/>
          <p:nvPr/>
        </p:nvSpPr>
        <p:spPr>
          <a:xfrm>
            <a:off x="5730518" y="2594674"/>
            <a:ext cx="237872" cy="49733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3EB593-CD6A-BE47-8755-1952AAC4AA81}"/>
              </a:ext>
            </a:extLst>
          </p:cNvPr>
          <p:cNvSpPr/>
          <p:nvPr/>
        </p:nvSpPr>
        <p:spPr>
          <a:xfrm>
            <a:off x="6044394" y="2454958"/>
            <a:ext cx="2516039" cy="279432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</a:rPr>
              <a:t>B.1 </a:t>
            </a:r>
            <a:r>
              <a:rPr lang="en-US" sz="1600" dirty="0">
                <a:solidFill>
                  <a:schemeClr val="tx1"/>
                </a:solidFill>
              </a:rPr>
              <a:t>Same Trajectory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C8C631-8C2D-884B-8FB2-87EC3896A5E8}"/>
              </a:ext>
            </a:extLst>
          </p:cNvPr>
          <p:cNvSpPr/>
          <p:nvPr/>
        </p:nvSpPr>
        <p:spPr>
          <a:xfrm>
            <a:off x="6044394" y="2939505"/>
            <a:ext cx="2516039" cy="283496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</a:rPr>
              <a:t>B.2 </a:t>
            </a:r>
            <a:r>
              <a:rPr lang="en-US" sz="1600" dirty="0">
                <a:solidFill>
                  <a:schemeClr val="tx1"/>
                </a:solidFill>
              </a:rPr>
              <a:t>Same Expected Return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E4DE11-21EB-E347-AB43-B870A0996BA8}"/>
              </a:ext>
            </a:extLst>
          </p:cNvPr>
          <p:cNvCxnSpPr>
            <a:cxnSpLocks/>
          </p:cNvCxnSpPr>
          <p:nvPr/>
        </p:nvCxnSpPr>
        <p:spPr>
          <a:xfrm>
            <a:off x="4327123" y="4294485"/>
            <a:ext cx="1159830" cy="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1035B5-EA66-784D-B731-A6BE82124AF3}"/>
              </a:ext>
            </a:extLst>
          </p:cNvPr>
          <p:cNvCxnSpPr>
            <a:cxnSpLocks/>
          </p:cNvCxnSpPr>
          <p:nvPr/>
        </p:nvCxnSpPr>
        <p:spPr>
          <a:xfrm>
            <a:off x="4327123" y="4391444"/>
            <a:ext cx="1159830" cy="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54CCFE-0D5F-9745-9C9A-B0ACB53A7749}"/>
              </a:ext>
            </a:extLst>
          </p:cNvPr>
          <p:cNvSpPr/>
          <p:nvPr/>
        </p:nvSpPr>
        <p:spPr>
          <a:xfrm>
            <a:off x="4281039" y="3976038"/>
            <a:ext cx="1598587" cy="326641"/>
          </a:xfrm>
          <a:prstGeom prst="rect">
            <a:avLst/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FF"/>
                </a:solidFill>
              </a:rPr>
              <a:t>B.1 </a:t>
            </a:r>
            <a:r>
              <a:rPr lang="en-US" sz="1200" dirty="0">
                <a:solidFill>
                  <a:schemeClr val="tx1"/>
                </a:solidFill>
              </a:rPr>
              <a:t>Appendix 3.1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707410-17B4-C749-817C-18824EA0DAA3}"/>
              </a:ext>
            </a:extLst>
          </p:cNvPr>
          <p:cNvSpPr/>
          <p:nvPr/>
        </p:nvSpPr>
        <p:spPr>
          <a:xfrm>
            <a:off x="4283397" y="4383743"/>
            <a:ext cx="1598587" cy="326641"/>
          </a:xfrm>
          <a:prstGeom prst="rect">
            <a:avLst/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FF"/>
                </a:solidFill>
              </a:rPr>
              <a:t>B.2 </a:t>
            </a:r>
            <a:r>
              <a:rPr lang="en-US" sz="1200" dirty="0">
                <a:solidFill>
                  <a:schemeClr val="tx1"/>
                </a:solidFill>
              </a:rPr>
              <a:t>Appendix 3.2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FD21BC-419F-E74B-8499-FEC8E6A82A05}"/>
              </a:ext>
            </a:extLst>
          </p:cNvPr>
          <p:cNvSpPr/>
          <p:nvPr/>
        </p:nvSpPr>
        <p:spPr>
          <a:xfrm>
            <a:off x="6677567" y="3985070"/>
            <a:ext cx="1598587" cy="326641"/>
          </a:xfrm>
          <a:prstGeom prst="rect">
            <a:avLst/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FF"/>
                </a:solidFill>
              </a:rPr>
              <a:t>B.1  </a:t>
            </a:r>
            <a:r>
              <a:rPr lang="en-US" sz="1200" dirty="0">
                <a:solidFill>
                  <a:schemeClr val="tx1"/>
                </a:solidFill>
              </a:rPr>
              <a:t>Eq. 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00375A4-1BEC-A04C-A280-12DE04AC6C9B}"/>
              </a:ext>
            </a:extLst>
          </p:cNvPr>
          <p:cNvSpPr/>
          <p:nvPr/>
        </p:nvSpPr>
        <p:spPr>
          <a:xfrm>
            <a:off x="6677564" y="4368998"/>
            <a:ext cx="1598587" cy="326641"/>
          </a:xfrm>
          <a:prstGeom prst="rect">
            <a:avLst/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FF"/>
                </a:solidFill>
              </a:rPr>
              <a:t>B.2 </a:t>
            </a:r>
            <a:r>
              <a:rPr lang="en-US" sz="1200" dirty="0">
                <a:solidFill>
                  <a:schemeClr val="tx1"/>
                </a:solidFill>
              </a:rPr>
              <a:t>Proposition 4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4BBD69-E2AB-F840-9B30-23ED0879DC5E}"/>
              </a:ext>
            </a:extLst>
          </p:cNvPr>
          <p:cNvCxnSpPr>
            <a:cxnSpLocks/>
          </p:cNvCxnSpPr>
          <p:nvPr/>
        </p:nvCxnSpPr>
        <p:spPr>
          <a:xfrm>
            <a:off x="6713344" y="4296009"/>
            <a:ext cx="1159830" cy="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98D5E5B-7534-294C-A75B-CAF44217C6FE}"/>
              </a:ext>
            </a:extLst>
          </p:cNvPr>
          <p:cNvCxnSpPr>
            <a:cxnSpLocks/>
          </p:cNvCxnSpPr>
          <p:nvPr/>
        </p:nvCxnSpPr>
        <p:spPr>
          <a:xfrm>
            <a:off x="6713344" y="4392968"/>
            <a:ext cx="1159830" cy="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C9C2C87-DF29-4A45-829C-D53919E4A48B}"/>
              </a:ext>
            </a:extLst>
          </p:cNvPr>
          <p:cNvSpPr/>
          <p:nvPr/>
        </p:nvSpPr>
        <p:spPr>
          <a:xfrm>
            <a:off x="7775191" y="3625242"/>
            <a:ext cx="427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A.</a:t>
            </a:r>
            <a:r>
              <a:rPr lang="en-US" altLang="zh-CN" sz="1200" dirty="0">
                <a:solidFill>
                  <a:srgbClr val="FF0000"/>
                </a:solidFill>
              </a:rPr>
              <a:t>1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8BB924-5EB3-C544-B63D-9EB9A46CE902}"/>
              </a:ext>
            </a:extLst>
          </p:cNvPr>
          <p:cNvSpPr/>
          <p:nvPr/>
        </p:nvSpPr>
        <p:spPr>
          <a:xfrm>
            <a:off x="8434788" y="3878023"/>
            <a:ext cx="427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A.</a:t>
            </a:r>
            <a:r>
              <a:rPr lang="en-US" altLang="zh-CN" sz="1200" dirty="0">
                <a:solidFill>
                  <a:srgbClr val="FF0000"/>
                </a:solidFill>
              </a:rPr>
              <a:t>2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endParaRPr lang="en-US" sz="1200" dirty="0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030F15C5-49D3-D546-A0C0-B714E584396E}"/>
              </a:ext>
            </a:extLst>
          </p:cNvPr>
          <p:cNvCxnSpPr>
            <a:cxnSpLocks/>
            <a:stCxn id="27" idx="0"/>
            <a:endCxn id="28" idx="0"/>
          </p:cNvCxnSpPr>
          <p:nvPr/>
        </p:nvCxnSpPr>
        <p:spPr>
          <a:xfrm rot="5400000" flipH="1" flipV="1">
            <a:off x="4894330" y="2909659"/>
            <a:ext cx="12700" cy="2383110"/>
          </a:xfrm>
          <a:prstGeom prst="curvedConnector3">
            <a:avLst>
              <a:gd name="adj1" fmla="val 180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1B320FF-5D22-6549-8B0C-B25ED0DC9CC3}"/>
              </a:ext>
            </a:extLst>
          </p:cNvPr>
          <p:cNvSpPr/>
          <p:nvPr/>
        </p:nvSpPr>
        <p:spPr>
          <a:xfrm>
            <a:off x="4280893" y="3600422"/>
            <a:ext cx="1598587" cy="326641"/>
          </a:xfrm>
          <a:prstGeom prst="rect">
            <a:avLst/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Re-formulation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DB74D3-D957-B64E-B58E-15A8C217E1B4}"/>
              </a:ext>
            </a:extLst>
          </p:cNvPr>
          <p:cNvSpPr/>
          <p:nvPr/>
        </p:nvSpPr>
        <p:spPr>
          <a:xfrm>
            <a:off x="6713344" y="3591567"/>
            <a:ext cx="1598587" cy="326641"/>
          </a:xfrm>
          <a:prstGeom prst="rect">
            <a:avLst/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Marginalization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446A2194-96D2-0A43-B8AF-9DD701875F31}"/>
              </a:ext>
            </a:extLst>
          </p:cNvPr>
          <p:cNvCxnSpPr>
            <a:cxnSpLocks/>
            <a:stCxn id="28" idx="0"/>
            <a:endCxn id="29" idx="0"/>
          </p:cNvCxnSpPr>
          <p:nvPr/>
        </p:nvCxnSpPr>
        <p:spPr>
          <a:xfrm rot="5400000" flipH="1" flipV="1">
            <a:off x="7292937" y="2894162"/>
            <a:ext cx="12700" cy="2414105"/>
          </a:xfrm>
          <a:prstGeom prst="curvedConnector3">
            <a:avLst>
              <a:gd name="adj1" fmla="val 180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C0EE511-89AB-2F41-913C-F197361EABA7}"/>
              </a:ext>
            </a:extLst>
          </p:cNvPr>
          <p:cNvSpPr/>
          <p:nvPr/>
        </p:nvSpPr>
        <p:spPr>
          <a:xfrm>
            <a:off x="5273144" y="3622272"/>
            <a:ext cx="427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A.</a:t>
            </a:r>
            <a:r>
              <a:rPr lang="en-US" altLang="zh-CN" sz="1200" dirty="0">
                <a:solidFill>
                  <a:srgbClr val="FF0000"/>
                </a:solidFill>
              </a:rPr>
              <a:t>1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2BF234-7F20-B144-88E9-F44D43F63670}"/>
              </a:ext>
            </a:extLst>
          </p:cNvPr>
          <p:cNvSpPr/>
          <p:nvPr/>
        </p:nvSpPr>
        <p:spPr>
          <a:xfrm>
            <a:off x="7865339" y="4161403"/>
            <a:ext cx="42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SA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3A9CB7D5-A1C7-B849-878F-092C9734C6C5}"/>
              </a:ext>
            </a:extLst>
          </p:cNvPr>
          <p:cNvSpPr/>
          <p:nvPr/>
        </p:nvSpPr>
        <p:spPr>
          <a:xfrm>
            <a:off x="8189376" y="4197405"/>
            <a:ext cx="86775" cy="31540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15FA03-60BC-3447-98DF-B5C328D0BE75}"/>
              </a:ext>
            </a:extLst>
          </p:cNvPr>
          <p:cNvSpPr/>
          <p:nvPr/>
        </p:nvSpPr>
        <p:spPr>
          <a:xfrm>
            <a:off x="8195169" y="4065118"/>
            <a:ext cx="8883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Embedding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B16256-3F65-F342-B656-CDDE62C4A2A7}"/>
              </a:ext>
            </a:extLst>
          </p:cNvPr>
          <p:cNvSpPr/>
          <p:nvPr/>
        </p:nvSpPr>
        <p:spPr>
          <a:xfrm>
            <a:off x="8205756" y="4351946"/>
            <a:ext cx="773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Attention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478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93FB15-C27B-6B4A-B9BF-F45D87C2D91E}"/>
              </a:ext>
            </a:extLst>
          </p:cNvPr>
          <p:cNvSpPr/>
          <p:nvPr/>
        </p:nvSpPr>
        <p:spPr>
          <a:xfrm>
            <a:off x="1378788" y="3008576"/>
            <a:ext cx="1161288" cy="497336"/>
          </a:xfrm>
          <a:prstGeom prst="rect">
            <a:avLst/>
          </a:prstGeom>
          <a:solidFill>
            <a:srgbClr val="D0E3F3"/>
          </a:solidFill>
          <a:ln w="28575">
            <a:solidFill>
              <a:srgbClr val="4285F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285F4"/>
                </a:solidFill>
                <a:latin typeface="Apple Braille" pitchFamily="2" charset="0"/>
              </a:rPr>
              <a:t>SMDP-Option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F5D37-BED9-8446-A43D-E92637E89A5E}"/>
              </a:ext>
            </a:extLst>
          </p:cNvPr>
          <p:cNvSpPr/>
          <p:nvPr/>
        </p:nvSpPr>
        <p:spPr>
          <a:xfrm>
            <a:off x="3761898" y="3008576"/>
            <a:ext cx="1161288" cy="497336"/>
          </a:xfrm>
          <a:prstGeom prst="rect">
            <a:avLst/>
          </a:prstGeom>
          <a:solidFill>
            <a:srgbClr val="D0E3F3"/>
          </a:solidFill>
          <a:ln w="28575">
            <a:solidFill>
              <a:srgbClr val="4285F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285F4"/>
                </a:solidFill>
                <a:latin typeface="Apple Braille" pitchFamily="2" charset="0"/>
              </a:rPr>
              <a:t>MDP-Option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36E948-9831-2748-BE16-747BF1F2838C}"/>
              </a:ext>
            </a:extLst>
          </p:cNvPr>
          <p:cNvSpPr/>
          <p:nvPr/>
        </p:nvSpPr>
        <p:spPr>
          <a:xfrm>
            <a:off x="6896551" y="3014927"/>
            <a:ext cx="1161288" cy="497336"/>
          </a:xfrm>
          <a:prstGeom prst="rect">
            <a:avLst/>
          </a:prstGeom>
          <a:solidFill>
            <a:srgbClr val="D0E3F3"/>
          </a:solidFill>
          <a:ln w="28575">
            <a:solidFill>
              <a:srgbClr val="4285F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285F4"/>
                </a:solidFill>
                <a:latin typeface="Apple Braille" pitchFamily="2" charset="0"/>
              </a:rPr>
              <a:t>MDP-SA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45AC5E-4F4A-5644-B4A2-2178565EC077}"/>
              </a:ext>
            </a:extLst>
          </p:cNvPr>
          <p:cNvCxnSpPr>
            <a:cxnSpLocks/>
          </p:cNvCxnSpPr>
          <p:nvPr/>
        </p:nvCxnSpPr>
        <p:spPr>
          <a:xfrm>
            <a:off x="2583780" y="3201847"/>
            <a:ext cx="1159830" cy="0"/>
          </a:xfrm>
          <a:prstGeom prst="straightConnector1">
            <a:avLst/>
          </a:prstGeom>
          <a:ln w="19050">
            <a:solidFill>
              <a:srgbClr val="4285F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476054-A118-614A-9717-A0EF0E30553D}"/>
              </a:ext>
            </a:extLst>
          </p:cNvPr>
          <p:cNvCxnSpPr>
            <a:cxnSpLocks/>
          </p:cNvCxnSpPr>
          <p:nvPr/>
        </p:nvCxnSpPr>
        <p:spPr>
          <a:xfrm>
            <a:off x="2583780" y="3298806"/>
            <a:ext cx="1159830" cy="0"/>
          </a:xfrm>
          <a:prstGeom prst="straightConnector1">
            <a:avLst/>
          </a:prstGeom>
          <a:ln w="19050">
            <a:solidFill>
              <a:srgbClr val="4285F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E55FC37-6EAE-A443-A4E2-6A18264EBE1C}"/>
                  </a:ext>
                </a:extLst>
              </p:cNvPr>
              <p:cNvSpPr/>
              <p:nvPr/>
            </p:nvSpPr>
            <p:spPr>
              <a:xfrm>
                <a:off x="2367191" y="2892431"/>
                <a:ext cx="1598587" cy="326641"/>
              </a:xfrm>
              <a:prstGeom prst="rect">
                <a:avLst/>
              </a:prstGeom>
              <a:noFill/>
              <a:ln w="28575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E55FC37-6EAE-A443-A4E2-6A18264EBE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191" y="2892431"/>
                <a:ext cx="1598587" cy="3266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D5D5B2F-7A04-464F-8BEB-1FC627F49305}"/>
                  </a:ext>
                </a:extLst>
              </p:cNvPr>
              <p:cNvSpPr/>
              <p:nvPr/>
            </p:nvSpPr>
            <p:spPr>
              <a:xfrm>
                <a:off x="2360394" y="3276360"/>
                <a:ext cx="1598587" cy="326641"/>
              </a:xfrm>
              <a:prstGeom prst="rect">
                <a:avLst/>
              </a:prstGeom>
              <a:noFill/>
              <a:ln w="28575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sz="12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sz="12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D5D5B2F-7A04-464F-8BEB-1FC627F49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394" y="3276360"/>
                <a:ext cx="1598587" cy="3266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67B48ED-E6B6-3B44-A26E-28C062F58B22}"/>
                  </a:ext>
                </a:extLst>
              </p:cNvPr>
              <p:cNvSpPr/>
              <p:nvPr/>
            </p:nvSpPr>
            <p:spPr>
              <a:xfrm>
                <a:off x="5004415" y="3276360"/>
                <a:ext cx="1828776" cy="326641"/>
              </a:xfrm>
              <a:prstGeom prst="rect">
                <a:avLst/>
              </a:prstGeom>
              <a:noFill/>
              <a:ln w="28575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1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  <m:r>
                            <a:rPr lang="en-US" sz="1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sz="12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  <m:r>
                            <a:rPr lang="en-US" sz="1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67B48ED-E6B6-3B44-A26E-28C062F58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415" y="3276360"/>
                <a:ext cx="1828776" cy="3266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56F2BF-F61A-B941-8151-2C8728734993}"/>
              </a:ext>
            </a:extLst>
          </p:cNvPr>
          <p:cNvCxnSpPr>
            <a:cxnSpLocks/>
          </p:cNvCxnSpPr>
          <p:nvPr/>
        </p:nvCxnSpPr>
        <p:spPr>
          <a:xfrm>
            <a:off x="4970001" y="3203371"/>
            <a:ext cx="1900817" cy="6351"/>
          </a:xfrm>
          <a:prstGeom prst="straightConnector1">
            <a:avLst/>
          </a:prstGeom>
          <a:ln w="19050">
            <a:solidFill>
              <a:srgbClr val="4285F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36A55E-28B6-D144-B13F-3F2D2019669D}"/>
              </a:ext>
            </a:extLst>
          </p:cNvPr>
          <p:cNvCxnSpPr>
            <a:cxnSpLocks/>
          </p:cNvCxnSpPr>
          <p:nvPr/>
        </p:nvCxnSpPr>
        <p:spPr>
          <a:xfrm flipV="1">
            <a:off x="4970001" y="3298806"/>
            <a:ext cx="1900817" cy="1524"/>
          </a:xfrm>
          <a:prstGeom prst="straightConnector1">
            <a:avLst/>
          </a:prstGeom>
          <a:ln w="19050">
            <a:solidFill>
              <a:srgbClr val="4285F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88709A9-6A18-B14A-878E-C9819CC2E4DF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3150987" y="1817021"/>
            <a:ext cx="12700" cy="2383110"/>
          </a:xfrm>
          <a:prstGeom prst="curvedConnector3">
            <a:avLst>
              <a:gd name="adj1" fmla="val 1800000"/>
            </a:avLst>
          </a:prstGeom>
          <a:ln w="19050">
            <a:solidFill>
              <a:srgbClr val="4285F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FCE7014-DF65-4549-99B8-F5DF1EE91C15}"/>
              </a:ext>
            </a:extLst>
          </p:cNvPr>
          <p:cNvSpPr/>
          <p:nvPr/>
        </p:nvSpPr>
        <p:spPr>
          <a:xfrm>
            <a:off x="2360394" y="2501042"/>
            <a:ext cx="1598587" cy="326641"/>
          </a:xfrm>
          <a:prstGeom prst="rect">
            <a:avLst/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4285F4"/>
                </a:solidFill>
              </a:rPr>
              <a:t>Re-formulation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1A6C0C-08DF-654E-937C-9C250997BEAE}"/>
              </a:ext>
            </a:extLst>
          </p:cNvPr>
          <p:cNvSpPr/>
          <p:nvPr/>
        </p:nvSpPr>
        <p:spPr>
          <a:xfrm>
            <a:off x="5144145" y="2505280"/>
            <a:ext cx="1598587" cy="326641"/>
          </a:xfrm>
          <a:prstGeom prst="rect">
            <a:avLst/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4285F4"/>
                </a:solidFill>
              </a:rPr>
              <a:t>Marginalization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2BF94D0-1FC6-F342-94CE-61AB5F490B3B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5906692" y="1444425"/>
            <a:ext cx="6351" cy="3134653"/>
          </a:xfrm>
          <a:prstGeom prst="curvedConnector3">
            <a:avLst>
              <a:gd name="adj1" fmla="val -3599433"/>
            </a:avLst>
          </a:prstGeom>
          <a:ln w="19050">
            <a:solidFill>
              <a:srgbClr val="4285F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B83B195-4A6E-9949-B54A-C59DAE09A3BE}"/>
              </a:ext>
            </a:extLst>
          </p:cNvPr>
          <p:cNvSpPr/>
          <p:nvPr/>
        </p:nvSpPr>
        <p:spPr>
          <a:xfrm>
            <a:off x="9290304" y="3014927"/>
            <a:ext cx="1159831" cy="497336"/>
          </a:xfrm>
          <a:prstGeom prst="rect">
            <a:avLst/>
          </a:prstGeom>
          <a:solidFill>
            <a:srgbClr val="F4CCCC"/>
          </a:solidFill>
          <a:ln w="28575">
            <a:solidFill>
              <a:srgbClr val="EB433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EB4335"/>
                </a:solidFill>
                <a:latin typeface="Apple Braille" pitchFamily="2" charset="0"/>
              </a:rPr>
              <a:t>SA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3AC2C2-7E6C-F64A-ABA8-9967F1633331}"/>
              </a:ext>
            </a:extLst>
          </p:cNvPr>
          <p:cNvSpPr/>
          <p:nvPr/>
        </p:nvSpPr>
        <p:spPr>
          <a:xfrm>
            <a:off x="7833643" y="2910018"/>
            <a:ext cx="1598587" cy="326641"/>
          </a:xfrm>
          <a:prstGeom prst="rect">
            <a:avLst/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EB4335"/>
                </a:solidFill>
              </a:rPr>
              <a:t>Embedding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9FD6AF-75B1-9447-B0F5-664B98E16691}"/>
              </a:ext>
            </a:extLst>
          </p:cNvPr>
          <p:cNvSpPr/>
          <p:nvPr/>
        </p:nvSpPr>
        <p:spPr>
          <a:xfrm>
            <a:off x="7782653" y="3270331"/>
            <a:ext cx="1598587" cy="326641"/>
          </a:xfrm>
          <a:prstGeom prst="rect">
            <a:avLst/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EB4335"/>
                </a:solidFill>
              </a:rPr>
              <a:t>Attention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7969FF-DCC3-6242-83BC-AEA762922125}"/>
              </a:ext>
            </a:extLst>
          </p:cNvPr>
          <p:cNvCxnSpPr>
            <a:cxnSpLocks/>
          </p:cNvCxnSpPr>
          <p:nvPr/>
        </p:nvCxnSpPr>
        <p:spPr>
          <a:xfrm>
            <a:off x="8084303" y="3209722"/>
            <a:ext cx="1159830" cy="0"/>
          </a:xfrm>
          <a:prstGeom prst="straightConnector1">
            <a:avLst/>
          </a:prstGeom>
          <a:ln w="19050">
            <a:solidFill>
              <a:srgbClr val="EB433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9A780B-C23F-3A4F-8D3B-BFACFC883939}"/>
              </a:ext>
            </a:extLst>
          </p:cNvPr>
          <p:cNvCxnSpPr>
            <a:cxnSpLocks/>
          </p:cNvCxnSpPr>
          <p:nvPr/>
        </p:nvCxnSpPr>
        <p:spPr>
          <a:xfrm>
            <a:off x="8084303" y="3306681"/>
            <a:ext cx="1159830" cy="0"/>
          </a:xfrm>
          <a:prstGeom prst="straightConnector1">
            <a:avLst/>
          </a:prstGeom>
          <a:ln w="19050">
            <a:solidFill>
              <a:srgbClr val="EB433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671E05F-7985-C942-AFBB-5229130FE636}"/>
              </a:ext>
            </a:extLst>
          </p:cNvPr>
          <p:cNvSpPr/>
          <p:nvPr/>
        </p:nvSpPr>
        <p:spPr>
          <a:xfrm>
            <a:off x="8084303" y="2505280"/>
            <a:ext cx="1598587" cy="326641"/>
          </a:xfrm>
          <a:prstGeom prst="rect">
            <a:avLst/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EB4335"/>
                </a:solidFill>
              </a:rPr>
              <a:t>Implementation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794F1067-4BA8-B44E-9A5D-1C0451F6AFA3}"/>
              </a:ext>
            </a:extLst>
          </p:cNvPr>
          <p:cNvCxnSpPr>
            <a:cxnSpLocks/>
            <a:stCxn id="6" idx="0"/>
            <a:endCxn id="26" idx="0"/>
          </p:cNvCxnSpPr>
          <p:nvPr/>
        </p:nvCxnSpPr>
        <p:spPr>
          <a:xfrm rot="5400000" flipH="1" flipV="1">
            <a:off x="8673707" y="1818415"/>
            <a:ext cx="12700" cy="2393025"/>
          </a:xfrm>
          <a:prstGeom prst="curvedConnector3">
            <a:avLst>
              <a:gd name="adj1" fmla="val 1800000"/>
            </a:avLst>
          </a:prstGeom>
          <a:ln w="19050">
            <a:solidFill>
              <a:srgbClr val="EB433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F1E817C-AD68-6C41-82EE-78C4572B6A42}"/>
                  </a:ext>
                </a:extLst>
              </p:cNvPr>
              <p:cNvSpPr/>
              <p:nvPr/>
            </p:nvSpPr>
            <p:spPr>
              <a:xfrm>
                <a:off x="5119510" y="2902736"/>
                <a:ext cx="1598587" cy="326641"/>
              </a:xfrm>
              <a:prstGeom prst="rect">
                <a:avLst/>
              </a:prstGeom>
              <a:noFill/>
              <a:ln w="28575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4285F4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4285F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4285F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4285F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4285F4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i="1">
                          <a:solidFill>
                            <a:srgbClr val="4285F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1200" i="1">
                              <a:solidFill>
                                <a:srgbClr val="4285F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solidFill>
                                <a:srgbClr val="4285F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sz="1200" b="0" i="1" smtClean="0">
                          <a:solidFill>
                            <a:srgbClr val="4285F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1200" b="0" i="1" smtClean="0">
                          <a:solidFill>
                            <a:srgbClr val="4285F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200" i="1">
                          <a:solidFill>
                            <a:srgbClr val="4285F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rgbClr val="4285F4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F1E817C-AD68-6C41-82EE-78C4572B6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510" y="2902736"/>
                <a:ext cx="1598587" cy="3266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13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724B4164-C339-A842-95E9-C6E99E456BF1}"/>
              </a:ext>
            </a:extLst>
          </p:cNvPr>
          <p:cNvGrpSpPr/>
          <p:nvPr/>
        </p:nvGrpSpPr>
        <p:grpSpPr>
          <a:xfrm>
            <a:off x="1378788" y="2500184"/>
            <a:ext cx="9071347" cy="1102817"/>
            <a:chOff x="1378788" y="2500184"/>
            <a:chExt cx="9071347" cy="11028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49169B-1713-E944-A678-0262C4CF9BC0}"/>
                </a:ext>
              </a:extLst>
            </p:cNvPr>
            <p:cNvSpPr/>
            <p:nvPr/>
          </p:nvSpPr>
          <p:spPr>
            <a:xfrm>
              <a:off x="1378788" y="3008576"/>
              <a:ext cx="1161288" cy="49733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rgbClr val="4285F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4285F4"/>
                  </a:solidFill>
                  <a:latin typeface="Apple Braille" pitchFamily="2" charset="0"/>
                </a:rPr>
                <a:t>SMDP-Option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CE41640-DFDF-9142-B536-A9CCA651AE14}"/>
                </a:ext>
              </a:extLst>
            </p:cNvPr>
            <p:cNvSpPr/>
            <p:nvPr/>
          </p:nvSpPr>
          <p:spPr>
            <a:xfrm>
              <a:off x="3761898" y="3008576"/>
              <a:ext cx="1161288" cy="49733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rgbClr val="4285F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4285F4"/>
                  </a:solidFill>
                  <a:latin typeface="Apple Braille" pitchFamily="2" charset="0"/>
                </a:rPr>
                <a:t>MDP-Option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716FC8-1C35-F149-9624-D462F33DA01B}"/>
                </a:ext>
              </a:extLst>
            </p:cNvPr>
            <p:cNvSpPr/>
            <p:nvPr/>
          </p:nvSpPr>
          <p:spPr>
            <a:xfrm>
              <a:off x="6896551" y="3014927"/>
              <a:ext cx="1161288" cy="49733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rgbClr val="4285F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4285F4"/>
                  </a:solidFill>
                  <a:latin typeface="Apple Braille" pitchFamily="2" charset="0"/>
                </a:rPr>
                <a:t>MDP- Skill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4181DF0-E44C-CA42-A664-8907973512FC}"/>
                    </a:ext>
                  </a:extLst>
                </p:cNvPr>
                <p:cNvSpPr/>
                <p:nvPr/>
              </p:nvSpPr>
              <p:spPr>
                <a:xfrm>
                  <a:off x="2367191" y="2892431"/>
                  <a:ext cx="1598587" cy="326641"/>
                </a:xfrm>
                <a:prstGeom prst="rect">
                  <a:avLst/>
                </a:prstGeom>
                <a:noFill/>
                <a:ln w="28575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rgbClr val="4285F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1200" i="1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acc>
                              <m:accPr>
                                <m:chr m:val="̅"/>
                                <m:ctrlPr>
                                  <a:rPr lang="en-US" sz="1200" i="1">
                                    <a:solidFill>
                                      <a:srgbClr val="4285F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solidFill>
                                      <a:srgbClr val="4285F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  <m:r>
                          <a:rPr lang="en-US" sz="1200" b="0" i="1" smtClean="0">
                            <a:solidFill>
                              <a:srgbClr val="4285F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solidFill>
                              <a:srgbClr val="4285F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200" i="1">
                            <a:solidFill>
                              <a:srgbClr val="4285F4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  <m:r>
                          <a:rPr lang="en-US" sz="1200" b="0" i="1" smtClean="0">
                            <a:solidFill>
                              <a:srgbClr val="4285F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acc>
                          <m:accPr>
                            <m:chr m:val="̅"/>
                            <m:ctrlPr>
                              <a:rPr lang="en-US" sz="1200" b="0" i="1" smtClean="0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sz="1200" i="1">
                            <a:solidFill>
                              <a:srgbClr val="4285F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rgbClr val="4285F4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4181DF0-E44C-CA42-A664-8907973512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7191" y="2892431"/>
                  <a:ext cx="1598587" cy="3266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AD7F93-AB40-174D-B36B-31C6D0632750}"/>
                    </a:ext>
                  </a:extLst>
                </p:cNvPr>
                <p:cNvSpPr/>
                <p:nvPr/>
              </p:nvSpPr>
              <p:spPr>
                <a:xfrm>
                  <a:off x="2360394" y="3276360"/>
                  <a:ext cx="1598587" cy="326641"/>
                </a:xfrm>
                <a:prstGeom prst="rect">
                  <a:avLst/>
                </a:prstGeom>
                <a:noFill/>
                <a:ln w="28575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4285F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1200" i="1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acc>
                              <m:accPr>
                                <m:chr m:val="̅"/>
                                <m:ctrlPr>
                                  <a:rPr lang="en-US" sz="1200" i="1">
                                    <a:solidFill>
                                      <a:srgbClr val="4285F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solidFill>
                                      <a:srgbClr val="4285F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  <m:r>
                          <a:rPr lang="en-US" sz="1200" b="0" i="1" smtClean="0">
                            <a:solidFill>
                              <a:srgbClr val="4285F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solidFill>
                              <a:srgbClr val="4285F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1200" b="0" i="1" smtClean="0">
                            <a:solidFill>
                              <a:srgbClr val="4285F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  <m:r>
                          <a:rPr lang="en-US" sz="1200" i="1">
                            <a:solidFill>
                              <a:srgbClr val="4285F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sz="1200" b="0" i="0" smtClean="0">
                            <a:solidFill>
                              <a:srgbClr val="4285F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200" dirty="0">
                    <a:solidFill>
                      <a:srgbClr val="4285F4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AD7F93-AB40-174D-B36B-31C6D06327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394" y="3276360"/>
                  <a:ext cx="1598587" cy="3266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21EFE20-EA68-3F46-9751-6E07040D0341}"/>
                    </a:ext>
                  </a:extLst>
                </p:cNvPr>
                <p:cNvSpPr/>
                <p:nvPr/>
              </p:nvSpPr>
              <p:spPr>
                <a:xfrm>
                  <a:off x="4887440" y="3274261"/>
                  <a:ext cx="2044857" cy="326641"/>
                </a:xfrm>
                <a:prstGeom prst="rect">
                  <a:avLst/>
                </a:prstGeom>
                <a:noFill/>
                <a:ln w="28575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rgbClr val="4285F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1200" i="1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acc>
                              <m:accPr>
                                <m:chr m:val="̅"/>
                                <m:ctrlPr>
                                  <a:rPr lang="en-US" sz="1200" i="1">
                                    <a:solidFill>
                                      <a:srgbClr val="4285F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solidFill>
                                      <a:srgbClr val="4285F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  <m:r>
                          <a:rPr lang="en-US" sz="1200" i="1">
                            <a:solidFill>
                              <a:srgbClr val="4285F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solidFill>
                              <a:srgbClr val="4285F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1200" i="1">
                                    <a:solidFill>
                                      <a:srgbClr val="4285F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solidFill>
                                      <a:srgbClr val="4285F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US" sz="1200" i="1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acc>
                              <m:accPr>
                                <m:chr m:val="̅"/>
                                <m:ctrlPr>
                                  <a:rPr lang="en-US" sz="1200" i="1">
                                    <a:solidFill>
                                      <a:srgbClr val="4285F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solidFill>
                                      <a:srgbClr val="4285F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  <m:r>
                          <a:rPr lang="en-US" sz="1200" b="0" i="0" smtClean="0">
                            <a:solidFill>
                              <a:srgbClr val="4285F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1200" b="0" i="1" smtClean="0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1200" i="1">
                                    <a:solidFill>
                                      <a:srgbClr val="4285F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solidFill>
                                      <a:srgbClr val="4285F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US" sz="1200" i="1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acc>
                              <m:accPr>
                                <m:chr m:val="̅"/>
                                <m:ctrlPr>
                                  <a:rPr lang="en-US" sz="1200" i="1">
                                    <a:solidFill>
                                      <a:srgbClr val="4285F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solidFill>
                                      <a:srgbClr val="4285F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rgbClr val="4285F4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21EFE20-EA68-3F46-9751-6E07040D03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440" y="3274261"/>
                  <a:ext cx="2044857" cy="3266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6C584567-25A7-6749-B843-AE57776B1085}"/>
                </a:ext>
              </a:extLst>
            </p:cNvPr>
            <p:cNvCxnSpPr>
              <a:cxnSpLocks/>
              <a:stCxn id="4" idx="0"/>
              <a:endCxn id="5" idx="0"/>
            </p:cNvCxnSpPr>
            <p:nvPr/>
          </p:nvCxnSpPr>
          <p:spPr>
            <a:xfrm rot="5400000" flipH="1" flipV="1">
              <a:off x="3150987" y="1817021"/>
              <a:ext cx="12700" cy="238311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4285F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E920E6-F989-644E-AC92-79B36563DBD3}"/>
                </a:ext>
              </a:extLst>
            </p:cNvPr>
            <p:cNvSpPr/>
            <p:nvPr/>
          </p:nvSpPr>
          <p:spPr>
            <a:xfrm>
              <a:off x="2360394" y="2501042"/>
              <a:ext cx="1598587" cy="326641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4285F4"/>
                  </a:solidFill>
                </a:rPr>
                <a:t>Re-formulation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02276C-1527-6246-8B89-194ED6662AD6}"/>
                </a:ext>
              </a:extLst>
            </p:cNvPr>
            <p:cNvSpPr/>
            <p:nvPr/>
          </p:nvSpPr>
          <p:spPr>
            <a:xfrm>
              <a:off x="5144145" y="2505280"/>
              <a:ext cx="1598587" cy="326641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4285F4"/>
                  </a:solidFill>
                </a:rPr>
                <a:t>Marginalization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B2AEF296-DD6D-794D-AB24-49CB8A56A456}"/>
                </a:ext>
              </a:extLst>
            </p:cNvPr>
            <p:cNvCxnSpPr>
              <a:cxnSpLocks/>
              <a:stCxn id="5" idx="0"/>
              <a:endCxn id="6" idx="0"/>
            </p:cNvCxnSpPr>
            <p:nvPr/>
          </p:nvCxnSpPr>
          <p:spPr>
            <a:xfrm rot="16200000" flipH="1">
              <a:off x="5906692" y="1444425"/>
              <a:ext cx="6351" cy="3134653"/>
            </a:xfrm>
            <a:prstGeom prst="curvedConnector3">
              <a:avLst>
                <a:gd name="adj1" fmla="val -3599433"/>
              </a:avLst>
            </a:prstGeom>
            <a:ln w="19050">
              <a:solidFill>
                <a:srgbClr val="4285F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4B7E1A8-B5E3-5445-99E4-9AA6C5B42393}"/>
                </a:ext>
              </a:extLst>
            </p:cNvPr>
            <p:cNvSpPr/>
            <p:nvPr/>
          </p:nvSpPr>
          <p:spPr>
            <a:xfrm>
              <a:off x="9290304" y="3014927"/>
              <a:ext cx="1159831" cy="49733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rgbClr val="EB433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EB4335"/>
                  </a:solidFill>
                  <a:latin typeface="Apple Braille" pitchFamily="2" charset="0"/>
                </a:rPr>
                <a:t>SA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785C6-8978-9E44-81A1-A5EF925446D5}"/>
                </a:ext>
              </a:extLst>
            </p:cNvPr>
            <p:cNvGrpSpPr/>
            <p:nvPr/>
          </p:nvGrpSpPr>
          <p:grpSpPr>
            <a:xfrm>
              <a:off x="7881425" y="2781787"/>
              <a:ext cx="1598587" cy="326641"/>
              <a:chOff x="7864924" y="2804935"/>
              <a:chExt cx="1598587" cy="32664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58F54CF-E038-2B4C-A70F-0398E2D962E0}"/>
                  </a:ext>
                </a:extLst>
              </p:cNvPr>
              <p:cNvSpPr/>
              <p:nvPr/>
            </p:nvSpPr>
            <p:spPr>
              <a:xfrm>
                <a:off x="7864924" y="2804935"/>
                <a:ext cx="1598587" cy="326641"/>
              </a:xfrm>
              <a:prstGeom prst="rect">
                <a:avLst/>
              </a:prstGeom>
              <a:noFill/>
              <a:ln w="28575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EB4335"/>
                    </a:solidFill>
                  </a:rPr>
                  <a:t>Embedding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5C4013F-8D29-1F4E-973D-EF6887913A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4303" y="3070827"/>
                <a:ext cx="1159830" cy="0"/>
              </a:xfrm>
              <a:prstGeom prst="straightConnector1">
                <a:avLst/>
              </a:prstGeom>
              <a:ln w="19050">
                <a:solidFill>
                  <a:srgbClr val="EB4335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91A25EC-49D8-1447-8304-4A9C8B95507E}"/>
                </a:ext>
              </a:extLst>
            </p:cNvPr>
            <p:cNvGrpSpPr/>
            <p:nvPr/>
          </p:nvGrpSpPr>
          <p:grpSpPr>
            <a:xfrm>
              <a:off x="7881425" y="3014520"/>
              <a:ext cx="1598587" cy="326641"/>
              <a:chOff x="7874778" y="3012923"/>
              <a:chExt cx="1598587" cy="32664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C3C16D7-1D83-3749-A8DE-F2A586C13333}"/>
                  </a:ext>
                </a:extLst>
              </p:cNvPr>
              <p:cNvSpPr/>
              <p:nvPr/>
            </p:nvSpPr>
            <p:spPr>
              <a:xfrm>
                <a:off x="7874778" y="3012923"/>
                <a:ext cx="1598587" cy="326641"/>
              </a:xfrm>
              <a:prstGeom prst="rect">
                <a:avLst/>
              </a:prstGeom>
              <a:noFill/>
              <a:ln w="28575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EB4335"/>
                    </a:solidFill>
                  </a:rPr>
                  <a:t>Attention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9D6FDB0-9285-A94C-9DAC-87FD68219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4303" y="3277746"/>
                <a:ext cx="1159830" cy="0"/>
              </a:xfrm>
              <a:prstGeom prst="straightConnector1">
                <a:avLst/>
              </a:prstGeom>
              <a:ln w="19050">
                <a:solidFill>
                  <a:srgbClr val="EB4335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8D27659-3C6D-E54F-8184-E7474ECD1E5D}"/>
                </a:ext>
              </a:extLst>
            </p:cNvPr>
            <p:cNvSpPr/>
            <p:nvPr/>
          </p:nvSpPr>
          <p:spPr>
            <a:xfrm>
              <a:off x="8090950" y="2500184"/>
              <a:ext cx="1598587" cy="326641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EB4335"/>
                  </a:solidFill>
                </a:rPr>
                <a:t>Implementation</a:t>
              </a:r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CF9190FA-FE93-974B-9A2C-CDF0DFF1EC54}"/>
                </a:ext>
              </a:extLst>
            </p:cNvPr>
            <p:cNvCxnSpPr>
              <a:cxnSpLocks/>
              <a:stCxn id="6" idx="0"/>
              <a:endCxn id="18" idx="0"/>
            </p:cNvCxnSpPr>
            <p:nvPr/>
          </p:nvCxnSpPr>
          <p:spPr>
            <a:xfrm rot="5400000" flipH="1" flipV="1">
              <a:off x="8673707" y="1818415"/>
              <a:ext cx="12700" cy="2393025"/>
            </a:xfrm>
            <a:prstGeom prst="curvedConnector3">
              <a:avLst>
                <a:gd name="adj1" fmla="val 2000000"/>
              </a:avLst>
            </a:prstGeom>
            <a:ln w="19050">
              <a:solidFill>
                <a:srgbClr val="EB4335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5180DD9-5DDA-E04B-A3F3-8867AED9DCF3}"/>
                    </a:ext>
                  </a:extLst>
                </p:cNvPr>
                <p:cNvSpPr/>
                <p:nvPr/>
              </p:nvSpPr>
              <p:spPr>
                <a:xfrm>
                  <a:off x="5119510" y="2902736"/>
                  <a:ext cx="1598587" cy="326641"/>
                </a:xfrm>
                <a:prstGeom prst="rect">
                  <a:avLst/>
                </a:prstGeom>
                <a:noFill/>
                <a:ln w="28575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rgbClr val="4285F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1200" i="1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acc>
                              <m:accPr>
                                <m:chr m:val="̅"/>
                                <m:ctrlPr>
                                  <a:rPr lang="en-US" sz="1200" i="1">
                                    <a:solidFill>
                                      <a:srgbClr val="4285F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solidFill>
                                      <a:srgbClr val="4285F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  <m:r>
                          <a:rPr lang="en-US" sz="1200" b="0" i="1" smtClean="0">
                            <a:solidFill>
                              <a:srgbClr val="4285F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solidFill>
                              <a:srgbClr val="4285F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200" i="1">
                            <a:solidFill>
                              <a:srgbClr val="4285F4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  <m:r>
                          <a:rPr lang="en-US" sz="1200" i="1">
                            <a:solidFill>
                              <a:srgbClr val="4285F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sz="1200" i="1">
                            <a:solidFill>
                              <a:srgbClr val="4285F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rgbClr val="4285F4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5180DD9-5DDA-E04B-A3F3-8867AED9DC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9510" y="2902736"/>
                  <a:ext cx="1598587" cy="3266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482880-45CC-7948-80A8-75863B022BE6}"/>
                </a:ext>
              </a:extLst>
            </p:cNvPr>
            <p:cNvGrpSpPr/>
            <p:nvPr/>
          </p:nvGrpSpPr>
          <p:grpSpPr>
            <a:xfrm>
              <a:off x="7881425" y="3247253"/>
              <a:ext cx="1598587" cy="326641"/>
              <a:chOff x="7874778" y="3235679"/>
              <a:chExt cx="1598587" cy="32664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BCF5C8D-21B7-8746-8242-33BB78C41D17}"/>
                  </a:ext>
                </a:extLst>
              </p:cNvPr>
              <p:cNvSpPr/>
              <p:nvPr/>
            </p:nvSpPr>
            <p:spPr>
              <a:xfrm>
                <a:off x="7874778" y="3235679"/>
                <a:ext cx="1598587" cy="326641"/>
              </a:xfrm>
              <a:prstGeom prst="rect">
                <a:avLst/>
              </a:prstGeom>
              <a:noFill/>
              <a:ln w="28575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EB4335"/>
                    </a:solidFill>
                  </a:rPr>
                  <a:t>Encoder-Decoder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D1C00BA4-ACBD-ED40-A881-9D37AB3BDB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4303" y="3500502"/>
                <a:ext cx="1159830" cy="0"/>
              </a:xfrm>
              <a:prstGeom prst="straightConnector1">
                <a:avLst/>
              </a:prstGeom>
              <a:ln w="19050">
                <a:solidFill>
                  <a:srgbClr val="EB4335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26FD82F-CADF-E441-9972-37181E524B33}"/>
                </a:ext>
              </a:extLst>
            </p:cNvPr>
            <p:cNvCxnSpPr>
              <a:cxnSpLocks/>
            </p:cNvCxnSpPr>
            <p:nvPr/>
          </p:nvCxnSpPr>
          <p:spPr>
            <a:xfrm>
              <a:off x="2571801" y="3185629"/>
              <a:ext cx="1157673" cy="0"/>
            </a:xfrm>
            <a:prstGeom prst="straightConnector1">
              <a:avLst/>
            </a:prstGeom>
            <a:ln w="19050">
              <a:solidFill>
                <a:srgbClr val="4285F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E91ED49-F3B1-004B-9810-118DBCBB000F}"/>
                </a:ext>
              </a:extLst>
            </p:cNvPr>
            <p:cNvCxnSpPr>
              <a:cxnSpLocks/>
            </p:cNvCxnSpPr>
            <p:nvPr/>
          </p:nvCxnSpPr>
          <p:spPr>
            <a:xfrm>
              <a:off x="2571801" y="3298806"/>
              <a:ext cx="1157673" cy="0"/>
            </a:xfrm>
            <a:prstGeom prst="straightConnector1">
              <a:avLst/>
            </a:prstGeom>
            <a:ln w="19050">
              <a:solidFill>
                <a:srgbClr val="4285F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F133D6F-925A-BE46-9792-BE5B447CC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4964" y="3185629"/>
              <a:ext cx="1909026" cy="3993"/>
            </a:xfrm>
            <a:prstGeom prst="straightConnector1">
              <a:avLst/>
            </a:prstGeom>
            <a:ln w="19050">
              <a:solidFill>
                <a:srgbClr val="4285F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0BD4331-411B-3043-82DE-197B22EDFF0F}"/>
                </a:ext>
              </a:extLst>
            </p:cNvPr>
            <p:cNvCxnSpPr>
              <a:cxnSpLocks/>
            </p:cNvCxnSpPr>
            <p:nvPr/>
          </p:nvCxnSpPr>
          <p:spPr>
            <a:xfrm>
              <a:off x="4954964" y="3302799"/>
              <a:ext cx="1909026" cy="0"/>
            </a:xfrm>
            <a:prstGeom prst="straightConnector1">
              <a:avLst/>
            </a:prstGeom>
            <a:ln w="19050">
              <a:solidFill>
                <a:srgbClr val="4285F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729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8FF461-BA60-5044-A721-3568CD66297B}"/>
              </a:ext>
            </a:extLst>
          </p:cNvPr>
          <p:cNvSpPr/>
          <p:nvPr/>
        </p:nvSpPr>
        <p:spPr>
          <a:xfrm>
            <a:off x="683663" y="2331263"/>
            <a:ext cx="1161288" cy="497336"/>
          </a:xfrm>
          <a:prstGeom prst="rect">
            <a:avLst/>
          </a:prstGeom>
          <a:solidFill>
            <a:srgbClr val="D0E3F3"/>
          </a:solidFill>
          <a:ln w="28575">
            <a:solidFill>
              <a:srgbClr val="4285F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4285F4"/>
                </a:solidFill>
                <a:latin typeface="Apple Braille" pitchFamily="2" charset="0"/>
              </a:rPr>
              <a:t>HMM</a:t>
            </a:r>
            <a:r>
              <a:rPr lang="en-US" sz="1600" b="1" dirty="0">
                <a:solidFill>
                  <a:srgbClr val="4285F4"/>
                </a:solidFill>
                <a:latin typeface="Apple Braille" pitchFamily="2" charset="0"/>
              </a:rPr>
              <a:t>-SA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DB46B-2298-784B-A475-9FC34F26826C}"/>
              </a:ext>
            </a:extLst>
          </p:cNvPr>
          <p:cNvSpPr/>
          <p:nvPr/>
        </p:nvSpPr>
        <p:spPr>
          <a:xfrm>
            <a:off x="685120" y="3339667"/>
            <a:ext cx="1159831" cy="497336"/>
          </a:xfrm>
          <a:prstGeom prst="rect">
            <a:avLst/>
          </a:prstGeom>
          <a:solidFill>
            <a:schemeClr val="bg2"/>
          </a:solidFill>
          <a:ln w="19050">
            <a:solidFill>
              <a:srgbClr val="EB433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EB4335"/>
                </a:solidFill>
                <a:latin typeface="Apple Braille" pitchFamily="2" charset="0"/>
              </a:rPr>
              <a:t>LDS-S</a:t>
            </a:r>
            <a:r>
              <a:rPr lang="en-US" sz="1600" b="1" dirty="0">
                <a:solidFill>
                  <a:srgbClr val="EB4335"/>
                </a:solidFill>
                <a:latin typeface="Apple Braille" pitchFamily="2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9D8BC-70B1-A649-9B75-F4FFE8419777}"/>
              </a:ext>
            </a:extLst>
          </p:cNvPr>
          <p:cNvSpPr txBox="1"/>
          <p:nvPr/>
        </p:nvSpPr>
        <p:spPr>
          <a:xfrm>
            <a:off x="2683283" y="1700613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Skill</a:t>
            </a:r>
            <a:r>
              <a:rPr lang="zh-CN" altLang="en-US" dirty="0"/>
              <a:t> </a:t>
            </a:r>
            <a:r>
              <a:rPr lang="en-US" altLang="zh-CN" dirty="0"/>
              <a:t>O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FDC09-9C50-E249-B12D-2A10E2F53676}"/>
              </a:ext>
            </a:extLst>
          </p:cNvPr>
          <p:cNvSpPr/>
          <p:nvPr/>
        </p:nvSpPr>
        <p:spPr>
          <a:xfrm>
            <a:off x="2876033" y="2331263"/>
            <a:ext cx="1161288" cy="497336"/>
          </a:xfrm>
          <a:prstGeom prst="rect">
            <a:avLst/>
          </a:prstGeom>
          <a:solidFill>
            <a:srgbClr val="D0E3F3"/>
          </a:solidFill>
          <a:ln w="28575">
            <a:solidFill>
              <a:srgbClr val="4285F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4285F4"/>
                </a:solidFill>
                <a:latin typeface="Apple Braille" pitchFamily="2" charset="0"/>
              </a:rPr>
              <a:t>Discrete</a:t>
            </a:r>
            <a:endParaRPr lang="en-US" sz="1600" b="1" dirty="0">
              <a:solidFill>
                <a:srgbClr val="4285F4"/>
              </a:solidFill>
              <a:latin typeface="Apple Braille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943E8B-FCE4-7647-8C09-B13FA7717E7F}"/>
              </a:ext>
            </a:extLst>
          </p:cNvPr>
          <p:cNvSpPr/>
          <p:nvPr/>
        </p:nvSpPr>
        <p:spPr>
          <a:xfrm>
            <a:off x="2822386" y="3339667"/>
            <a:ext cx="1268581" cy="497336"/>
          </a:xfrm>
          <a:prstGeom prst="rect">
            <a:avLst/>
          </a:prstGeom>
          <a:solidFill>
            <a:schemeClr val="bg2"/>
          </a:solidFill>
          <a:ln w="19050">
            <a:solidFill>
              <a:srgbClr val="EB433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EB4335"/>
                </a:solidFill>
                <a:latin typeface="Apple Braille" pitchFamily="2" charset="0"/>
              </a:rPr>
              <a:t>Continuous</a:t>
            </a:r>
            <a:endParaRPr lang="en-US" sz="1600" b="1" dirty="0">
              <a:solidFill>
                <a:srgbClr val="EB4335"/>
              </a:solidFill>
              <a:latin typeface="Apple Braill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939C8A-AB07-A649-933C-45DE23070587}"/>
              </a:ext>
            </a:extLst>
          </p:cNvPr>
          <p:cNvSpPr txBox="1"/>
          <p:nvPr/>
        </p:nvSpPr>
        <p:spPr>
          <a:xfrm>
            <a:off x="7251133" y="1700613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Equivalence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435252-4795-1741-A0D1-89FBA7347C6E}"/>
              </a:ext>
            </a:extLst>
          </p:cNvPr>
          <p:cNvSpPr/>
          <p:nvPr/>
        </p:nvSpPr>
        <p:spPr>
          <a:xfrm>
            <a:off x="7304778" y="2331263"/>
            <a:ext cx="1407685" cy="497336"/>
          </a:xfrm>
          <a:prstGeom prst="rect">
            <a:avLst/>
          </a:prstGeom>
          <a:solidFill>
            <a:srgbClr val="D0E3F3"/>
          </a:solidFill>
          <a:ln w="28575">
            <a:solidFill>
              <a:srgbClr val="4285F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rgbClr val="4285F4"/>
                </a:solidFill>
                <a:latin typeface="Apple Braille" pitchFamily="2" charset="0"/>
              </a:rPr>
              <a:t>Bisimulate</a:t>
            </a:r>
            <a:endParaRPr lang="en-US" sz="1600" b="1" dirty="0">
              <a:solidFill>
                <a:srgbClr val="4285F4"/>
              </a:solidFill>
              <a:latin typeface="Apple Braille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2B4898-15A5-4347-9075-075BB64162F4}"/>
              </a:ext>
            </a:extLst>
          </p:cNvPr>
          <p:cNvSpPr/>
          <p:nvPr/>
        </p:nvSpPr>
        <p:spPr>
          <a:xfrm>
            <a:off x="7304779" y="3339667"/>
            <a:ext cx="1407686" cy="497336"/>
          </a:xfrm>
          <a:prstGeom prst="rect">
            <a:avLst/>
          </a:prstGeom>
          <a:solidFill>
            <a:schemeClr val="bg2"/>
          </a:solidFill>
          <a:ln w="19050">
            <a:solidFill>
              <a:srgbClr val="EB433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rgbClr val="EB4335"/>
                </a:solidFill>
                <a:latin typeface="Apple Braille" pitchFamily="2" charset="0"/>
              </a:rPr>
              <a:t>Bisimilarity</a:t>
            </a:r>
            <a:endParaRPr lang="en-US" sz="1600" b="1" dirty="0">
              <a:solidFill>
                <a:srgbClr val="EB4335"/>
              </a:solidFill>
              <a:latin typeface="Apple Braille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B3BD89-BA8E-104B-94DC-7B36DA648252}"/>
              </a:ext>
            </a:extLst>
          </p:cNvPr>
          <p:cNvSpPr txBox="1"/>
          <p:nvPr/>
        </p:nvSpPr>
        <p:spPr>
          <a:xfrm>
            <a:off x="4836056" y="1562113"/>
            <a:ext cx="154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skill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59101C-8ACA-984D-940D-F41EE30FBE86}"/>
              </a:ext>
            </a:extLst>
          </p:cNvPr>
          <p:cNvSpPr/>
          <p:nvPr/>
        </p:nvSpPr>
        <p:spPr>
          <a:xfrm>
            <a:off x="4905609" y="2331263"/>
            <a:ext cx="1407685" cy="497336"/>
          </a:xfrm>
          <a:prstGeom prst="rect">
            <a:avLst/>
          </a:prstGeom>
          <a:solidFill>
            <a:srgbClr val="D0E3F3"/>
          </a:solidFill>
          <a:ln w="28575">
            <a:solidFill>
              <a:srgbClr val="4285F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4285F4"/>
                </a:solidFill>
                <a:latin typeface="Apple Braille" pitchFamily="2" charset="0"/>
              </a:rPr>
              <a:t>By</a:t>
            </a:r>
            <a:r>
              <a:rPr lang="zh-CN" altLang="en-US" sz="1600" b="1" dirty="0">
                <a:solidFill>
                  <a:srgbClr val="4285F4"/>
                </a:solidFill>
                <a:latin typeface="Apple Braille" pitchFamily="2" charset="0"/>
              </a:rPr>
              <a:t> </a:t>
            </a:r>
            <a:r>
              <a:rPr lang="en-US" altLang="zh-CN" sz="1600" b="1" dirty="0" err="1">
                <a:solidFill>
                  <a:srgbClr val="4285F4"/>
                </a:solidFill>
                <a:latin typeface="Apple Braille" pitchFamily="2" charset="0"/>
              </a:rPr>
              <a:t>Architecutre</a:t>
            </a:r>
            <a:endParaRPr lang="en-US" sz="1600" b="1" dirty="0">
              <a:solidFill>
                <a:srgbClr val="4285F4"/>
              </a:solidFill>
              <a:latin typeface="Apple Braille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5D0556-B355-C041-BBE5-45D405DCA2C7}"/>
              </a:ext>
            </a:extLst>
          </p:cNvPr>
          <p:cNvSpPr/>
          <p:nvPr/>
        </p:nvSpPr>
        <p:spPr>
          <a:xfrm>
            <a:off x="4905610" y="3339667"/>
            <a:ext cx="1407686" cy="497336"/>
          </a:xfrm>
          <a:prstGeom prst="rect">
            <a:avLst/>
          </a:prstGeom>
          <a:solidFill>
            <a:schemeClr val="bg2"/>
          </a:solidFill>
          <a:ln w="19050">
            <a:solidFill>
              <a:srgbClr val="EB433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EB4335"/>
                </a:solidFill>
                <a:latin typeface="Apple Braille" pitchFamily="2" charset="0"/>
              </a:rPr>
              <a:t>By</a:t>
            </a:r>
            <a:r>
              <a:rPr lang="zh-CN" altLang="en-US" sz="1600" b="1" dirty="0">
                <a:solidFill>
                  <a:srgbClr val="EB4335"/>
                </a:solidFill>
                <a:latin typeface="Apple Braille" pitchFamily="2" charset="0"/>
              </a:rPr>
              <a:t> </a:t>
            </a:r>
            <a:r>
              <a:rPr lang="en-US" altLang="zh-CN" sz="1600" b="1" dirty="0">
                <a:solidFill>
                  <a:srgbClr val="EB4335"/>
                </a:solidFill>
                <a:latin typeface="Apple Braille" pitchFamily="2" charset="0"/>
              </a:rPr>
              <a:t>MDP</a:t>
            </a:r>
            <a:endParaRPr lang="en-US" sz="1600" b="1" dirty="0">
              <a:solidFill>
                <a:srgbClr val="EB4335"/>
              </a:solidFill>
              <a:latin typeface="Apple Braille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0D5F4-61A5-DF4E-BED7-ECAA14CD8B43}"/>
              </a:ext>
            </a:extLst>
          </p:cNvPr>
          <p:cNvSpPr txBox="1"/>
          <p:nvPr/>
        </p:nvSpPr>
        <p:spPr>
          <a:xfrm>
            <a:off x="9281301" y="1562112"/>
            <a:ext cx="199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Minimal</a:t>
            </a:r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Causal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765291-5DC3-FC43-96F9-3C1231922221}"/>
              </a:ext>
            </a:extLst>
          </p:cNvPr>
          <p:cNvSpPr/>
          <p:nvPr/>
        </p:nvSpPr>
        <p:spPr>
          <a:xfrm>
            <a:off x="9574829" y="2331263"/>
            <a:ext cx="1407685" cy="497336"/>
          </a:xfrm>
          <a:prstGeom prst="rect">
            <a:avLst/>
          </a:prstGeom>
          <a:solidFill>
            <a:srgbClr val="D0E3F3"/>
          </a:solidFill>
          <a:ln w="28575">
            <a:solidFill>
              <a:srgbClr val="4285F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4285F4"/>
                </a:solidFill>
                <a:latin typeface="Apple Braille" pitchFamily="2" charset="0"/>
              </a:rPr>
              <a:t>No</a:t>
            </a:r>
            <a:endParaRPr lang="en-US" sz="1600" b="1" dirty="0">
              <a:solidFill>
                <a:srgbClr val="4285F4"/>
              </a:solidFill>
              <a:latin typeface="Apple Braille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B58A30-2FBE-A84D-90A7-651EC81D353E}"/>
              </a:ext>
            </a:extLst>
          </p:cNvPr>
          <p:cNvSpPr/>
          <p:nvPr/>
        </p:nvSpPr>
        <p:spPr>
          <a:xfrm>
            <a:off x="9574830" y="3339667"/>
            <a:ext cx="1407686" cy="497336"/>
          </a:xfrm>
          <a:prstGeom prst="rect">
            <a:avLst/>
          </a:prstGeom>
          <a:solidFill>
            <a:schemeClr val="bg2"/>
          </a:solidFill>
          <a:ln w="19050">
            <a:solidFill>
              <a:srgbClr val="EB433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EB4335"/>
                </a:solidFill>
                <a:latin typeface="Apple Braille" pitchFamily="2" charset="0"/>
              </a:rPr>
              <a:t>Yes</a:t>
            </a:r>
            <a:endParaRPr lang="en-US" sz="1600" b="1" dirty="0">
              <a:solidFill>
                <a:srgbClr val="EB4335"/>
              </a:solidFill>
              <a:latin typeface="Apple Braille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6735AA-D2CA-C248-8786-8C3960A3F5C9}"/>
              </a:ext>
            </a:extLst>
          </p:cNvPr>
          <p:cNvSpPr/>
          <p:nvPr/>
        </p:nvSpPr>
        <p:spPr>
          <a:xfrm>
            <a:off x="683663" y="4803950"/>
            <a:ext cx="1161288" cy="497336"/>
          </a:xfrm>
          <a:prstGeom prst="rect">
            <a:avLst/>
          </a:prstGeom>
          <a:solidFill>
            <a:srgbClr val="D0E3F3"/>
          </a:solidFill>
          <a:ln w="28575">
            <a:solidFill>
              <a:srgbClr val="4285F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4285F4"/>
                </a:solidFill>
                <a:latin typeface="Apple Braille" pitchFamily="2" charset="0"/>
              </a:rPr>
              <a:t>HMM</a:t>
            </a:r>
            <a:r>
              <a:rPr lang="en-US" sz="1600" b="1" dirty="0">
                <a:solidFill>
                  <a:srgbClr val="4285F4"/>
                </a:solidFill>
                <a:latin typeface="Apple Braille" pitchFamily="2" charset="0"/>
              </a:rPr>
              <a:t>-SA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566C64-2C60-BE46-866E-4CE22B561D09}"/>
              </a:ext>
            </a:extLst>
          </p:cNvPr>
          <p:cNvSpPr/>
          <p:nvPr/>
        </p:nvSpPr>
        <p:spPr>
          <a:xfrm>
            <a:off x="685120" y="5812354"/>
            <a:ext cx="1159831" cy="497336"/>
          </a:xfrm>
          <a:prstGeom prst="rect">
            <a:avLst/>
          </a:prstGeom>
          <a:solidFill>
            <a:schemeClr val="bg2"/>
          </a:solidFill>
          <a:ln w="19050">
            <a:solidFill>
              <a:srgbClr val="EB433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EB4335"/>
                </a:solidFill>
                <a:latin typeface="Apple Braille" pitchFamily="2" charset="0"/>
              </a:rPr>
              <a:t>LDS-S</a:t>
            </a:r>
            <a:r>
              <a:rPr lang="en-US" sz="1600" b="1" dirty="0">
                <a:solidFill>
                  <a:srgbClr val="EB4335"/>
                </a:solidFill>
                <a:latin typeface="Apple Braille" pitchFamily="2" charset="0"/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325178-67EA-0742-A360-5774310F8BB7}"/>
              </a:ext>
            </a:extLst>
          </p:cNvPr>
          <p:cNvSpPr txBox="1"/>
          <p:nvPr/>
        </p:nvSpPr>
        <p:spPr>
          <a:xfrm>
            <a:off x="2707316" y="4067243"/>
            <a:ext cx="154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skill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69D2D3-49A9-6249-BBD5-71D655FC93BE}"/>
              </a:ext>
            </a:extLst>
          </p:cNvPr>
          <p:cNvSpPr/>
          <p:nvPr/>
        </p:nvSpPr>
        <p:spPr>
          <a:xfrm>
            <a:off x="2776869" y="4836393"/>
            <a:ext cx="1407685" cy="497336"/>
          </a:xfrm>
          <a:prstGeom prst="rect">
            <a:avLst/>
          </a:prstGeom>
          <a:solidFill>
            <a:srgbClr val="D0E3F3"/>
          </a:solidFill>
          <a:ln w="28575">
            <a:solidFill>
              <a:srgbClr val="4285F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4285F4"/>
                </a:solidFill>
                <a:latin typeface="Apple Braille" pitchFamily="2" charset="0"/>
              </a:rPr>
              <a:t>By</a:t>
            </a:r>
            <a:r>
              <a:rPr lang="zh-CN" altLang="en-US" sz="1600" b="1" dirty="0">
                <a:solidFill>
                  <a:srgbClr val="4285F4"/>
                </a:solidFill>
                <a:latin typeface="Apple Braille" pitchFamily="2" charset="0"/>
              </a:rPr>
              <a:t> </a:t>
            </a:r>
            <a:r>
              <a:rPr lang="en-US" altLang="zh-CN" sz="1600" b="1" dirty="0" err="1">
                <a:solidFill>
                  <a:srgbClr val="4285F4"/>
                </a:solidFill>
                <a:latin typeface="Apple Braille" pitchFamily="2" charset="0"/>
              </a:rPr>
              <a:t>Architecutre</a:t>
            </a:r>
            <a:endParaRPr lang="en-US" sz="1600" b="1" dirty="0">
              <a:solidFill>
                <a:srgbClr val="4285F4"/>
              </a:solidFill>
              <a:latin typeface="Apple Braille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597FAC-1573-FE4A-B59D-68928A4A144B}"/>
              </a:ext>
            </a:extLst>
          </p:cNvPr>
          <p:cNvSpPr/>
          <p:nvPr/>
        </p:nvSpPr>
        <p:spPr>
          <a:xfrm>
            <a:off x="2776870" y="5844797"/>
            <a:ext cx="1407686" cy="497336"/>
          </a:xfrm>
          <a:prstGeom prst="rect">
            <a:avLst/>
          </a:prstGeom>
          <a:solidFill>
            <a:schemeClr val="bg2"/>
          </a:solidFill>
          <a:ln w="19050">
            <a:solidFill>
              <a:srgbClr val="EB433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EB4335"/>
                </a:solidFill>
                <a:latin typeface="Apple Braille" pitchFamily="2" charset="0"/>
              </a:rPr>
              <a:t>By</a:t>
            </a:r>
            <a:r>
              <a:rPr lang="zh-CN" altLang="en-US" sz="1600" b="1" dirty="0">
                <a:solidFill>
                  <a:srgbClr val="EB4335"/>
                </a:solidFill>
                <a:latin typeface="Apple Braille" pitchFamily="2" charset="0"/>
              </a:rPr>
              <a:t> </a:t>
            </a:r>
            <a:r>
              <a:rPr lang="en-US" altLang="zh-CN" sz="1600" b="1" dirty="0">
                <a:solidFill>
                  <a:srgbClr val="EB4335"/>
                </a:solidFill>
                <a:latin typeface="Apple Braille" pitchFamily="2" charset="0"/>
              </a:rPr>
              <a:t>MDP</a:t>
            </a:r>
            <a:endParaRPr lang="en-US" sz="1600" b="1" dirty="0">
              <a:solidFill>
                <a:srgbClr val="EB4335"/>
              </a:solidFill>
              <a:latin typeface="Apple Braille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EFAB7A5-71C7-8D40-8DB3-809235F745C5}"/>
                  </a:ext>
                </a:extLst>
              </p:cNvPr>
              <p:cNvSpPr txBox="1"/>
              <p:nvPr/>
            </p:nvSpPr>
            <p:spPr>
              <a:xfrm>
                <a:off x="4353719" y="4788056"/>
                <a:ext cx="4611262" cy="5940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𝐶𝑎𝑡𝑒𝑔𝑜𝑟𝑖𝑐𝑎𝑙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𝐷𝑖𝑠𝑡𝑎𝑛𝑡𝑐𝑒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])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EFAB7A5-71C7-8D40-8DB3-809235F74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719" y="4788056"/>
                <a:ext cx="4611262" cy="594009"/>
              </a:xfrm>
              <a:prstGeom prst="rect">
                <a:avLst/>
              </a:prstGeom>
              <a:blipFill>
                <a:blip r:embed="rId2"/>
                <a:stretch>
                  <a:fillRect l="-1370" r="-109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3BF11B-EB7A-E049-AFD4-D189CC1BD449}"/>
                  </a:ext>
                </a:extLst>
              </p:cNvPr>
              <p:cNvSpPr txBox="1"/>
              <p:nvPr/>
            </p:nvSpPr>
            <p:spPr>
              <a:xfrm>
                <a:off x="4671158" y="5934130"/>
                <a:ext cx="3576748" cy="316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3BF11B-EB7A-E049-AFD4-D189CC1BD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158" y="5934130"/>
                <a:ext cx="3576748" cy="316753"/>
              </a:xfrm>
              <a:prstGeom prst="rect">
                <a:avLst/>
              </a:prstGeom>
              <a:blipFill>
                <a:blip r:embed="rId3"/>
                <a:stretch>
                  <a:fillRect l="-1060" r="-176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23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4021912-D090-CF4B-85BA-2FEC703D77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6157054"/>
              </p:ext>
            </p:extLst>
          </p:nvPr>
        </p:nvGraphicFramePr>
        <p:xfrm>
          <a:off x="-1014623" y="114847"/>
          <a:ext cx="12324080" cy="7294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35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306</Words>
  <Application>Microsoft Macintosh PowerPoint</Application>
  <PresentationFormat>Widescreen</PresentationFormat>
  <Paragraphs>97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Apple Braille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Li</dc:creator>
  <cp:lastModifiedBy>Chang Li</cp:lastModifiedBy>
  <cp:revision>44</cp:revision>
  <dcterms:created xsi:type="dcterms:W3CDTF">2021-03-27T05:43:41Z</dcterms:created>
  <dcterms:modified xsi:type="dcterms:W3CDTF">2021-05-26T06:38:22Z</dcterms:modified>
</cp:coreProperties>
</file>