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800">
                <a:solidFill>
                  <a:schemeClr val="dk1"/>
                </a:solidFill>
                <a:highlight>
                  <a:srgbClr val="FFFFFF"/>
                </a:highlight>
              </a:rPr>
              <a:t>The Computable News platform handles the cutting edge Natural Language Processing technologies so we do what we do best - telling stories. </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0" lvl="0" marL="0" rtl="0">
              <a:spcBef>
                <a:spcPts val="0"/>
              </a:spcBef>
              <a:spcAft>
                <a:spcPts val="0"/>
              </a:spcAft>
              <a:buNone/>
            </a:pPr>
            <a:r>
              <a:rPr lang="en-GB" sz="1800">
                <a:solidFill>
                  <a:schemeClr val="dk1"/>
                </a:solidFill>
                <a:highlight>
                  <a:srgbClr val="FFFFFF"/>
                </a:highlight>
              </a:rPr>
              <a:t>We use the Computable News tools to help curate our own custom Knowledge Base and drive user engagement with our site.</a:t>
            </a:r>
            <a:endParaRPr sz="18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800">
                <a:solidFill>
                  <a:schemeClr val="dk1"/>
                </a:solidFill>
              </a:rPr>
              <a:t>Caption: “Explore your text!”</a:t>
            </a:r>
            <a:endParaRPr sz="1800">
              <a:solidFill>
                <a:schemeClr val="dk1"/>
              </a:solidFill>
            </a:endParaRPr>
          </a:p>
          <a:p>
            <a:pPr indent="0" lvl="0" marL="0" rtl="0">
              <a:spcBef>
                <a:spcPts val="0"/>
              </a:spcBef>
              <a:spcAft>
                <a:spcPts val="0"/>
              </a:spcAft>
              <a:buNone/>
            </a:pPr>
            <a:r>
              <a:rPr lang="en-GB" sz="1800">
                <a:solidFill>
                  <a:schemeClr val="dk1"/>
                </a:solidFill>
              </a:rPr>
              <a:t>Caption: “Get insight into your data!”</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rPr lang="en-GB" sz="1800">
                <a:solidFill>
                  <a:schemeClr val="dk1"/>
                </a:solidFill>
              </a:rPr>
              <a:t>We have expertise in helping build intuitive applications like “Zoom” for your customers. We provide APIs for developers so they don’t need to master state-of-the-art Natural Language Processing technologies to use the platform.</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rPr lang="en-GB" sz="1800">
                <a:solidFill>
                  <a:schemeClr val="dk1"/>
                </a:solidFill>
              </a:rPr>
              <a:t>If you’ve got business-critical knowledge stored in text, and don’t want to miss opportunities to exploit it, we can help you.</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rPr lang="en-GB" sz="1800">
                <a:solidFill>
                  <a:schemeClr val="dk1"/>
                </a:solidFill>
              </a:rPr>
              <a:t>Caption: “More information at www.cmcrc.com”</a:t>
            </a:r>
            <a:endParaRPr sz="1800">
              <a:solidFill>
                <a:schemeClr val="dk1"/>
              </a:solidFill>
            </a:endParaRPr>
          </a:p>
          <a:p>
            <a:pPr indent="0" lvl="0" marL="0">
              <a:spcBef>
                <a:spcPts val="0"/>
              </a:spcBef>
              <a:spcAft>
                <a:spcPts val="0"/>
              </a:spcAft>
              <a:buNone/>
            </a:pPr>
            <a:r>
              <a:t/>
            </a:r>
            <a:endParaRPr sz="18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1800">
                <a:solidFill>
                  <a:schemeClr val="dk1"/>
                </a:solidFill>
                <a:highlight>
                  <a:schemeClr val="lt1"/>
                </a:highlight>
              </a:rPr>
              <a:t>Caption: “deep experience in financial and health markets.”?</a:t>
            </a:r>
            <a:endParaRPr sz="1800">
              <a:solidFill>
                <a:schemeClr val="dk1"/>
              </a:solidFill>
              <a:highlight>
                <a:schemeClr val="lt1"/>
              </a:highlight>
            </a:endParaRPr>
          </a:p>
          <a:p>
            <a:pPr indent="0" lvl="0" marL="0" rtl="0">
              <a:lnSpc>
                <a:spcPct val="115000"/>
              </a:lnSpc>
              <a:spcBef>
                <a:spcPts val="0"/>
              </a:spcBef>
              <a:spcAft>
                <a:spcPts val="0"/>
              </a:spcAft>
              <a:buNone/>
            </a:pPr>
            <a:r>
              <a:t/>
            </a:r>
            <a:endParaRPr sz="1800">
              <a:solidFill>
                <a:schemeClr val="dk1"/>
              </a:solidFill>
              <a:highlight>
                <a:schemeClr val="lt1"/>
              </a:highlight>
            </a:endParaRPr>
          </a:p>
          <a:p>
            <a:pPr indent="0" lvl="0" marL="0" rtl="0">
              <a:lnSpc>
                <a:spcPct val="115000"/>
              </a:lnSpc>
              <a:spcBef>
                <a:spcPts val="0"/>
              </a:spcBef>
              <a:spcAft>
                <a:spcPts val="0"/>
              </a:spcAft>
              <a:buNone/>
            </a:pPr>
            <a:r>
              <a:rPr lang="en-GB" sz="1800">
                <a:solidFill>
                  <a:schemeClr val="dk1"/>
                </a:solidFill>
                <a:highlight>
                  <a:schemeClr val="lt1"/>
                </a:highlight>
              </a:rPr>
              <a:t>A large part of big data isn’t found in structured databases -- it’s in text. And to interpret unstructured text, the challenge is to extract and identify entities.</a:t>
            </a:r>
            <a:endParaRPr sz="1800">
              <a:solidFill>
                <a:schemeClr val="dk1"/>
              </a:solidFill>
              <a:highlight>
                <a:schemeClr val="lt1"/>
              </a:highlight>
            </a:endParaRPr>
          </a:p>
          <a:p>
            <a:pPr indent="0" lvl="0" marL="0" rtl="0">
              <a:lnSpc>
                <a:spcPct val="115000"/>
              </a:lnSpc>
              <a:spcBef>
                <a:spcPts val="0"/>
              </a:spcBef>
              <a:spcAft>
                <a:spcPts val="0"/>
              </a:spcAft>
              <a:buNone/>
            </a:pPr>
            <a:r>
              <a:rPr lang="en-GB" sz="1800">
                <a:solidFill>
                  <a:schemeClr val="dk1"/>
                </a:solidFill>
                <a:highlight>
                  <a:schemeClr val="lt1"/>
                </a:highlight>
              </a:rPr>
              <a:t>People, places, organisations, products or general concepts -- the named things that your text is about.</a:t>
            </a:r>
            <a:endParaRPr sz="1800">
              <a:solidFill>
                <a:schemeClr val="dk1"/>
              </a:solidFill>
              <a:highlight>
                <a:schemeClr val="lt1"/>
              </a:highlight>
            </a:endParaRPr>
          </a:p>
          <a:p>
            <a:pPr indent="0" lvl="0" marL="0" rtl="0">
              <a:lnSpc>
                <a:spcPct val="115000"/>
              </a:lnSpc>
              <a:spcBef>
                <a:spcPts val="0"/>
              </a:spcBef>
              <a:spcAft>
                <a:spcPts val="0"/>
              </a:spcAft>
              <a:buNone/>
            </a:pPr>
            <a:r>
              <a:t/>
            </a:r>
            <a:endParaRPr sz="1800">
              <a:solidFill>
                <a:schemeClr val="dk1"/>
              </a:solidFill>
              <a:highlight>
                <a:schemeClr val="lt1"/>
              </a:highlight>
            </a:endParaRPr>
          </a:p>
          <a:p>
            <a:pPr indent="0" lvl="0" marL="0">
              <a:spcBef>
                <a:spcPts val="0"/>
              </a:spcBef>
              <a:spcAft>
                <a:spcPts val="0"/>
              </a:spcAft>
              <a:buClr>
                <a:schemeClr val="dk1"/>
              </a:buClr>
              <a:buSzPts val="1100"/>
              <a:buFont typeface="Arial"/>
              <a:buNone/>
            </a:pPr>
            <a:r>
              <a:rPr lang="en-GB" sz="1800">
                <a:solidFill>
                  <a:schemeClr val="dk1"/>
                </a:solidFill>
              </a:rPr>
              <a:t>http://footage.shutterstock.com/clip-770416-stock-footage-rotating-matrix-cube.html?src=search/ifv0PJwKzTkdo7tqATjPSA:1:24</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800"/>
              <a:t>The key problem we solve is called Named Entity Linking: finding names in text and linking them to a knowledge base -- such as Wikipedia.</a:t>
            </a:r>
            <a:endParaRPr sz="1800"/>
          </a:p>
          <a:p>
            <a:pPr indent="0" lvl="0" marL="0" rtl="0">
              <a:spcBef>
                <a:spcPts val="0"/>
              </a:spcBef>
              <a:spcAft>
                <a:spcPts val="0"/>
              </a:spcAft>
              <a:buNone/>
            </a:pPr>
            <a:r>
              <a:t/>
            </a:r>
            <a:endParaRPr sz="1800"/>
          </a:p>
          <a:p>
            <a:pPr indent="0" lvl="0" marL="0" rtl="0">
              <a:spcBef>
                <a:spcPts val="0"/>
              </a:spcBef>
              <a:spcAft>
                <a:spcPts val="0"/>
              </a:spcAft>
              <a:buNone/>
            </a:pPr>
            <a:r>
              <a:rPr lang="en-GB" sz="1800"/>
              <a:t>There are products on the market that identify names, but few of them link names to a knowledge base. This technique is really powerful because it addresses ambiguity, which is pervasive in Natural Language and is what makes this task so difficult.</a:t>
            </a:r>
            <a:endParaRPr sz="1800"/>
          </a:p>
          <a:p>
            <a:pPr indent="0" lvl="0" marL="0">
              <a:spcBef>
                <a:spcPts val="0"/>
              </a:spcBef>
              <a:spcAft>
                <a:spcPts val="0"/>
              </a:spcAft>
              <a:buNone/>
            </a:pPr>
            <a:r>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800">
                <a:solidFill>
                  <a:schemeClr val="dk1"/>
                </a:solidFill>
                <a:highlight>
                  <a:srgbClr val="FFFFFF"/>
                </a:highlight>
              </a:rPr>
              <a:t>Consider the name “John Howard”. If we are looking for John Howard, the former Australian politician, we don’t want to read about the actor, or some other John Howard.</a:t>
            </a:r>
            <a:endParaRPr sz="1800">
              <a:solidFill>
                <a:schemeClr val="dk1"/>
              </a:solidFill>
              <a:highlight>
                <a:srgbClr val="FFFFFF"/>
              </a:highlight>
            </a:endParaRPr>
          </a:p>
          <a:p>
            <a:pPr indent="0" lvl="0" marL="0" rtl="0">
              <a:spcBef>
                <a:spcPts val="0"/>
              </a:spcBef>
              <a:spcAft>
                <a:spcPts val="0"/>
              </a:spcAft>
              <a:buNone/>
            </a:pPr>
            <a:r>
              <a:rPr lang="en-GB" sz="1800">
                <a:solidFill>
                  <a:schemeClr val="dk1"/>
                </a:solidFill>
                <a:highlight>
                  <a:srgbClr val="FFFFFF"/>
                </a:highlight>
              </a:rPr>
              <a:t>We want to find the name “John Howard” or “John W. Howard” from text and link it to the right Wikipedia page.</a:t>
            </a:r>
            <a:endParaRPr sz="1800">
              <a:solidFill>
                <a:schemeClr val="dk1"/>
              </a:solidFill>
              <a:highlight>
                <a:srgbClr val="FFFFFF"/>
              </a:highlight>
            </a:endParaRPr>
          </a:p>
          <a:p>
            <a:pPr indent="0" lvl="0" marL="0" rtl="0">
              <a:spcBef>
                <a:spcPts val="0"/>
              </a:spcBef>
              <a:spcAft>
                <a:spcPts val="0"/>
              </a:spcAft>
              <a:buNone/>
            </a:pPr>
            <a:r>
              <a:rPr lang="en-GB" sz="1800">
                <a:solidFill>
                  <a:schemeClr val="dk1"/>
                </a:solidFill>
                <a:highlight>
                  <a:srgbClr val="FFFFFF"/>
                </a:highlight>
              </a:rPr>
              <a:t>To give you a sense of the scale of the problem, Wikipedia lists over 30 different John Howards.</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0" lvl="0" marL="0">
              <a:spcBef>
                <a:spcPts val="0"/>
              </a:spcBef>
              <a:spcAft>
                <a:spcPts val="0"/>
              </a:spcAft>
              <a:buNone/>
            </a:pPr>
            <a:r>
              <a:t/>
            </a:r>
            <a:endParaRPr sz="180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800"/>
              <a:t>This problem isn’t limited to news.</a:t>
            </a:r>
            <a:endParaRPr sz="1800"/>
          </a:p>
          <a:p>
            <a:pPr indent="0" lvl="0" marL="0" rtl="0">
              <a:spcBef>
                <a:spcPts val="0"/>
              </a:spcBef>
              <a:spcAft>
                <a:spcPts val="0"/>
              </a:spcAft>
              <a:buNone/>
            </a:pPr>
            <a:r>
              <a:t/>
            </a:r>
            <a:endParaRPr sz="1800"/>
          </a:p>
          <a:p>
            <a:pPr indent="0" lvl="0" marL="0" rtl="0">
              <a:spcBef>
                <a:spcPts val="0"/>
              </a:spcBef>
              <a:spcAft>
                <a:spcPts val="0"/>
              </a:spcAft>
              <a:buNone/>
            </a:pPr>
            <a:r>
              <a:rPr lang="en-GB" sz="1800"/>
              <a:t>Algorithmic traders create programs that automatically respond to information news to trade in financial markets.</a:t>
            </a:r>
            <a:endParaRPr sz="1800"/>
          </a:p>
          <a:p>
            <a:pPr indent="0" lvl="0" marL="0" rtl="0">
              <a:spcBef>
                <a:spcPts val="0"/>
              </a:spcBef>
              <a:spcAft>
                <a:spcPts val="0"/>
              </a:spcAft>
              <a:buNone/>
            </a:pPr>
            <a:r>
              <a:rPr lang="en-GB" sz="1800"/>
              <a:t>In 2011, The Atlantic reported interesting patterns between Anne Hathaway movie news and Berkshire Hathaway share price movements. This suggests there are programs incorrectly buying stock on the basis of a glowing movie review. </a:t>
            </a:r>
            <a:endParaRPr sz="1800"/>
          </a:p>
          <a:p>
            <a:pPr indent="0" lvl="0" marL="0" rtl="0">
              <a:spcBef>
                <a:spcPts val="0"/>
              </a:spcBef>
              <a:spcAft>
                <a:spcPts val="0"/>
              </a:spcAft>
              <a:buNone/>
            </a:pPr>
            <a:r>
              <a:rPr lang="en-GB" sz="1800"/>
              <a:t>These programs have an identity problem.</a:t>
            </a:r>
            <a:endParaRPr sz="1800"/>
          </a:p>
          <a:p>
            <a:pPr indent="0" lvl="0" marL="0">
              <a:spcBef>
                <a:spcPts val="0"/>
              </a:spcBef>
              <a:spcAft>
                <a:spcPts val="0"/>
              </a:spcAft>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sz="1800">
                <a:solidFill>
                  <a:schemeClr val="dk1"/>
                </a:solidFill>
                <a:highlight>
                  <a:schemeClr val="lt1"/>
                </a:highlight>
              </a:rPr>
              <a:t>“Zoom” is the first showcase product for the Computable News platform.</a:t>
            </a:r>
            <a:endParaRPr sz="1800">
              <a:solidFill>
                <a:schemeClr val="dk1"/>
              </a:solidFill>
              <a:highlight>
                <a:schemeClr val="lt1"/>
              </a:highlight>
            </a:endParaRPr>
          </a:p>
          <a:p>
            <a:pPr indent="0" lvl="0" marL="0" rtl="0">
              <a:spcBef>
                <a:spcPts val="0"/>
              </a:spcBef>
              <a:spcAft>
                <a:spcPts val="0"/>
              </a:spcAft>
              <a:buNone/>
            </a:pPr>
            <a:r>
              <a:t/>
            </a:r>
            <a:endParaRPr sz="1800">
              <a:solidFill>
                <a:schemeClr val="dk1"/>
              </a:solidFill>
              <a:highlight>
                <a:schemeClr val="lt1"/>
              </a:highlight>
            </a:endParaRPr>
          </a:p>
          <a:p>
            <a:pPr indent="0" lvl="0" marL="0" rtl="0">
              <a:spcBef>
                <a:spcPts val="0"/>
              </a:spcBef>
              <a:spcAft>
                <a:spcPts val="0"/>
              </a:spcAft>
              <a:buNone/>
            </a:pPr>
            <a:r>
              <a:rPr lang="en-GB" sz="1800">
                <a:solidFill>
                  <a:schemeClr val="dk1"/>
                </a:solidFill>
                <a:highlight>
                  <a:schemeClr val="lt1"/>
                </a:highlight>
              </a:rPr>
              <a:t>We developed the platform with Fairfax Media to understand their core IP, their extensive news archive.</a:t>
            </a:r>
            <a:endParaRPr sz="1800">
              <a:solidFill>
                <a:schemeClr val="dk1"/>
              </a:solidFill>
              <a:highlight>
                <a:schemeClr val="lt1"/>
              </a:highlight>
            </a:endParaRPr>
          </a:p>
          <a:p>
            <a:pPr indent="0" lvl="0" marL="0" rtl="0">
              <a:spcBef>
                <a:spcPts val="0"/>
              </a:spcBef>
              <a:spcAft>
                <a:spcPts val="0"/>
              </a:spcAft>
              <a:buNone/>
            </a:pPr>
            <a:r>
              <a:t/>
            </a:r>
            <a:endParaRPr sz="1800">
              <a:solidFill>
                <a:schemeClr val="dk1"/>
              </a:solidFill>
              <a:highlight>
                <a:srgbClr val="FFFFFF"/>
              </a:highlight>
            </a:endParaRPr>
          </a:p>
          <a:p>
            <a:pPr indent="0" lvl="0" marL="0" rtl="0">
              <a:spcBef>
                <a:spcPts val="0"/>
              </a:spcBef>
              <a:spcAft>
                <a:spcPts val="0"/>
              </a:spcAft>
              <a:buNone/>
            </a:pPr>
            <a:r>
              <a:rPr lang="en-GB" sz="1800">
                <a:solidFill>
                  <a:schemeClr val="dk1"/>
                </a:solidFill>
                <a:highlight>
                  <a:srgbClr val="FFFFFF"/>
                </a:highlight>
              </a:rPr>
              <a:t>We link two decades of Sydney Morning Herald news stories to a knowledge base and turn the user experience on its head, letting the data tell the story through entity pages.</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0" lvl="0" marL="0" rtl="0">
              <a:spcBef>
                <a:spcPts val="0"/>
              </a:spcBef>
              <a:spcAft>
                <a:spcPts val="0"/>
              </a:spcAft>
              <a:buNone/>
            </a:pPr>
            <a:r>
              <a:rPr lang="en-GB" sz="1800">
                <a:solidFill>
                  <a:schemeClr val="dk1"/>
                </a:solidFill>
                <a:highlight>
                  <a:srgbClr val="FFFFFF"/>
                </a:highlight>
              </a:rPr>
              <a:t>Here’s John Howard the politician’s page, with a timeline of stories that he’s been mentioned in.</a:t>
            </a:r>
            <a:endParaRPr sz="18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800">
                <a:solidFill>
                  <a:schemeClr val="dk1"/>
                </a:solidFill>
                <a:highlight>
                  <a:srgbClr val="FFFFFF"/>
                </a:highlight>
              </a:rPr>
              <a:t>This chart shows trends over time, and we see peaks for newsworthy events like elections.</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sz="1800">
                <a:solidFill>
                  <a:schemeClr val="dk1"/>
                </a:solidFill>
                <a:highlight>
                  <a:srgbClr val="FFFFFF"/>
                </a:highlight>
              </a:rPr>
              <a:t>Switching entity to BHP Billiton, we can explore related entities.</a:t>
            </a:r>
            <a:endParaRPr sz="18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en-GB" sz="1800">
                <a:solidFill>
                  <a:schemeClr val="dk1"/>
                </a:solidFill>
                <a:highlight>
                  <a:srgbClr val="FFFFFF"/>
                </a:highlight>
              </a:rPr>
              <a:t>We designed a custom statistic for Fairfax to identify other entities mentioned with BHP.</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0" lvl="0" marL="0" rtl="0">
              <a:spcBef>
                <a:spcPts val="0"/>
              </a:spcBef>
              <a:spcAft>
                <a:spcPts val="0"/>
              </a:spcAft>
              <a:buNone/>
            </a:pPr>
            <a:r>
              <a:rPr lang="en-GB" sz="1800">
                <a:solidFill>
                  <a:schemeClr val="dk1"/>
                </a:solidFill>
                <a:highlight>
                  <a:srgbClr val="FFFFFF"/>
                </a:highlight>
              </a:rPr>
              <a:t>You can see competitors (Rio Tinto), general concepts (steel), executives and board members. The Potash Corporation of Saskatchewan may seem out of place at first glance, but in fact, it was a takeover target in 2010.</a:t>
            </a:r>
            <a:endParaRPr sz="18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endParaRPr>
          </a:p>
          <a:p>
            <a:pPr indent="0" lvl="0" marL="0" rtl="0">
              <a:spcBef>
                <a:spcPts val="0"/>
              </a:spcBef>
              <a:spcAft>
                <a:spcPts val="0"/>
              </a:spcAft>
              <a:buNone/>
            </a:pPr>
            <a:r>
              <a:rPr lang="en-GB" sz="1800">
                <a:solidFill>
                  <a:schemeClr val="dk1"/>
                </a:solidFill>
                <a:highlight>
                  <a:srgbClr val="FFFFFF"/>
                </a:highlight>
              </a:rPr>
              <a:t>Zoom lets us drill down into two decades of news and uncover interesting connections.</a:t>
            </a:r>
            <a:endParaRPr sz="1800">
              <a:solidFill>
                <a:schemeClr val="dk1"/>
              </a:solidFill>
              <a:highlight>
                <a:srgbClr val="FFFFFF"/>
              </a:highlight>
            </a:endParaRPr>
          </a:p>
          <a:p>
            <a:pPr indent="0" lvl="0" marL="0">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Shape 10"/>
          <p:cNvSpPr txBox="1"/>
          <p:nvPr>
            <p:ph idx="1" type="subTitle"/>
          </p:nvPr>
        </p:nvSpPr>
        <p:spPr>
          <a:xfrm>
            <a:off x="685800" y="2840054"/>
            <a:ext cx="7772400" cy="784738"/>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Shape 13"/>
          <p:cNvSpPr txBox="1"/>
          <p:nvPr>
            <p:ph idx="1" type="body"/>
          </p:nvPr>
        </p:nvSpPr>
        <p:spPr>
          <a:xfrm>
            <a:off x="457200" y="1200150"/>
            <a:ext cx="8229600"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Shape 16"/>
          <p:cNvSpPr txBox="1"/>
          <p:nvPr>
            <p:ph idx="1" type="body"/>
          </p:nvPr>
        </p:nvSpPr>
        <p:spPr>
          <a:xfrm>
            <a:off x="457200"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Shape 17"/>
          <p:cNvSpPr txBox="1"/>
          <p:nvPr>
            <p:ph idx="2" type="body"/>
          </p:nvPr>
        </p:nvSpPr>
        <p:spPr>
          <a:xfrm>
            <a:off x="4692274"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2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Shape 7"/>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856"/>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Computable News	</a:t>
            </a:r>
            <a:endParaRPr/>
          </a:p>
        </p:txBody>
      </p:sp>
      <p:sp>
        <p:nvSpPr>
          <p:cNvPr id="28" name="Shape 28"/>
          <p:cNvSpPr txBox="1"/>
          <p:nvPr>
            <p:ph idx="1" type="subTitle"/>
          </p:nvPr>
        </p:nvSpPr>
        <p:spPr>
          <a:xfrm>
            <a:off x="685800" y="2840054"/>
            <a:ext cx="7772400" cy="784738"/>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solidFill>
                  <a:schemeClr val="dk1"/>
                </a:solidFill>
              </a:rPr>
              <a:t>How do we unlock knowledge from text?</a:t>
            </a:r>
            <a:endParaRPr>
              <a:solidFill>
                <a:schemeClr val="dk1"/>
              </a:solidFill>
            </a:endParaRPr>
          </a:p>
          <a:p>
            <a:pPr indent="0" lvl="0" mar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0d907d0.jpg" id="74" name="Shape 74"/>
          <p:cNvPicPr preferRelativeResize="0"/>
          <p:nvPr/>
        </p:nvPicPr>
        <p:blipFill>
          <a:blip r:embed="rId3">
            <a:alphaModFix/>
          </a:blip>
          <a:stretch>
            <a:fillRect/>
          </a:stretch>
        </p:blipFill>
        <p:spPr>
          <a:xfrm>
            <a:off x="2368849" y="0"/>
            <a:ext cx="4406300" cy="4406300"/>
          </a:xfrm>
          <a:prstGeom prst="rect">
            <a:avLst/>
          </a:prstGeom>
          <a:noFill/>
          <a:ln>
            <a:noFill/>
          </a:ln>
        </p:spPr>
      </p:pic>
      <p:sp>
        <p:nvSpPr>
          <p:cNvPr id="75" name="Shape 75"/>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algn="l">
              <a:spcBef>
                <a:spcPts val="0"/>
              </a:spcBef>
              <a:spcAft>
                <a:spcPts val="0"/>
              </a:spcAft>
              <a:buClr>
                <a:schemeClr val="dk1"/>
              </a:buClr>
              <a:buSzPts val="1100"/>
              <a:buFont typeface="Arial"/>
              <a:buNone/>
            </a:pPr>
            <a:r>
              <a:rPr b="1" lang="en-GB"/>
              <a:t>George Wright, </a:t>
            </a:r>
            <a:r>
              <a:rPr lang="en-GB">
                <a:solidFill>
                  <a:srgbClr val="333333"/>
                </a:solidFill>
                <a:highlight>
                  <a:srgbClr val="FFFFFF"/>
                </a:highlight>
              </a:rPr>
              <a:t>Solutions Lead, Data &amp; Analytics at Fairfax Media</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descr="cmcrc.png" id="80" name="Shape 80"/>
          <p:cNvPicPr preferRelativeResize="0"/>
          <p:nvPr/>
        </p:nvPicPr>
        <p:blipFill>
          <a:blip r:embed="rId3">
            <a:alphaModFix/>
          </a:blip>
          <a:stretch>
            <a:fillRect/>
          </a:stretch>
        </p:blipFill>
        <p:spPr>
          <a:xfrm>
            <a:off x="43658" y="1244258"/>
            <a:ext cx="9056675" cy="2654970"/>
          </a:xfrm>
          <a:prstGeom prst="rect">
            <a:avLst/>
          </a:prstGeom>
          <a:noFill/>
          <a:ln>
            <a:noFill/>
          </a:ln>
        </p:spPr>
      </p:pic>
      <p:sp>
        <p:nvSpPr>
          <p:cNvPr id="81" name="Shape 81"/>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GB"/>
              <a:t>Assuring market quality in finance and health markets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pic>
        <p:nvPicPr>
          <p:cNvPr descr="text.png" id="33" name="Shape 33"/>
          <p:cNvPicPr preferRelativeResize="0"/>
          <p:nvPr/>
        </p:nvPicPr>
        <p:blipFill>
          <a:blip r:embed="rId3">
            <a:alphaModFix/>
          </a:blip>
          <a:stretch>
            <a:fillRect/>
          </a:stretch>
        </p:blipFill>
        <p:spPr>
          <a:xfrm>
            <a:off x="0" y="-1"/>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nvSpPr>
        <p:spPr>
          <a:xfrm>
            <a:off x="2550750" y="1799400"/>
            <a:ext cx="4042500" cy="15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9600"/>
              <a:t>Name</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nvSpPr>
        <p:spPr>
          <a:xfrm>
            <a:off x="2439600" y="1789050"/>
            <a:ext cx="4264800" cy="156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9600"/>
              <a:t>Identity</a:t>
            </a:r>
            <a:endParaRPr sz="9600"/>
          </a:p>
        </p:txBody>
      </p:sp>
    </p:spTree>
  </p:cSld>
  <p:clrMapOvr>
    <a:masterClrMapping/>
  </p:clrMapOvr>
  <mc:AlternateContent>
    <mc:Choice Requires="p14">
      <p:transition spd="slow" p14:dur="12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pic>
        <p:nvPicPr>
          <p:cNvPr descr="linking.jpg" id="48" name="Shape 48"/>
          <p:cNvPicPr preferRelativeResize="0"/>
          <p:nvPr/>
        </p:nvPicPr>
        <p:blipFill>
          <a:blip r:embed="rId3">
            <a:alphaModFix/>
          </a:blip>
          <a:stretch>
            <a:fillRect/>
          </a:stretch>
        </p:blipFill>
        <p:spPr>
          <a:xfrm>
            <a:off x="2157845" y="0"/>
            <a:ext cx="482831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Shape 53"/>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pic>
        <p:nvPicPr>
          <p:cNvPr descr="the-atlantic.png" id="54" name="Shape 54"/>
          <p:cNvPicPr preferRelativeResize="0"/>
          <p:nvPr/>
        </p:nvPicPr>
        <p:blipFill>
          <a:blip r:embed="rId3">
            <a:alphaModFix/>
          </a:blip>
          <a:stretch>
            <a:fillRect/>
          </a:stretch>
        </p:blipFill>
        <p:spPr>
          <a:xfrm>
            <a:off x="1276350" y="109538"/>
            <a:ext cx="6591300" cy="492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zoom-jh-top.png" id="59" name="Shape 59"/>
          <p:cNvPicPr preferRelativeResize="0"/>
          <p:nvPr/>
        </p:nvPicPr>
        <p:blipFill>
          <a:blip r:embed="rId3">
            <a:alphaModFix/>
          </a:blip>
          <a:stretch>
            <a:fillRect/>
          </a:stretch>
        </p:blipFill>
        <p:spPr>
          <a:xfrm>
            <a:off x="1355072" y="0"/>
            <a:ext cx="6433856"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descr="zoom-jh-trend.png" id="64" name="Shape 64"/>
          <p:cNvPicPr preferRelativeResize="0"/>
          <p:nvPr/>
        </p:nvPicPr>
        <p:blipFill>
          <a:blip r:embed="rId3">
            <a:alphaModFix/>
          </a:blip>
          <a:stretch>
            <a:fillRect/>
          </a:stretch>
        </p:blipFill>
        <p:spPr>
          <a:xfrm>
            <a:off x="362163" y="953688"/>
            <a:ext cx="8419675" cy="323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descr="BHP.png" id="69" name="Shape 69"/>
          <p:cNvPicPr preferRelativeResize="0"/>
          <p:nvPr/>
        </p:nvPicPr>
        <p:blipFill>
          <a:blip r:embed="rId3">
            <a:alphaModFix/>
          </a:blip>
          <a:stretch>
            <a:fillRect/>
          </a:stretch>
        </p:blipFill>
        <p:spPr>
          <a:xfrm>
            <a:off x="38100" y="1143000"/>
            <a:ext cx="906780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