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4" r:id="rId7"/>
    <p:sldId id="265" r:id="rId8"/>
    <p:sldId id="266" r:id="rId9"/>
    <p:sldId id="267" r:id="rId10"/>
    <p:sldId id="268" r:id="rId11"/>
    <p:sldId id="262" r:id="rId12"/>
    <p:sldId id="270" r:id="rId13"/>
    <p:sldId id="271" r:id="rId14"/>
    <p:sldId id="272" r:id="rId15"/>
    <p:sldId id="273" r:id="rId16"/>
    <p:sldId id="276" r:id="rId17"/>
    <p:sldId id="278" r:id="rId18"/>
    <p:sldId id="277" r:id="rId19"/>
    <p:sldId id="279" r:id="rId20"/>
    <p:sldId id="280" r:id="rId21"/>
    <p:sldId id="26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B75CF3-EC45-44E0-A03B-3351C26BC3FE}">
          <p14:sldIdLst>
            <p14:sldId id="256"/>
          </p14:sldIdLst>
        </p14:section>
        <p14:section name="Motivation" id="{22B1C70D-2F5A-46B2-AFB8-F4E57DAC37E5}">
          <p14:sldIdLst>
            <p14:sldId id="260"/>
            <p14:sldId id="258"/>
            <p14:sldId id="257"/>
          </p14:sldIdLst>
        </p14:section>
        <p14:section name="Research" id="{FA0C9AFA-AE3C-4A67-8AD6-2C9E4B8545DF}">
          <p14:sldIdLst>
            <p14:sldId id="261"/>
            <p14:sldId id="264"/>
            <p14:sldId id="265"/>
            <p14:sldId id="266"/>
            <p14:sldId id="267"/>
            <p14:sldId id="268"/>
          </p14:sldIdLst>
        </p14:section>
        <p14:section name="Applications" id="{46743509-B585-493B-B804-24ED2D7CECE7}">
          <p14:sldIdLst>
            <p14:sldId id="262"/>
            <p14:sldId id="270"/>
            <p14:sldId id="271"/>
            <p14:sldId id="272"/>
            <p14:sldId id="273"/>
            <p14:sldId id="276"/>
          </p14:sldIdLst>
        </p14:section>
        <p14:section name="Conclusion" id="{E8A3094B-1CFC-4914-A090-B5CF514D7BDD}">
          <p14:sldIdLst>
            <p14:sldId id="278"/>
            <p14:sldId id="277"/>
            <p14:sldId id="279"/>
            <p14:sldId id="280"/>
            <p14:sldId id="263"/>
          </p14:sldIdLst>
        </p14:section>
        <p14:section name="Untitled Section" id="{A041ADF0-E192-4845-8F2D-3763FBF08678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9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0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4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5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53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7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C1FE-62BF-4F61-94D4-7AC4F5BCD21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816D-2DF8-42FA-AB31-3A7AAE5A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10058400" cy="2387600"/>
          </a:xfrm>
        </p:spPr>
        <p:txBody>
          <a:bodyPr/>
          <a:lstStyle/>
          <a:p>
            <a:r>
              <a:rPr lang="en-GB" dirty="0" smtClean="0"/>
              <a:t>The Computable News Project</a:t>
            </a:r>
            <a:br>
              <a:rPr lang="en-GB" dirty="0" smtClean="0"/>
            </a:br>
            <a:r>
              <a:rPr lang="en-GB" i="1" dirty="0" smtClean="0"/>
              <a:t>Research in the newsroom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9202"/>
          </a:xfrm>
        </p:spPr>
        <p:txBody>
          <a:bodyPr>
            <a:normAutofit/>
          </a:bodyPr>
          <a:lstStyle/>
          <a:p>
            <a:r>
              <a:rPr lang="en-GB" b="1" dirty="0" smtClean="0"/>
              <a:t>Will </a:t>
            </a:r>
            <a:r>
              <a:rPr lang="en-GB" b="1" dirty="0" err="1" smtClean="0"/>
              <a:t>Radford</a:t>
            </a:r>
            <a:r>
              <a:rPr lang="en-GB" dirty="0" err="1" smtClean="0"/>
              <a:t>,</a:t>
            </a:r>
            <a:r>
              <a:rPr lang="en-GB" dirty="0" smtClean="0"/>
              <a:t> Daniel </a:t>
            </a:r>
            <a:r>
              <a:rPr lang="en-GB" dirty="0" err="1" smtClean="0"/>
              <a:t>Tse</a:t>
            </a:r>
            <a:r>
              <a:rPr lang="en-GB" dirty="0" smtClean="0"/>
              <a:t>, Joel </a:t>
            </a:r>
            <a:r>
              <a:rPr lang="en-GB" dirty="0" err="1" smtClean="0"/>
              <a:t>Nothman</a:t>
            </a:r>
            <a:r>
              <a:rPr lang="en-GB" dirty="0" smtClean="0"/>
              <a:t>, Ben </a:t>
            </a:r>
            <a:r>
              <a:rPr lang="en-GB" dirty="0" err="1" smtClean="0"/>
              <a:t>Hachey</a:t>
            </a:r>
            <a:r>
              <a:rPr lang="en-GB" dirty="0" smtClean="0"/>
              <a:t>, George Wright, </a:t>
            </a:r>
          </a:p>
          <a:p>
            <a:r>
              <a:rPr lang="en-GB" dirty="0" smtClean="0"/>
              <a:t>James R. Curran, Will </a:t>
            </a:r>
            <a:r>
              <a:rPr lang="en-GB" dirty="0" err="1" smtClean="0"/>
              <a:t>Cannings</a:t>
            </a:r>
            <a:r>
              <a:rPr lang="en-GB" dirty="0" smtClean="0"/>
              <a:t>, Tim O’Keefe, Matt </a:t>
            </a:r>
            <a:r>
              <a:rPr lang="en-GB" dirty="0" err="1" smtClean="0"/>
              <a:t>Honnibal</a:t>
            </a:r>
            <a:r>
              <a:rPr lang="en-GB" dirty="0" smtClean="0"/>
              <a:t>, </a:t>
            </a:r>
            <a:endParaRPr lang="en-GB" dirty="0"/>
          </a:p>
          <a:p>
            <a:r>
              <a:rPr lang="en-GB" dirty="0" smtClean="0"/>
              <a:t>David </a:t>
            </a:r>
            <a:r>
              <a:rPr lang="en-GB" dirty="0" err="1" smtClean="0"/>
              <a:t>Vadas</a:t>
            </a:r>
            <a:r>
              <a:rPr lang="en-GB" dirty="0" smtClean="0"/>
              <a:t>, Candice Loxley</a:t>
            </a:r>
          </a:p>
          <a:p>
            <a:r>
              <a:rPr lang="en-GB" b="1" dirty="0" smtClean="0"/>
              <a:t>The University of Sydney, Fairfax Media, </a:t>
            </a:r>
          </a:p>
          <a:p>
            <a:r>
              <a:rPr lang="en-GB" b="1" dirty="0" smtClean="0"/>
              <a:t>Capital Markets Cooperative Research Centre</a:t>
            </a:r>
          </a:p>
        </p:txBody>
      </p:sp>
    </p:spTree>
    <p:extLst>
      <p:ext uri="{BB962C8B-B14F-4D97-AF65-F5344CB8AC3E}">
        <p14:creationId xmlns:p14="http://schemas.microsoft.com/office/powerpoint/2010/main" val="37425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19"/>
    </mc:Choice>
    <mc:Fallback xmlns="">
      <p:transition spd="slow" advTm="634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linking: text </a:t>
            </a:r>
            <a:r>
              <a:rPr lang="en-GB" dirty="0" smtClean="0">
                <a:sym typeface="Wingdings" panose="05000000000000000000" pitchFamily="2" charset="2"/>
              </a:rPr>
              <a:t> KB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200" dirty="0">
                <a:solidFill>
                  <a:schemeClr val="accent1"/>
                </a:solidFill>
                <a:latin typeface="Georgia" panose="02040502050405020303" pitchFamily="18" charset="0"/>
              </a:rPr>
              <a:t>Rudd returned to the top job in June </a:t>
            </a:r>
            <a:r>
              <a:rPr lang="en-GB" sz="3200" dirty="0">
                <a:latin typeface="Georgia" panose="02040502050405020303" pitchFamily="18" charset="0"/>
              </a:rPr>
              <a:t>after </a:t>
            </a:r>
            <a:r>
              <a:rPr lang="en-GB" sz="3200" dirty="0">
                <a:solidFill>
                  <a:schemeClr val="accent1"/>
                </a:solidFill>
                <a:latin typeface="Georgia" panose="02040502050405020303" pitchFamily="18" charset="0"/>
              </a:rPr>
              <a:t>challenging Gillard in a caucus ballot</a:t>
            </a:r>
            <a:r>
              <a:rPr lang="en-GB" sz="3200" dirty="0">
                <a:latin typeface="Georgia" panose="02040502050405020303" pitchFamily="18" charset="0"/>
              </a:rPr>
              <a:t>.</a:t>
            </a:r>
            <a:endParaRPr lang="en-GB" sz="32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More difficult than entities</a:t>
            </a:r>
          </a:p>
          <a:p>
            <a:r>
              <a:rPr lang="en-GB" dirty="0" smtClean="0"/>
              <a:t>Identity</a:t>
            </a:r>
          </a:p>
          <a:p>
            <a:r>
              <a:rPr lang="en-GB" dirty="0" smtClean="0"/>
              <a:t>Granularity</a:t>
            </a:r>
          </a:p>
          <a:p>
            <a:pPr marL="0" indent="0">
              <a:buNone/>
            </a:pPr>
            <a:r>
              <a:rPr lang="en-GB" dirty="0" smtClean="0"/>
              <a:t>Formalised as hyperlinking a news archive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9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12"/>
    </mc:Choice>
    <mc:Fallback xmlns="">
      <p:transition spd="slow" advTm="8661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Writing news, researching entities, reading distilled news, curating </a:t>
            </a:r>
            <a:r>
              <a:rPr lang="en-GB" dirty="0" smtClean="0"/>
              <a:t>knowledge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9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2"/>
    </mc:Choice>
    <mc:Fallback xmlns="">
      <p:transition spd="slow" advTm="2334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Editor: helping journalists write richer stories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88"/>
          <a:stretch/>
        </p:blipFill>
        <p:spPr>
          <a:xfrm>
            <a:off x="224782" y="1595658"/>
            <a:ext cx="11740827" cy="1985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701040" y="3761919"/>
            <a:ext cx="106527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Automatic text augmentation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cs typeface="Consolas" panose="020B0609020204030204" pitchFamily="49" charset="0"/>
              </a:rPr>
              <a:t>Entity links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[mention]{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e:entity_name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cs typeface="Consolas" panose="020B0609020204030204" pitchFamily="49" charset="0"/>
              </a:rPr>
              <a:t>Knowledge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{partner}</a:t>
            </a:r>
            <a:r>
              <a:rPr lang="en-GB" sz="2400" dirty="0" smtClean="0"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GB" sz="2400" dirty="0" smtClean="0">
                <a:latin typeface="Georgia" panose="02040502050405020303" pitchFamily="18" charset="0"/>
                <a:cs typeface="Consolas" panose="020B0609020204030204" pitchFamily="49" charset="0"/>
                <a:sym typeface="Wingdings" panose="05000000000000000000" pitchFamily="2" charset="2"/>
              </a:rPr>
              <a:t>Melissa Babbage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{age}  </a:t>
            </a:r>
            <a:r>
              <a:rPr lang="en-GB" sz="2400" dirty="0" smtClean="0">
                <a:latin typeface="Georgia" panose="02040502050405020303" pitchFamily="18" charset="0"/>
                <a:cs typeface="Consolas" panose="020B0609020204030204" pitchFamily="49" charset="0"/>
                <a:sym typeface="Wingdings" panose="05000000000000000000" pitchFamily="2" charset="2"/>
              </a:rPr>
              <a:t>48 years 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{map} 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coodinates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 maps.google.com</a:t>
            </a:r>
            <a:endParaRPr lang="en-GB" sz="2400" dirty="0" smtClean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Consolas" panose="020B0609020204030204" pitchFamily="49" charset="0"/>
                <a:sym typeface="Wingdings" panose="05000000000000000000" pitchFamily="2" charset="2"/>
              </a:rPr>
              <a:t>Idea: recreate a NER/NEL corpus every week</a:t>
            </a:r>
            <a:endParaRPr lang="en-GB" sz="2400" b="1" dirty="0" smtClean="0"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1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707"/>
    </mc:Choice>
    <mc:Fallback xmlns="">
      <p:transition spd="slow" advTm="18070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Zoom: accessing the archive though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99702" y="1825625"/>
            <a:ext cx="4632960" cy="4351338"/>
          </a:xfrm>
        </p:spPr>
        <p:txBody>
          <a:bodyPr/>
          <a:lstStyle/>
          <a:p>
            <a:r>
              <a:rPr lang="en-GB" dirty="0" smtClean="0"/>
              <a:t>Landing page for each entity</a:t>
            </a:r>
          </a:p>
          <a:p>
            <a:r>
              <a:rPr lang="en-GB" dirty="0" smtClean="0"/>
              <a:t>Images and snippets</a:t>
            </a:r>
          </a:p>
          <a:p>
            <a:r>
              <a:rPr lang="en-GB" dirty="0" smtClean="0"/>
              <a:t>Mention frequency timeline</a:t>
            </a:r>
          </a:p>
          <a:p>
            <a:r>
              <a:rPr lang="en-GB" dirty="0" smtClean="0"/>
              <a:t>Which stories do we show?</a:t>
            </a:r>
          </a:p>
          <a:p>
            <a:r>
              <a:rPr lang="en-GB" b="1" dirty="0" smtClean="0"/>
              <a:t>Idea: drive traffic deeper into the archive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9"/>
          <a:stretch/>
        </p:blipFill>
        <p:spPr>
          <a:xfrm>
            <a:off x="838200" y="1786276"/>
            <a:ext cx="5181600" cy="3228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71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13"/>
    </mc:Choice>
    <mc:Fallback xmlns="">
      <p:transition spd="slow" advTm="18991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Zoom: accessing the archive though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00328" y="4846200"/>
            <a:ext cx="7880797" cy="1147763"/>
          </a:xfrm>
        </p:spPr>
        <p:txBody>
          <a:bodyPr/>
          <a:lstStyle/>
          <a:p>
            <a:r>
              <a:rPr lang="en-GB" dirty="0" smtClean="0"/>
              <a:t>Balance commonness with surprise</a:t>
            </a:r>
          </a:p>
          <a:p>
            <a:r>
              <a:rPr lang="en-GB" b="1" dirty="0" smtClean="0"/>
              <a:t>Idea: simulate the “lost in Wikipedia” experience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32"/>
          <a:stretch/>
        </p:blipFill>
        <p:spPr>
          <a:xfrm>
            <a:off x="1946130" y="1956389"/>
            <a:ext cx="8299739" cy="2254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20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10"/>
    </mc:Choice>
    <mc:Fallback xmlns="">
      <p:transition spd="slow" advTm="7171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Shorty: summarising stories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4" y="1687307"/>
            <a:ext cx="8166334" cy="4103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8869680" y="1690688"/>
            <a:ext cx="3063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Baseline extractive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Slide to reveal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Idea: use </a:t>
            </a:r>
            <a:r>
              <a:rPr lang="en-GB" sz="2400" b="1" dirty="0" err="1" smtClean="0"/>
              <a:t>coreference</a:t>
            </a:r>
            <a:r>
              <a:rPr lang="en-GB" sz="2400" b="1" dirty="0"/>
              <a:t> </a:t>
            </a:r>
            <a:r>
              <a:rPr lang="en-GB" sz="2400" b="1" dirty="0" smtClean="0"/>
              <a:t>chains to repair sentences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88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28"/>
    </mc:Choice>
    <mc:Fallback xmlns="">
      <p:transition spd="slow" advTm="12122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Correction: maintaining the KB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t="31349" r="2206" b="6585"/>
          <a:stretch/>
        </p:blipFill>
        <p:spPr>
          <a:xfrm>
            <a:off x="2071703" y="1719182"/>
            <a:ext cx="7889358" cy="2700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919256" y="4717563"/>
            <a:ext cx="8126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Fix mention errors in batch</a:t>
            </a:r>
            <a:r>
              <a:rPr lang="en-GB" sz="3200" dirty="0"/>
              <a:t> </a:t>
            </a:r>
            <a:r>
              <a:rPr lang="en-GB" sz="3200" dirty="0" smtClean="0"/>
              <a:t>or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Add new entities as they become newsworthy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 smtClean="0"/>
              <a:t>Open question: how much do you fix?</a:t>
            </a:r>
          </a:p>
        </p:txBody>
      </p:sp>
    </p:spTree>
    <p:extLst>
      <p:ext uri="{BB962C8B-B14F-4D97-AF65-F5344CB8AC3E}">
        <p14:creationId xmlns:p14="http://schemas.microsoft.com/office/powerpoint/2010/main" val="32397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82"/>
    </mc:Choice>
    <mc:Fallback xmlns="">
      <p:transition spd="slow" advTm="4738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62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"/>
    </mc:Choice>
    <mc:Fallback xmlns="">
      <p:transition spd="slow" advTm="13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the researchers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Shared task participation is useful (i.e. TAC KBP)</a:t>
            </a:r>
          </a:p>
          <a:p>
            <a:r>
              <a:rPr lang="en-GB" sz="3200" dirty="0" smtClean="0"/>
              <a:t>Demonstrations to business &gt; table of figures</a:t>
            </a:r>
          </a:p>
          <a:p>
            <a:r>
              <a:rPr lang="en-GB" sz="3200" dirty="0" smtClean="0"/>
              <a:t>80% </a:t>
            </a:r>
            <a:r>
              <a:rPr lang="en-GB" sz="3200" dirty="0" smtClean="0">
                <a:sym typeface="Wingdings" panose="05000000000000000000" pitchFamily="2" charset="2"/>
              </a:rPr>
              <a:t>still means 1 in 5 wrong</a:t>
            </a:r>
          </a:p>
          <a:p>
            <a:r>
              <a:rPr lang="en-GB" sz="3200" dirty="0" smtClean="0">
                <a:sym typeface="Wingdings" panose="05000000000000000000" pitchFamily="2" charset="2"/>
              </a:rPr>
              <a:t>Forgivable errors != stupid errors</a:t>
            </a:r>
            <a:endParaRPr lang="en-GB" sz="3200" dirty="0">
              <a:sym typeface="Wingdings" panose="05000000000000000000" pitchFamily="2" charset="2"/>
            </a:endParaRPr>
          </a:p>
          <a:p>
            <a:r>
              <a:rPr lang="en-GB" sz="3200" dirty="0" smtClean="0">
                <a:sym typeface="Wingdings" panose="05000000000000000000" pitchFamily="2" charset="2"/>
              </a:rPr>
              <a:t>Time spent engineering is mostly well spent</a:t>
            </a:r>
          </a:p>
          <a:p>
            <a:endParaRPr lang="en-GB" sz="3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6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888"/>
    </mc:Choice>
    <mc:Fallback xmlns="">
      <p:transition spd="slow" advTm="15988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the business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From users</a:t>
            </a:r>
          </a:p>
          <a:p>
            <a:r>
              <a:rPr lang="en-GB" sz="3200" dirty="0" smtClean="0"/>
              <a:t>Zoom </a:t>
            </a:r>
            <a:r>
              <a:rPr lang="en-GB" sz="3200" dirty="0"/>
              <a:t>is good for topic-driven news, not for breaking news</a:t>
            </a:r>
          </a:p>
          <a:p>
            <a:r>
              <a:rPr lang="en-GB" sz="3200" smtClean="0"/>
              <a:t>Journalists </a:t>
            </a:r>
            <a:r>
              <a:rPr lang="en-GB" sz="3200" dirty="0"/>
              <a:t>like doing less work, exploring related entities</a:t>
            </a:r>
          </a:p>
          <a:p>
            <a:r>
              <a:rPr lang="en-GB" sz="3200" dirty="0" smtClean="0"/>
              <a:t>Editorial staff </a:t>
            </a:r>
            <a:r>
              <a:rPr lang="en-GB" sz="3200" dirty="0"/>
              <a:t>likes </a:t>
            </a:r>
            <a:r>
              <a:rPr lang="en-GB" sz="3200" dirty="0" smtClean="0"/>
              <a:t>analytics: internal and external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31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"/>
    </mc:Choice>
    <mc:Fallback xmlns="">
      <p:transition spd="slow" advTm="42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Project vision &amp; setup</a:t>
            </a:r>
          </a:p>
        </p:txBody>
      </p:sp>
    </p:spTree>
    <p:extLst>
      <p:ext uri="{BB962C8B-B14F-4D97-AF65-F5344CB8AC3E}">
        <p14:creationId xmlns:p14="http://schemas.microsoft.com/office/powerpoint/2010/main" val="39782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6"/>
    </mc:Choice>
    <mc:Fallback xmlns="">
      <p:transition spd="slow" advTm="546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Overview of:</a:t>
            </a:r>
          </a:p>
          <a:p>
            <a:r>
              <a:rPr lang="en-GB" dirty="0"/>
              <a:t>E</a:t>
            </a:r>
            <a:r>
              <a:rPr lang="en-GB" dirty="0" smtClean="0"/>
              <a:t>ntity-centric news research programme</a:t>
            </a:r>
          </a:p>
          <a:p>
            <a:r>
              <a:rPr lang="en-GB" dirty="0" smtClean="0"/>
              <a:t>Wide range of applications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What’s Fairfax doing now?</a:t>
            </a:r>
          </a:p>
          <a:p>
            <a:r>
              <a:rPr lang="en-GB" dirty="0" smtClean="0"/>
              <a:t>Early </a:t>
            </a:r>
            <a:r>
              <a:rPr lang="en-GB" dirty="0"/>
              <a:t>bets on research have increased data </a:t>
            </a:r>
            <a:r>
              <a:rPr lang="en-GB" dirty="0" smtClean="0"/>
              <a:t>literacy</a:t>
            </a:r>
          </a:p>
          <a:p>
            <a:r>
              <a:rPr lang="en-GB" dirty="0" smtClean="0"/>
              <a:t>“Future Services” has become “Intelligent Systems”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4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78"/>
    </mc:Choice>
    <mc:Fallback xmlns="">
      <p:transition spd="slow" advTm="8397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16280"/>
            <a:ext cx="10515600" cy="5460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5400" dirty="0" smtClean="0"/>
          </a:p>
          <a:p>
            <a:pPr marL="0" indent="0" algn="ctr">
              <a:buNone/>
            </a:pPr>
            <a:endParaRPr lang="en-GB" sz="5400" dirty="0"/>
          </a:p>
          <a:p>
            <a:pPr marL="0" indent="0" algn="ctr">
              <a:buNone/>
            </a:pPr>
            <a:r>
              <a:rPr lang="en-GB" sz="5400" dirty="0" smtClean="0"/>
              <a:t>Thanks for listening.</a:t>
            </a:r>
          </a:p>
          <a:p>
            <a:pPr marL="0" indent="0" algn="ctr">
              <a:buNone/>
            </a:pPr>
            <a:r>
              <a:rPr lang="en-GB" sz="5400" dirty="0" smtClean="0"/>
              <a:t>Questions?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5546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3"/>
    </mc:Choice>
    <mc:Fallback xmlns="">
      <p:transition spd="slow" advTm="116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Amp: news trivia games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9" y="1807211"/>
            <a:ext cx="5760460" cy="4369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4696" cy="4351338"/>
          </a:xfrm>
        </p:spPr>
        <p:txBody>
          <a:bodyPr/>
          <a:lstStyle/>
          <a:p>
            <a:r>
              <a:rPr lang="en-GB" dirty="0" smtClean="0"/>
              <a:t>Show first names of related people</a:t>
            </a:r>
          </a:p>
          <a:p>
            <a:r>
              <a:rPr lang="en-GB" dirty="0" smtClean="0"/>
              <a:t>Guess the last names</a:t>
            </a:r>
          </a:p>
          <a:p>
            <a:r>
              <a:rPr lang="en-GB" b="1" dirty="0" smtClean="0"/>
              <a:t>Idea: KB-sized games, what could you do with feedback?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8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74"/>
    </mc:Choice>
    <mc:Fallback xmlns="">
      <p:transition spd="slow" advTm="12987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Insight: supporting editorial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98"/>
          <a:stretch/>
        </p:blipFill>
        <p:spPr>
          <a:xfrm>
            <a:off x="209992" y="1690688"/>
            <a:ext cx="8189729" cy="4773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549775" y="1631124"/>
            <a:ext cx="35725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What entities do people: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read about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smtClean="0"/>
              <a:t>Open question: how </a:t>
            </a:r>
            <a:r>
              <a:rPr lang="en-GB" sz="2800" b="1" dirty="0" smtClean="0"/>
              <a:t>much should analytics drive editorial?</a:t>
            </a:r>
          </a:p>
        </p:txBody>
      </p:sp>
    </p:spTree>
    <p:extLst>
      <p:ext uri="{BB962C8B-B14F-4D97-AF65-F5344CB8AC3E}">
        <p14:creationId xmlns:p14="http://schemas.microsoft.com/office/powerpoint/2010/main" val="12058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34"/>
    </mc:Choice>
    <mc:Fallback xmlns="">
      <p:transition spd="slow" advTm="500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news data is </a:t>
            </a:r>
            <a:r>
              <a:rPr lang="en-GB" dirty="0"/>
              <a:t>n</a:t>
            </a:r>
            <a:r>
              <a:rPr lang="en-GB" dirty="0" smtClean="0"/>
              <a:t>atural language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21536" y="2326571"/>
            <a:ext cx="9860280" cy="2895600"/>
            <a:chOff x="838200" y="1965960"/>
            <a:chExt cx="9860280" cy="2895600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1965960"/>
              <a:ext cx="2758440" cy="2895600"/>
              <a:chOff x="838200" y="1965960"/>
              <a:chExt cx="2758440" cy="2895600"/>
            </a:xfrm>
          </p:grpSpPr>
          <p:sp>
            <p:nvSpPr>
              <p:cNvPr id="8" name="Flowchart: Document 7"/>
              <p:cNvSpPr/>
              <p:nvPr/>
            </p:nvSpPr>
            <p:spPr>
              <a:xfrm>
                <a:off x="1295400" y="2423160"/>
                <a:ext cx="2301240" cy="2438400"/>
              </a:xfrm>
              <a:prstGeom prst="flowChartDocument">
                <a:avLst/>
              </a:prstGeom>
              <a:ln w="25400">
                <a:solidFill>
                  <a:schemeClr val="accent1">
                    <a:shade val="5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lowchart: Document 6"/>
              <p:cNvSpPr/>
              <p:nvPr/>
            </p:nvSpPr>
            <p:spPr>
              <a:xfrm>
                <a:off x="1143000" y="2270760"/>
                <a:ext cx="2301240" cy="2438400"/>
              </a:xfrm>
              <a:prstGeom prst="flowChartDocument">
                <a:avLst/>
              </a:prstGeom>
              <a:ln w="25400">
                <a:solidFill>
                  <a:schemeClr val="accent1">
                    <a:shade val="5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lowchart: Document 5"/>
              <p:cNvSpPr/>
              <p:nvPr/>
            </p:nvSpPr>
            <p:spPr>
              <a:xfrm>
                <a:off x="990600" y="2118360"/>
                <a:ext cx="2301240" cy="2438400"/>
              </a:xfrm>
              <a:prstGeom prst="flowChartDocument">
                <a:avLst/>
              </a:prstGeom>
              <a:ln w="25400">
                <a:solidFill>
                  <a:schemeClr val="accent1">
                    <a:shade val="5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lowchart: Document 4"/>
              <p:cNvSpPr/>
              <p:nvPr/>
            </p:nvSpPr>
            <p:spPr>
              <a:xfrm>
                <a:off x="838200" y="1965960"/>
                <a:ext cx="2301240" cy="2438400"/>
              </a:xfrm>
              <a:prstGeom prst="flowChartDocument">
                <a:avLst/>
              </a:prstGeom>
              <a:ln w="25400">
                <a:solidFill>
                  <a:schemeClr val="accent1">
                    <a:shade val="5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Unstructured</a:t>
                </a:r>
              </a:p>
              <a:p>
                <a:pPr algn="ctr"/>
                <a:r>
                  <a:rPr lang="en-GB" dirty="0" smtClean="0"/>
                  <a:t>Text</a:t>
                </a:r>
                <a:endParaRPr lang="en-GB" dirty="0"/>
              </a:p>
            </p:txBody>
          </p:sp>
        </p:grpSp>
        <p:sp>
          <p:nvSpPr>
            <p:cNvPr id="9" name="Flowchart: Magnetic Disk 8"/>
            <p:cNvSpPr/>
            <p:nvPr/>
          </p:nvSpPr>
          <p:spPr>
            <a:xfrm>
              <a:off x="7863840" y="2331720"/>
              <a:ext cx="2834640" cy="2026920"/>
            </a:xfrm>
            <a:prstGeom prst="flowChartMagneticDisk">
              <a:avLst/>
            </a:prstGeom>
            <a:ln w="25400"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Structured</a:t>
              </a:r>
            </a:p>
            <a:p>
              <a:pPr algn="ctr"/>
              <a:r>
                <a:rPr lang="en-GB" dirty="0" smtClean="0"/>
                <a:t>Knowledge</a:t>
              </a:r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631436" y="2279904"/>
              <a:ext cx="2394204" cy="1956816"/>
            </a:xfrm>
            <a:prstGeom prst="rightArrow">
              <a:avLst/>
            </a:prstGeom>
            <a:ln w="25400"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NLP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42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1"/>
    </mc:Choice>
    <mc:Fallback xmlns="">
      <p:transition spd="slow" advTm="642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Computable News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Structured layer over unstructured text</a:t>
            </a: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Australian Government’s Cooperative Research Centre</a:t>
            </a:r>
          </a:p>
          <a:p>
            <a:pPr lvl="1"/>
            <a:r>
              <a:rPr lang="en-GB" sz="2800" dirty="0" smtClean="0"/>
              <a:t>Capital Markets CRC</a:t>
            </a:r>
          </a:p>
          <a:p>
            <a:pPr lvl="1"/>
            <a:r>
              <a:rPr lang="en-GB" sz="2800" dirty="0" smtClean="0"/>
              <a:t>The University of Sydney </a:t>
            </a:r>
            <a:r>
              <a:rPr lang="en-GB" sz="2800" dirty="0" smtClean="0"/>
              <a:t>(James Curran)</a:t>
            </a:r>
            <a:endParaRPr lang="en-GB" sz="2800" dirty="0" smtClean="0"/>
          </a:p>
          <a:p>
            <a:pPr lvl="1"/>
            <a:r>
              <a:rPr lang="en-GB" sz="2800" dirty="0" smtClean="0"/>
              <a:t>Fairfax </a:t>
            </a:r>
            <a:r>
              <a:rPr lang="en-GB" sz="2800" dirty="0" smtClean="0"/>
              <a:t>Media  (George Wright)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Benefits</a:t>
            </a:r>
          </a:p>
          <a:p>
            <a:pPr lvl="1"/>
            <a:r>
              <a:rPr lang="en-GB" sz="2800" dirty="0" smtClean="0"/>
              <a:t>Cost sharing</a:t>
            </a:r>
          </a:p>
          <a:p>
            <a:pPr lvl="1"/>
            <a:r>
              <a:rPr lang="en-GB" sz="2800" dirty="0" smtClean="0"/>
              <a:t>Real research problems</a:t>
            </a:r>
          </a:p>
          <a:p>
            <a:pPr lvl="1"/>
            <a:r>
              <a:rPr lang="en-GB" sz="2800" dirty="0" smtClean="0"/>
              <a:t>Focussed, time-limited research</a:t>
            </a:r>
          </a:p>
        </p:txBody>
      </p:sp>
    </p:spTree>
    <p:extLst>
      <p:ext uri="{BB962C8B-B14F-4D97-AF65-F5344CB8AC3E}">
        <p14:creationId xmlns:p14="http://schemas.microsoft.com/office/powerpoint/2010/main" val="19609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28"/>
    </mc:Choice>
    <mc:Fallback xmlns="">
      <p:transition spd="slow" advTm="11822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Named Entity Linking (</a:t>
            </a:r>
            <a:r>
              <a:rPr lang="en-GB" dirty="0" err="1" smtClean="0"/>
              <a:t>Hachey</a:t>
            </a:r>
            <a:r>
              <a:rPr lang="en-GB" dirty="0" smtClean="0"/>
              <a:t> et al., 13; Radford et al, 10-12; Pink et al. 13)</a:t>
            </a:r>
          </a:p>
          <a:p>
            <a:r>
              <a:rPr lang="en-GB" dirty="0" smtClean="0"/>
              <a:t>Quotation Extraction and Attribution (O’Keefe, 12-13)</a:t>
            </a:r>
          </a:p>
          <a:p>
            <a:r>
              <a:rPr lang="en-GB" dirty="0" smtClean="0"/>
              <a:t>Event Linking (</a:t>
            </a:r>
            <a:r>
              <a:rPr lang="en-GB" dirty="0" err="1" smtClean="0"/>
              <a:t>Nothman</a:t>
            </a:r>
            <a:r>
              <a:rPr lang="en-GB" dirty="0"/>
              <a:t> </a:t>
            </a:r>
            <a:r>
              <a:rPr lang="en-GB" dirty="0" smtClean="0"/>
              <a:t>et al., 12)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6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9"/>
    </mc:Choice>
    <mc:Fallback xmlns="">
      <p:transition spd="slow" advTm="4022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Entity Linking: text </a:t>
            </a:r>
            <a:r>
              <a:rPr lang="en-GB" dirty="0" smtClean="0">
                <a:sym typeface="Wingdings" panose="05000000000000000000" pitchFamily="2" charset="2"/>
              </a:rPr>
              <a:t> KB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3100" dirty="0" smtClean="0">
                <a:latin typeface="Georgia" panose="02040502050405020303" pitchFamily="18" charset="0"/>
              </a:rPr>
              <a:t>Sports reporter </a:t>
            </a:r>
            <a:r>
              <a:rPr lang="en-GB" sz="31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Scott McIntyre</a:t>
            </a:r>
            <a:r>
              <a:rPr lang="en-GB" sz="3100" dirty="0" smtClean="0">
                <a:latin typeface="Georgia" panose="02040502050405020303" pitchFamily="18" charset="0"/>
              </a:rPr>
              <a:t> to sue </a:t>
            </a:r>
            <a:r>
              <a:rPr lang="en-GB" sz="31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SBS</a:t>
            </a:r>
            <a:r>
              <a:rPr lang="en-GB" sz="3100" dirty="0" smtClean="0">
                <a:latin typeface="Georgia" panose="02040502050405020303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GB" sz="3100" dirty="0" smtClean="0">
                <a:latin typeface="Georgia" panose="02040502050405020303" pitchFamily="18" charset="0"/>
              </a:rPr>
              <a:t>for sacking over </a:t>
            </a:r>
            <a:r>
              <a:rPr lang="en-GB" sz="31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Anzac Day</a:t>
            </a:r>
            <a:r>
              <a:rPr lang="en-GB" sz="3100" dirty="0" smtClean="0">
                <a:latin typeface="Georgia" panose="02040502050405020303" pitchFamily="18" charset="0"/>
              </a:rPr>
              <a:t> tweets</a:t>
            </a:r>
            <a:r>
              <a:rPr lang="en-GB" sz="2600" dirty="0" smtClean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Scott McIntyre (reporter)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Broadcasting Service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Anzac Day</a:t>
            </a:r>
          </a:p>
          <a:p>
            <a:pPr marL="0" indent="0">
              <a:buNone/>
            </a:pPr>
            <a:endParaRPr lang="en-GB" sz="3300" dirty="0" smtClean="0"/>
          </a:p>
          <a:p>
            <a:r>
              <a:rPr lang="en-GB" sz="3300" dirty="0" smtClean="0"/>
              <a:t>Extract: named entity recognition, heuristic </a:t>
            </a:r>
            <a:r>
              <a:rPr lang="en-GB" sz="3300" dirty="0" err="1" smtClean="0"/>
              <a:t>coreference</a:t>
            </a:r>
            <a:r>
              <a:rPr lang="en-GB" sz="3300" dirty="0" smtClean="0"/>
              <a:t> resolution</a:t>
            </a:r>
          </a:p>
          <a:p>
            <a:r>
              <a:rPr lang="en-GB" sz="3300" dirty="0" smtClean="0"/>
              <a:t>Search: search Wikipedia for possible </a:t>
            </a:r>
            <a:r>
              <a:rPr lang="en-GB" sz="3300" dirty="0" smtClean="0">
                <a:solidFill>
                  <a:schemeClr val="accent1"/>
                </a:solidFill>
              </a:rPr>
              <a:t>KB entity</a:t>
            </a:r>
            <a:r>
              <a:rPr lang="en-GB" sz="3300" dirty="0" smtClean="0"/>
              <a:t> candidates</a:t>
            </a:r>
          </a:p>
          <a:p>
            <a:r>
              <a:rPr lang="en-GB" sz="3300" dirty="0" smtClean="0"/>
              <a:t>Disambiguate: re-rank candidate lists using KB, context and whole document features</a:t>
            </a:r>
          </a:p>
          <a:p>
            <a:r>
              <a:rPr lang="en-GB" sz="3300" dirty="0" smtClean="0"/>
              <a:t>Detect </a:t>
            </a:r>
            <a:r>
              <a:rPr lang="en-GB" sz="3300" dirty="0" smtClean="0">
                <a:solidFill>
                  <a:srgbClr val="C00000"/>
                </a:solidFill>
              </a:rPr>
              <a:t>NILs</a:t>
            </a:r>
            <a:r>
              <a:rPr lang="en-GB" sz="3300" dirty="0" smtClean="0"/>
              <a:t>: low-scoring entities may not be in our KB</a:t>
            </a:r>
          </a:p>
          <a:p>
            <a:endParaRPr lang="en-GB" sz="1600" dirty="0" smtClean="0"/>
          </a:p>
          <a:p>
            <a:pPr marL="0" indent="0">
              <a:buNone/>
            </a:pPr>
            <a:r>
              <a:rPr lang="en-GB" sz="1500" dirty="0" smtClean="0"/>
              <a:t>http</a:t>
            </a:r>
            <a:r>
              <a:rPr lang="en-GB" sz="1500" dirty="0"/>
              <a:t>://www.theguardian.com/media/2015/may/18/sports-reporter-scott-mcintyre-to-sue-sbs-for-sacking-over-anzac-day-tweets</a:t>
            </a:r>
            <a:endParaRPr lang="en-GB" sz="1500" dirty="0" smtClean="0"/>
          </a:p>
        </p:txBody>
      </p:sp>
    </p:spTree>
    <p:extLst>
      <p:ext uri="{BB962C8B-B14F-4D97-AF65-F5344CB8AC3E}">
        <p14:creationId xmlns:p14="http://schemas.microsoft.com/office/powerpoint/2010/main" val="28118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802"/>
    </mc:Choice>
    <mc:Fallback xmlns="">
      <p:transition spd="slow" advTm="24480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use linked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Indexing</a:t>
            </a:r>
          </a:p>
          <a:p>
            <a:r>
              <a:rPr lang="en-GB" dirty="0" smtClean="0"/>
              <a:t>Index documents by their entities</a:t>
            </a:r>
          </a:p>
          <a:p>
            <a:r>
              <a:rPr lang="en-GB" dirty="0" smtClean="0"/>
              <a:t>Co-occurrence relation measures for entities</a:t>
            </a:r>
          </a:p>
          <a:p>
            <a:r>
              <a:rPr lang="en-GB" dirty="0" smtClean="0"/>
              <a:t>Associate entities to images via linked captions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hallenges</a:t>
            </a:r>
          </a:p>
          <a:p>
            <a:r>
              <a:rPr lang="en-GB" dirty="0" smtClean="0"/>
              <a:t>Ambiguity: ambiguous mentions, entity aliases</a:t>
            </a:r>
          </a:p>
          <a:p>
            <a:r>
              <a:rPr lang="en-GB" dirty="0" smtClean="0"/>
              <a:t>KB dynamism: emerging entities, disappearing entities</a:t>
            </a:r>
          </a:p>
          <a:p>
            <a:r>
              <a:rPr lang="en-GB" dirty="0" smtClean="0"/>
              <a:t>KB appropriateness: managing local news</a:t>
            </a:r>
          </a:p>
        </p:txBody>
      </p:sp>
    </p:spTree>
    <p:extLst>
      <p:ext uri="{BB962C8B-B14F-4D97-AF65-F5344CB8AC3E}">
        <p14:creationId xmlns:p14="http://schemas.microsoft.com/office/powerpoint/2010/main" val="3338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77"/>
    </mc:Choice>
    <mc:Fallback xmlns="">
      <p:transition spd="slow" advTm="23787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Engineering for 25 years </a:t>
            </a:r>
            <a:r>
              <a:rPr lang="en-GB" smtClean="0"/>
              <a:t>of archive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(Mostly) data-parallel</a:t>
            </a:r>
          </a:p>
          <a:p>
            <a:r>
              <a:rPr lang="en-GB" dirty="0" smtClean="0"/>
              <a:t>Experimented with database </a:t>
            </a:r>
            <a:r>
              <a:rPr lang="en-GB" dirty="0" err="1" smtClean="0"/>
              <a:t>backends</a:t>
            </a:r>
            <a:endParaRPr lang="en-GB" dirty="0" smtClean="0"/>
          </a:p>
          <a:p>
            <a:pPr lvl="1"/>
            <a:r>
              <a:rPr lang="en-GB" dirty="0" err="1" smtClean="0"/>
              <a:t>Solr</a:t>
            </a:r>
            <a:r>
              <a:rPr lang="en-GB" dirty="0" smtClean="0"/>
              <a:t>/</a:t>
            </a:r>
            <a:r>
              <a:rPr lang="en-GB" dirty="0" err="1" smtClean="0"/>
              <a:t>Lucene</a:t>
            </a:r>
            <a:endParaRPr lang="en-GB" dirty="0"/>
          </a:p>
          <a:p>
            <a:pPr lvl="1"/>
            <a:r>
              <a:rPr lang="en-GB" strike="sngStrike" dirty="0" smtClean="0"/>
              <a:t>Cassandra</a:t>
            </a:r>
          </a:p>
          <a:p>
            <a:pPr lvl="1"/>
            <a:r>
              <a:rPr lang="en-GB" dirty="0" err="1" smtClean="0"/>
              <a:t>Hypertable</a:t>
            </a:r>
            <a:endParaRPr lang="en-GB" dirty="0" smtClean="0"/>
          </a:p>
          <a:p>
            <a:r>
              <a:rPr lang="en-GB" dirty="0" smtClean="0"/>
              <a:t>Document-representation format: DOCREP (</a:t>
            </a:r>
            <a:r>
              <a:rPr lang="en-GB" dirty="0" err="1" smtClean="0"/>
              <a:t>Dawborn</a:t>
            </a:r>
            <a:r>
              <a:rPr lang="en-GB" dirty="0" smtClean="0"/>
              <a:t>, 14)</a:t>
            </a:r>
          </a:p>
          <a:p>
            <a:pPr lvl="1"/>
            <a:r>
              <a:rPr lang="en-GB" dirty="0" smtClean="0"/>
              <a:t>Model data once, use often</a:t>
            </a:r>
          </a:p>
          <a:p>
            <a:pPr lvl="1"/>
            <a:r>
              <a:rPr lang="en-GB" dirty="0" smtClean="0"/>
              <a:t>*NIX pipeline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7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547"/>
    </mc:Choice>
    <mc:Fallback xmlns="">
      <p:transition spd="slow" advTm="15154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Quotations: who said that?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GB" sz="28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Mr Brown </a:t>
            </a:r>
            <a:r>
              <a:rPr lang="en-GB" sz="2800" dirty="0" smtClean="0">
                <a:latin typeface="Georgia" panose="02040502050405020303" pitchFamily="18" charset="0"/>
              </a:rPr>
              <a:t>said “That’s untrue” </a:t>
            </a:r>
            <a:r>
              <a:rPr lang="en-GB" sz="2800" dirty="0" smtClean="0"/>
              <a:t>(direct)</a:t>
            </a:r>
          </a:p>
          <a:p>
            <a:pPr marL="457200" lvl="1" indent="0" algn="ctr">
              <a:buNone/>
            </a:pPr>
            <a:r>
              <a:rPr lang="en-GB" sz="28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His</a:t>
            </a:r>
            <a:r>
              <a:rPr lang="en-GB" sz="2800" dirty="0" smtClean="0">
                <a:latin typeface="Georgia" panose="02040502050405020303" pitchFamily="18" charset="0"/>
              </a:rPr>
              <a:t> </a:t>
            </a:r>
            <a:r>
              <a:rPr lang="en-GB" sz="2800" dirty="0" err="1" smtClean="0">
                <a:latin typeface="Georgia" panose="02040502050405020303" pitchFamily="18" charset="0"/>
              </a:rPr>
              <a:t>spokeman</a:t>
            </a:r>
            <a:r>
              <a:rPr lang="en-GB" sz="2800" dirty="0" smtClean="0">
                <a:latin typeface="Georgia" panose="02040502050405020303" pitchFamily="18" charset="0"/>
              </a:rPr>
              <a:t> said </a:t>
            </a:r>
            <a:r>
              <a:rPr lang="en-GB" sz="28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he</a:t>
            </a:r>
            <a:r>
              <a:rPr lang="en-GB" sz="2800" dirty="0" smtClean="0">
                <a:latin typeface="Georgia" panose="02040502050405020303" pitchFamily="18" charset="0"/>
              </a:rPr>
              <a:t> returned the gift… </a:t>
            </a:r>
            <a:r>
              <a:rPr lang="en-GB" sz="2800" dirty="0" smtClean="0"/>
              <a:t>(indirect)</a:t>
            </a:r>
            <a:endParaRPr lang="en-GB" sz="2800" dirty="0" smtClean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dirty="0" smtClean="0"/>
              <a:t>Different systems</a:t>
            </a:r>
          </a:p>
          <a:p>
            <a:r>
              <a:rPr lang="en-GB" dirty="0" smtClean="0"/>
              <a:t>Heuristic baseline</a:t>
            </a:r>
          </a:p>
          <a:p>
            <a:r>
              <a:rPr lang="en-GB" dirty="0" smtClean="0"/>
              <a:t>CRF model over speaker IDs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Also: Debate opinion framing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5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35"/>
    </mc:Choice>
    <mc:Fallback xmlns="">
      <p:transition spd="slow" advTm="11923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712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Georgia</vt:lpstr>
      <vt:lpstr>Wingdings</vt:lpstr>
      <vt:lpstr>Office Theme</vt:lpstr>
      <vt:lpstr>The Computable News Project Research in the newsroom</vt:lpstr>
      <vt:lpstr>Motivation</vt:lpstr>
      <vt:lpstr>Most news data is natural language</vt:lpstr>
      <vt:lpstr>The Computable News project</vt:lpstr>
      <vt:lpstr>Research</vt:lpstr>
      <vt:lpstr>Named Entity Linking: text  KB entities</vt:lpstr>
      <vt:lpstr>How we use linked entities</vt:lpstr>
      <vt:lpstr>Engineering for 25 years of archive</vt:lpstr>
      <vt:lpstr>Quotations: who said that?</vt:lpstr>
      <vt:lpstr>Event linking: text  KB events</vt:lpstr>
      <vt:lpstr>Applications</vt:lpstr>
      <vt:lpstr>Editor: helping journalists write richer stories</vt:lpstr>
      <vt:lpstr>Zoom: accessing the archive though entities</vt:lpstr>
      <vt:lpstr>Zoom: accessing the archive though entities</vt:lpstr>
      <vt:lpstr>Shorty: summarising stories</vt:lpstr>
      <vt:lpstr>Correction: maintaining the KB</vt:lpstr>
      <vt:lpstr>Discussion</vt:lpstr>
      <vt:lpstr>What the researchers learned</vt:lpstr>
      <vt:lpstr>What the business learned</vt:lpstr>
      <vt:lpstr>Conclusion</vt:lpstr>
      <vt:lpstr>PowerPoint Presentation</vt:lpstr>
      <vt:lpstr>Amp: news trivia games</vt:lpstr>
      <vt:lpstr>Insight: supporting editorial</vt:lpstr>
    </vt:vector>
  </TitlesOfParts>
  <Company>Xerox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Computable News Project Research in the newsroom</dc:title>
  <dc:creator>RADFORD, Will</dc:creator>
  <cp:lastModifiedBy>RADFORD, Will</cp:lastModifiedBy>
  <cp:revision>54</cp:revision>
  <dcterms:created xsi:type="dcterms:W3CDTF">2015-05-14T13:09:50Z</dcterms:created>
  <dcterms:modified xsi:type="dcterms:W3CDTF">2015-05-19T09:00:03Z</dcterms:modified>
</cp:coreProperties>
</file>