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687" r:id="rId3"/>
    <p:sldId id="688" r:id="rId4"/>
    <p:sldId id="689" r:id="rId5"/>
    <p:sldId id="686" r:id="rId6"/>
    <p:sldId id="709" r:id="rId7"/>
    <p:sldId id="683" r:id="rId8"/>
    <p:sldId id="710" r:id="rId9"/>
    <p:sldId id="711" r:id="rId10"/>
    <p:sldId id="712" r:id="rId11"/>
    <p:sldId id="684" r:id="rId12"/>
    <p:sldId id="685" r:id="rId13"/>
    <p:sldId id="662" r:id="rId14"/>
    <p:sldId id="690" r:id="rId15"/>
    <p:sldId id="691" r:id="rId16"/>
    <p:sldId id="692" r:id="rId17"/>
    <p:sldId id="693" r:id="rId18"/>
    <p:sldId id="708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703" r:id="rId29"/>
    <p:sldId id="704" r:id="rId30"/>
    <p:sldId id="705" r:id="rId31"/>
    <p:sldId id="706" r:id="rId32"/>
    <p:sldId id="707" r:id="rId33"/>
    <p:sldId id="623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Wingdings 2" pitchFamily="2" charset="2"/>
      <p:regular r:id="rId4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118E79-34BB-4DAA-A18F-D629EF7B697B}">
          <p14:sldIdLst>
            <p14:sldId id="256"/>
            <p14:sldId id="687"/>
            <p14:sldId id="688"/>
            <p14:sldId id="689"/>
            <p14:sldId id="686"/>
            <p14:sldId id="709"/>
            <p14:sldId id="683"/>
            <p14:sldId id="710"/>
            <p14:sldId id="711"/>
            <p14:sldId id="712"/>
            <p14:sldId id="684"/>
            <p14:sldId id="685"/>
            <p14:sldId id="662"/>
            <p14:sldId id="690"/>
            <p14:sldId id="691"/>
            <p14:sldId id="692"/>
            <p14:sldId id="693"/>
            <p14:sldId id="708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6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seok" initials="J" lastIdx="1" clrIdx="0">
    <p:extLst>
      <p:ext uri="{19B8F6BF-5375-455C-9EA6-DF929625EA0E}">
        <p15:presenceInfo xmlns:p15="http://schemas.microsoft.com/office/powerpoint/2012/main" userId="Jaese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000000"/>
    <a:srgbClr val="FF7E79"/>
    <a:srgbClr val="FFC6C2"/>
    <a:srgbClr val="0DA04F"/>
    <a:srgbClr val="E8D706"/>
    <a:srgbClr val="005493"/>
    <a:srgbClr val="0432FF"/>
    <a:srgbClr val="BFFFFF"/>
    <a:srgbClr val="80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1873-600D-4DEB-9D1D-5EE5C7A6E506}" v="183" dt="2022-04-28T07:02:10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906" autoAdjust="0"/>
  </p:normalViewPr>
  <p:slideViewPr>
    <p:cSldViewPr snapToGrid="0">
      <p:cViewPr varScale="1">
        <p:scale>
          <a:sx n="128" d="100"/>
          <a:sy n="128" d="100"/>
        </p:scale>
        <p:origin x="192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82"/>
    </p:cViewPr>
  </p:sorterViewPr>
  <p:notesViewPr>
    <p:cSldViewPr snapToGrid="0">
      <p:cViewPr varScale="1">
        <p:scale>
          <a:sx n="72" d="100"/>
          <a:sy n="72" d="100"/>
        </p:scale>
        <p:origin x="2005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8061F-FFCA-4335-B6E6-2223B6AD2DEC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09305-8EB7-4ED1-BC98-35C1EA37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9C69C6-93BB-4E5B-9D10-61A4F30AE506}" type="datetimeFigureOut">
              <a:rPr lang="en-US"/>
              <a:pPr>
                <a:defRPr/>
              </a:pPr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9062D29-1DC0-481E-BCEA-B3D60A82A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>
            <a:lvl1pPr>
              <a:defRPr sz="25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8648" y="1064239"/>
            <a:ext cx="8166704" cy="5323550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"/>
              <a:defRPr sz="2500">
                <a:latin typeface="+mn-lt"/>
                <a:ea typeface="+mn-ea"/>
                <a:cs typeface="Arial" panose="020B0604020202020204" pitchFamily="34" charset="0"/>
              </a:defRPr>
            </a:lvl1pPr>
            <a:lvl2pPr marL="512763" indent="-227013">
              <a:lnSpc>
                <a:spcPct val="100000"/>
              </a:lnSpc>
              <a:spcBef>
                <a:spcPts val="700"/>
              </a:spcBef>
              <a:buFont typeface="Calibri" panose="020F0502020204030204" pitchFamily="34" charset="0"/>
              <a:buChar char="●"/>
              <a:defRPr sz="1800">
                <a:latin typeface="+mn-lt"/>
                <a:ea typeface="+mn-ea"/>
                <a:cs typeface="Arial" panose="020B0604020202020204" pitchFamily="34" charset="0"/>
              </a:defRPr>
            </a:lvl2pPr>
            <a:lvl3pPr marL="798513" indent="-227013">
              <a:lnSpc>
                <a:spcPct val="100000"/>
              </a:lnSpc>
              <a:spcBef>
                <a:spcPts val="400"/>
              </a:spcBef>
              <a:buFont typeface="Wingdings 2" panose="05020102010507070707" pitchFamily="18" charset="2"/>
              <a:buChar char=""/>
              <a:defRPr sz="1500">
                <a:latin typeface="+mn-lt"/>
                <a:ea typeface="+mn-ea"/>
                <a:cs typeface="Arial" panose="020B0604020202020204" pitchFamily="34" charset="0"/>
              </a:defRPr>
            </a:lvl3pPr>
            <a:lvl4pPr marL="973138" indent="-174625">
              <a:lnSpc>
                <a:spcPct val="100000"/>
              </a:lnSpc>
              <a:spcBef>
                <a:spcPts val="400"/>
              </a:spcBef>
              <a:buFont typeface="Calibri" panose="020F0502020204030204" pitchFamily="34" charset="0"/>
              <a:buChar char="−"/>
              <a:defRPr sz="1500">
                <a:latin typeface="+mn-lt"/>
                <a:ea typeface="+mn-ea"/>
                <a:cs typeface="Arial" panose="020B0604020202020204" pitchFamily="34" charset="0"/>
              </a:defRPr>
            </a:lvl4pPr>
            <a:lvl5pPr marL="1141413" indent="-111125">
              <a:lnSpc>
                <a:spcPct val="100000"/>
              </a:lnSpc>
              <a:spcBef>
                <a:spcPts val="400"/>
              </a:spcBef>
              <a:defRPr sz="1500"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0"/>
            <a:ext cx="9144000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chemeClr val="accent5">
              <a:lumMod val="50000"/>
            </a:schemeClr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13350"/>
            <a:ext cx="7986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Bigdata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E86DE-2F60-BF4B-B261-F6FEA645F4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30288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 spacegray.ji@sch.ac.kr</a:t>
            </a:r>
            <a:endParaRPr lang="en-US" sz="1300" b="1" kern="12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7">
            <a:extLst>
              <a:ext uri="{FF2B5EF4-FFF2-40B4-BE49-F238E27FC236}">
                <a16:creationId xmlns:a16="http://schemas.microsoft.com/office/drawing/2014/main" id="{65046EB0-4C3F-F649-A06E-F265371044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9" y="13350"/>
            <a:ext cx="877209" cy="2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>
            <a:lvl1pPr>
              <a:defRPr sz="25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0"/>
            <a:ext cx="9144000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chemeClr val="accent5">
              <a:lumMod val="50000"/>
            </a:schemeClr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13350"/>
            <a:ext cx="7986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Bigdata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C199D-4954-FA4A-9900-8147585A1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30288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 spacegray.ji@sch.ac.kr</a:t>
            </a:r>
            <a:endParaRPr lang="en-US" sz="1300" b="1" kern="12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7">
            <a:extLst>
              <a:ext uri="{FF2B5EF4-FFF2-40B4-BE49-F238E27FC236}">
                <a16:creationId xmlns:a16="http://schemas.microsoft.com/office/drawing/2014/main" id="{1BD943D7-97AE-E94C-BDFB-29D97065E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9" y="13350"/>
            <a:ext cx="877209" cy="2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0B31B5-0338-48C2-88B6-9BA314A567E7}" type="datetime1">
              <a:rPr lang="en-US" smtClean="0"/>
              <a:pPr>
                <a:defRPr/>
              </a:pPr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B9CDE4-3C38-482D-97AE-DCDAF8395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idyweb.tistory.com/214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Hadoop/common/Hadoop-2.10.1/Hadoop-2.10.1.tar.gz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idyweb.tistory.com/214" TargetMode="External"/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1"/>
          <p:cNvSpPr/>
          <p:nvPr/>
        </p:nvSpPr>
        <p:spPr>
          <a:xfrm>
            <a:off x="0" y="1593668"/>
            <a:ext cx="9144000" cy="1443221"/>
          </a:xfrm>
          <a:prstGeom prst="chevron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Hadoop &amp; Spark</a:t>
            </a:r>
            <a:endParaRPr lang="en-US" altLang="ko-KR" sz="5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Installation of Hadoop &amp; spark in Jetson nano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438144"/>
            <a:ext cx="6858000" cy="222216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Geonwoo Ji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Soonchunhyang University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1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installation – All Application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DCE14-4C75-47E7-B97A-B0C703B1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126"/>
            <a:ext cx="9144000" cy="2671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B5B2AC-6961-45E2-AB4B-0C91DEC0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16" y="3867692"/>
            <a:ext cx="9144000" cy="26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4D987-C431-454D-B433-05526AEDD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037B6-139A-A540-8305-92F1831E3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3848-47B0-FD42-9EF9-E3FC95405D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12213" y="6605588"/>
            <a:ext cx="331787" cy="247650"/>
          </a:xfrm>
        </p:spPr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4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Installation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BA14D3-B470-47F2-9D69-7AE6654C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64239"/>
            <a:ext cx="8166704" cy="5323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[Apache Spark official site] - </a:t>
            </a:r>
            <a:r>
              <a:rPr lang="en-US" altLang="ko-KR" sz="1600" dirty="0">
                <a:hlinkClick r:id="rId2"/>
              </a:rPr>
              <a:t>https://spark.apache.org/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[Hadoop download and install in Ubuntu] – </a:t>
            </a:r>
            <a:r>
              <a:rPr lang="en-US" altLang="ko-KR" sz="1600" dirty="0">
                <a:hlinkClick r:id="rId3"/>
              </a:rPr>
              <a:t>https://spidyweb.tistory.com/214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11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4D987-C431-454D-B433-05526AEDD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037B6-139A-A540-8305-92F1831E3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3848-47B0-FD42-9EF9-E3FC95405D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12213" y="6605588"/>
            <a:ext cx="331787" cy="247650"/>
          </a:xfrm>
        </p:spPr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installation – </a:t>
            </a:r>
            <a:r>
              <a:rPr lang="en-US" altLang="ko-KR" dirty="0" err="1"/>
              <a:t>Namenode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25D617-8662-4B8A-B43A-0A582A93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4" y="1152944"/>
            <a:ext cx="5990389" cy="47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1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installation – </a:t>
            </a:r>
            <a:r>
              <a:rPr lang="en-US" altLang="ko-KR" dirty="0" err="1"/>
              <a:t>DataNode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F774E-54C4-477B-8A2A-FE4637C1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" y="1442523"/>
            <a:ext cx="6099881" cy="44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installation – All Application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DCE14-4C75-47E7-B97A-B0C703B1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126"/>
            <a:ext cx="9144000" cy="2671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B5B2AC-6961-45E2-AB4B-0C91DEC0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16" y="3867692"/>
            <a:ext cx="9144000" cy="26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5AAC-D8C7-4B34-8182-B5E1CBD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E1CA2-C03A-4A19-A522-40681562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독립 실행 </a:t>
            </a:r>
            <a:r>
              <a:rPr lang="en-US" altLang="ko-KR" dirty="0">
                <a:latin typeface="+mj-lt"/>
              </a:rPr>
              <a:t>(Standalone) </a:t>
            </a:r>
            <a:r>
              <a:rPr lang="ko-KR" altLang="en-US" dirty="0">
                <a:latin typeface="+mj-lt"/>
              </a:rPr>
              <a:t>모드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 err="1">
                <a:latin typeface="+mj-lt"/>
              </a:rPr>
              <a:t>하둡의</a:t>
            </a:r>
            <a:r>
              <a:rPr lang="ko-KR" altLang="en-US" dirty="0">
                <a:latin typeface="+mj-lt"/>
              </a:rPr>
              <a:t> 기본 실행 모드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단독 로컬 장비에서 실행</a:t>
            </a:r>
            <a:endParaRPr lang="en-US" altLang="ko-KR" dirty="0">
              <a:latin typeface="+mj-lt"/>
            </a:endParaRPr>
          </a:p>
          <a:p>
            <a:pPr marL="285750" lvl="1" indent="0">
              <a:buNone/>
            </a:pP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가상 분산</a:t>
            </a:r>
            <a:r>
              <a:rPr lang="en-US" altLang="ko-KR" dirty="0">
                <a:latin typeface="+mj-lt"/>
              </a:rPr>
              <a:t> (Pseudo-distributed)  </a:t>
            </a:r>
            <a:r>
              <a:rPr lang="ko-KR" altLang="en-US" dirty="0">
                <a:latin typeface="+mj-lt"/>
              </a:rPr>
              <a:t>모드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하나의 장비에 모든 </a:t>
            </a:r>
            <a:r>
              <a:rPr lang="ko-KR" altLang="en-US" dirty="0" err="1">
                <a:latin typeface="+mj-lt"/>
              </a:rPr>
              <a:t>하둡</a:t>
            </a:r>
            <a:r>
              <a:rPr lang="ko-KR" altLang="en-US" dirty="0">
                <a:latin typeface="+mj-lt"/>
              </a:rPr>
              <a:t> 환경을 설정</a:t>
            </a:r>
            <a:r>
              <a:rPr lang="en-US" altLang="ko-KR" dirty="0">
                <a:latin typeface="+mj-lt"/>
              </a:rPr>
              <a:t>, HDFS</a:t>
            </a:r>
            <a:r>
              <a:rPr lang="ko-KR" altLang="en-US" dirty="0">
                <a:latin typeface="+mj-lt"/>
              </a:rPr>
              <a:t>와 </a:t>
            </a:r>
            <a:r>
              <a:rPr lang="ko-KR" altLang="en-US" dirty="0" err="1">
                <a:latin typeface="+mj-lt"/>
              </a:rPr>
              <a:t>맵리듀스에</a:t>
            </a:r>
            <a:r>
              <a:rPr lang="ko-KR" altLang="en-US" dirty="0">
                <a:latin typeface="+mj-lt"/>
              </a:rPr>
              <a:t> 관련된 </a:t>
            </a:r>
            <a:r>
              <a:rPr lang="ko-KR" altLang="en-US" dirty="0" err="1">
                <a:latin typeface="+mj-lt"/>
              </a:rPr>
              <a:t>데몬을</a:t>
            </a:r>
            <a:r>
              <a:rPr lang="ko-KR" altLang="en-US" dirty="0">
                <a:latin typeface="+mj-lt"/>
              </a:rPr>
              <a:t> 하나의 장비에서 실행</a:t>
            </a:r>
            <a:endParaRPr lang="en-US" altLang="ko-KR" dirty="0">
              <a:latin typeface="+mj-lt"/>
            </a:endParaRPr>
          </a:p>
          <a:p>
            <a:pPr marL="285750" lvl="1" indent="0">
              <a:buNone/>
            </a:pPr>
            <a:endParaRPr lang="en-US" altLang="ko-KR" dirty="0">
              <a:latin typeface="+mj-lt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+mj-lt"/>
              </a:rPr>
              <a:t>완전 분산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(Fully-distributed)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모드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j-lt"/>
              </a:rPr>
              <a:t>여러 대의 장비에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하둡이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설치되어 데이터가 분산 저장되도록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65279-6D51-4AEE-B3E7-4C7DE7004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C72352-23F8-43C9-B2D6-0C6ED3B5C636}"/>
              </a:ext>
            </a:extLst>
          </p:cNvPr>
          <p:cNvSpPr/>
          <p:nvPr/>
        </p:nvSpPr>
        <p:spPr>
          <a:xfrm>
            <a:off x="1333849" y="4924338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Jetson Nano 1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(ubicomp1)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67496D-1BAE-482C-9886-A63AF0FEEBC7}"/>
              </a:ext>
            </a:extLst>
          </p:cNvPr>
          <p:cNvSpPr/>
          <p:nvPr/>
        </p:nvSpPr>
        <p:spPr>
          <a:xfrm>
            <a:off x="3657600" y="4924338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Jetson Nano 2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(ubicomp2)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9F6E54-4241-4FC5-B811-FF17AF24D213}"/>
              </a:ext>
            </a:extLst>
          </p:cNvPr>
          <p:cNvSpPr/>
          <p:nvPr/>
        </p:nvSpPr>
        <p:spPr>
          <a:xfrm>
            <a:off x="5981351" y="4924338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Jetson Nano 3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(ubicomp3)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65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5AAC-D8C7-4B34-8182-B5E1CBD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E1CA2-C03A-4A19-A522-40681562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j-lt"/>
              </a:rPr>
              <a:t>하둡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v1</a:t>
            </a:r>
          </a:p>
          <a:p>
            <a:r>
              <a:rPr lang="ko-KR" altLang="en-US" dirty="0" err="1">
                <a:latin typeface="+mj-lt"/>
              </a:rPr>
              <a:t>하둡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v2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하둡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v3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j-lt"/>
              </a:rPr>
              <a:t>Erasure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Coding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도입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(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추가 기능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/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65279-6D51-4AEE-B3E7-4C7DE7004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C72352-23F8-43C9-B2D6-0C6ED3B5C636}"/>
              </a:ext>
            </a:extLst>
          </p:cNvPr>
          <p:cNvSpPr/>
          <p:nvPr/>
        </p:nvSpPr>
        <p:spPr>
          <a:xfrm>
            <a:off x="1308682" y="4009938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Jetson Nano 1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(ubicomp1)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67496D-1BAE-482C-9886-A63AF0FEEBC7}"/>
              </a:ext>
            </a:extLst>
          </p:cNvPr>
          <p:cNvSpPr/>
          <p:nvPr/>
        </p:nvSpPr>
        <p:spPr>
          <a:xfrm>
            <a:off x="3632433" y="4009938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Jetson Nano 2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(ubicomp2)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9F6E54-4241-4FC5-B811-FF17AF24D213}"/>
              </a:ext>
            </a:extLst>
          </p:cNvPr>
          <p:cNvSpPr/>
          <p:nvPr/>
        </p:nvSpPr>
        <p:spPr>
          <a:xfrm>
            <a:off x="5956184" y="4009938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Jetson Nano 3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(ubicomp3)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23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B0B8A-7B16-42D8-AE35-637C476D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1" dirty="0"/>
              <a:t>호스트 명 변경 </a:t>
            </a:r>
            <a:r>
              <a:rPr lang="en-US" altLang="ko-KR" sz="1200" b="1" dirty="0"/>
              <a:t>(3</a:t>
            </a:r>
            <a:r>
              <a:rPr lang="ko-KR" altLang="en-US" sz="1200" b="1" dirty="0"/>
              <a:t>대 모두 변경 후 적용</a:t>
            </a:r>
            <a:r>
              <a:rPr lang="en-US" altLang="ko-KR" sz="1200" b="1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$</a:t>
            </a:r>
            <a:r>
              <a:rPr lang="ko-KR" altLang="en-US" sz="1200" dirty="0"/>
              <a:t> </a:t>
            </a:r>
            <a:r>
              <a:rPr lang="en-US" altLang="ko-KR" sz="1200" dirty="0" err="1"/>
              <a:t>hostnamectl</a:t>
            </a:r>
            <a:r>
              <a:rPr lang="ko-KR" altLang="en-US" sz="1200" dirty="0"/>
              <a:t> </a:t>
            </a:r>
            <a:r>
              <a:rPr lang="en-US" altLang="ko-KR" sz="1200" dirty="0"/>
              <a:t>set-hostname</a:t>
            </a:r>
            <a:r>
              <a:rPr lang="ko-KR" altLang="en-US" sz="1200" dirty="0"/>
              <a:t> </a:t>
            </a:r>
            <a:r>
              <a:rPr lang="en-US" altLang="ko-KR" sz="1200" dirty="0"/>
              <a:t>ubicomp1</a:t>
            </a:r>
          </a:p>
          <a:p>
            <a:pPr marL="0" indent="0">
              <a:buNone/>
            </a:pPr>
            <a:r>
              <a:rPr lang="en-US" altLang="ko-KR" sz="1200" dirty="0"/>
              <a:t>$ nano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/hosts</a:t>
            </a:r>
          </a:p>
          <a:p>
            <a:pPr marL="0" indent="0">
              <a:buNone/>
            </a:pPr>
            <a:r>
              <a:rPr lang="en-US" altLang="ko-KR" sz="1200" dirty="0"/>
              <a:t>192.168.0.xx</a:t>
            </a:r>
            <a:r>
              <a:rPr lang="ko-KR" altLang="en-US" sz="1200" dirty="0"/>
              <a:t> </a:t>
            </a:r>
            <a:r>
              <a:rPr lang="en-US" altLang="ko-KR" sz="1200" dirty="0"/>
              <a:t>ubicomp1</a:t>
            </a:r>
          </a:p>
          <a:p>
            <a:pPr marL="0" indent="0">
              <a:buNone/>
            </a:pPr>
            <a:r>
              <a:rPr lang="en-US" altLang="ko-KR" sz="1200" dirty="0"/>
              <a:t>192.168.0.xx ubicomp2</a:t>
            </a:r>
          </a:p>
          <a:p>
            <a:pPr marL="0" indent="0">
              <a:buNone/>
            </a:pPr>
            <a:r>
              <a:rPr lang="en-US" altLang="ko-KR" sz="1200" dirty="0"/>
              <a:t>192.168.0.xx ubicomp3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</a:t>
            </a:r>
            <a:r>
              <a:rPr lang="ko-KR" altLang="en-US" sz="1200" dirty="0"/>
              <a:t> </a:t>
            </a:r>
            <a:r>
              <a:rPr lang="en-US" altLang="ko-KR" sz="1200" dirty="0" err="1"/>
              <a:t>hostnamectl</a:t>
            </a:r>
            <a:r>
              <a:rPr lang="ko-KR" altLang="en-US" sz="1200" dirty="0"/>
              <a:t> </a:t>
            </a:r>
            <a:r>
              <a:rPr lang="en-US" altLang="ko-KR" sz="1200" dirty="0"/>
              <a:t>set-hostname</a:t>
            </a:r>
            <a:r>
              <a:rPr lang="ko-KR" altLang="en-US" sz="1200" dirty="0"/>
              <a:t> </a:t>
            </a:r>
            <a:r>
              <a:rPr lang="en-US" altLang="ko-KR" sz="1200" dirty="0"/>
              <a:t>ubicomp2</a:t>
            </a:r>
          </a:p>
          <a:p>
            <a:pPr marL="0" indent="0">
              <a:buNone/>
            </a:pPr>
            <a:r>
              <a:rPr lang="en-US" altLang="ko-KR" sz="1200" dirty="0"/>
              <a:t>$ nano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/hosts</a:t>
            </a:r>
          </a:p>
          <a:p>
            <a:pPr marL="0" indent="0">
              <a:buNone/>
            </a:pPr>
            <a:r>
              <a:rPr lang="en-US" altLang="ko-KR" sz="1200" dirty="0"/>
              <a:t>192.168.0.xx</a:t>
            </a:r>
            <a:r>
              <a:rPr lang="ko-KR" altLang="en-US" sz="1200" dirty="0"/>
              <a:t> </a:t>
            </a:r>
            <a:r>
              <a:rPr lang="en-US" altLang="ko-KR" sz="1200" dirty="0"/>
              <a:t>ubicomp1</a:t>
            </a:r>
          </a:p>
          <a:p>
            <a:pPr marL="0" indent="0">
              <a:buNone/>
            </a:pPr>
            <a:r>
              <a:rPr lang="en-US" altLang="ko-KR" sz="1200" dirty="0"/>
              <a:t>192.168.0.xx ubicomp2</a:t>
            </a:r>
          </a:p>
          <a:p>
            <a:pPr marL="0" indent="0">
              <a:buNone/>
            </a:pPr>
            <a:r>
              <a:rPr lang="en-US" altLang="ko-KR" sz="1200" dirty="0"/>
              <a:t>192.168.0.xx ubicomp3</a:t>
            </a:r>
            <a:endParaRPr lang="ko-KR" altLang="en-US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</a:t>
            </a:r>
            <a:r>
              <a:rPr lang="ko-KR" altLang="en-US" sz="1200" dirty="0"/>
              <a:t> </a:t>
            </a:r>
            <a:r>
              <a:rPr lang="en-US" altLang="ko-KR" sz="1200" dirty="0" err="1"/>
              <a:t>hostnamectl</a:t>
            </a:r>
            <a:r>
              <a:rPr lang="ko-KR" altLang="en-US" sz="1200" dirty="0"/>
              <a:t> </a:t>
            </a:r>
            <a:r>
              <a:rPr lang="en-US" altLang="ko-KR" sz="1200" dirty="0"/>
              <a:t>set-hostname</a:t>
            </a:r>
            <a:r>
              <a:rPr lang="ko-KR" altLang="en-US" sz="1200" dirty="0"/>
              <a:t> </a:t>
            </a:r>
            <a:r>
              <a:rPr lang="en-US" altLang="ko-KR" sz="1200" dirty="0"/>
              <a:t>ubicomp3</a:t>
            </a:r>
          </a:p>
          <a:p>
            <a:pPr marL="0" indent="0">
              <a:buNone/>
            </a:pPr>
            <a:r>
              <a:rPr lang="en-US" altLang="ko-KR" sz="1200" dirty="0"/>
              <a:t>$ nano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/hosts</a:t>
            </a:r>
          </a:p>
          <a:p>
            <a:pPr marL="0" indent="0">
              <a:buNone/>
            </a:pPr>
            <a:r>
              <a:rPr lang="en-US" altLang="ko-KR" sz="1200" dirty="0"/>
              <a:t>192.168.0.xx</a:t>
            </a:r>
            <a:r>
              <a:rPr lang="ko-KR" altLang="en-US" sz="1200" dirty="0"/>
              <a:t> </a:t>
            </a:r>
            <a:r>
              <a:rPr lang="en-US" altLang="ko-KR" sz="1200" dirty="0"/>
              <a:t>ubicomp1</a:t>
            </a:r>
          </a:p>
          <a:p>
            <a:pPr marL="0" indent="0">
              <a:buNone/>
            </a:pPr>
            <a:r>
              <a:rPr lang="en-US" altLang="ko-KR" sz="1200" dirty="0"/>
              <a:t>192.168.0.xx ubicomp2</a:t>
            </a:r>
          </a:p>
          <a:p>
            <a:pPr marL="0" indent="0">
              <a:buNone/>
            </a:pPr>
            <a:r>
              <a:rPr lang="en-US" altLang="ko-KR" sz="1200" dirty="0"/>
              <a:t>192.168.0.xx ubicomp3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0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D6CC4B-C71A-4037-BB50-FD6946C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Hadoop</a:t>
            </a:r>
            <a:r>
              <a:rPr lang="ko-KR" altLang="en-US" sz="1600" dirty="0"/>
              <a:t> 이란</a:t>
            </a:r>
            <a:r>
              <a:rPr lang="en-US" altLang="ko-KR" sz="1600" dirty="0"/>
              <a:t>?</a:t>
            </a:r>
          </a:p>
          <a:p>
            <a:pPr>
              <a:buFontTx/>
              <a:buChar char="-"/>
            </a:pPr>
            <a:r>
              <a:rPr lang="ko-KR" altLang="en-US" sz="1600" dirty="0"/>
              <a:t>기존 방식과 다르게 </a:t>
            </a:r>
            <a:r>
              <a:rPr lang="ko-KR" altLang="en-US" sz="1600" dirty="0" err="1"/>
              <a:t>여러대의</a:t>
            </a:r>
            <a:r>
              <a:rPr lang="ko-KR" altLang="en-US" sz="1600" dirty="0"/>
              <a:t> 컴퓨터 클러스터에서 대규모 데이터 세트를 분산 처리 할 수 있게 해주는 프레임 워크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rgbClr val="FF0000"/>
                </a:solidFill>
              </a:rPr>
              <a:t>Keyword: </a:t>
            </a:r>
            <a:r>
              <a:rPr lang="ko-KR" altLang="en-US" sz="1600" dirty="0">
                <a:solidFill>
                  <a:srgbClr val="FF0000"/>
                </a:solidFill>
              </a:rPr>
              <a:t>분산저장 </a:t>
            </a:r>
            <a:r>
              <a:rPr lang="en-US" altLang="ko-KR" sz="1600" dirty="0">
                <a:solidFill>
                  <a:srgbClr val="FF0000"/>
                </a:solidFill>
              </a:rPr>
              <a:t>(HDFS),</a:t>
            </a:r>
            <a:r>
              <a:rPr lang="ko-KR" altLang="en-US" sz="1600" dirty="0">
                <a:solidFill>
                  <a:srgbClr val="FF0000"/>
                </a:solidFill>
              </a:rPr>
              <a:t> 분산 처리기술</a:t>
            </a:r>
            <a:r>
              <a:rPr lang="en-US" altLang="ko-KR" sz="1600" dirty="0">
                <a:solidFill>
                  <a:srgbClr val="FF0000"/>
                </a:solidFill>
              </a:rPr>
              <a:t> (MapReduce)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HDFS (Hadoop Distributed File System)</a:t>
            </a:r>
          </a:p>
          <a:p>
            <a:pPr>
              <a:buFontTx/>
              <a:buChar char="-"/>
            </a:pPr>
            <a:r>
              <a:rPr lang="ko-KR" altLang="en-US" sz="1600" dirty="0"/>
              <a:t>수십 </a:t>
            </a:r>
            <a:r>
              <a:rPr lang="ko-KR" altLang="en-US" sz="1600" dirty="0" err="1"/>
              <a:t>테라바이트</a:t>
            </a:r>
            <a:r>
              <a:rPr lang="ko-KR" altLang="en-US" sz="1600" dirty="0"/>
              <a:t> 또는 </a:t>
            </a:r>
            <a:r>
              <a:rPr lang="ko-KR" altLang="en-US" sz="1600" dirty="0" err="1"/>
              <a:t>페타바이트</a:t>
            </a:r>
            <a:r>
              <a:rPr lang="ko-KR" altLang="en-US" sz="1600" dirty="0"/>
              <a:t> 이상의 대용량 파일을 분산된 서버에 저장하고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저장된 데이터를 빠르게 처리할 수 있게 하는 파일 시스템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en-US" altLang="ko-KR" sz="1600" dirty="0"/>
              <a:t>HDFS</a:t>
            </a:r>
            <a:r>
              <a:rPr lang="ko-KR" altLang="en-US" sz="1600" dirty="0"/>
              <a:t>는 네임 노드 </a:t>
            </a:r>
            <a:r>
              <a:rPr lang="en-US" altLang="ko-KR" sz="1600" dirty="0"/>
              <a:t>(</a:t>
            </a:r>
            <a:r>
              <a:rPr lang="ko-KR" altLang="en-US" sz="1600" dirty="0"/>
              <a:t>마스터</a:t>
            </a:r>
            <a:r>
              <a:rPr lang="en-US" altLang="ko-KR" sz="1600" dirty="0"/>
              <a:t>)</a:t>
            </a:r>
            <a:r>
              <a:rPr lang="ko-KR" altLang="en-US" sz="1600" dirty="0"/>
              <a:t>와 데이 </a:t>
            </a:r>
            <a:r>
              <a:rPr lang="ko-KR" altLang="en-US" sz="1600" dirty="0" err="1"/>
              <a:t>터노드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슬레이브</a:t>
            </a:r>
            <a:r>
              <a:rPr lang="en-US" altLang="ko-KR" sz="1600" dirty="0"/>
              <a:t>)</a:t>
            </a:r>
            <a:r>
              <a:rPr lang="ko-KR" altLang="en-US" sz="1600" dirty="0"/>
              <a:t>로 구현되어 있음</a:t>
            </a:r>
            <a:endParaRPr lang="en-US" altLang="ko-KR" sz="900" dirty="0"/>
          </a:p>
          <a:p>
            <a:pPr>
              <a:buFontTx/>
              <a:buChar char="-"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1600" dirty="0"/>
              <a:t>Hadoop </a:t>
            </a:r>
            <a:r>
              <a:rPr lang="ko-KR" altLang="en-US" sz="1600" dirty="0"/>
              <a:t>을 사용하는 이유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저렴한 구축 비용과 비용 대비 빠른 데이터 처리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장애를 대비한 특성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주의할 점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Hadoop</a:t>
            </a:r>
            <a:r>
              <a:rPr lang="ko-KR" altLang="en-US" sz="1600" dirty="0"/>
              <a:t>은 기존의 </a:t>
            </a:r>
            <a:r>
              <a:rPr lang="en-US" altLang="ko-KR" sz="1600" dirty="0"/>
              <a:t>RDBMS (Oracle, MS-SQL, MySQL)</a:t>
            </a:r>
            <a:r>
              <a:rPr lang="ko-KR" altLang="en-US" sz="1600" dirty="0"/>
              <a:t>을 대치하는 것이 아님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err="1"/>
              <a:t>배치성</a:t>
            </a:r>
            <a:r>
              <a:rPr lang="ko-KR" altLang="en-US" sz="1600" dirty="0"/>
              <a:t>  데이터를 저장하고 처리하는데 적합한 시스템 </a:t>
            </a:r>
            <a:r>
              <a:rPr lang="en-US" altLang="ko-KR" sz="1600" dirty="0"/>
              <a:t>(</a:t>
            </a:r>
            <a:r>
              <a:rPr lang="ko-KR" altLang="en-US" sz="1600" dirty="0"/>
              <a:t>실시간 </a:t>
            </a:r>
            <a:r>
              <a:rPr lang="en-US" altLang="ko-KR" sz="1600" dirty="0"/>
              <a:t>, </a:t>
            </a:r>
            <a:r>
              <a:rPr lang="ko-KR" altLang="en-US" sz="1600" dirty="0"/>
              <a:t>신속한 처리에 부적합</a:t>
            </a:r>
            <a:r>
              <a:rPr lang="en-US" altLang="ko-KR" sz="1600" dirty="0"/>
              <a:t>)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3673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203D1-BDA9-4A85-8AEE-3CF844E4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D353C-0CF6-48C3-BB1B-14F23E1B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 err="1"/>
              <a:t>하둡</a:t>
            </a:r>
            <a:r>
              <a:rPr lang="ko-KR" altLang="en-US" sz="1200" dirty="0"/>
              <a:t> 사용자 추가 </a:t>
            </a:r>
            <a:r>
              <a:rPr lang="en-US" altLang="ko-KR" sz="1200" dirty="0"/>
              <a:t>(</a:t>
            </a:r>
            <a:r>
              <a:rPr lang="ko-KR" altLang="en-US" sz="1200" dirty="0"/>
              <a:t>안전한 사용을 위해 사용자 추가 </a:t>
            </a:r>
            <a:r>
              <a:rPr lang="en-US" altLang="ko-KR" sz="1200" dirty="0"/>
              <a:t>/ 3</a:t>
            </a:r>
            <a:r>
              <a:rPr lang="ko-KR" altLang="en-US" sz="1200" dirty="0"/>
              <a:t>대의 장비 모두 적용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addgroup</a:t>
            </a:r>
            <a:r>
              <a:rPr lang="en-US" altLang="ko-KR" sz="1200" dirty="0"/>
              <a:t> Hadoop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–ingroup Hadoop </a:t>
            </a:r>
            <a:r>
              <a:rPr lang="en-US" altLang="ko-KR" sz="1200" dirty="0" err="1"/>
              <a:t>hduser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visudo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hduser</a:t>
            </a:r>
            <a:r>
              <a:rPr lang="en-US" altLang="ko-KR" sz="1200" dirty="0"/>
              <a:t> ALL=(ALL:ALL) ALL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</a:t>
            </a:r>
            <a:r>
              <a:rPr lang="en-US" altLang="ko-KR" sz="1200" dirty="0" err="1"/>
              <a:t>su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hduser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5E903-0CD3-44A0-93B5-2A3D31923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그림 5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77E5450D-4BAD-48A6-B9AB-72B8A499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06" y="2954033"/>
            <a:ext cx="7123056" cy="33628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03130C-230B-49C5-94CC-8DA26F1C3211}"/>
              </a:ext>
            </a:extLst>
          </p:cNvPr>
          <p:cNvSpPr/>
          <p:nvPr/>
        </p:nvSpPr>
        <p:spPr>
          <a:xfrm>
            <a:off x="2097247" y="3078760"/>
            <a:ext cx="1249959" cy="1761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4D3349-4D1B-4874-B08E-86DDBD38DB31}"/>
              </a:ext>
            </a:extLst>
          </p:cNvPr>
          <p:cNvSpPr/>
          <p:nvPr/>
        </p:nvSpPr>
        <p:spPr>
          <a:xfrm>
            <a:off x="5629012" y="3028426"/>
            <a:ext cx="1249959" cy="1761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FB166-9F7A-46C7-B3C8-675E02394B21}"/>
              </a:ext>
            </a:extLst>
          </p:cNvPr>
          <p:cNvSpPr/>
          <p:nvPr/>
        </p:nvSpPr>
        <p:spPr>
          <a:xfrm>
            <a:off x="3850546" y="5335399"/>
            <a:ext cx="1249959" cy="1761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0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31FED-6DEA-4913-96A4-98FD5A2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A7538-96E5-4490-B610-A5A39DA55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54784F-8209-447B-91FC-456C26F7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ko-KR" altLang="en-US" sz="1200" dirty="0" err="1"/>
              <a:t>하둡은</a:t>
            </a:r>
            <a:r>
              <a:rPr lang="ko-KR" altLang="en-US" sz="1200" dirty="0"/>
              <a:t> 분산처리시 서버들끼리 </a:t>
            </a:r>
            <a:r>
              <a:rPr lang="en-US" altLang="ko-KR" sz="1200" dirty="0"/>
              <a:t>(</a:t>
            </a:r>
            <a:r>
              <a:rPr lang="ko-KR" altLang="en-US" sz="1200" dirty="0"/>
              <a:t>노드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ssh</a:t>
            </a:r>
            <a:r>
              <a:rPr lang="ko-KR" altLang="en-US" sz="1200" dirty="0"/>
              <a:t> 통신을 자동적으로 수행함</a:t>
            </a:r>
            <a:endParaRPr lang="en-US" altLang="ko-KR" sz="1200" dirty="0"/>
          </a:p>
          <a:p>
            <a:r>
              <a:rPr lang="ko-KR" altLang="en-US" sz="1200" dirty="0"/>
              <a:t>이를 위해 암호 없이 접속이 가능하도록 공개키를 생성하고 생성된 키를 각 서버들에 배포해 줘야 함</a:t>
            </a:r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nano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sshd_config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PubkeyAuthentication</a:t>
            </a:r>
            <a:r>
              <a:rPr lang="en-US" altLang="ko-KR" sz="1200" dirty="0"/>
              <a:t> yes</a:t>
            </a:r>
          </a:p>
          <a:p>
            <a:pPr marL="0" indent="0">
              <a:buNone/>
            </a:pPr>
            <a:r>
              <a:rPr lang="en-US" altLang="ko-KR" sz="1200" dirty="0" err="1"/>
              <a:t>AuthorizedKeyFile</a:t>
            </a:r>
            <a:r>
              <a:rPr lang="en-US" altLang="ko-KR" sz="1200" dirty="0"/>
              <a:t>      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authorized_keys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### </a:t>
            </a:r>
            <a:r>
              <a:rPr lang="ko-KR" altLang="en-US" sz="1200" dirty="0"/>
              <a:t>공개 키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ssh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700 ~/.</a:t>
            </a:r>
            <a:r>
              <a:rPr lang="en-US" altLang="ko-KR" sz="1200" dirty="0" err="1"/>
              <a:t>ssh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-keygen –t </a:t>
            </a:r>
            <a:r>
              <a:rPr lang="en-US" altLang="ko-KR" sz="1200" dirty="0" err="1"/>
              <a:t>rsa</a:t>
            </a:r>
            <a:r>
              <a:rPr lang="en-US" altLang="ko-KR" sz="1200" dirty="0"/>
              <a:t> –P “”</a:t>
            </a:r>
          </a:p>
          <a:p>
            <a:pPr marL="0" indent="0">
              <a:buNone/>
            </a:pPr>
            <a:r>
              <a:rPr lang="en-US" altLang="ko-KR" sz="1200" dirty="0"/>
              <a:t>$ cat ~./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/id_rsa.pub &gt;&gt; ~/.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authorized_keys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### </a:t>
            </a:r>
            <a:r>
              <a:rPr lang="ko-KR" altLang="en-US" sz="1200" dirty="0"/>
              <a:t>공개키를 각 서버에 배포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-copy-id –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/id_rsa.pub ubicomp1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-copy-id –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/id_rsa.pub ubicomp2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-copy-id –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~/.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/id_rsa.pub ubicomp3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### </a:t>
            </a:r>
            <a:r>
              <a:rPr lang="ko-KR" altLang="en-US" sz="1200" dirty="0"/>
              <a:t>접속 테스트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 ubicomp1</a:t>
            </a:r>
          </a:p>
        </p:txBody>
      </p:sp>
    </p:spTree>
    <p:extLst>
      <p:ext uri="{BB962C8B-B14F-4D97-AF65-F5344CB8AC3E}">
        <p14:creationId xmlns:p14="http://schemas.microsoft.com/office/powerpoint/2010/main" val="309738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31FED-6DEA-4913-96A4-98FD5A2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A7538-96E5-4490-B610-A5A39DA55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54784F-8209-447B-91FC-456C26F7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/>
              <a:t>Java 1.8 </a:t>
            </a:r>
            <a:r>
              <a:rPr lang="ko-KR" altLang="en-US" sz="1200" dirty="0"/>
              <a:t>설치 및 버전 확인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ko-KR" altLang="en-US" sz="1200" dirty="0"/>
              <a:t> </a:t>
            </a:r>
            <a:r>
              <a:rPr lang="en-US" altLang="ko-KR" sz="1200" dirty="0"/>
              <a:t>apt-get install openjdk-8-jkd</a:t>
            </a:r>
          </a:p>
          <a:p>
            <a:pPr marL="0" indent="0">
              <a:buNone/>
            </a:pPr>
            <a:r>
              <a:rPr lang="en-US" altLang="ko-KR" sz="1200" dirty="0"/>
              <a:t>$ java –version </a:t>
            </a:r>
          </a:p>
          <a:p>
            <a:r>
              <a:rPr lang="ko-KR" altLang="en-US" sz="1200" dirty="0"/>
              <a:t>환경변수 설정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which </a:t>
            </a:r>
            <a:r>
              <a:rPr lang="en-US" altLang="ko-KR" sz="1200" dirty="0" err="1"/>
              <a:t>javac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readlink</a:t>
            </a:r>
            <a:r>
              <a:rPr lang="en-US" altLang="ko-KR" sz="1200" dirty="0"/>
              <a:t> –f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/bin/</a:t>
            </a:r>
            <a:r>
              <a:rPr lang="en-US" altLang="ko-KR" sz="1200" dirty="0" err="1"/>
              <a:t>javac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nano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/profile</a:t>
            </a:r>
          </a:p>
          <a:p>
            <a:pPr marL="0" indent="0">
              <a:buNone/>
            </a:pPr>
            <a:r>
              <a:rPr lang="en-US" altLang="ko-KR" sz="1200" dirty="0"/>
              <a:t>export JAVA_HOME=/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/java-8-openjdk-arm64</a:t>
            </a:r>
          </a:p>
          <a:p>
            <a:pPr marL="0" indent="0">
              <a:buNone/>
            </a:pPr>
            <a:r>
              <a:rPr lang="en-US" altLang="ko-KR" sz="1200" dirty="0"/>
              <a:t>export PATH=$PATH:$JAVA_HOME/bin:$PATH</a:t>
            </a:r>
          </a:p>
          <a:p>
            <a:pPr marL="0" indent="0">
              <a:buNone/>
            </a:pPr>
            <a:r>
              <a:rPr lang="en-US" altLang="ko-KR" sz="1200" dirty="0"/>
              <a:t>export CLASS_PATH=$JAVA_HOME/lib:$CLASS_PATH</a:t>
            </a:r>
          </a:p>
          <a:p>
            <a:pPr marL="0" indent="0">
              <a:buNone/>
            </a:pPr>
            <a:r>
              <a:rPr lang="en-US" altLang="ko-KR" sz="1200" dirty="0"/>
              <a:t>$ source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/profile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reboot now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1F618E-63DC-4159-B3BB-0F0A7A7F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080" y="583258"/>
            <a:ext cx="4223014" cy="87516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69CFC87-A954-4D64-B89C-8BD28E61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83" y="3183054"/>
            <a:ext cx="4635321" cy="304192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7E79499-E08C-4E46-9C97-88BFCCB8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087" y="1701526"/>
            <a:ext cx="460121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4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/>
              <a:t>Data </a:t>
            </a:r>
            <a:r>
              <a:rPr lang="ko-KR" altLang="en-US" sz="1200" dirty="0"/>
              <a:t>디렉토리 생성 </a:t>
            </a:r>
            <a:r>
              <a:rPr lang="en-US" altLang="ko-KR" sz="1200" dirty="0"/>
              <a:t>(</a:t>
            </a:r>
            <a:r>
              <a:rPr lang="ko-KR" altLang="en-US" sz="1200" dirty="0"/>
              <a:t>모든 서버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 /data</a:t>
            </a: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+mj-lt"/>
              </a:rPr>
              <a:t>$ </a:t>
            </a:r>
            <a:r>
              <a:rPr lang="pt-BR" altLang="ko-KR" sz="1200" b="0" i="0" dirty="0">
                <a:effectLst/>
                <a:latin typeface="+mj-lt"/>
              </a:rPr>
              <a:t>sudo chown -R hduser:hadoop /data</a:t>
            </a: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r>
              <a:rPr lang="en-US" altLang="ko-KR" sz="1200" dirty="0" err="1"/>
              <a:t>Namenode</a:t>
            </a:r>
            <a:r>
              <a:rPr lang="ko-KR" altLang="en-US" sz="1200" dirty="0"/>
              <a:t> 디렉토리 생성 </a:t>
            </a:r>
            <a:r>
              <a:rPr lang="en-US" altLang="ko-KR" sz="1200" dirty="0"/>
              <a:t>(Master </a:t>
            </a:r>
            <a:r>
              <a:rPr lang="ko-KR" altLang="en-US" sz="1200" dirty="0"/>
              <a:t>서버만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 /data/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/data/</a:t>
            </a:r>
            <a:r>
              <a:rPr lang="en-US" altLang="ko-KR" sz="1200" dirty="0" err="1"/>
              <a:t>namenode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sz="1200" dirty="0" err="1"/>
              <a:t>Datanode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 생성 </a:t>
            </a:r>
            <a:r>
              <a:rPr lang="en-US" altLang="ko-KR" sz="1200" dirty="0"/>
              <a:t>(Slave </a:t>
            </a:r>
            <a:r>
              <a:rPr lang="ko-KR" altLang="en-US" sz="1200" dirty="0"/>
              <a:t>서버만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$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 /data/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/data/</a:t>
            </a:r>
            <a:r>
              <a:rPr lang="en-US" altLang="ko-KR" sz="1200" dirty="0" err="1"/>
              <a:t>datanode</a:t>
            </a:r>
            <a:r>
              <a:rPr lang="en-US" altLang="ko-KR" sz="1200" dirty="0"/>
              <a:t> /data/</a:t>
            </a:r>
            <a:r>
              <a:rPr lang="en-US" altLang="ko-KR" sz="1200" dirty="0" err="1"/>
              <a:t>userlogs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ko-KR" altLang="en-US" sz="1200" dirty="0" err="1"/>
              <a:t>하둡</a:t>
            </a:r>
            <a:r>
              <a:rPr lang="ko-KR" altLang="en-US" sz="1200" dirty="0"/>
              <a:t> 다운로드</a:t>
            </a:r>
            <a:endParaRPr lang="en-US" altLang="ko-KR" sz="1200" dirty="0"/>
          </a:p>
          <a:p>
            <a:pPr marL="0" indent="0">
              <a:buNone/>
            </a:pPr>
            <a:r>
              <a:rPr lang="da-DK" altLang="ko-KR" sz="1200" dirty="0"/>
              <a:t>$ wget </a:t>
            </a:r>
            <a:r>
              <a:rPr lang="da-DK" altLang="ko-KR" sz="1200" dirty="0">
                <a:hlinkClick r:id="rId2"/>
              </a:rPr>
              <a:t>https://downloads.apache.org/Hadoop/common/Hadoop-2.10.1/Hadoop-2.10.1.tar.gz</a:t>
            </a:r>
            <a:endParaRPr lang="da-DK" altLang="ko-KR" sz="1200" dirty="0"/>
          </a:p>
          <a:p>
            <a:pPr marL="0" indent="0">
              <a:buNone/>
            </a:pPr>
            <a:r>
              <a:rPr lang="en-US" altLang="ko-KR" sz="1200" dirty="0"/>
              <a:t>$ tar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en-US" altLang="ko-KR" sz="1200" dirty="0" err="1"/>
              <a:t>zxf</a:t>
            </a:r>
            <a:r>
              <a:rPr lang="en-US" altLang="ko-KR" sz="1200" dirty="0"/>
              <a:t> Hadoop-2.10.1.tar.gz</a:t>
            </a:r>
          </a:p>
          <a:p>
            <a:pPr marL="0" indent="0">
              <a:buNone/>
            </a:pPr>
            <a:r>
              <a:rPr lang="en-US" altLang="ko-KR" sz="1200" dirty="0"/>
              <a:t>$ mv Hadoop-2.10.1 Hadoop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6839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Path</a:t>
            </a:r>
            <a:r>
              <a:rPr lang="ko-KR" altLang="en-US" sz="1200" dirty="0">
                <a:latin typeface="+mj-lt"/>
              </a:rPr>
              <a:t> 설정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nano ~/.</a:t>
            </a:r>
            <a:r>
              <a:rPr lang="en-US" altLang="ko-KR" sz="1200" dirty="0" err="1">
                <a:latin typeface="+mj-lt"/>
              </a:rPr>
              <a:t>bashrc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export HADOOP_HOME=/home/</a:t>
            </a:r>
            <a:r>
              <a:rPr lang="en-US" altLang="ko-KR" sz="1200" dirty="0" err="1">
                <a:latin typeface="+mj-lt"/>
              </a:rPr>
              <a:t>hduser</a:t>
            </a:r>
            <a:r>
              <a:rPr lang="en-US" altLang="ko-KR" sz="1200" dirty="0">
                <a:latin typeface="+mj-lt"/>
              </a:rPr>
              <a:t>/</a:t>
            </a:r>
            <a:r>
              <a:rPr lang="en-US" altLang="ko-KR" sz="1200" dirty="0" err="1">
                <a:latin typeface="+mj-lt"/>
              </a:rPr>
              <a:t>hadoop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export JAVA_HOME=/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/lib/</a:t>
            </a:r>
            <a:r>
              <a:rPr lang="en-US" altLang="ko-KR" sz="1200" dirty="0" err="1">
                <a:latin typeface="+mj-lt"/>
              </a:rPr>
              <a:t>jvm</a:t>
            </a:r>
            <a:r>
              <a:rPr lang="en-US" altLang="ko-KR" sz="1200" dirty="0">
                <a:latin typeface="+mj-lt"/>
              </a:rPr>
              <a:t>/java-8-openjdk-arm64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export PATH=$PATH:$JAVA_HOME/bin:$HADOOP_HOME/bin:$HADOOP_HOME/</a:t>
            </a:r>
            <a:r>
              <a:rPr lang="en-US" altLang="ko-KR" sz="1200" dirty="0" err="1">
                <a:latin typeface="+mj-lt"/>
              </a:rPr>
              <a:t>sbin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export HADOOP_CLASSPATH=${JAVA_HOME}/lib/tools.jar</a:t>
            </a: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r>
              <a:rPr lang="ko-KR" altLang="en-US" sz="1200" dirty="0" err="1">
                <a:latin typeface="+mj-lt"/>
              </a:rPr>
              <a:t>하둡</a:t>
            </a:r>
            <a:r>
              <a:rPr lang="ko-KR" altLang="en-US" sz="1200" dirty="0">
                <a:latin typeface="+mj-lt"/>
              </a:rPr>
              <a:t> 환경 설정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nano </a:t>
            </a:r>
            <a:r>
              <a:rPr lang="en-US" altLang="ko-KR" sz="1200" b="0" i="0" dirty="0">
                <a:effectLst/>
                <a:latin typeface="+mj-lt"/>
              </a:rPr>
              <a:t>~/hadoop/etc/hadoop/hadoop-env.sh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export JAVA_HOME=/</a:t>
            </a:r>
            <a:r>
              <a:rPr lang="en-US" altLang="ko-KR" sz="1200" dirty="0" err="1">
                <a:latin typeface="+mj-lt"/>
              </a:rPr>
              <a:t>usr</a:t>
            </a:r>
            <a:r>
              <a:rPr lang="en-US" altLang="ko-KR" sz="1200" dirty="0">
                <a:latin typeface="+mj-lt"/>
              </a:rPr>
              <a:t>/lib/</a:t>
            </a:r>
            <a:r>
              <a:rPr lang="en-US" altLang="ko-KR" sz="1200" dirty="0" err="1">
                <a:latin typeface="+mj-lt"/>
              </a:rPr>
              <a:t>jvm</a:t>
            </a:r>
            <a:r>
              <a:rPr lang="en-US" altLang="ko-KR" sz="1200" dirty="0">
                <a:latin typeface="+mj-lt"/>
              </a:rPr>
              <a:t>/java-8-openjdk-arm64</a:t>
            </a: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325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Master </a:t>
            </a:r>
            <a:r>
              <a:rPr lang="ko-KR" altLang="en-US" sz="1200" dirty="0">
                <a:latin typeface="+mj-lt"/>
              </a:rPr>
              <a:t>서버 </a:t>
            </a:r>
            <a:r>
              <a:rPr lang="en-US" altLang="ko-KR" sz="1200" dirty="0">
                <a:latin typeface="+mj-lt"/>
              </a:rPr>
              <a:t>config </a:t>
            </a:r>
            <a:r>
              <a:rPr lang="ko-KR" altLang="en-US" sz="1200" dirty="0">
                <a:latin typeface="+mj-lt"/>
              </a:rPr>
              <a:t>파일 수정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cd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~/</a:t>
            </a:r>
            <a:r>
              <a:rPr lang="en-US" altLang="ko-KR" sz="1200" dirty="0" err="1">
                <a:latin typeface="+mj-lt"/>
              </a:rPr>
              <a:t>hadoop</a:t>
            </a:r>
            <a:r>
              <a:rPr lang="en-US" altLang="ko-KR" sz="1200" dirty="0">
                <a:latin typeface="+mj-lt"/>
              </a:rPr>
              <a:t>/</a:t>
            </a:r>
            <a:r>
              <a:rPr lang="en-US" altLang="ko-KR" sz="1200" dirty="0" err="1">
                <a:latin typeface="+mj-lt"/>
              </a:rPr>
              <a:t>etc</a:t>
            </a:r>
            <a:r>
              <a:rPr lang="en-US" altLang="ko-KR" sz="1200" dirty="0">
                <a:latin typeface="+mj-lt"/>
              </a:rPr>
              <a:t>/</a:t>
            </a:r>
            <a:r>
              <a:rPr lang="en-US" altLang="ko-KR" sz="1200" dirty="0" err="1">
                <a:latin typeface="+mj-lt"/>
              </a:rPr>
              <a:t>hadoop</a:t>
            </a:r>
            <a:r>
              <a:rPr lang="en-US" altLang="ko-KR" sz="1200" dirty="0">
                <a:latin typeface="+mj-lt"/>
              </a:rPr>
              <a:t>/</a:t>
            </a: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nano core-site.xml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&lt;configuration&gt;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fs.defaultFS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&lt;value&gt;hdfs://ubicomp1:9000&lt;/value&gt;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hadoop.tmp.dir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&lt;value&gt;/data/</a:t>
            </a:r>
            <a:r>
              <a:rPr lang="en-US" altLang="ko-KR" sz="1200" b="0" i="0" dirty="0" err="1">
                <a:effectLst/>
                <a:latin typeface="+mj-lt"/>
              </a:rPr>
              <a:t>tmp</a:t>
            </a:r>
            <a:r>
              <a:rPr lang="en-US" altLang="ko-KR" sz="1200" b="0" i="0" dirty="0">
                <a:effectLst/>
                <a:latin typeface="+mj-lt"/>
              </a:rPr>
              <a:t>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&lt;/configuration&gt;</a:t>
            </a: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613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Master </a:t>
            </a:r>
            <a:r>
              <a:rPr lang="ko-KR" altLang="en-US" sz="1200" dirty="0">
                <a:latin typeface="+mj-lt"/>
              </a:rPr>
              <a:t>서버 </a:t>
            </a:r>
            <a:r>
              <a:rPr lang="en-US" altLang="ko-KR" sz="1200" dirty="0">
                <a:latin typeface="+mj-lt"/>
              </a:rPr>
              <a:t>config </a:t>
            </a:r>
            <a:r>
              <a:rPr lang="ko-KR" altLang="en-US" sz="1200" dirty="0">
                <a:latin typeface="+mj-lt"/>
              </a:rPr>
              <a:t>파일 수정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nano </a:t>
            </a:r>
            <a:r>
              <a:rPr lang="en-US" altLang="ko-KR" sz="1200" b="0" i="0" dirty="0">
                <a:effectLst/>
                <a:latin typeface="+mj-lt"/>
              </a:rPr>
              <a:t>hdfs-site.xml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&lt;configuration&gt;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dfs.replication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</a:t>
            </a:r>
            <a:r>
              <a:rPr lang="en-US" altLang="ko-KR" sz="1200" b="0" i="0" dirty="0">
                <a:solidFill>
                  <a:srgbClr val="C00000"/>
                </a:solidFill>
                <a:effectLst/>
                <a:latin typeface="+mj-lt"/>
              </a:rPr>
              <a:t>  &lt;value&gt;2&lt;/value&gt;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dfs.namenode.name.dir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&lt;value&gt;/data/</a:t>
            </a:r>
            <a:r>
              <a:rPr lang="en-US" altLang="ko-KR" sz="1200" b="0" i="0" dirty="0" err="1">
                <a:effectLst/>
                <a:latin typeface="+mj-lt"/>
              </a:rPr>
              <a:t>namenode</a:t>
            </a:r>
            <a:r>
              <a:rPr lang="en-US" altLang="ko-KR" sz="1200" b="0" i="0" dirty="0">
                <a:effectLst/>
                <a:latin typeface="+mj-lt"/>
              </a:rPr>
              <a:t>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16073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Master </a:t>
            </a:r>
            <a:r>
              <a:rPr lang="ko-KR" altLang="en-US" sz="1200" dirty="0">
                <a:latin typeface="+mj-lt"/>
              </a:rPr>
              <a:t>서버 </a:t>
            </a:r>
            <a:r>
              <a:rPr lang="en-US" altLang="ko-KR" sz="1200" dirty="0">
                <a:latin typeface="+mj-lt"/>
              </a:rPr>
              <a:t>config </a:t>
            </a:r>
            <a:r>
              <a:rPr lang="ko-KR" altLang="en-US" sz="1200" dirty="0">
                <a:latin typeface="+mj-lt"/>
              </a:rPr>
              <a:t>파일 수정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nano </a:t>
            </a:r>
            <a:r>
              <a:rPr lang="en-US" altLang="ko-KR" sz="1200" b="0" i="0" dirty="0">
                <a:effectLst/>
                <a:latin typeface="+mj-lt"/>
              </a:rPr>
              <a:t>yarn-site.xml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&lt;configuration&gt;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YARN master hostname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yarn.resourcemanager.hostname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&lt;value&gt;ubicomp1&lt;/value&gt;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YARN settings for lower and upper resource limits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yarn.scheduler.minimum</a:t>
            </a:r>
            <a:r>
              <a:rPr lang="en-US" altLang="ko-KR" sz="1200" b="0" i="0" dirty="0">
                <a:effectLst/>
                <a:latin typeface="+mj-lt"/>
              </a:rPr>
              <a:t>-allocation-mb&lt;/name&gt;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&lt;value&gt;256&lt;/value&gt;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yarn.scheduler.maximum</a:t>
            </a:r>
            <a:r>
              <a:rPr lang="en-US" altLang="ko-KR" sz="1200" b="0" i="0" dirty="0">
                <a:effectLst/>
                <a:latin typeface="+mj-lt"/>
              </a:rPr>
              <a:t>-allocation-mb&lt;/name&gt;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&lt;value&gt;4096&lt;/value&gt;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yarn.scheduler.minimum</a:t>
            </a:r>
            <a:r>
              <a:rPr lang="en-US" altLang="ko-KR" sz="1200" b="0" i="0" dirty="0">
                <a:effectLst/>
                <a:latin typeface="+mj-lt"/>
              </a:rPr>
              <a:t>-allocation-</a:t>
            </a:r>
            <a:r>
              <a:rPr lang="en-US" altLang="ko-KR" sz="1200" b="0" i="0" dirty="0" err="1">
                <a:effectLst/>
                <a:latin typeface="+mj-lt"/>
              </a:rPr>
              <a:t>vcores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&lt;value&gt;1&lt;/value&gt;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yarn.scheduler.maximum</a:t>
            </a:r>
            <a:r>
              <a:rPr lang="en-US" altLang="ko-KR" sz="1200" b="0" i="0" dirty="0">
                <a:effectLst/>
                <a:latin typeface="+mj-lt"/>
              </a:rPr>
              <a:t>-allocation-</a:t>
            </a:r>
            <a:r>
              <a:rPr lang="en-US" altLang="ko-KR" sz="1200" b="0" i="0" dirty="0" err="1">
                <a:effectLst/>
                <a:latin typeface="+mj-lt"/>
              </a:rPr>
              <a:t>vcores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&lt;value&gt;2&lt;/value&gt;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Log aggregation settings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&lt;name&gt;yarn.log-aggregation-enable&lt;/name&gt;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&lt;value&gt;true&lt;/value&gt;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&lt;name&gt;yarn.log-</a:t>
            </a:r>
            <a:r>
              <a:rPr lang="en-US" altLang="ko-KR" sz="1200" b="0" i="0" dirty="0" err="1">
                <a:effectLst/>
                <a:latin typeface="+mj-lt"/>
              </a:rPr>
              <a:t>aggregation.retain</a:t>
            </a:r>
            <a:r>
              <a:rPr lang="en-US" altLang="ko-KR" sz="1200" b="0" i="0" dirty="0">
                <a:effectLst/>
                <a:latin typeface="+mj-lt"/>
              </a:rPr>
              <a:t>-seconds&lt;/name&gt;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&lt;value&gt;86400&lt;/value&gt;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&lt;description&gt;How long to keep aggregation logs. Used by History Server.&lt;/description&gt;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3100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Master </a:t>
            </a:r>
            <a:r>
              <a:rPr lang="ko-KR" altLang="en-US" sz="1200" dirty="0">
                <a:latin typeface="+mj-lt"/>
              </a:rPr>
              <a:t>서버 </a:t>
            </a:r>
            <a:r>
              <a:rPr lang="en-US" altLang="ko-KR" sz="1200" dirty="0">
                <a:latin typeface="+mj-lt"/>
              </a:rPr>
              <a:t>config </a:t>
            </a:r>
            <a:r>
              <a:rPr lang="ko-KR" altLang="en-US" sz="1200" dirty="0">
                <a:latin typeface="+mj-lt"/>
              </a:rPr>
              <a:t>파일 수정</a:t>
            </a: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nano mapred-site.xml</a:t>
            </a: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&lt;configuration&gt;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&lt;name&gt;mapreduce.framework.name&lt;/name&gt;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&lt;value&gt;yarn&lt;/value&gt;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MapReduce </a:t>
            </a:r>
            <a:r>
              <a:rPr lang="en-US" altLang="ko-KR" sz="1200" b="0" i="0" dirty="0" err="1">
                <a:effectLst/>
                <a:latin typeface="+mj-lt"/>
              </a:rPr>
              <a:t>ApplicationMaster</a:t>
            </a:r>
            <a:r>
              <a:rPr lang="en-US" altLang="ko-KR" sz="1200" b="0" i="0" dirty="0">
                <a:effectLst/>
                <a:latin typeface="+mj-lt"/>
              </a:rPr>
              <a:t> properties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yarn.app.mapreduce.am.resource.mb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&lt;value&gt;1536&lt;/value&gt;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yarn.app.mapreduce.am.command</a:t>
            </a:r>
            <a:r>
              <a:rPr lang="en-US" altLang="ko-KR" sz="1200" b="0" i="0" dirty="0">
                <a:effectLst/>
                <a:latin typeface="+mj-lt"/>
              </a:rPr>
              <a:t>-opts&lt;/name&gt;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&lt;value&gt;-Xmx1536m&lt;/value&gt;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Mappers and Reducers settings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mapreduce.map.memory.mb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&lt;value&gt;2048&lt;/value&gt;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mapreduce.map.cpu.vcores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&lt;value&gt;1&lt;/value&gt;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mapreduce.reduce.memory.mb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&lt;value&gt;4096&lt;/value&gt;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mapreduce.reduce.cpu.vcores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&lt;value&gt;1&lt;/value&gt;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mapreduce.job.reduces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&lt;value&gt;2&lt;/value&gt;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History Server settings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mapreduce.jobhistory.address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&lt;value&gt;ubicomp1:10020&lt;/value&gt;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mapreduce.jobhistory.webapp.address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&lt;value&gt;ubicomp1:19888&lt;/value&gt;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24215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n</a:t>
            </a:r>
            <a:r>
              <a:rPr lang="en-US" altLang="ko-KR" sz="1200" b="0" i="0" dirty="0">
                <a:effectLst/>
                <a:latin typeface="+mj-lt"/>
              </a:rPr>
              <a:t>ano slaves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ubicomp2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ubicomp3</a:t>
            </a: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r>
              <a:rPr lang="en-US" altLang="ko-KR" sz="1200" b="0" i="0" dirty="0">
                <a:effectLst/>
                <a:latin typeface="+mj-lt"/>
              </a:rPr>
              <a:t>## </a:t>
            </a:r>
            <a:r>
              <a:rPr lang="ko-KR" altLang="en-US" sz="1200" b="0" i="0" dirty="0" err="1">
                <a:effectLst/>
                <a:latin typeface="+mj-lt"/>
              </a:rPr>
              <a:t>서버별</a:t>
            </a:r>
            <a:r>
              <a:rPr lang="ko-KR" altLang="en-US" sz="1200" b="0" i="0" dirty="0">
                <a:effectLst/>
                <a:latin typeface="+mj-lt"/>
              </a:rPr>
              <a:t> 배포 </a:t>
            </a:r>
            <a:r>
              <a:rPr lang="en-US" altLang="ko-KR" sz="1200" b="0" i="0" dirty="0">
                <a:effectLst/>
                <a:latin typeface="+mj-lt"/>
              </a:rPr>
              <a:t>(</a:t>
            </a:r>
            <a:r>
              <a:rPr lang="ko-KR" altLang="en-US" sz="1200" b="0" i="0" dirty="0">
                <a:effectLst/>
                <a:latin typeface="+mj-lt"/>
              </a:rPr>
              <a:t>기본</a:t>
            </a:r>
            <a:r>
              <a:rPr lang="en-US" altLang="ko-KR" sz="1200" b="0" i="0" dirty="0">
                <a:effectLst/>
                <a:latin typeface="+mj-lt"/>
              </a:rPr>
              <a:t> </a:t>
            </a:r>
            <a:r>
              <a:rPr lang="ko-KR" altLang="en-US" sz="1200" b="0" i="0" dirty="0">
                <a:effectLst/>
                <a:latin typeface="+mj-lt"/>
              </a:rPr>
              <a:t>설치 및 설정한 </a:t>
            </a:r>
            <a:r>
              <a:rPr lang="en-US" altLang="ko-KR" sz="1200" b="0" i="0" dirty="0">
                <a:effectLst/>
                <a:latin typeface="+mj-lt"/>
              </a:rPr>
              <a:t>Hadoop </a:t>
            </a:r>
            <a:r>
              <a:rPr lang="ko-KR" altLang="en-US" sz="1200" b="0" i="0" dirty="0">
                <a:effectLst/>
                <a:latin typeface="+mj-lt"/>
              </a:rPr>
              <a:t>패키지를 다른 서버로 배포</a:t>
            </a:r>
            <a:r>
              <a:rPr lang="en-US" altLang="ko-KR" sz="1200" b="0" i="0" dirty="0"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</a:t>
            </a:r>
            <a:r>
              <a:rPr lang="en-US" altLang="ko-KR" sz="1200" b="0" i="0" dirty="0" err="1">
                <a:effectLst/>
                <a:latin typeface="+mj-lt"/>
              </a:rPr>
              <a:t>scp</a:t>
            </a:r>
            <a:r>
              <a:rPr lang="en-US" altLang="ko-KR" sz="1200" b="0" i="0" dirty="0">
                <a:effectLst/>
                <a:latin typeface="+mj-lt"/>
              </a:rPr>
              <a:t> -r /home/</a:t>
            </a:r>
            <a:r>
              <a:rPr lang="en-US" altLang="ko-KR" sz="1200" b="0" i="0" dirty="0" err="1">
                <a:effectLst/>
                <a:latin typeface="+mj-lt"/>
              </a:rPr>
              <a:t>hduser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hadoop</a:t>
            </a:r>
            <a:r>
              <a:rPr lang="en-US" altLang="ko-KR" sz="1200" b="0" i="0" dirty="0">
                <a:effectLst/>
                <a:latin typeface="+mj-lt"/>
              </a:rPr>
              <a:t> ubicomp2:/home/</a:t>
            </a:r>
            <a:r>
              <a:rPr lang="en-US" altLang="ko-KR" sz="1200" b="0" i="0" dirty="0" err="1">
                <a:effectLst/>
                <a:latin typeface="+mj-lt"/>
              </a:rPr>
              <a:t>hduser</a:t>
            </a:r>
            <a:r>
              <a:rPr lang="en-US" altLang="ko-KR" sz="1200" b="0" i="0" dirty="0">
                <a:effectLst/>
                <a:latin typeface="+mj-lt"/>
              </a:rPr>
              <a:t>/Hadoop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</a:t>
            </a:r>
            <a:r>
              <a:rPr lang="en-US" altLang="ko-KR" sz="1200" b="0" i="0" dirty="0" err="1">
                <a:effectLst/>
                <a:latin typeface="+mj-lt"/>
              </a:rPr>
              <a:t>scp</a:t>
            </a:r>
            <a:r>
              <a:rPr lang="en-US" altLang="ko-KR" sz="1200" b="0" i="0" dirty="0">
                <a:effectLst/>
                <a:latin typeface="+mj-lt"/>
              </a:rPr>
              <a:t> -r /home/</a:t>
            </a:r>
            <a:r>
              <a:rPr lang="en-US" altLang="ko-KR" sz="1200" b="0" i="0" dirty="0" err="1">
                <a:effectLst/>
                <a:latin typeface="+mj-lt"/>
              </a:rPr>
              <a:t>hduser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hadoop</a:t>
            </a:r>
            <a:r>
              <a:rPr lang="en-US" altLang="ko-KR" sz="1200" b="0" i="0" dirty="0">
                <a:effectLst/>
                <a:latin typeface="+mj-lt"/>
              </a:rPr>
              <a:t> ubicomp3:/home/</a:t>
            </a:r>
            <a:r>
              <a:rPr lang="en-US" altLang="ko-KR" sz="1200" b="0" i="0" dirty="0" err="1">
                <a:effectLst/>
                <a:latin typeface="+mj-lt"/>
              </a:rPr>
              <a:t>hduser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hadoop</a:t>
            </a:r>
            <a:endParaRPr lang="en-US" altLang="ko-KR" sz="12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9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D6CC4B-C71A-4037-BB50-FD6946C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분산저장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 err="1"/>
              <a:t>하둡</a:t>
            </a:r>
            <a:r>
              <a:rPr lang="ko-KR" altLang="en-US" sz="1600" dirty="0"/>
              <a:t> 파일시스템</a:t>
            </a:r>
            <a:r>
              <a:rPr lang="en-US" altLang="ko-KR" sz="1600" dirty="0"/>
              <a:t> (HDFS)</a:t>
            </a:r>
            <a:r>
              <a:rPr lang="ko-KR" altLang="en-US" sz="1600" dirty="0"/>
              <a:t>을 이용해서 파일을 적당한 블록 사이즈 </a:t>
            </a:r>
            <a:r>
              <a:rPr lang="en-US" altLang="ko-KR" sz="1600" dirty="0"/>
              <a:t>(64MB, </a:t>
            </a:r>
            <a:r>
              <a:rPr lang="en-US" altLang="ko-KR" sz="1600" b="1" dirty="0"/>
              <a:t>128MB</a:t>
            </a:r>
            <a:r>
              <a:rPr lang="en-US" altLang="ko-KR" sz="1600" dirty="0"/>
              <a:t>)</a:t>
            </a:r>
            <a:r>
              <a:rPr lang="ko-KR" altLang="en-US" sz="1600" dirty="0"/>
              <a:t>로 나눈 뒤 각 노드 클러스터 </a:t>
            </a:r>
            <a:r>
              <a:rPr lang="en-US" altLang="ko-KR" sz="1600" dirty="0"/>
              <a:t>(</a:t>
            </a:r>
            <a:r>
              <a:rPr lang="ko-KR" altLang="en-US" sz="1600" dirty="0"/>
              <a:t>각각의 개별 컴퓨터</a:t>
            </a:r>
            <a:r>
              <a:rPr lang="en-US" altLang="ko-KR" sz="1600" dirty="0"/>
              <a:t>)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데이터 유실의 위험</a:t>
            </a:r>
            <a:r>
              <a:rPr lang="en-US" altLang="ko-KR" sz="1600" dirty="0"/>
              <a:t>, </a:t>
            </a:r>
            <a:r>
              <a:rPr lang="ko-KR" altLang="en-US" sz="1600" dirty="0"/>
              <a:t>많은 요청에 의한 부하처리를 위해 각 블록의 복사본을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 (</a:t>
            </a:r>
            <a:r>
              <a:rPr lang="ko-KR" altLang="en-US" sz="1600" dirty="0"/>
              <a:t>최소 </a:t>
            </a:r>
            <a:r>
              <a:rPr lang="en-US" altLang="ko-KR" sz="1600" dirty="0"/>
              <a:t>3</a:t>
            </a:r>
            <a:r>
              <a:rPr lang="ko-KR" altLang="en-US" sz="1600" dirty="0"/>
              <a:t>개의 복사본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err="1"/>
              <a:t>하둡의</a:t>
            </a:r>
            <a:r>
              <a:rPr lang="ko-KR" altLang="en-US" sz="1600" dirty="0"/>
              <a:t> 특징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저장하면 다수의 노드에 복제 데이터도 함께 저장하여 유실을 방지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파일 저장 또는 조회를 위해서는 스트리밍 방식으로 데이터에 접근 필요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한번 저장한 데이터는 수정할 수 없고</a:t>
            </a:r>
            <a:r>
              <a:rPr lang="en-US" altLang="ko-KR" sz="1600" dirty="0"/>
              <a:t>, </a:t>
            </a:r>
            <a:r>
              <a:rPr lang="ko-KR" altLang="en-US" sz="1600" dirty="0"/>
              <a:t>읽기만 가능하게 하여 무결성 유지 </a:t>
            </a:r>
            <a:r>
              <a:rPr lang="en-US" altLang="ko-KR" sz="1600" dirty="0"/>
              <a:t>(2.0 </a:t>
            </a:r>
            <a:r>
              <a:rPr lang="ko-KR" altLang="en-US" sz="1600" dirty="0"/>
              <a:t>알파 버전부터는 저장된 파일에 </a:t>
            </a:r>
            <a:r>
              <a:rPr lang="en-US" altLang="ko-KR" sz="1600" dirty="0"/>
              <a:t>append </a:t>
            </a:r>
            <a:r>
              <a:rPr lang="ko-KR" altLang="en-US" sz="1600" dirty="0"/>
              <a:t>가능</a:t>
            </a:r>
            <a:r>
              <a:rPr lang="en-US" altLang="ko-KR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수정은 불가능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파일이동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복사할 수 있는 인터페이스 제공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버전마다 차이가 크기 때문에 주의해야 함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4874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n</a:t>
            </a:r>
            <a:r>
              <a:rPr lang="en-US" altLang="ko-KR" sz="1200" b="0" i="0" dirty="0">
                <a:effectLst/>
                <a:latin typeface="+mj-lt"/>
              </a:rPr>
              <a:t>ano core-site.xml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&lt;configuration&gt;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fs.defaultFS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&lt;value&gt;hdfs://ubicomp1:9000&lt;/value&gt;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hadoop.tmp.dir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&lt;value&gt;/data/</a:t>
            </a:r>
            <a:r>
              <a:rPr lang="en-US" altLang="ko-KR" sz="1200" b="0" i="0" dirty="0" err="1">
                <a:effectLst/>
                <a:latin typeface="+mj-lt"/>
              </a:rPr>
              <a:t>tmp</a:t>
            </a:r>
            <a:r>
              <a:rPr lang="en-US" altLang="ko-KR" sz="1200" b="0" i="0" dirty="0">
                <a:effectLst/>
                <a:latin typeface="+mj-lt"/>
              </a:rPr>
              <a:t>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&lt;/configuration&gt;</a:t>
            </a: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r>
              <a:rPr lang="en-US" altLang="ko-KR" sz="1200" b="0" i="0" dirty="0">
                <a:effectLst/>
                <a:latin typeface="+mj-lt"/>
              </a:rPr>
              <a:t>Nano hdfs-site.xml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&lt;configuration&gt;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dfs.datanode.data.dir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&lt;value&gt;/data/</a:t>
            </a:r>
            <a:r>
              <a:rPr lang="en-US" altLang="ko-KR" sz="1200" b="0" i="0" dirty="0" err="1">
                <a:effectLst/>
                <a:latin typeface="+mj-lt"/>
              </a:rPr>
              <a:t>datanode</a:t>
            </a:r>
            <a:r>
              <a:rPr lang="en-US" altLang="ko-KR" sz="1200" b="0" i="0" dirty="0">
                <a:effectLst/>
                <a:latin typeface="+mj-lt"/>
              </a:rPr>
              <a:t>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&lt;/configuration&gt;</a:t>
            </a:r>
          </a:p>
          <a:p>
            <a:pPr marL="0" indent="0">
              <a:buNone/>
            </a:pPr>
            <a:endParaRPr lang="en-US" altLang="ko-KR" sz="12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868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en-US" altLang="ko-KR" sz="1200" dirty="0">
                <a:latin typeface="+mj-lt"/>
              </a:rPr>
              <a:t>n</a:t>
            </a:r>
            <a:r>
              <a:rPr lang="en-US" altLang="ko-KR" sz="1200" b="0" i="0" dirty="0">
                <a:effectLst/>
                <a:latin typeface="+mj-lt"/>
              </a:rPr>
              <a:t>ano yarn-site.xml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&lt;configuration&gt;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yarn.nodemanager.aux</a:t>
            </a:r>
            <a:r>
              <a:rPr lang="en-US" altLang="ko-KR" sz="1200" b="0" i="0" dirty="0">
                <a:effectLst/>
                <a:latin typeface="+mj-lt"/>
              </a:rPr>
              <a:t>-services&lt;/name&gt;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</a:t>
            </a:r>
            <a:r>
              <a:rPr lang="en-US" altLang="ko-KR" sz="1200" b="0" i="0" dirty="0" err="1">
                <a:effectLst/>
                <a:latin typeface="+mj-lt"/>
              </a:rPr>
              <a:t>mapreduce_shuffle</a:t>
            </a:r>
            <a:r>
              <a:rPr lang="en-US" altLang="ko-KR" sz="1200" b="0" i="0" dirty="0">
                <a:effectLst/>
                <a:latin typeface="+mj-lt"/>
              </a:rPr>
              <a:t>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  <a:br>
              <a:rPr lang="en-US" altLang="ko-KR" sz="1200" b="0" i="0" dirty="0">
                <a:effectLst/>
                <a:latin typeface="+mj-lt"/>
              </a:rPr>
            </a:b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Link to the master node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yarn.resourcemanager.hostname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&lt;value&gt;ubicomp1&lt;/value&gt;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Available resources for YARN containers on this node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yarn.nodemanager.resource.memory</a:t>
            </a:r>
            <a:r>
              <a:rPr lang="en-US" altLang="ko-KR" sz="1200" b="0" i="0" dirty="0">
                <a:effectLst/>
                <a:latin typeface="+mj-lt"/>
              </a:rPr>
              <a:t>-mb&lt;/name&gt;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&lt;value&gt;7048&lt;/value&gt;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yarn.nodemanager.resource.cpu-vcores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&lt;value&gt;2&lt;/value&gt;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yarn.nodemanager.vmem</a:t>
            </a:r>
            <a:r>
              <a:rPr lang="en-US" altLang="ko-KR" sz="1200" b="0" i="0" dirty="0">
                <a:effectLst/>
                <a:latin typeface="+mj-lt"/>
              </a:rPr>
              <a:t>-check-enabled&lt;/name&gt;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&lt;value&gt;false&lt;/value&gt;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  <a:br>
              <a:rPr lang="en-US" altLang="ko-KR" sz="1200" b="0" i="0" dirty="0">
                <a:effectLst/>
                <a:latin typeface="+mj-lt"/>
              </a:rPr>
            </a:br>
            <a:endParaRPr lang="en-US" altLang="ko-KR" sz="120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&lt;!-- Log aggregation settings --&gt;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&lt;name&gt;yarn.log-aggregation-enable&lt;/name&gt;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&lt;value&gt;true&lt;/value&gt;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&lt;name&gt;yarn.nodemanager.log-</a:t>
            </a:r>
            <a:r>
              <a:rPr lang="en-US" altLang="ko-KR" sz="1200" b="0" i="0" dirty="0" err="1">
                <a:effectLst/>
                <a:latin typeface="+mj-lt"/>
              </a:rPr>
              <a:t>dirs</a:t>
            </a:r>
            <a:r>
              <a:rPr lang="en-US" altLang="ko-KR" sz="1200" b="0" i="0" dirty="0">
                <a:effectLst/>
                <a:latin typeface="+mj-lt"/>
              </a:rPr>
              <a:t>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&lt;value&gt;/data/</a:t>
            </a:r>
            <a:r>
              <a:rPr lang="en-US" altLang="ko-KR" sz="1200" b="0" i="0" dirty="0" err="1">
                <a:effectLst/>
                <a:latin typeface="+mj-lt"/>
              </a:rPr>
              <a:t>userlogs</a:t>
            </a:r>
            <a:r>
              <a:rPr lang="en-US" altLang="ko-KR" sz="1200" b="0" i="0" dirty="0">
                <a:effectLst/>
                <a:latin typeface="+mj-lt"/>
              </a:rPr>
              <a:t>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&lt;name&gt;yarn.log.server.url&lt;/name&gt;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&lt;value&gt;ubicomp1:19888&lt;/value&gt;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&lt;name&gt;</a:t>
            </a:r>
            <a:r>
              <a:rPr lang="en-US" altLang="ko-KR" sz="1200" b="0" i="0" dirty="0" err="1">
                <a:effectLst/>
                <a:latin typeface="+mj-lt"/>
              </a:rPr>
              <a:t>yarn.nodemanager.delete.debug</a:t>
            </a:r>
            <a:r>
              <a:rPr lang="en-US" altLang="ko-KR" sz="1200" b="0" i="0" dirty="0">
                <a:effectLst/>
                <a:latin typeface="+mj-lt"/>
              </a:rPr>
              <a:t>-delay-sec&lt;/name&gt;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    &lt;value&gt;86400&lt;/value&gt;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    &lt;/property&gt;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6462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8400-C8F7-4845-9FB8-932396B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E37C5-FEFC-4A51-A036-473C4C62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FF91078-B9A7-4C44-ACD1-60C6100F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0" y="906732"/>
            <a:ext cx="8166704" cy="5804461"/>
          </a:xfrm>
        </p:spPr>
        <p:txBody>
          <a:bodyPr/>
          <a:lstStyle/>
          <a:p>
            <a:r>
              <a:rPr lang="ko-KR" altLang="en-US" sz="1200" dirty="0">
                <a:latin typeface="+mj-lt"/>
              </a:rPr>
              <a:t>변경사항 동기화 전송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모든 </a:t>
            </a:r>
            <a:r>
              <a:rPr lang="ko-KR" altLang="en-US" sz="1200" dirty="0" err="1">
                <a:latin typeface="+mj-lt"/>
              </a:rPr>
              <a:t>슬레이브</a:t>
            </a:r>
            <a:r>
              <a:rPr lang="ko-KR" altLang="en-US" sz="1200" dirty="0">
                <a:latin typeface="+mj-lt"/>
              </a:rPr>
              <a:t> 서버로 전송 해줘야 함</a:t>
            </a:r>
            <a:r>
              <a:rPr lang="en-US" altLang="ko-KR" sz="12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+mj-lt"/>
              </a:rPr>
              <a:t>$ </a:t>
            </a:r>
            <a:r>
              <a:rPr lang="en-US" altLang="ko-KR" sz="1200" b="0" i="0" dirty="0" err="1">
                <a:effectLst/>
                <a:latin typeface="+mj-lt"/>
              </a:rPr>
              <a:t>rsync</a:t>
            </a:r>
            <a:r>
              <a:rPr lang="en-US" altLang="ko-KR" sz="1200" b="0" i="0" dirty="0">
                <a:effectLst/>
                <a:latin typeface="+mj-lt"/>
              </a:rPr>
              <a:t> -av /home/</a:t>
            </a:r>
            <a:r>
              <a:rPr lang="en-US" altLang="ko-KR" sz="1200" b="0" i="0" dirty="0" err="1">
                <a:effectLst/>
                <a:latin typeface="+mj-lt"/>
              </a:rPr>
              <a:t>hduser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hadoop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etc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hadoop</a:t>
            </a:r>
            <a:r>
              <a:rPr lang="en-US" altLang="ko-KR" sz="1200" b="0" i="0" dirty="0">
                <a:effectLst/>
                <a:latin typeface="+mj-lt"/>
              </a:rPr>
              <a:t> ubicomp3:/home/</a:t>
            </a:r>
            <a:r>
              <a:rPr lang="en-US" altLang="ko-KR" sz="1200" b="0" i="0" dirty="0" err="1">
                <a:effectLst/>
                <a:latin typeface="+mj-lt"/>
              </a:rPr>
              <a:t>hduser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hadoop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etc</a:t>
            </a:r>
            <a:endParaRPr lang="en-US" altLang="ko-KR" sz="1200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r>
              <a:rPr lang="en-US" altLang="ko-KR" sz="1200" b="0" i="0" dirty="0">
                <a:effectLst/>
                <a:latin typeface="+mj-lt"/>
              </a:rPr>
              <a:t>HDFS</a:t>
            </a:r>
            <a:r>
              <a:rPr lang="ko-KR" altLang="en-US" sz="1200" b="0" i="0" dirty="0">
                <a:effectLst/>
                <a:latin typeface="+mj-lt"/>
              </a:rPr>
              <a:t> 시작</a:t>
            </a:r>
            <a:endParaRPr lang="en-US" altLang="ko-KR" sz="12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nl-NL" altLang="ko-KR" sz="1200" b="0" i="0" dirty="0">
                <a:effectLst/>
                <a:latin typeface="+mj-lt"/>
              </a:rPr>
              <a:t>$ hadoop namenode -format daesonyCluster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$ start-dfs.sh    #</a:t>
            </a:r>
            <a:r>
              <a:rPr lang="ko-KR" altLang="en-US" sz="1200" b="0" i="0" dirty="0">
                <a:effectLst/>
                <a:latin typeface="+mj-lt"/>
              </a:rPr>
              <a:t>서비스 시작</a:t>
            </a:r>
          </a:p>
          <a:p>
            <a:pPr marL="0" indent="0" algn="l">
              <a:buNone/>
            </a:pPr>
            <a:r>
              <a:rPr lang="en-US" altLang="ko-KR" sz="1200" b="0" i="0" dirty="0">
                <a:effectLst/>
                <a:latin typeface="+mj-lt"/>
              </a:rPr>
              <a:t>$ stop-dfs.sh    #</a:t>
            </a:r>
            <a:r>
              <a:rPr lang="ko-KR" altLang="en-US" sz="1200" b="0" i="0" dirty="0">
                <a:effectLst/>
                <a:latin typeface="+mj-lt"/>
              </a:rPr>
              <a:t>서비스 종료</a:t>
            </a:r>
          </a:p>
          <a:p>
            <a:pPr marL="0" indent="0">
              <a:buNone/>
            </a:pPr>
            <a:endParaRPr lang="en-US" altLang="ko-KR" sz="1200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altLang="ko-KR" sz="1200" dirty="0">
              <a:latin typeface="+mj-lt"/>
            </a:endParaRP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+mj-lt"/>
              </a:rPr>
              <a:t>(Issue)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n</a:t>
            </a:r>
            <a:r>
              <a:rPr lang="en-US" altLang="ko-KR" sz="1200" b="0" i="0" dirty="0">
                <a:effectLst/>
                <a:latin typeface="+mj-lt"/>
              </a:rPr>
              <a:t>ano ~/.</a:t>
            </a:r>
            <a:r>
              <a:rPr lang="en-US" altLang="ko-KR" sz="1200" b="0" i="0" dirty="0" err="1">
                <a:effectLst/>
                <a:latin typeface="+mj-lt"/>
              </a:rPr>
              <a:t>bashrc</a:t>
            </a:r>
            <a:endParaRPr lang="en-US" altLang="ko-KR" sz="1200" b="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+mj-lt"/>
              </a:rPr>
              <a:t>export PATH=$PATH:/home/</a:t>
            </a:r>
            <a:r>
              <a:rPr lang="en-US" altLang="ko-KR" sz="1200" b="0" i="0" dirty="0" err="1">
                <a:effectLst/>
                <a:latin typeface="+mj-lt"/>
              </a:rPr>
              <a:t>hduser</a:t>
            </a:r>
            <a:r>
              <a:rPr lang="en-US" altLang="ko-KR" sz="1200" b="0" i="0" dirty="0">
                <a:effectLst/>
                <a:latin typeface="+mj-lt"/>
              </a:rPr>
              <a:t>/</a:t>
            </a:r>
            <a:r>
              <a:rPr lang="en-US" altLang="ko-KR" sz="1200" b="0" i="0" dirty="0" err="1">
                <a:effectLst/>
                <a:latin typeface="+mj-lt"/>
              </a:rPr>
              <a:t>hadoop</a:t>
            </a:r>
            <a:r>
              <a:rPr lang="en-US" altLang="ko-KR" sz="1200" b="0" i="0" dirty="0">
                <a:effectLst/>
                <a:latin typeface="+mj-lt"/>
              </a:rPr>
              <a:t>/bin/</a:t>
            </a:r>
          </a:p>
          <a:p>
            <a:pPr marL="0" indent="0">
              <a:buNone/>
            </a:pPr>
            <a:r>
              <a:rPr lang="en-US" altLang="ko-KR" sz="1200" dirty="0">
                <a:latin typeface="+mj-lt"/>
              </a:rPr>
              <a:t>$ source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>
                <a:latin typeface="+mj-lt"/>
              </a:rPr>
              <a:t>~/.</a:t>
            </a:r>
            <a:r>
              <a:rPr lang="en-US" altLang="ko-KR" sz="1200" dirty="0" err="1">
                <a:latin typeface="+mj-lt"/>
              </a:rPr>
              <a:t>bashrc</a:t>
            </a:r>
            <a:endParaRPr lang="en-US" altLang="ko-KR" sz="1200" b="0" i="0" dirty="0">
              <a:effectLst/>
              <a:latin typeface="+mj-l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E7D087-AA94-455C-A72C-D9B63C46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24" y="2072007"/>
            <a:ext cx="5488688" cy="34731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F24BFA-2A2B-4A4E-99C0-8FAE2C94F4D1}"/>
              </a:ext>
            </a:extLst>
          </p:cNvPr>
          <p:cNvSpPr/>
          <p:nvPr/>
        </p:nvSpPr>
        <p:spPr>
          <a:xfrm>
            <a:off x="4160940" y="3716323"/>
            <a:ext cx="5712902" cy="469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9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675"/>
            <a:ext cx="9144000" cy="525463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>
                <a:ea typeface="Verdana" panose="020B0604030504040204" pitchFamily="34" charset="0"/>
              </a:rPr>
              <a:pPr>
                <a:defRPr/>
              </a:pPr>
              <a:t>33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33663" y="2805113"/>
            <a:ext cx="3876675" cy="8617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  <a:endParaRPr lang="en-US" sz="5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5426" y="4441371"/>
            <a:ext cx="2153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Questions?</a:t>
            </a:r>
          </a:p>
          <a:p>
            <a:pPr algn="ctr"/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Contact: email</a:t>
            </a:r>
          </a:p>
        </p:txBody>
      </p:sp>
    </p:spTree>
    <p:extLst>
      <p:ext uri="{BB962C8B-B14F-4D97-AF65-F5344CB8AC3E}">
        <p14:creationId xmlns:p14="http://schemas.microsoft.com/office/powerpoint/2010/main" val="219873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D6CC4B-C71A-4037-BB50-FD6946C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HDFS</a:t>
            </a:r>
            <a:r>
              <a:rPr lang="ko-KR" altLang="en-US" sz="1600" dirty="0"/>
              <a:t>는 네임 노드 </a:t>
            </a:r>
            <a:r>
              <a:rPr lang="en-US" altLang="ko-KR" sz="1600" dirty="0"/>
              <a:t>(</a:t>
            </a:r>
            <a:r>
              <a:rPr lang="ko-KR" altLang="en-US" sz="1600" dirty="0"/>
              <a:t>마스터</a:t>
            </a:r>
            <a:r>
              <a:rPr lang="en-US" altLang="ko-KR" sz="1600" dirty="0"/>
              <a:t>)</a:t>
            </a:r>
            <a:r>
              <a:rPr lang="ko-KR" altLang="en-US" sz="1600" dirty="0"/>
              <a:t>와 데이터 노드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슬레이브</a:t>
            </a:r>
            <a:r>
              <a:rPr lang="en-US" altLang="ko-KR" sz="1600" dirty="0"/>
              <a:t>)</a:t>
            </a:r>
            <a:r>
              <a:rPr lang="ko-KR" altLang="en-US" sz="1600" dirty="0"/>
              <a:t>로 구현되어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네임 노드의 기능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메타데이터 관리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050" dirty="0"/>
              <a:t>파일 시스템을 유지하기 위한 메타데이터 관리 </a:t>
            </a:r>
            <a:r>
              <a:rPr lang="en-US" altLang="ko-KR" sz="1050" dirty="0"/>
              <a:t>(</a:t>
            </a:r>
            <a:r>
              <a:rPr lang="ko-KR" altLang="en-US" sz="1050" dirty="0"/>
              <a:t>메타데이터</a:t>
            </a:r>
            <a:r>
              <a:rPr lang="en-US" altLang="ko-KR" sz="1050" dirty="0"/>
              <a:t>: </a:t>
            </a:r>
            <a:r>
              <a:rPr lang="ko-KR" altLang="en-US" sz="1050" dirty="0"/>
              <a:t>블록들이 저장되는 디렉토리의 이름</a:t>
            </a:r>
            <a:r>
              <a:rPr lang="en-US" altLang="ko-KR" sz="1050" dirty="0"/>
              <a:t>, </a:t>
            </a:r>
            <a:r>
              <a:rPr lang="ko-KR" altLang="en-US" sz="1050" dirty="0"/>
              <a:t>파일명</a:t>
            </a:r>
            <a:r>
              <a:rPr lang="en-US" altLang="ko-KR" sz="1050" dirty="0"/>
              <a:t>, </a:t>
            </a:r>
            <a:r>
              <a:rPr lang="ko-KR" altLang="en-US" sz="1050" dirty="0"/>
              <a:t>파일 크기</a:t>
            </a:r>
            <a:r>
              <a:rPr lang="en-US" altLang="ko-KR" sz="1050" dirty="0"/>
              <a:t>, </a:t>
            </a:r>
            <a:r>
              <a:rPr lang="ko-KR" altLang="en-US" sz="1050" dirty="0"/>
              <a:t>파일생성시간 등</a:t>
            </a:r>
            <a:r>
              <a:rPr lang="en-US" altLang="ko-KR" sz="1050" dirty="0"/>
              <a:t>)</a:t>
            </a:r>
          </a:p>
          <a:p>
            <a:pPr>
              <a:buFontTx/>
              <a:buChar char="-"/>
            </a:pPr>
            <a:r>
              <a:rPr lang="ko-KR" altLang="en-US" sz="1600" dirty="0"/>
              <a:t>데이터 노드 모니터링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050" dirty="0"/>
              <a:t>네임 노드에게 </a:t>
            </a:r>
            <a:r>
              <a:rPr lang="en-US" altLang="ko-KR" sz="1050" dirty="0"/>
              <a:t>3</a:t>
            </a:r>
            <a:r>
              <a:rPr lang="ko-KR" altLang="en-US" sz="1050" dirty="0"/>
              <a:t>초마다 하트비트를 전송하여 데이터 노드의 실행상태와 용량을 체크 </a:t>
            </a:r>
            <a:r>
              <a:rPr lang="en-US" altLang="ko-KR" sz="1050" dirty="0"/>
              <a:t>/ </a:t>
            </a:r>
            <a:r>
              <a:rPr lang="ko-KR" altLang="en-US" sz="1050" dirty="0"/>
              <a:t>반응이 없는 경우 장애 서버로 판단</a:t>
            </a:r>
            <a:endParaRPr lang="en-US" altLang="ko-KR" sz="1050" dirty="0"/>
          </a:p>
          <a:p>
            <a:pPr>
              <a:buFontTx/>
              <a:buChar char="-"/>
            </a:pPr>
            <a:r>
              <a:rPr lang="ko-KR" altLang="en-US" sz="1600" dirty="0"/>
              <a:t>블록관리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050" dirty="0"/>
              <a:t>장애가 발생한 데이터 노드의 블록을 새로운 데이터 노드에 복제 </a:t>
            </a:r>
            <a:r>
              <a:rPr lang="en-US" altLang="ko-KR" sz="1050" dirty="0"/>
              <a:t>/ </a:t>
            </a:r>
            <a:r>
              <a:rPr lang="ko-KR" altLang="en-US" sz="1050" dirty="0"/>
              <a:t>노드에 용량이 부족하면 여유가 있는 다른 데이터 노드에 저장</a:t>
            </a:r>
            <a:endParaRPr lang="en-US" altLang="ko-KR" sz="1050" dirty="0"/>
          </a:p>
          <a:p>
            <a:pPr>
              <a:buFontTx/>
              <a:buChar char="-"/>
            </a:pPr>
            <a:r>
              <a:rPr lang="ko-KR" altLang="en-US" sz="1600" dirty="0"/>
              <a:t>클라이언트 요청 접수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050" dirty="0"/>
              <a:t>클라이언트는 </a:t>
            </a:r>
            <a:r>
              <a:rPr lang="en-US" altLang="ko-KR" sz="1050" dirty="0"/>
              <a:t>HDFS</a:t>
            </a:r>
            <a:r>
              <a:rPr lang="ko-KR" altLang="en-US" sz="1050" dirty="0"/>
              <a:t>에 접근하기 위해 네임 노드에 접속</a:t>
            </a:r>
            <a:endParaRPr lang="en-US" altLang="ko-KR" sz="1050" dirty="0"/>
          </a:p>
          <a:p>
            <a:pPr lvl="1">
              <a:buFontTx/>
              <a:buChar char="-"/>
            </a:pPr>
            <a:r>
              <a:rPr lang="ko-KR" altLang="en-US" sz="1050" dirty="0"/>
              <a:t>네임 노드는 저장 여부와 권한 확인을 거쳐 승인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50527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D6CC4B-C71A-4037-BB50-FD6946C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600" dirty="0"/>
              <a:t>Spark</a:t>
            </a:r>
            <a:r>
              <a:rPr lang="ko-KR" altLang="en-US" sz="1600" dirty="0"/>
              <a:t>는 </a:t>
            </a:r>
            <a:r>
              <a:rPr lang="en-US" altLang="ko-KR" sz="1600" dirty="0"/>
              <a:t>MapReduce </a:t>
            </a:r>
            <a:r>
              <a:rPr lang="ko-KR" altLang="en-US" sz="1600" dirty="0"/>
              <a:t>형태의 클러스터 컴퓨팅 패러다임의 한계를 극복하고자 등장함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MapReduce </a:t>
            </a:r>
            <a:r>
              <a:rPr lang="ko-KR" altLang="en-US" sz="1600" dirty="0"/>
              <a:t>기반 </a:t>
            </a:r>
            <a:r>
              <a:rPr lang="en-US" altLang="ko-KR" sz="1600" dirty="0"/>
              <a:t>Disk I/O</a:t>
            </a:r>
            <a:r>
              <a:rPr lang="ko-KR" altLang="en-US" sz="1600" dirty="0"/>
              <a:t>는 성능이 좋지 못하여 </a:t>
            </a:r>
            <a:r>
              <a:rPr lang="en-US" altLang="ko-KR" sz="1600" dirty="0"/>
              <a:t>In-memory</a:t>
            </a:r>
            <a:r>
              <a:rPr lang="ko-KR" altLang="en-US" sz="1600" dirty="0"/>
              <a:t>의 연산을 통해 처리 성능을 향상시키고자 </a:t>
            </a:r>
            <a:r>
              <a:rPr lang="en-US" altLang="ko-KR" sz="1600" dirty="0"/>
              <a:t>Spark</a:t>
            </a:r>
            <a:r>
              <a:rPr lang="ko-KR" altLang="en-US" sz="1600" dirty="0"/>
              <a:t>가 등장 </a:t>
            </a:r>
            <a:r>
              <a:rPr lang="en-US" altLang="ko-KR" sz="1600" dirty="0"/>
              <a:t>(Hadoop</a:t>
            </a:r>
            <a:r>
              <a:rPr lang="ko-KR" altLang="en-US" sz="1600" dirty="0"/>
              <a:t>에 비해 </a:t>
            </a:r>
            <a:r>
              <a:rPr lang="en-US" altLang="ko-KR" sz="1600" dirty="0"/>
              <a:t>100</a:t>
            </a:r>
            <a:r>
              <a:rPr lang="ko-KR" altLang="en-US" sz="1600" dirty="0"/>
              <a:t>배 빠름</a:t>
            </a:r>
            <a:r>
              <a:rPr lang="en-US" altLang="ko-KR" sz="1600" dirty="0"/>
              <a:t>)</a:t>
            </a:r>
          </a:p>
          <a:p>
            <a:pPr>
              <a:buFontTx/>
              <a:buChar char="-"/>
            </a:pPr>
            <a:r>
              <a:rPr lang="en-US" altLang="ko-KR" sz="1600" dirty="0"/>
              <a:t>Spark</a:t>
            </a:r>
            <a:r>
              <a:rPr lang="ko-KR" altLang="en-US" sz="1600" dirty="0"/>
              <a:t>는 </a:t>
            </a:r>
            <a:r>
              <a:rPr lang="en-US" altLang="ko-KR" sz="1600" dirty="0"/>
              <a:t>HDFS</a:t>
            </a:r>
            <a:r>
              <a:rPr lang="ko-KR" altLang="en-US" sz="1600" dirty="0"/>
              <a:t>에 저장된 파일을 프로세싱 하기 위하여 사용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Spark</a:t>
            </a:r>
            <a:r>
              <a:rPr lang="ko-KR" altLang="en-US" sz="1600" dirty="0"/>
              <a:t>는 </a:t>
            </a:r>
            <a:r>
              <a:rPr lang="en-US" altLang="ko-KR" sz="1600" dirty="0"/>
              <a:t>Hadoop</a:t>
            </a:r>
            <a:r>
              <a:rPr lang="ko-KR" altLang="en-US" sz="1600" dirty="0"/>
              <a:t>을 대체하기 위해 나온 것이 아님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두 개를 함께 사용하며 성능을 높이고자 같이 사용함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Hadoop</a:t>
            </a:r>
            <a:r>
              <a:rPr lang="ko-KR" altLang="en-US" sz="1600" dirty="0"/>
              <a:t>을 쓴다고 꼭 </a:t>
            </a:r>
            <a:r>
              <a:rPr lang="en-US" altLang="ko-KR" sz="1600" dirty="0"/>
              <a:t>Spark</a:t>
            </a:r>
            <a:r>
              <a:rPr lang="ko-KR" altLang="en-US" sz="1600" dirty="0"/>
              <a:t>를 사용하여야 하는 것은 아님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반대로 </a:t>
            </a:r>
            <a:r>
              <a:rPr lang="en-US" altLang="ko-KR" sz="1600" dirty="0"/>
              <a:t>Spark</a:t>
            </a:r>
            <a:r>
              <a:rPr lang="ko-KR" altLang="en-US" sz="1600" dirty="0"/>
              <a:t>를 쓴다고 꼭 </a:t>
            </a:r>
            <a:r>
              <a:rPr lang="en-US" altLang="ko-KR" sz="1600" dirty="0"/>
              <a:t>Hadoop</a:t>
            </a:r>
            <a:r>
              <a:rPr lang="ko-KR" altLang="en-US" sz="1600" dirty="0"/>
              <a:t>을 사용하여야 하는 것은 아님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인메모리에서 동작하는 프로세싱 도구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배치 데이터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스트리밍 처리를 통해 지속적으로 데이터를 처리할 수 있음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SQL</a:t>
            </a:r>
            <a:r>
              <a:rPr lang="ko-KR" altLang="en-US" sz="1600" dirty="0"/>
              <a:t>구문과 머신 러닝 기능도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Python</a:t>
            </a:r>
            <a:r>
              <a:rPr lang="ko-KR" altLang="en-US" sz="1600" dirty="0"/>
              <a:t>을 사용하는 </a:t>
            </a:r>
            <a:r>
              <a:rPr lang="en-US" altLang="ko-KR" sz="1600" dirty="0" err="1"/>
              <a:t>Pyspark</a:t>
            </a:r>
            <a:r>
              <a:rPr lang="ko-KR" altLang="en-US" sz="1600" dirty="0"/>
              <a:t>가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752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4D987-C431-454D-B433-05526AEDD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037B6-139A-A540-8305-92F1831E3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3848-47B0-FD42-9EF9-E3FC95405D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12213" y="6605588"/>
            <a:ext cx="331787" cy="247650"/>
          </a:xfrm>
        </p:spPr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installation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D6CC4B-C71A-4037-BB50-FD6946C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[Apache Hadoop official site] - </a:t>
            </a:r>
            <a:r>
              <a:rPr lang="en-US" altLang="ko-KR" sz="1600" dirty="0">
                <a:hlinkClick r:id="rId2"/>
              </a:rPr>
              <a:t>https://hadoop.apache.org/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[Hadoop download and install in Ubuntu] – </a:t>
            </a:r>
            <a:r>
              <a:rPr lang="en-US" altLang="ko-KR" sz="1600" dirty="0">
                <a:hlinkClick r:id="rId3"/>
              </a:rPr>
              <a:t>https://spidyweb.tistory.com/214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147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installation – </a:t>
            </a:r>
            <a:r>
              <a:rPr lang="en-US" altLang="ko-KR" dirty="0" err="1"/>
              <a:t>Namenode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25D617-8662-4B8A-B43A-0A582A93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4" y="1152944"/>
            <a:ext cx="5990389" cy="47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2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429B-D1C7-47FC-909E-AD8AD742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installation – </a:t>
            </a:r>
            <a:r>
              <a:rPr lang="en-US" altLang="ko-KR" dirty="0" err="1"/>
              <a:t>DataNode</a:t>
            </a:r>
            <a:r>
              <a:rPr lang="ko-KR" altLang="en-US" dirty="0"/>
              <a:t> </a:t>
            </a:r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2C17F-0ABF-44D7-8256-8E2FA0C1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F774E-54C4-477B-8A2A-FE4637C1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" y="1442523"/>
            <a:ext cx="6099881" cy="44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7CCE8F8-339E-4C7D-8B30-5B9769E48722}" vid="{D6545C45-62CD-4FB1-BB1C-8C9AA6496D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Presentation_J</Template>
  <TotalTime>66376</TotalTime>
  <Words>2601</Words>
  <Application>Microsoft Macintosh PowerPoint</Application>
  <PresentationFormat>On-screen Show (4:3)</PresentationFormat>
  <Paragraphs>448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Wingdings 2</vt:lpstr>
      <vt:lpstr>Calibri Light</vt:lpstr>
      <vt:lpstr>Arial</vt:lpstr>
      <vt:lpstr>Office Theme</vt:lpstr>
      <vt:lpstr>PowerPoint Presentation</vt:lpstr>
      <vt:lpstr>Hadoop</vt:lpstr>
      <vt:lpstr>Hadoop</vt:lpstr>
      <vt:lpstr>Hadoop</vt:lpstr>
      <vt:lpstr>Spark</vt:lpstr>
      <vt:lpstr>Hadoop</vt:lpstr>
      <vt:lpstr>Hadoop installation</vt:lpstr>
      <vt:lpstr>Hadoop installation – Namenode information</vt:lpstr>
      <vt:lpstr>Hadoop installation – DataNode information</vt:lpstr>
      <vt:lpstr>Hadoop installation – All Application</vt:lpstr>
      <vt:lpstr>Spark</vt:lpstr>
      <vt:lpstr>Spark Installation </vt:lpstr>
      <vt:lpstr>Hadoop</vt:lpstr>
      <vt:lpstr>Hadoop installation – Namenode information</vt:lpstr>
      <vt:lpstr>Hadoop installation – DataNode information</vt:lpstr>
      <vt:lpstr>Hadoop installation – All Application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Jaeseok Yun</dc:creator>
  <cp:lastModifiedBy>JIGEONWOO</cp:lastModifiedBy>
  <cp:revision>8586</cp:revision>
  <dcterms:created xsi:type="dcterms:W3CDTF">2014-02-27T02:49:43Z</dcterms:created>
  <dcterms:modified xsi:type="dcterms:W3CDTF">2023-08-07T07:46:10Z</dcterms:modified>
</cp:coreProperties>
</file>