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24"/>
  </p:notesMasterIdLst>
  <p:sldIdLst>
    <p:sldId id="256" r:id="rId2"/>
    <p:sldId id="699" r:id="rId3"/>
    <p:sldId id="716" r:id="rId4"/>
    <p:sldId id="717" r:id="rId5"/>
    <p:sldId id="701" r:id="rId6"/>
    <p:sldId id="702" r:id="rId7"/>
    <p:sldId id="704" r:id="rId8"/>
    <p:sldId id="718" r:id="rId9"/>
    <p:sldId id="719" r:id="rId10"/>
    <p:sldId id="720" r:id="rId11"/>
    <p:sldId id="721" r:id="rId12"/>
    <p:sldId id="723" r:id="rId13"/>
    <p:sldId id="730" r:id="rId14"/>
    <p:sldId id="724" r:id="rId15"/>
    <p:sldId id="725" r:id="rId16"/>
    <p:sldId id="726" r:id="rId17"/>
    <p:sldId id="727" r:id="rId18"/>
    <p:sldId id="728" r:id="rId19"/>
    <p:sldId id="729" r:id="rId20"/>
    <p:sldId id="722" r:id="rId21"/>
    <p:sldId id="713" r:id="rId22"/>
    <p:sldId id="26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D8"/>
    <a:srgbClr val="FFDCFA"/>
    <a:srgbClr val="FBE6D7"/>
    <a:srgbClr val="D9D9D9"/>
    <a:srgbClr val="E1E1E1"/>
    <a:srgbClr val="E2FBFB"/>
    <a:srgbClr val="1E9AD7"/>
    <a:srgbClr val="EDF6F6"/>
    <a:srgbClr val="253661"/>
    <a:srgbClr val="2036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29"/>
    <p:restoredTop sz="96327"/>
  </p:normalViewPr>
  <p:slideViewPr>
    <p:cSldViewPr snapToGrid="0" snapToObjects="1">
      <p:cViewPr>
        <p:scale>
          <a:sx n="125" d="100"/>
          <a:sy n="125" d="100"/>
        </p:scale>
        <p:origin x="17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K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8A1AFEC3-975C-CD4C-A895-21A12C3F96F4}" type="datetimeFigureOut">
              <a:rPr lang="en-KR" smtClean="0"/>
              <a:pPr/>
              <a:t>06/14/2023</a:t>
            </a:fld>
            <a:endParaRPr lang="en-KR"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K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KR"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K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F221D28C-D03A-3447-A14E-41D8F76B186C}" type="slidenum">
              <a:rPr lang="en-KR" smtClean="0"/>
              <a:pPr/>
              <a:t>‹#›</a:t>
            </a:fld>
            <a:endParaRPr lang="en-KR" dirty="0"/>
          </a:p>
        </p:txBody>
      </p:sp>
    </p:spTree>
    <p:extLst>
      <p:ext uri="{BB962C8B-B14F-4D97-AF65-F5344CB8AC3E}">
        <p14:creationId xmlns:p14="http://schemas.microsoft.com/office/powerpoint/2010/main" val="3789257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ea typeface="Malgun Gothic" panose="020B0503020000020004" pitchFamily="34" charset="-127"/>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ea typeface="Malgun Gothic" panose="020B0503020000020004" pitchFamily="34" charset="-127"/>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549662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FD7B61-0379-7B25-59FF-CC36C66613A5}"/>
              </a:ext>
            </a:extLst>
          </p:cNvPr>
          <p:cNvPicPr>
            <a:picLocks noChangeAspect="1"/>
          </p:cNvPicPr>
          <p:nvPr userDrawn="1"/>
        </p:nvPicPr>
        <p:blipFill>
          <a:blip r:embed="rId2"/>
          <a:stretch>
            <a:fillRect/>
          </a:stretch>
        </p:blipFill>
        <p:spPr>
          <a:xfrm>
            <a:off x="8384880" y="13350"/>
            <a:ext cx="749288" cy="288000"/>
          </a:xfrm>
          <a:prstGeom prst="rect">
            <a:avLst/>
          </a:prstGeom>
        </p:spPr>
      </p:pic>
      <p:sp>
        <p:nvSpPr>
          <p:cNvPr id="8" name="Title 1">
            <a:extLst>
              <a:ext uri="{FF2B5EF4-FFF2-40B4-BE49-F238E27FC236}">
                <a16:creationId xmlns:a16="http://schemas.microsoft.com/office/drawing/2014/main" id="{B6898FBF-BD29-174D-8D4D-795FFB37F45A}"/>
              </a:ext>
            </a:extLst>
          </p:cNvPr>
          <p:cNvSpPr>
            <a:spLocks noGrp="1"/>
          </p:cNvSpPr>
          <p:nvPr>
            <p:ph type="title" hasCustomPrompt="1"/>
          </p:nvPr>
        </p:nvSpPr>
        <p:spPr>
          <a:xfrm>
            <a:off x="0" y="320042"/>
            <a:ext cx="9144000" cy="526432"/>
          </a:xfrm>
          <a:noFill/>
        </p:spPr>
        <p:txBody>
          <a:bodyPr>
            <a:noAutofit/>
          </a:bodyPr>
          <a:lstStyle>
            <a:lvl1pPr>
              <a:defRPr sz="2500" b="1">
                <a:solidFill>
                  <a:schemeClr val="tx1"/>
                </a:solidFill>
                <a:latin typeface="Arial" panose="020B0604020202020204" pitchFamily="34" charset="0"/>
                <a:ea typeface="Malgun Gothic" panose="020B0503020000020004" pitchFamily="34" charset="-127"/>
                <a:cs typeface="Arial" panose="020B0604020202020204" pitchFamily="34" charset="0"/>
              </a:defRPr>
            </a:lvl1pPr>
          </a:lstStyle>
          <a:p>
            <a:r>
              <a:rPr lang="en-US" dirty="0"/>
              <a:t>Click to edit Master title style</a:t>
            </a:r>
          </a:p>
        </p:txBody>
      </p:sp>
      <p:sp>
        <p:nvSpPr>
          <p:cNvPr id="10" name="TextBox 9">
            <a:extLst>
              <a:ext uri="{FF2B5EF4-FFF2-40B4-BE49-F238E27FC236}">
                <a16:creationId xmlns:a16="http://schemas.microsoft.com/office/drawing/2014/main" id="{D83EF62E-5DBF-A347-81B6-94FEA37EF0C9}"/>
              </a:ext>
            </a:extLst>
          </p:cNvPr>
          <p:cNvSpPr txBox="1">
            <a:spLocks noChangeArrowheads="1"/>
          </p:cNvSpPr>
          <p:nvPr userDrawn="1"/>
        </p:nvSpPr>
        <p:spPr bwMode="auto">
          <a:xfrm>
            <a:off x="0" y="13350"/>
            <a:ext cx="52629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1300" b="1" dirty="0">
                <a:solidFill>
                  <a:srgbClr val="203764"/>
                </a:solidFill>
                <a:latin typeface="Arial" panose="020B0604020202020204" pitchFamily="34" charset="0"/>
                <a:cs typeface="Arial" panose="020B0604020202020204" pitchFamily="34" charset="0"/>
              </a:rPr>
              <a:t>Title</a:t>
            </a:r>
          </a:p>
        </p:txBody>
      </p:sp>
      <p:sp>
        <p:nvSpPr>
          <p:cNvPr id="12" name="TextBox 11">
            <a:extLst>
              <a:ext uri="{FF2B5EF4-FFF2-40B4-BE49-F238E27FC236}">
                <a16:creationId xmlns:a16="http://schemas.microsoft.com/office/drawing/2014/main" id="{814ECF2F-2CAA-564B-9FD0-E3F31972D64D}"/>
              </a:ext>
            </a:extLst>
          </p:cNvPr>
          <p:cNvSpPr txBox="1">
            <a:spLocks noChangeArrowheads="1"/>
          </p:cNvSpPr>
          <p:nvPr userDrawn="1"/>
        </p:nvSpPr>
        <p:spPr bwMode="auto">
          <a:xfrm>
            <a:off x="0" y="6565612"/>
            <a:ext cx="174759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l" rtl="0" eaLnBrk="1" fontAlgn="base" hangingPunct="1">
              <a:spcBef>
                <a:spcPct val="0"/>
              </a:spcBef>
              <a:spcAft>
                <a:spcPct val="0"/>
              </a:spcAft>
              <a:defRPr/>
            </a:pPr>
            <a:r>
              <a:rPr lang="en-US" altLang="ko-KR" sz="1300" b="1" kern="1200" dirty="0" err="1">
                <a:solidFill>
                  <a:srgbClr val="203764"/>
                </a:solidFill>
                <a:latin typeface="Arial" panose="020B0604020202020204" pitchFamily="34" charset="0"/>
                <a:ea typeface="Malgun Gothic" panose="020B0503020000020004" pitchFamily="34" charset="-127"/>
                <a:cs typeface="Arial" panose="020B0604020202020204" pitchFamily="34" charset="0"/>
              </a:rPr>
              <a:t>Ubicomplab</a:t>
            </a:r>
            <a:r>
              <a:rPr lang="en-US" altLang="ko-KR" sz="1300" b="1" kern="1200" dirty="0">
                <a:solidFill>
                  <a:srgbClr val="203764"/>
                </a:solidFill>
                <a:latin typeface="Arial" panose="020B0604020202020204" pitchFamily="34" charset="0"/>
                <a:ea typeface="Malgun Gothic" panose="020B0503020000020004" pitchFamily="34" charset="-127"/>
                <a:cs typeface="Arial" panose="020B0604020202020204" pitchFamily="34" charset="0"/>
              </a:rPr>
              <a:t> @ SCH</a:t>
            </a:r>
            <a:endParaRPr lang="en-US" sz="1300" b="1" kern="1200" dirty="0">
              <a:solidFill>
                <a:srgbClr val="203764"/>
              </a:solidFill>
              <a:latin typeface="Arial" panose="020B0604020202020204" pitchFamily="34" charset="0"/>
              <a:ea typeface="Malgun Gothic" panose="020B0503020000020004" pitchFamily="34" charset="-127"/>
              <a:cs typeface="Arial" panose="020B0604020202020204" pitchFamily="34" charset="0"/>
            </a:endParaRPr>
          </a:p>
        </p:txBody>
      </p:sp>
      <p:sp>
        <p:nvSpPr>
          <p:cNvPr id="14" name="Slide Number Placeholder 5">
            <a:extLst>
              <a:ext uri="{FF2B5EF4-FFF2-40B4-BE49-F238E27FC236}">
                <a16:creationId xmlns:a16="http://schemas.microsoft.com/office/drawing/2014/main" id="{7895FA2D-7C5A-8749-9402-AB5BD077B48D}"/>
              </a:ext>
            </a:extLst>
          </p:cNvPr>
          <p:cNvSpPr>
            <a:spLocks noGrp="1"/>
          </p:cNvSpPr>
          <p:nvPr>
            <p:ph type="sldNum" sz="quarter" idx="10"/>
          </p:nvPr>
        </p:nvSpPr>
        <p:spPr>
          <a:xfrm>
            <a:off x="8807104" y="6605555"/>
            <a:ext cx="331980" cy="247529"/>
          </a:xfrm>
          <a:solidFill>
            <a:srgbClr val="EDF6F6"/>
          </a:solidFill>
        </p:spPr>
        <p:txBody>
          <a:bodyPr wrap="none" lIns="0" rIns="0"/>
          <a:lstStyle>
            <a:lvl1pPr algn="ctr">
              <a:defRPr sz="1400" b="1">
                <a:solidFill>
                  <a:schemeClr val="tx1"/>
                </a:solidFill>
                <a:latin typeface="Arial" panose="020B0604020202020204" pitchFamily="34" charset="0"/>
                <a:ea typeface="Malgun Gothic" panose="020B0503020000020004" pitchFamily="34" charset="-127"/>
                <a:cs typeface="Arial" panose="020B0604020202020204" pitchFamily="34" charset="0"/>
              </a:defRPr>
            </a:lvl1pPr>
          </a:lstStyle>
          <a:p>
            <a:pPr>
              <a:defRPr/>
            </a:pPr>
            <a:fld id="{E529AB77-D730-480D-8C3D-1608BB57B40C}" type="slidenum">
              <a:rPr lang="en-US" smtClean="0"/>
              <a:pPr>
                <a:defRPr/>
              </a:pPr>
              <a:t>‹#›</a:t>
            </a:fld>
            <a:endParaRPr lang="en-US" dirty="0"/>
          </a:p>
        </p:txBody>
      </p:sp>
      <p:sp>
        <p:nvSpPr>
          <p:cNvPr id="17" name="Content Placeholder 2">
            <a:extLst>
              <a:ext uri="{FF2B5EF4-FFF2-40B4-BE49-F238E27FC236}">
                <a16:creationId xmlns:a16="http://schemas.microsoft.com/office/drawing/2014/main" id="{823055DB-AD76-A24A-B57F-43DE12EE4991}"/>
              </a:ext>
            </a:extLst>
          </p:cNvPr>
          <p:cNvSpPr>
            <a:spLocks noGrp="1"/>
          </p:cNvSpPr>
          <p:nvPr>
            <p:ph idx="1" hasCustomPrompt="1"/>
          </p:nvPr>
        </p:nvSpPr>
        <p:spPr>
          <a:xfrm>
            <a:off x="488648" y="1064239"/>
            <a:ext cx="8166704" cy="5323550"/>
          </a:xfrm>
        </p:spPr>
        <p:txBody>
          <a:bodyPr/>
          <a:lstStyle>
            <a:lvl1pPr marL="228600" indent="-228600">
              <a:buFont typeface="Wingdings 2" panose="05020102010507070707" pitchFamily="18" charset="2"/>
              <a:buChar char=""/>
              <a:defRPr sz="2500">
                <a:latin typeface="Arial" panose="020B0604020202020204" pitchFamily="34" charset="0"/>
                <a:ea typeface="Malgun Gothic" panose="020B0503020000020004" pitchFamily="34" charset="-127"/>
                <a:cs typeface="Arial" panose="020B0604020202020204" pitchFamily="34" charset="0"/>
              </a:defRPr>
            </a:lvl1pPr>
            <a:lvl2pPr marL="512763" indent="-227013">
              <a:lnSpc>
                <a:spcPct val="100000"/>
              </a:lnSpc>
              <a:spcBef>
                <a:spcPts val="700"/>
              </a:spcBef>
              <a:buFont typeface="Calibri" panose="020F0502020204030204" pitchFamily="34" charset="0"/>
              <a:buChar char="●"/>
              <a:defRPr sz="1800">
                <a:latin typeface="Arial" panose="020B0604020202020204" pitchFamily="34" charset="0"/>
                <a:ea typeface="Malgun Gothic" panose="020B0503020000020004" pitchFamily="34" charset="-127"/>
                <a:cs typeface="Arial" panose="020B0604020202020204" pitchFamily="34" charset="0"/>
              </a:defRPr>
            </a:lvl2pPr>
            <a:lvl3pPr marL="798513" indent="-227013">
              <a:lnSpc>
                <a:spcPct val="100000"/>
              </a:lnSpc>
              <a:spcBef>
                <a:spcPts val="400"/>
              </a:spcBef>
              <a:buFont typeface="Wingdings 2" panose="05020102010507070707" pitchFamily="18" charset="2"/>
              <a:buChar char=""/>
              <a:defRPr sz="1500">
                <a:latin typeface="Arial" panose="020B0604020202020204" pitchFamily="34" charset="0"/>
                <a:ea typeface="Malgun Gothic" panose="020B0503020000020004" pitchFamily="34" charset="-127"/>
                <a:cs typeface="Arial" panose="020B0604020202020204" pitchFamily="34" charset="0"/>
              </a:defRPr>
            </a:lvl3pPr>
            <a:lvl4pPr marL="973138" indent="-174625">
              <a:lnSpc>
                <a:spcPct val="100000"/>
              </a:lnSpc>
              <a:spcBef>
                <a:spcPts val="400"/>
              </a:spcBef>
              <a:buFont typeface="Calibri" panose="020F0502020204030204" pitchFamily="34" charset="0"/>
              <a:buChar char="−"/>
              <a:defRPr sz="1500">
                <a:latin typeface="Arial" panose="020B0604020202020204" pitchFamily="34" charset="0"/>
                <a:ea typeface="Malgun Gothic" panose="020B0503020000020004" pitchFamily="34" charset="-127"/>
                <a:cs typeface="Arial" panose="020B0604020202020204" pitchFamily="34" charset="0"/>
              </a:defRPr>
            </a:lvl4pPr>
            <a:lvl5pPr marL="1141413" indent="-111125">
              <a:lnSpc>
                <a:spcPct val="100000"/>
              </a:lnSpc>
              <a:spcBef>
                <a:spcPts val="400"/>
              </a:spcBef>
              <a:defRPr sz="1500">
                <a:latin typeface="Arial" panose="020B0604020202020204" pitchFamily="34" charset="0"/>
                <a:ea typeface="Malgun Gothic" panose="020B0503020000020004" pitchFamily="34" charset="-127"/>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A794E10D-4A1C-569D-5CF5-9B12E0B729B1}"/>
              </a:ext>
            </a:extLst>
          </p:cNvPr>
          <p:cNvSpPr/>
          <p:nvPr userDrawn="1"/>
        </p:nvSpPr>
        <p:spPr>
          <a:xfrm>
            <a:off x="0" y="792388"/>
            <a:ext cx="9144000" cy="54086"/>
          </a:xfrm>
          <a:prstGeom prst="rect">
            <a:avLst/>
          </a:prstGeom>
          <a:gradFill flip="none" rotWithShape="1">
            <a:gsLst>
              <a:gs pos="100000">
                <a:schemeClr val="accent1">
                  <a:lumMod val="5000"/>
                  <a:lumOff val="95000"/>
                </a:schemeClr>
              </a:gs>
              <a:gs pos="31000">
                <a:schemeClr val="accent1">
                  <a:lumMod val="45000"/>
                  <a:lumOff val="55000"/>
                </a:schemeClr>
              </a:gs>
              <a:gs pos="0">
                <a:srgbClr val="1E9AD7"/>
              </a:gs>
              <a:gs pos="46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b="0" i="0" dirty="0">
              <a:latin typeface="Arial" panose="020B0604020202020204" pitchFamily="34" charset="0"/>
            </a:endParaRPr>
          </a:p>
        </p:txBody>
      </p:sp>
    </p:spTree>
    <p:extLst>
      <p:ext uri="{BB962C8B-B14F-4D97-AF65-F5344CB8AC3E}">
        <p14:creationId xmlns:p14="http://schemas.microsoft.com/office/powerpoint/2010/main" val="650865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898FBF-BD29-174D-8D4D-795FFB37F45A}"/>
              </a:ext>
            </a:extLst>
          </p:cNvPr>
          <p:cNvSpPr>
            <a:spLocks noGrp="1"/>
          </p:cNvSpPr>
          <p:nvPr>
            <p:ph type="title" hasCustomPrompt="1"/>
          </p:nvPr>
        </p:nvSpPr>
        <p:spPr>
          <a:xfrm>
            <a:off x="0" y="320042"/>
            <a:ext cx="9144000" cy="526432"/>
          </a:xfrm>
          <a:noFill/>
        </p:spPr>
        <p:txBody>
          <a:bodyPr>
            <a:noAutofit/>
          </a:bodyPr>
          <a:lstStyle>
            <a:lvl1pPr>
              <a:defRPr sz="2500" b="1">
                <a:solidFill>
                  <a:schemeClr val="tx1"/>
                </a:solidFill>
                <a:latin typeface="Arial" panose="020B0604020202020204" pitchFamily="34" charset="0"/>
                <a:ea typeface="Malgun Gothic" panose="020B0503020000020004" pitchFamily="34" charset="-127"/>
                <a:cs typeface="Arial" panose="020B0604020202020204" pitchFamily="34" charset="0"/>
              </a:defRPr>
            </a:lvl1pPr>
          </a:lstStyle>
          <a:p>
            <a:r>
              <a:rPr lang="en-US" dirty="0"/>
              <a:t>Click to edit Master title style</a:t>
            </a:r>
          </a:p>
        </p:txBody>
      </p:sp>
      <p:sp>
        <p:nvSpPr>
          <p:cNvPr id="10" name="TextBox 9">
            <a:extLst>
              <a:ext uri="{FF2B5EF4-FFF2-40B4-BE49-F238E27FC236}">
                <a16:creationId xmlns:a16="http://schemas.microsoft.com/office/drawing/2014/main" id="{D83EF62E-5DBF-A347-81B6-94FEA37EF0C9}"/>
              </a:ext>
            </a:extLst>
          </p:cNvPr>
          <p:cNvSpPr txBox="1">
            <a:spLocks noChangeArrowheads="1"/>
          </p:cNvSpPr>
          <p:nvPr userDrawn="1"/>
        </p:nvSpPr>
        <p:spPr bwMode="auto">
          <a:xfrm>
            <a:off x="0" y="13350"/>
            <a:ext cx="526298"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ko-KR" sz="1300" b="1" dirty="0">
                <a:solidFill>
                  <a:srgbClr val="203764"/>
                </a:solidFill>
                <a:latin typeface="Arial" panose="020B0604020202020204" pitchFamily="34" charset="0"/>
                <a:cs typeface="Arial" panose="020B0604020202020204" pitchFamily="34" charset="0"/>
              </a:rPr>
              <a:t>Title</a:t>
            </a:r>
          </a:p>
        </p:txBody>
      </p:sp>
      <p:sp>
        <p:nvSpPr>
          <p:cNvPr id="12" name="TextBox 11">
            <a:extLst>
              <a:ext uri="{FF2B5EF4-FFF2-40B4-BE49-F238E27FC236}">
                <a16:creationId xmlns:a16="http://schemas.microsoft.com/office/drawing/2014/main" id="{814ECF2F-2CAA-564B-9FD0-E3F31972D64D}"/>
              </a:ext>
            </a:extLst>
          </p:cNvPr>
          <p:cNvSpPr txBox="1">
            <a:spLocks noChangeArrowheads="1"/>
          </p:cNvSpPr>
          <p:nvPr userDrawn="1"/>
        </p:nvSpPr>
        <p:spPr bwMode="auto">
          <a:xfrm>
            <a:off x="0" y="6565612"/>
            <a:ext cx="174759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l" rtl="0" eaLnBrk="1" fontAlgn="base" hangingPunct="1">
              <a:spcBef>
                <a:spcPct val="0"/>
              </a:spcBef>
              <a:spcAft>
                <a:spcPct val="0"/>
              </a:spcAft>
              <a:defRPr/>
            </a:pPr>
            <a:r>
              <a:rPr lang="en-US" altLang="ko-KR" sz="1300" b="1" kern="1200" dirty="0" err="1">
                <a:solidFill>
                  <a:srgbClr val="203764"/>
                </a:solidFill>
                <a:latin typeface="Arial" panose="020B0604020202020204" pitchFamily="34" charset="0"/>
                <a:ea typeface="Malgun Gothic" panose="020B0503020000020004" pitchFamily="34" charset="-127"/>
                <a:cs typeface="Arial" panose="020B0604020202020204" pitchFamily="34" charset="0"/>
              </a:rPr>
              <a:t>Ubicomplab</a:t>
            </a:r>
            <a:r>
              <a:rPr lang="en-US" altLang="ko-KR" sz="1300" b="1" kern="1200" dirty="0">
                <a:solidFill>
                  <a:srgbClr val="203764"/>
                </a:solidFill>
                <a:latin typeface="Arial" panose="020B0604020202020204" pitchFamily="34" charset="0"/>
                <a:ea typeface="Malgun Gothic" panose="020B0503020000020004" pitchFamily="34" charset="-127"/>
                <a:cs typeface="Arial" panose="020B0604020202020204" pitchFamily="34" charset="0"/>
              </a:rPr>
              <a:t> @ SCH</a:t>
            </a:r>
            <a:endParaRPr lang="en-US" sz="1300" b="1" kern="1200" dirty="0">
              <a:solidFill>
                <a:srgbClr val="203764"/>
              </a:solidFill>
              <a:latin typeface="Arial" panose="020B0604020202020204" pitchFamily="34" charset="0"/>
              <a:ea typeface="Malgun Gothic" panose="020B0503020000020004" pitchFamily="34" charset="-127"/>
              <a:cs typeface="Arial" panose="020B0604020202020204" pitchFamily="34" charset="0"/>
            </a:endParaRPr>
          </a:p>
        </p:txBody>
      </p:sp>
      <p:sp>
        <p:nvSpPr>
          <p:cNvPr id="14" name="Slide Number Placeholder 5">
            <a:extLst>
              <a:ext uri="{FF2B5EF4-FFF2-40B4-BE49-F238E27FC236}">
                <a16:creationId xmlns:a16="http://schemas.microsoft.com/office/drawing/2014/main" id="{7895FA2D-7C5A-8749-9402-AB5BD077B48D}"/>
              </a:ext>
            </a:extLst>
          </p:cNvPr>
          <p:cNvSpPr>
            <a:spLocks noGrp="1"/>
          </p:cNvSpPr>
          <p:nvPr>
            <p:ph type="sldNum" sz="quarter" idx="10"/>
          </p:nvPr>
        </p:nvSpPr>
        <p:spPr>
          <a:xfrm>
            <a:off x="8807104" y="6605555"/>
            <a:ext cx="331980" cy="247529"/>
          </a:xfrm>
          <a:solidFill>
            <a:srgbClr val="EDF6F6"/>
          </a:solidFill>
        </p:spPr>
        <p:txBody>
          <a:bodyPr wrap="none" lIns="0" rIns="0"/>
          <a:lstStyle>
            <a:lvl1pPr algn="ctr">
              <a:defRPr sz="1400" b="1">
                <a:solidFill>
                  <a:schemeClr val="tx1"/>
                </a:solidFill>
                <a:latin typeface="Arial" panose="020B0604020202020204" pitchFamily="34" charset="0"/>
                <a:ea typeface="Malgun Gothic" panose="020B0503020000020004" pitchFamily="34" charset="-127"/>
                <a:cs typeface="Arial" panose="020B0604020202020204" pitchFamily="34" charset="0"/>
              </a:defRPr>
            </a:lvl1pPr>
          </a:lstStyle>
          <a:p>
            <a:pPr>
              <a:defRPr/>
            </a:pPr>
            <a:fld id="{E529AB77-D730-480D-8C3D-1608BB57B40C}" type="slidenum">
              <a:rPr lang="en-US" smtClean="0"/>
              <a:pPr>
                <a:defRPr/>
              </a:pPr>
              <a:t>‹#›</a:t>
            </a:fld>
            <a:endParaRPr lang="en-US" dirty="0"/>
          </a:p>
        </p:txBody>
      </p:sp>
      <p:sp>
        <p:nvSpPr>
          <p:cNvPr id="5" name="Rectangle 4">
            <a:extLst>
              <a:ext uri="{FF2B5EF4-FFF2-40B4-BE49-F238E27FC236}">
                <a16:creationId xmlns:a16="http://schemas.microsoft.com/office/drawing/2014/main" id="{9B9EC132-555D-5AD0-5936-EEBD183C9E59}"/>
              </a:ext>
            </a:extLst>
          </p:cNvPr>
          <p:cNvSpPr/>
          <p:nvPr userDrawn="1"/>
        </p:nvSpPr>
        <p:spPr>
          <a:xfrm>
            <a:off x="0" y="792388"/>
            <a:ext cx="9144000" cy="54086"/>
          </a:xfrm>
          <a:prstGeom prst="rect">
            <a:avLst/>
          </a:prstGeom>
          <a:gradFill flip="none" rotWithShape="1">
            <a:gsLst>
              <a:gs pos="100000">
                <a:schemeClr val="accent1">
                  <a:lumMod val="5000"/>
                  <a:lumOff val="95000"/>
                </a:schemeClr>
              </a:gs>
              <a:gs pos="31000">
                <a:schemeClr val="accent1">
                  <a:lumMod val="45000"/>
                  <a:lumOff val="55000"/>
                </a:schemeClr>
              </a:gs>
              <a:gs pos="0">
                <a:srgbClr val="1E9AD7"/>
              </a:gs>
              <a:gs pos="46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b="0" i="0" dirty="0">
              <a:latin typeface="Arial" panose="020B0604020202020204" pitchFamily="34" charset="0"/>
            </a:endParaRPr>
          </a:p>
        </p:txBody>
      </p:sp>
      <p:pic>
        <p:nvPicPr>
          <p:cNvPr id="2" name="Picture 1">
            <a:extLst>
              <a:ext uri="{FF2B5EF4-FFF2-40B4-BE49-F238E27FC236}">
                <a16:creationId xmlns:a16="http://schemas.microsoft.com/office/drawing/2014/main" id="{9559F841-4A7C-7560-BC91-D2786AB5E91C}"/>
              </a:ext>
            </a:extLst>
          </p:cNvPr>
          <p:cNvPicPr>
            <a:picLocks noChangeAspect="1"/>
          </p:cNvPicPr>
          <p:nvPr userDrawn="1"/>
        </p:nvPicPr>
        <p:blipFill>
          <a:blip r:embed="rId2"/>
          <a:stretch>
            <a:fillRect/>
          </a:stretch>
        </p:blipFill>
        <p:spPr>
          <a:xfrm>
            <a:off x="8384880" y="13350"/>
            <a:ext cx="749288" cy="288000"/>
          </a:xfrm>
          <a:prstGeom prst="rect">
            <a:avLst/>
          </a:prstGeom>
        </p:spPr>
      </p:pic>
    </p:spTree>
    <p:extLst>
      <p:ext uri="{BB962C8B-B14F-4D97-AF65-F5344CB8AC3E}">
        <p14:creationId xmlns:p14="http://schemas.microsoft.com/office/powerpoint/2010/main" val="151407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ea typeface="Malgun Gothic" panose="020B0503020000020004" pitchFamily="34" charset="-127"/>
                <a:cs typeface="Arial" panose="020B0604020202020204" pitchFamily="34" charset="0"/>
              </a:defRPr>
            </a:lvl1pPr>
          </a:lstStyle>
          <a:p>
            <a:fld id="{3B1C0531-7D8A-8743-A81D-DE951533CD03}" type="datetime1">
              <a:rPr lang="en-US" smtClean="0"/>
              <a:t>6/14/2023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ea typeface="Malgun Gothic" panose="020B0503020000020004" pitchFamily="34" charset="-127"/>
                <a:cs typeface="Arial" panose="020B0604020202020204" pitchFamily="34" charset="0"/>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ea typeface="Malgun Gothic" panose="020B0503020000020004" pitchFamily="34" charset="-127"/>
                <a:cs typeface="Arial" panose="020B0604020202020204" pitchFamily="34" charset="0"/>
              </a:defRPr>
            </a:lvl1pPr>
          </a:lstStyle>
          <a:p>
            <a:fld id="{19C25147-DD49-F344-BF64-963501AD0A7D}" type="slidenum">
              <a:rPr lang="en-US" smtClean="0"/>
              <a:pPr/>
              <a:t>‹#›</a:t>
            </a:fld>
            <a:endParaRPr lang="en-US"/>
          </a:p>
        </p:txBody>
      </p:sp>
    </p:spTree>
    <p:extLst>
      <p:ext uri="{BB962C8B-B14F-4D97-AF65-F5344CB8AC3E}">
        <p14:creationId xmlns:p14="http://schemas.microsoft.com/office/powerpoint/2010/main" val="41009024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algun Gothic" panose="020B0503020000020004" pitchFamily="34" charset="-127"/>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algun Gothic" panose="020B0503020000020004" pitchFamily="34" charset="-127"/>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algun Gothic" panose="020B0503020000020004" pitchFamily="34" charset="-127"/>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algun Gothic" panose="020B0503020000020004" pitchFamily="34" charset="-127"/>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algun Gothic" panose="020B0503020000020004" pitchFamily="34" charset="-127"/>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algun Gothic" panose="020B0503020000020004" pitchFamily="34" charset="-127"/>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hyperlink" Target="https://www.mdpi.com/2077-0383/7/10/316" TargetMode="External"/><Relationship Id="rId4" Type="http://schemas.openxmlformats.org/officeDocument/2006/relationships/hyperlink" Target="https://coredifferences.com/difference%20between-systolic-and%20diastolic-blood-pressur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rfwireless-world.com/Terminology/Advantages-and-Disadvantages-of-PPG-Sensor.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chive.ics.uci.edu/ml/datasets/Cuff-Less+Blood+Pressure+Estim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hevron 6">
            <a:extLst>
              <a:ext uri="{FF2B5EF4-FFF2-40B4-BE49-F238E27FC236}">
                <a16:creationId xmlns:a16="http://schemas.microsoft.com/office/drawing/2014/main" id="{4C9825F6-09C0-9D45-B3BC-4BB2FCE5F730}"/>
              </a:ext>
            </a:extLst>
          </p:cNvPr>
          <p:cNvSpPr/>
          <p:nvPr/>
        </p:nvSpPr>
        <p:spPr>
          <a:xfrm>
            <a:off x="0" y="1593668"/>
            <a:ext cx="9144000" cy="1443221"/>
          </a:xfrm>
          <a:prstGeom prst="chevron">
            <a:avLst>
              <a:gd name="adj" fmla="val 0"/>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ko-KR" sz="2800" b="1" dirty="0">
                <a:solidFill>
                  <a:srgbClr val="203664"/>
                </a:solidFill>
                <a:latin typeface="Arial" panose="020B0604020202020204" pitchFamily="34" charset="0"/>
                <a:ea typeface="KOPUBDOTUM MEDIUM" pitchFamily="2" charset="-127"/>
                <a:cs typeface="Arial" panose="020B0604020202020204" pitchFamily="34" charset="0"/>
              </a:rPr>
              <a:t>Optimizing Blood Pressure Estimation using</a:t>
            </a:r>
          </a:p>
          <a:p>
            <a:pPr algn="ctr">
              <a:defRPr/>
            </a:pPr>
            <a:r>
              <a:rPr lang="en-US" altLang="ko-KR" sz="2800" b="1" dirty="0">
                <a:solidFill>
                  <a:srgbClr val="203664"/>
                </a:solidFill>
                <a:latin typeface="Arial" panose="020B0604020202020204" pitchFamily="34" charset="0"/>
                <a:ea typeface="KOPUBDOTUM MEDIUM" pitchFamily="2" charset="-127"/>
                <a:cs typeface="Arial" panose="020B0604020202020204" pitchFamily="34" charset="0"/>
              </a:rPr>
              <a:t>Multiple Features Extracted from PPG Signals</a:t>
            </a:r>
            <a:endParaRPr lang="en-US" altLang="ko-KR" sz="3200" b="1" dirty="0">
              <a:solidFill>
                <a:srgbClr val="203664"/>
              </a:solidFill>
              <a:latin typeface="Arial" panose="020B0604020202020204" pitchFamily="34" charset="0"/>
              <a:ea typeface="KOPUBDOTUM MEDIUM" pitchFamily="2" charset="-127"/>
              <a:cs typeface="Arial" panose="020B0604020202020204" pitchFamily="34" charset="0"/>
            </a:endParaRPr>
          </a:p>
        </p:txBody>
      </p:sp>
      <p:sp>
        <p:nvSpPr>
          <p:cNvPr id="8" name="TextBox 7">
            <a:extLst>
              <a:ext uri="{FF2B5EF4-FFF2-40B4-BE49-F238E27FC236}">
                <a16:creationId xmlns:a16="http://schemas.microsoft.com/office/drawing/2014/main" id="{068F8E45-CB51-8349-9CF4-C272A995D5C1}"/>
              </a:ext>
            </a:extLst>
          </p:cNvPr>
          <p:cNvSpPr txBox="1">
            <a:spLocks noChangeArrowheads="1"/>
          </p:cNvSpPr>
          <p:nvPr/>
        </p:nvSpPr>
        <p:spPr bwMode="auto">
          <a:xfrm>
            <a:off x="0" y="132436"/>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sp>
        <p:nvSpPr>
          <p:cNvPr id="10" name="Subtitle 4">
            <a:extLst>
              <a:ext uri="{FF2B5EF4-FFF2-40B4-BE49-F238E27FC236}">
                <a16:creationId xmlns:a16="http://schemas.microsoft.com/office/drawing/2014/main" id="{2463E8AF-612F-794E-89BE-F3D72DAEB037}"/>
              </a:ext>
            </a:extLst>
          </p:cNvPr>
          <p:cNvSpPr>
            <a:spLocks noGrp="1"/>
          </p:cNvSpPr>
          <p:nvPr>
            <p:ph type="subTitle" idx="1"/>
          </p:nvPr>
        </p:nvSpPr>
        <p:spPr>
          <a:xfrm>
            <a:off x="1143000" y="3602038"/>
            <a:ext cx="6858000" cy="2222166"/>
          </a:xfrm>
        </p:spPr>
        <p:txBody>
          <a:bodyPr>
            <a:normAutofit fontScale="92500" lnSpcReduction="20000"/>
          </a:bodyPr>
          <a:lstStyle/>
          <a:p>
            <a:pPr eaLnBrk="1" fontAlgn="auto" hangingPunct="1">
              <a:spcAft>
                <a:spcPts val="0"/>
              </a:spcAft>
              <a:defRPr/>
            </a:pPr>
            <a:endParaRPr lang="en-US" sz="2000" dirty="0">
              <a:solidFill>
                <a:srgbClr val="203764"/>
              </a:solidFill>
              <a:ea typeface="+mn-ea"/>
            </a:endParaRPr>
          </a:p>
          <a:p>
            <a:pPr eaLnBrk="1" fontAlgn="auto" hangingPunct="1">
              <a:spcAft>
                <a:spcPts val="0"/>
              </a:spcAft>
              <a:defRPr/>
            </a:pPr>
            <a:endParaRPr lang="en-US" altLang="ko-KR" sz="2000" dirty="0">
              <a:solidFill>
                <a:srgbClr val="203764"/>
              </a:solidFill>
              <a:ea typeface="+mn-ea"/>
            </a:endParaRPr>
          </a:p>
          <a:p>
            <a:pPr eaLnBrk="1" fontAlgn="auto" hangingPunct="1">
              <a:spcAft>
                <a:spcPts val="0"/>
              </a:spcAft>
              <a:defRPr/>
            </a:pPr>
            <a:r>
              <a:rPr lang="en-US" altLang="ko-KR" b="1" dirty="0">
                <a:solidFill>
                  <a:srgbClr val="203764"/>
                </a:solidFill>
                <a:ea typeface="+mn-ea"/>
              </a:rPr>
              <a:t>Final Project Presentation</a:t>
            </a:r>
          </a:p>
          <a:p>
            <a:pPr eaLnBrk="1" fontAlgn="auto" hangingPunct="1">
              <a:spcAft>
                <a:spcPts val="0"/>
              </a:spcAft>
              <a:defRPr/>
            </a:pPr>
            <a:r>
              <a:rPr lang="en-US" altLang="ko-KR" b="1" dirty="0">
                <a:solidFill>
                  <a:srgbClr val="203764"/>
                </a:solidFill>
                <a:ea typeface="+mn-ea"/>
              </a:rPr>
              <a:t>Students name: Geonwoo Ji and Denis Bernard</a:t>
            </a:r>
          </a:p>
          <a:p>
            <a:pPr eaLnBrk="1" fontAlgn="auto" hangingPunct="1">
              <a:spcAft>
                <a:spcPts val="0"/>
              </a:spcAft>
              <a:defRPr/>
            </a:pPr>
            <a:endParaRPr lang="en-US" altLang="ko-KR" b="1" dirty="0">
              <a:solidFill>
                <a:srgbClr val="203764"/>
              </a:solidFill>
              <a:ea typeface="+mn-ea"/>
            </a:endParaRPr>
          </a:p>
          <a:p>
            <a:pPr eaLnBrk="1" fontAlgn="auto" hangingPunct="1">
              <a:spcAft>
                <a:spcPts val="0"/>
              </a:spcAft>
              <a:defRPr/>
            </a:pPr>
            <a:r>
              <a:rPr lang="en-US" altLang="ko-KR" b="1" dirty="0">
                <a:solidFill>
                  <a:srgbClr val="203764"/>
                </a:solidFill>
                <a:ea typeface="+mn-ea"/>
              </a:rPr>
              <a:t>Soonchunhyang University</a:t>
            </a:r>
          </a:p>
          <a:p>
            <a:pPr eaLnBrk="1" fontAlgn="auto" hangingPunct="1">
              <a:spcAft>
                <a:spcPts val="0"/>
              </a:spcAft>
              <a:defRPr/>
            </a:pPr>
            <a:endParaRPr lang="en-US" altLang="ko-KR" sz="1800" dirty="0">
              <a:solidFill>
                <a:srgbClr val="203764"/>
              </a:solidFill>
              <a:ea typeface="+mn-ea"/>
            </a:endParaRPr>
          </a:p>
        </p:txBody>
      </p:sp>
      <p:sp>
        <p:nvSpPr>
          <p:cNvPr id="4" name="Rectangle 3">
            <a:extLst>
              <a:ext uri="{FF2B5EF4-FFF2-40B4-BE49-F238E27FC236}">
                <a16:creationId xmlns:a16="http://schemas.microsoft.com/office/drawing/2014/main" id="{AAFACAAD-C021-1875-A6B3-F5648F5236DF}"/>
              </a:ext>
            </a:extLst>
          </p:cNvPr>
          <p:cNvSpPr/>
          <p:nvPr/>
        </p:nvSpPr>
        <p:spPr>
          <a:xfrm>
            <a:off x="0" y="2949781"/>
            <a:ext cx="9144000" cy="87108"/>
          </a:xfrm>
          <a:prstGeom prst="rect">
            <a:avLst/>
          </a:prstGeom>
          <a:gradFill flip="none" rotWithShape="1">
            <a:gsLst>
              <a:gs pos="100000">
                <a:schemeClr val="accent1">
                  <a:lumMod val="5000"/>
                  <a:lumOff val="95000"/>
                </a:schemeClr>
              </a:gs>
              <a:gs pos="21000">
                <a:schemeClr val="accent1">
                  <a:lumMod val="45000"/>
                  <a:lumOff val="55000"/>
                </a:schemeClr>
              </a:gs>
              <a:gs pos="0">
                <a:srgbClr val="1E9AD7"/>
              </a:gs>
              <a:gs pos="46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KR" dirty="0">
              <a:latin typeface="Arial" panose="020B0604020202020204" pitchFamily="34" charset="0"/>
            </a:endParaRPr>
          </a:p>
        </p:txBody>
      </p:sp>
    </p:spTree>
    <p:extLst>
      <p:ext uri="{BB962C8B-B14F-4D97-AF65-F5344CB8AC3E}">
        <p14:creationId xmlns:p14="http://schemas.microsoft.com/office/powerpoint/2010/main" val="300090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DC61-BEC5-7C6C-013F-A3B51BB51637}"/>
              </a:ext>
            </a:extLst>
          </p:cNvPr>
          <p:cNvSpPr>
            <a:spLocks noGrp="1"/>
          </p:cNvSpPr>
          <p:nvPr>
            <p:ph type="title"/>
          </p:nvPr>
        </p:nvSpPr>
        <p:spPr/>
        <p:txBody>
          <a:bodyPr/>
          <a:lstStyle/>
          <a:p>
            <a:r>
              <a:rPr lang="en-US" dirty="0"/>
              <a:t>Feature extraction </a:t>
            </a:r>
          </a:p>
        </p:txBody>
      </p:sp>
      <p:sp>
        <p:nvSpPr>
          <p:cNvPr id="3" name="Slide Number Placeholder 2">
            <a:extLst>
              <a:ext uri="{FF2B5EF4-FFF2-40B4-BE49-F238E27FC236}">
                <a16:creationId xmlns:a16="http://schemas.microsoft.com/office/drawing/2014/main" id="{64577ADF-F0AE-A882-981B-0602FC6C70A0}"/>
              </a:ext>
            </a:extLst>
          </p:cNvPr>
          <p:cNvSpPr>
            <a:spLocks noGrp="1"/>
          </p:cNvSpPr>
          <p:nvPr>
            <p:ph type="sldNum" sz="quarter" idx="10"/>
          </p:nvPr>
        </p:nvSpPr>
        <p:spPr/>
        <p:txBody>
          <a:bodyPr/>
          <a:lstStyle/>
          <a:p>
            <a:pPr>
              <a:defRPr/>
            </a:pPr>
            <a:fld id="{E529AB77-D730-480D-8C3D-1608BB57B40C}" type="slidenum">
              <a:rPr lang="en-US" smtClean="0"/>
              <a:pPr>
                <a:defRPr/>
              </a:pPr>
              <a:t>10</a:t>
            </a:fld>
            <a:endParaRPr lang="en-US" dirty="0"/>
          </a:p>
        </p:txBody>
      </p:sp>
      <p:sp>
        <p:nvSpPr>
          <p:cNvPr id="4" name="Content Placeholder 3">
            <a:extLst>
              <a:ext uri="{FF2B5EF4-FFF2-40B4-BE49-F238E27FC236}">
                <a16:creationId xmlns:a16="http://schemas.microsoft.com/office/drawing/2014/main" id="{4B1BD350-FB98-A4A3-A30C-306723FC8757}"/>
              </a:ext>
            </a:extLst>
          </p:cNvPr>
          <p:cNvSpPr>
            <a:spLocks noGrp="1"/>
          </p:cNvSpPr>
          <p:nvPr>
            <p:ph idx="1"/>
          </p:nvPr>
        </p:nvSpPr>
        <p:spPr>
          <a:xfrm>
            <a:off x="488648" y="923188"/>
            <a:ext cx="8166704" cy="5464601"/>
          </a:xfrm>
        </p:spPr>
        <p:txBody>
          <a:bodyPr>
            <a:normAutofit/>
          </a:bodyPr>
          <a:lstStyle/>
          <a:p>
            <a:r>
              <a:rPr lang="en-US" sz="2000" dirty="0"/>
              <a:t>Feature extraction from PPG signal</a:t>
            </a:r>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r>
              <a:rPr lang="en-US" sz="2000" dirty="0"/>
              <a:t>Target values extraction from ABP signal</a:t>
            </a:r>
          </a:p>
          <a:p>
            <a:endParaRPr lang="en-US" sz="2000" dirty="0"/>
          </a:p>
        </p:txBody>
      </p:sp>
      <p:sp>
        <p:nvSpPr>
          <p:cNvPr id="5" name="Rectangle 4">
            <a:extLst>
              <a:ext uri="{FF2B5EF4-FFF2-40B4-BE49-F238E27FC236}">
                <a16:creationId xmlns:a16="http://schemas.microsoft.com/office/drawing/2014/main" id="{9938FAA4-3F00-F0DF-BF81-6A12DD7EE439}"/>
              </a:ext>
            </a:extLst>
          </p:cNvPr>
          <p:cNvSpPr/>
          <p:nvPr/>
        </p:nvSpPr>
        <p:spPr>
          <a:xfrm>
            <a:off x="752261" y="4016110"/>
            <a:ext cx="5007982" cy="3616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From the ABP signal, SBP and DBP values will be extracted</a:t>
            </a:r>
          </a:p>
        </p:txBody>
      </p:sp>
      <p:grpSp>
        <p:nvGrpSpPr>
          <p:cNvPr id="6" name="Group 5">
            <a:extLst>
              <a:ext uri="{FF2B5EF4-FFF2-40B4-BE49-F238E27FC236}">
                <a16:creationId xmlns:a16="http://schemas.microsoft.com/office/drawing/2014/main" id="{B42CC688-E3E5-DA49-64D3-27616BFB4FCE}"/>
              </a:ext>
            </a:extLst>
          </p:cNvPr>
          <p:cNvGrpSpPr/>
          <p:nvPr/>
        </p:nvGrpSpPr>
        <p:grpSpPr>
          <a:xfrm>
            <a:off x="752261" y="4266920"/>
            <a:ext cx="3819739" cy="2436244"/>
            <a:chOff x="411602" y="3939698"/>
            <a:chExt cx="4016963" cy="2562034"/>
          </a:xfrm>
        </p:grpSpPr>
        <p:grpSp>
          <p:nvGrpSpPr>
            <p:cNvPr id="7" name="Group 6">
              <a:extLst>
                <a:ext uri="{FF2B5EF4-FFF2-40B4-BE49-F238E27FC236}">
                  <a16:creationId xmlns:a16="http://schemas.microsoft.com/office/drawing/2014/main" id="{DAE3D873-32A5-B1E0-0778-C80CEBE2807C}"/>
                </a:ext>
              </a:extLst>
            </p:cNvPr>
            <p:cNvGrpSpPr/>
            <p:nvPr/>
          </p:nvGrpSpPr>
          <p:grpSpPr>
            <a:xfrm>
              <a:off x="411602" y="4059985"/>
              <a:ext cx="4016963" cy="2441747"/>
              <a:chOff x="411602" y="4059985"/>
              <a:chExt cx="4016963" cy="2441747"/>
            </a:xfrm>
          </p:grpSpPr>
          <p:pic>
            <p:nvPicPr>
              <p:cNvPr id="10" name="Picture 9">
                <a:extLst>
                  <a:ext uri="{FF2B5EF4-FFF2-40B4-BE49-F238E27FC236}">
                    <a16:creationId xmlns:a16="http://schemas.microsoft.com/office/drawing/2014/main" id="{FBB39120-A341-83CD-2FA7-CC74415CDBAB}"/>
                  </a:ext>
                </a:extLst>
              </p:cNvPr>
              <p:cNvPicPr>
                <a:picLocks noChangeAspect="1"/>
              </p:cNvPicPr>
              <p:nvPr/>
            </p:nvPicPr>
            <p:blipFill>
              <a:blip r:embed="rId2"/>
              <a:stretch>
                <a:fillRect/>
              </a:stretch>
            </p:blipFill>
            <p:spPr>
              <a:xfrm>
                <a:off x="411602" y="4059985"/>
                <a:ext cx="4016963" cy="2441747"/>
              </a:xfrm>
              <a:prstGeom prst="rect">
                <a:avLst/>
              </a:prstGeom>
            </p:spPr>
          </p:pic>
          <p:sp>
            <p:nvSpPr>
              <p:cNvPr id="11" name="Oval 10">
                <a:extLst>
                  <a:ext uri="{FF2B5EF4-FFF2-40B4-BE49-F238E27FC236}">
                    <a16:creationId xmlns:a16="http://schemas.microsoft.com/office/drawing/2014/main" id="{96B56026-C2A3-0260-39CD-39E4037C3953}"/>
                  </a:ext>
                </a:extLst>
              </p:cNvPr>
              <p:cNvSpPr/>
              <p:nvPr/>
            </p:nvSpPr>
            <p:spPr>
              <a:xfrm>
                <a:off x="2581836" y="6167718"/>
                <a:ext cx="99169" cy="99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9CE431E-A649-317A-56EE-C451481F70AD}"/>
                  </a:ext>
                </a:extLst>
              </p:cNvPr>
              <p:cNvSpPr/>
              <p:nvPr/>
            </p:nvSpPr>
            <p:spPr>
              <a:xfrm>
                <a:off x="1179210" y="4065996"/>
                <a:ext cx="99169" cy="99169"/>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617644F6-8F4B-8CD7-5A37-51F1108FCF65}"/>
                </a:ext>
              </a:extLst>
            </p:cNvPr>
            <p:cNvSpPr/>
            <p:nvPr/>
          </p:nvSpPr>
          <p:spPr>
            <a:xfrm>
              <a:off x="1151758" y="3939698"/>
              <a:ext cx="708212" cy="252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Arial" panose="020B0604020202020204" pitchFamily="34" charset="0"/>
                  <a:cs typeface="Arial" panose="020B0604020202020204" pitchFamily="34" charset="0"/>
                </a:rPr>
                <a:t>SBP</a:t>
              </a:r>
            </a:p>
          </p:txBody>
        </p:sp>
        <p:sp>
          <p:nvSpPr>
            <p:cNvPr id="9" name="Rectangle 8">
              <a:extLst>
                <a:ext uri="{FF2B5EF4-FFF2-40B4-BE49-F238E27FC236}">
                  <a16:creationId xmlns:a16="http://schemas.microsoft.com/office/drawing/2014/main" id="{0D0C0532-09EB-DA07-F8CC-594EB461F440}"/>
                </a:ext>
              </a:extLst>
            </p:cNvPr>
            <p:cNvSpPr/>
            <p:nvPr/>
          </p:nvSpPr>
          <p:spPr>
            <a:xfrm>
              <a:off x="2570539" y="6091004"/>
              <a:ext cx="708212" cy="252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ysClr val="windowText" lastClr="000000"/>
                  </a:solidFill>
                  <a:latin typeface="Arial" panose="020B0604020202020204" pitchFamily="34" charset="0"/>
                  <a:cs typeface="Arial" panose="020B0604020202020204" pitchFamily="34" charset="0"/>
                </a:rPr>
                <a:t>DBP</a:t>
              </a:r>
            </a:p>
          </p:txBody>
        </p:sp>
      </p:grpSp>
      <p:grpSp>
        <p:nvGrpSpPr>
          <p:cNvPr id="13" name="Group 12">
            <a:extLst>
              <a:ext uri="{FF2B5EF4-FFF2-40B4-BE49-F238E27FC236}">
                <a16:creationId xmlns:a16="http://schemas.microsoft.com/office/drawing/2014/main" id="{0A5943B8-258C-526C-27E7-7AAC25D05596}"/>
              </a:ext>
            </a:extLst>
          </p:cNvPr>
          <p:cNvGrpSpPr/>
          <p:nvPr/>
        </p:nvGrpSpPr>
        <p:grpSpPr>
          <a:xfrm>
            <a:off x="0" y="0"/>
            <a:ext cx="7924800" cy="307777"/>
            <a:chOff x="0" y="16231"/>
            <a:chExt cx="7924800" cy="307777"/>
          </a:xfrm>
        </p:grpSpPr>
        <p:sp>
          <p:nvSpPr>
            <p:cNvPr id="14" name="Rectangle 13">
              <a:extLst>
                <a:ext uri="{FF2B5EF4-FFF2-40B4-BE49-F238E27FC236}">
                  <a16:creationId xmlns:a16="http://schemas.microsoft.com/office/drawing/2014/main" id="{EA4FF954-036E-1D46-56EE-B80A8D0EDA2D}"/>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6E28D1-38C7-4713-D3A6-3A5D4F156354}"/>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sp>
        <p:nvSpPr>
          <p:cNvPr id="16" name="Rectangle 15">
            <a:extLst>
              <a:ext uri="{FF2B5EF4-FFF2-40B4-BE49-F238E27FC236}">
                <a16:creationId xmlns:a16="http://schemas.microsoft.com/office/drawing/2014/main" id="{8A3A5939-CB49-E007-A3F3-B2B04C86F5DC}"/>
              </a:ext>
            </a:extLst>
          </p:cNvPr>
          <p:cNvSpPr/>
          <p:nvPr/>
        </p:nvSpPr>
        <p:spPr>
          <a:xfrm>
            <a:off x="5059273" y="4874515"/>
            <a:ext cx="3573732" cy="140435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b="1" dirty="0">
                <a:solidFill>
                  <a:sysClr val="windowText" lastClr="000000"/>
                </a:solidFill>
                <a:latin typeface="Arial" panose="020B0604020202020204" pitchFamily="34" charset="0"/>
                <a:cs typeface="Arial" panose="020B0604020202020204" pitchFamily="34" charset="0"/>
              </a:rPr>
              <a:t>Feature Extraction</a:t>
            </a:r>
          </a:p>
          <a:p>
            <a:pPr lvl="1"/>
            <a:endParaRPr lang="en-US" sz="1600" b="1" dirty="0">
              <a:solidFill>
                <a:sysClr val="windowText" lastClr="000000"/>
              </a:solidFill>
              <a:latin typeface="Arial" panose="020B0604020202020204" pitchFamily="34" charset="0"/>
              <a:cs typeface="Arial" panose="020B0604020202020204" pitchFamily="34" charset="0"/>
            </a:endParaRPr>
          </a:p>
          <a:p>
            <a:pPr marL="742950" lvl="1" indent="-285750">
              <a:buFont typeface="Wingdings" panose="05000000000000000000" pitchFamily="2" charset="2"/>
              <a:buChar char="Ø"/>
            </a:pPr>
            <a:r>
              <a:rPr lang="en-US" sz="1600" dirty="0">
                <a:solidFill>
                  <a:sysClr val="windowText" lastClr="000000"/>
                </a:solidFill>
                <a:latin typeface="Arial" panose="020B0604020202020204" pitchFamily="34" charset="0"/>
                <a:cs typeface="Arial" panose="020B0604020202020204" pitchFamily="34" charset="0"/>
              </a:rPr>
              <a:t>Extracting SBP and DBP values from each ABP signal</a:t>
            </a:r>
          </a:p>
        </p:txBody>
      </p:sp>
      <p:sp>
        <p:nvSpPr>
          <p:cNvPr id="17" name="Arrow: Right 16">
            <a:extLst>
              <a:ext uri="{FF2B5EF4-FFF2-40B4-BE49-F238E27FC236}">
                <a16:creationId xmlns:a16="http://schemas.microsoft.com/office/drawing/2014/main" id="{A6DCE7D0-4B7A-5C25-D3D8-153208BB4128}"/>
              </a:ext>
            </a:extLst>
          </p:cNvPr>
          <p:cNvSpPr/>
          <p:nvPr/>
        </p:nvSpPr>
        <p:spPr>
          <a:xfrm>
            <a:off x="4563029" y="5285587"/>
            <a:ext cx="496244" cy="398509"/>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896D31B-90C2-8AB8-F0F3-36BB4F10381F}"/>
              </a:ext>
            </a:extLst>
          </p:cNvPr>
          <p:cNvSpPr/>
          <p:nvPr/>
        </p:nvSpPr>
        <p:spPr>
          <a:xfrm>
            <a:off x="5025616" y="1460016"/>
            <a:ext cx="3769739" cy="194946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US" sz="1600" b="1" dirty="0">
                <a:solidFill>
                  <a:sysClr val="windowText" lastClr="000000"/>
                </a:solidFill>
                <a:latin typeface="Arial" panose="020B0604020202020204" pitchFamily="34" charset="0"/>
                <a:cs typeface="Arial" panose="020B0604020202020204" pitchFamily="34" charset="0"/>
              </a:rPr>
              <a:t>Feature Extraction</a:t>
            </a:r>
          </a:p>
          <a:p>
            <a:pPr marL="742950" lvl="1" indent="-285750">
              <a:buFont typeface="Wingdings" panose="05000000000000000000" pitchFamily="2" charset="2"/>
              <a:buChar char="Ø"/>
            </a:pPr>
            <a:r>
              <a:rPr lang="en-US" sz="1400" dirty="0">
                <a:solidFill>
                  <a:sysClr val="windowText" lastClr="000000"/>
                </a:solidFill>
                <a:latin typeface="Arial" panose="020B0604020202020204" pitchFamily="34" charset="0"/>
                <a:cs typeface="Arial" panose="020B0604020202020204" pitchFamily="34" charset="0"/>
              </a:rPr>
              <a:t>From the PPG signal 82 features were extracted such as:-</a:t>
            </a:r>
          </a:p>
          <a:p>
            <a:pPr marL="1200150" lvl="2" indent="-285750">
              <a:buFont typeface="Wingdings" panose="05000000000000000000" pitchFamily="2" charset="2"/>
              <a:buChar char="ü"/>
            </a:pPr>
            <a:r>
              <a:rPr lang="en-US" sz="1400" dirty="0">
                <a:solidFill>
                  <a:sysClr val="windowText" lastClr="000000"/>
                </a:solidFill>
                <a:latin typeface="Arial" panose="020B0604020202020204" pitchFamily="34" charset="0"/>
                <a:cs typeface="Arial" panose="020B0604020202020204" pitchFamily="34" charset="0"/>
              </a:rPr>
              <a:t>Statistical features, </a:t>
            </a:r>
          </a:p>
          <a:p>
            <a:pPr marL="1200150" lvl="2" indent="-285750">
              <a:buFont typeface="Wingdings" panose="05000000000000000000" pitchFamily="2" charset="2"/>
              <a:buChar char="ü"/>
            </a:pPr>
            <a:r>
              <a:rPr lang="en-US" sz="1400" dirty="0">
                <a:solidFill>
                  <a:sysClr val="windowText" lastClr="000000"/>
                </a:solidFill>
                <a:latin typeface="Arial" panose="020B0604020202020204" pitchFamily="34" charset="0"/>
                <a:cs typeface="Arial" panose="020B0604020202020204" pitchFamily="34" charset="0"/>
              </a:rPr>
              <a:t>Time-domain features, </a:t>
            </a:r>
          </a:p>
          <a:p>
            <a:pPr marL="1200150" lvl="2" indent="-285750">
              <a:buFont typeface="Wingdings" panose="05000000000000000000" pitchFamily="2" charset="2"/>
              <a:buChar char="ü"/>
            </a:pPr>
            <a:r>
              <a:rPr lang="en-US" sz="1400" dirty="0">
                <a:solidFill>
                  <a:sysClr val="windowText" lastClr="000000"/>
                </a:solidFill>
                <a:latin typeface="Arial" panose="020B0604020202020204" pitchFamily="34" charset="0"/>
                <a:cs typeface="Arial" panose="020B0604020202020204" pitchFamily="34" charset="0"/>
              </a:rPr>
              <a:t>Frequency domain features, </a:t>
            </a:r>
          </a:p>
          <a:p>
            <a:pPr marL="1200150" lvl="2" indent="-285750">
              <a:buFont typeface="Wingdings" panose="05000000000000000000" pitchFamily="2" charset="2"/>
              <a:buChar char="ü"/>
            </a:pPr>
            <a:r>
              <a:rPr lang="en-US" sz="1400" dirty="0">
                <a:solidFill>
                  <a:sysClr val="windowText" lastClr="000000"/>
                </a:solidFill>
                <a:latin typeface="Arial" panose="020B0604020202020204" pitchFamily="34" charset="0"/>
                <a:cs typeface="Arial" panose="020B0604020202020204" pitchFamily="34" charset="0"/>
              </a:rPr>
              <a:t>Amplitude-based features, </a:t>
            </a:r>
          </a:p>
          <a:p>
            <a:pPr marL="1200150" lvl="2" indent="-285750">
              <a:buFont typeface="Wingdings" panose="05000000000000000000" pitchFamily="2" charset="2"/>
              <a:buChar char="ü"/>
            </a:pPr>
            <a:r>
              <a:rPr lang="en-US" sz="1400" dirty="0">
                <a:solidFill>
                  <a:sysClr val="windowText" lastClr="000000"/>
                </a:solidFill>
                <a:latin typeface="Arial" panose="020B0604020202020204" pitchFamily="34" charset="0"/>
                <a:cs typeface="Arial" panose="020B0604020202020204" pitchFamily="34" charset="0"/>
              </a:rPr>
              <a:t>Gradient-based features, and</a:t>
            </a:r>
          </a:p>
          <a:p>
            <a:pPr marL="1200150" lvl="2" indent="-285750">
              <a:buFont typeface="Wingdings" panose="05000000000000000000" pitchFamily="2" charset="2"/>
              <a:buChar char="ü"/>
            </a:pPr>
            <a:r>
              <a:rPr lang="en-US" sz="1400" dirty="0">
                <a:solidFill>
                  <a:sysClr val="windowText" lastClr="000000"/>
                </a:solidFill>
                <a:latin typeface="Arial" panose="020B0604020202020204" pitchFamily="34" charset="0"/>
                <a:cs typeface="Arial" panose="020B0604020202020204" pitchFamily="34" charset="0"/>
              </a:rPr>
              <a:t> Morphological features</a:t>
            </a:r>
          </a:p>
        </p:txBody>
      </p:sp>
      <p:pic>
        <p:nvPicPr>
          <p:cNvPr id="19" name="Picture 18">
            <a:extLst>
              <a:ext uri="{FF2B5EF4-FFF2-40B4-BE49-F238E27FC236}">
                <a16:creationId xmlns:a16="http://schemas.microsoft.com/office/drawing/2014/main" id="{880C2B43-9C84-AE57-905C-779F0EE5637F}"/>
              </a:ext>
            </a:extLst>
          </p:cNvPr>
          <p:cNvPicPr>
            <a:picLocks noChangeAspect="1"/>
          </p:cNvPicPr>
          <p:nvPr/>
        </p:nvPicPr>
        <p:blipFill>
          <a:blip r:embed="rId3"/>
          <a:stretch>
            <a:fillRect/>
          </a:stretch>
        </p:blipFill>
        <p:spPr>
          <a:xfrm>
            <a:off x="578146" y="1419618"/>
            <a:ext cx="4195784" cy="2323732"/>
          </a:xfrm>
          <a:prstGeom prst="rect">
            <a:avLst/>
          </a:prstGeom>
        </p:spPr>
      </p:pic>
      <p:sp>
        <p:nvSpPr>
          <p:cNvPr id="20" name="Arrow: Right 19">
            <a:extLst>
              <a:ext uri="{FF2B5EF4-FFF2-40B4-BE49-F238E27FC236}">
                <a16:creationId xmlns:a16="http://schemas.microsoft.com/office/drawing/2014/main" id="{F1A6FAD1-686E-4194-4943-D7516F029EC6}"/>
              </a:ext>
            </a:extLst>
          </p:cNvPr>
          <p:cNvSpPr/>
          <p:nvPr/>
        </p:nvSpPr>
        <p:spPr>
          <a:xfrm>
            <a:off x="4696402" y="2316819"/>
            <a:ext cx="329214" cy="235865"/>
          </a:xfrm>
          <a:prstGeom prst="rightArrow">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F0C8A7-5457-4A8A-33B3-1A1978D1B5D6}"/>
              </a:ext>
            </a:extLst>
          </p:cNvPr>
          <p:cNvSpPr/>
          <p:nvPr/>
        </p:nvSpPr>
        <p:spPr>
          <a:xfrm>
            <a:off x="752261" y="1195021"/>
            <a:ext cx="4336031" cy="3027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PPG signal and expected features to be extracted</a:t>
            </a:r>
          </a:p>
        </p:txBody>
      </p:sp>
    </p:spTree>
    <p:extLst>
      <p:ext uri="{BB962C8B-B14F-4D97-AF65-F5344CB8AC3E}">
        <p14:creationId xmlns:p14="http://schemas.microsoft.com/office/powerpoint/2010/main" val="1859461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2FA90-0E65-9DBE-E3C8-73746987E91E}"/>
              </a:ext>
            </a:extLst>
          </p:cNvPr>
          <p:cNvSpPr>
            <a:spLocks noGrp="1"/>
          </p:cNvSpPr>
          <p:nvPr>
            <p:ph type="title"/>
          </p:nvPr>
        </p:nvSpPr>
        <p:spPr/>
        <p:txBody>
          <a:bodyPr/>
          <a:lstStyle/>
          <a:p>
            <a:r>
              <a:rPr lang="en-US" dirty="0"/>
              <a:t>List of 82 features extracted from PPG signal</a:t>
            </a:r>
          </a:p>
        </p:txBody>
      </p:sp>
      <p:sp>
        <p:nvSpPr>
          <p:cNvPr id="3" name="Slide Number Placeholder 2">
            <a:extLst>
              <a:ext uri="{FF2B5EF4-FFF2-40B4-BE49-F238E27FC236}">
                <a16:creationId xmlns:a16="http://schemas.microsoft.com/office/drawing/2014/main" id="{E96DE636-E36A-48EE-973E-9F4EC81E977F}"/>
              </a:ext>
            </a:extLst>
          </p:cNvPr>
          <p:cNvSpPr>
            <a:spLocks noGrp="1"/>
          </p:cNvSpPr>
          <p:nvPr>
            <p:ph type="sldNum" sz="quarter" idx="10"/>
          </p:nvPr>
        </p:nvSpPr>
        <p:spPr/>
        <p:txBody>
          <a:bodyPr/>
          <a:lstStyle/>
          <a:p>
            <a:pPr>
              <a:defRPr/>
            </a:pPr>
            <a:fld id="{E529AB77-D730-480D-8C3D-1608BB57B40C}" type="slidenum">
              <a:rPr lang="en-US" smtClean="0"/>
              <a:pPr>
                <a:defRPr/>
              </a:pPr>
              <a:t>11</a:t>
            </a:fld>
            <a:endParaRPr lang="en-US" dirty="0"/>
          </a:p>
        </p:txBody>
      </p:sp>
      <p:grpSp>
        <p:nvGrpSpPr>
          <p:cNvPr id="5" name="Group 4">
            <a:extLst>
              <a:ext uri="{FF2B5EF4-FFF2-40B4-BE49-F238E27FC236}">
                <a16:creationId xmlns:a16="http://schemas.microsoft.com/office/drawing/2014/main" id="{88814646-BBE1-000D-FDEF-7A80C8344DA6}"/>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54AB13D7-C154-ABFE-22B5-7362A0996744}"/>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A0AF78C-B6EA-059E-9805-DE1F2A5273E6}"/>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pic>
        <p:nvPicPr>
          <p:cNvPr id="9" name="Picture 8">
            <a:extLst>
              <a:ext uri="{FF2B5EF4-FFF2-40B4-BE49-F238E27FC236}">
                <a16:creationId xmlns:a16="http://schemas.microsoft.com/office/drawing/2014/main" id="{ABD9231C-B87A-E6C7-B568-970A0A4CF4A1}"/>
              </a:ext>
            </a:extLst>
          </p:cNvPr>
          <p:cNvPicPr>
            <a:picLocks noChangeAspect="1"/>
          </p:cNvPicPr>
          <p:nvPr/>
        </p:nvPicPr>
        <p:blipFill>
          <a:blip r:embed="rId2"/>
          <a:stretch>
            <a:fillRect/>
          </a:stretch>
        </p:blipFill>
        <p:spPr>
          <a:xfrm>
            <a:off x="1394379" y="744071"/>
            <a:ext cx="6634907" cy="6109013"/>
          </a:xfrm>
          <a:prstGeom prst="rect">
            <a:avLst/>
          </a:prstGeom>
        </p:spPr>
      </p:pic>
    </p:spTree>
    <p:extLst>
      <p:ext uri="{BB962C8B-B14F-4D97-AF65-F5344CB8AC3E}">
        <p14:creationId xmlns:p14="http://schemas.microsoft.com/office/powerpoint/2010/main" val="2075255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6E78-5993-9BC0-168C-4AFD38D7A89A}"/>
              </a:ext>
            </a:extLst>
          </p:cNvPr>
          <p:cNvSpPr>
            <a:spLocks noGrp="1"/>
          </p:cNvSpPr>
          <p:nvPr>
            <p:ph type="title"/>
          </p:nvPr>
        </p:nvSpPr>
        <p:spPr/>
        <p:txBody>
          <a:bodyPr/>
          <a:lstStyle/>
          <a:p>
            <a:r>
              <a:rPr lang="en-US" dirty="0"/>
              <a:t>Experiment and Results</a:t>
            </a:r>
          </a:p>
        </p:txBody>
      </p:sp>
      <p:sp>
        <p:nvSpPr>
          <p:cNvPr id="3" name="Slide Number Placeholder 2">
            <a:extLst>
              <a:ext uri="{FF2B5EF4-FFF2-40B4-BE49-F238E27FC236}">
                <a16:creationId xmlns:a16="http://schemas.microsoft.com/office/drawing/2014/main" id="{486E3AF5-B248-3066-F29A-D8D1B8376AC6}"/>
              </a:ext>
            </a:extLst>
          </p:cNvPr>
          <p:cNvSpPr>
            <a:spLocks noGrp="1"/>
          </p:cNvSpPr>
          <p:nvPr>
            <p:ph type="sldNum" sz="quarter" idx="10"/>
          </p:nvPr>
        </p:nvSpPr>
        <p:spPr/>
        <p:txBody>
          <a:bodyPr/>
          <a:lstStyle/>
          <a:p>
            <a:pPr>
              <a:defRPr/>
            </a:pPr>
            <a:fld id="{E529AB77-D730-480D-8C3D-1608BB57B40C}" type="slidenum">
              <a:rPr lang="en-US" smtClean="0"/>
              <a:pPr>
                <a:defRPr/>
              </a:pPr>
              <a:t>12</a:t>
            </a:fld>
            <a:endParaRPr lang="en-US" dirty="0"/>
          </a:p>
        </p:txBody>
      </p:sp>
      <p:sp>
        <p:nvSpPr>
          <p:cNvPr id="4" name="Content Placeholder 3">
            <a:extLst>
              <a:ext uri="{FF2B5EF4-FFF2-40B4-BE49-F238E27FC236}">
                <a16:creationId xmlns:a16="http://schemas.microsoft.com/office/drawing/2014/main" id="{E672D1DF-E79A-9AA2-9A45-47D0683BF6A1}"/>
              </a:ext>
            </a:extLst>
          </p:cNvPr>
          <p:cNvSpPr>
            <a:spLocks noGrp="1"/>
          </p:cNvSpPr>
          <p:nvPr>
            <p:ph idx="1"/>
          </p:nvPr>
        </p:nvSpPr>
        <p:spPr/>
        <p:txBody>
          <a:bodyPr/>
          <a:lstStyle/>
          <a:p>
            <a:r>
              <a:rPr lang="en-US" sz="2000" dirty="0"/>
              <a:t>Experiment setting</a:t>
            </a:r>
          </a:p>
          <a:p>
            <a:pPr lvl="1"/>
            <a:r>
              <a:rPr lang="en-US" dirty="0"/>
              <a:t>Programming language : Python</a:t>
            </a:r>
          </a:p>
          <a:p>
            <a:pPr lvl="1"/>
            <a:r>
              <a:rPr lang="en-US" dirty="0"/>
              <a:t>Python libraries : TensorFlow and </a:t>
            </a:r>
            <a:r>
              <a:rPr lang="en-US" dirty="0" err="1"/>
              <a:t>Keras</a:t>
            </a:r>
            <a:endParaRPr lang="en-US" dirty="0"/>
          </a:p>
          <a:p>
            <a:pPr lvl="1"/>
            <a:r>
              <a:rPr lang="en-US" dirty="0"/>
              <a:t>Device: Nvidia Jetson AGX Xavier</a:t>
            </a:r>
          </a:p>
          <a:p>
            <a:pPr lvl="1"/>
            <a:endParaRPr lang="en-US" dirty="0"/>
          </a:p>
          <a:p>
            <a:pPr lvl="1"/>
            <a:endParaRPr lang="en-US" dirty="0"/>
          </a:p>
          <a:p>
            <a:pPr lvl="1"/>
            <a:endParaRPr lang="en-US" dirty="0"/>
          </a:p>
          <a:p>
            <a:pPr lvl="1"/>
            <a:endParaRPr lang="en-US" dirty="0"/>
          </a:p>
          <a:p>
            <a:pPr lvl="1"/>
            <a:r>
              <a:rPr lang="en-US" dirty="0"/>
              <a:t>We performed 10-fold cross validation for each experiment</a:t>
            </a:r>
          </a:p>
          <a:p>
            <a:pPr lvl="1"/>
            <a:endParaRPr lang="en-US" dirty="0"/>
          </a:p>
          <a:p>
            <a:pPr lvl="1"/>
            <a:endParaRPr lang="en-US" sz="1300" dirty="0"/>
          </a:p>
          <a:p>
            <a:endParaRPr lang="en-US" dirty="0"/>
          </a:p>
        </p:txBody>
      </p:sp>
      <p:grpSp>
        <p:nvGrpSpPr>
          <p:cNvPr id="5" name="Group 4">
            <a:extLst>
              <a:ext uri="{FF2B5EF4-FFF2-40B4-BE49-F238E27FC236}">
                <a16:creationId xmlns:a16="http://schemas.microsoft.com/office/drawing/2014/main" id="{9E2E66BF-465C-0751-F00A-91CF64058E57}"/>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E98700B8-EFF4-47A9-38CB-998F39BDBAA2}"/>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A54CDEE-E152-3138-5A23-9DC748E738E6}"/>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sp>
        <p:nvSpPr>
          <p:cNvPr id="8" name="Rectangle 7">
            <a:extLst>
              <a:ext uri="{FF2B5EF4-FFF2-40B4-BE49-F238E27FC236}">
                <a16:creationId xmlns:a16="http://schemas.microsoft.com/office/drawing/2014/main" id="{273D43F0-8B48-FC4A-9EE7-87701C9D351B}"/>
              </a:ext>
            </a:extLst>
          </p:cNvPr>
          <p:cNvSpPr/>
          <p:nvPr/>
        </p:nvSpPr>
        <p:spPr>
          <a:xfrm>
            <a:off x="1147483" y="2700703"/>
            <a:ext cx="5378822" cy="10399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ü"/>
            </a:pPr>
            <a:r>
              <a:rPr lang="en-US" sz="1600" dirty="0">
                <a:solidFill>
                  <a:sysClr val="windowText" lastClr="000000"/>
                </a:solidFill>
                <a:latin typeface="Arial" panose="020B0604020202020204" pitchFamily="34" charset="0"/>
                <a:cs typeface="Arial" panose="020B0604020202020204" pitchFamily="34" charset="0"/>
              </a:rPr>
              <a:t>GPU: 512-core Volta GPU with tensor cores</a:t>
            </a:r>
          </a:p>
          <a:p>
            <a:pPr marL="285750" indent="-285750">
              <a:buFont typeface="Wingdings" panose="05000000000000000000" pitchFamily="2" charset="2"/>
              <a:buChar char="ü"/>
            </a:pPr>
            <a:r>
              <a:rPr lang="en-US" sz="1600" dirty="0">
                <a:solidFill>
                  <a:sysClr val="windowText" lastClr="000000"/>
                </a:solidFill>
                <a:latin typeface="Arial" panose="020B0604020202020204" pitchFamily="34" charset="0"/>
                <a:cs typeface="Arial" panose="020B0604020202020204" pitchFamily="34" charset="0"/>
              </a:rPr>
              <a:t>CPU: 8-core ARM v8.2 64-bit CPU, 8MB L2 + 4MB L3</a:t>
            </a:r>
          </a:p>
          <a:p>
            <a:pPr marL="285750" indent="-285750">
              <a:buFont typeface="Wingdings" panose="05000000000000000000" pitchFamily="2" charset="2"/>
              <a:buChar char="ü"/>
            </a:pPr>
            <a:r>
              <a:rPr lang="en-US" sz="1600" dirty="0">
                <a:solidFill>
                  <a:sysClr val="windowText" lastClr="000000"/>
                </a:solidFill>
                <a:latin typeface="Arial" panose="020B0604020202020204" pitchFamily="34" charset="0"/>
                <a:cs typeface="Arial" panose="020B0604020202020204" pitchFamily="34" charset="0"/>
              </a:rPr>
              <a:t>Memory: 32GB 256-Bit LPDDR4x or 137GB/s </a:t>
            </a:r>
          </a:p>
          <a:p>
            <a:pPr marL="285750" indent="-285750">
              <a:buFont typeface="Wingdings" panose="05000000000000000000" pitchFamily="2" charset="2"/>
              <a:buChar char="ü"/>
            </a:pPr>
            <a:r>
              <a:rPr lang="en-US" sz="1600" dirty="0">
                <a:solidFill>
                  <a:sysClr val="windowText" lastClr="000000"/>
                </a:solidFill>
                <a:latin typeface="Arial" panose="020B0604020202020204" pitchFamily="34" charset="0"/>
                <a:cs typeface="Arial" panose="020B0604020202020204" pitchFamily="34" charset="0"/>
              </a:rPr>
              <a:t>Storage of 32GB eMMC 5.1</a:t>
            </a:r>
          </a:p>
        </p:txBody>
      </p:sp>
    </p:spTree>
    <p:extLst>
      <p:ext uri="{BB962C8B-B14F-4D97-AF65-F5344CB8AC3E}">
        <p14:creationId xmlns:p14="http://schemas.microsoft.com/office/powerpoint/2010/main" val="123413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CE17-EB86-F4E3-3197-92B3C69501A4}"/>
              </a:ext>
            </a:extLst>
          </p:cNvPr>
          <p:cNvSpPr>
            <a:spLocks noGrp="1"/>
          </p:cNvSpPr>
          <p:nvPr>
            <p:ph type="title"/>
          </p:nvPr>
        </p:nvSpPr>
        <p:spPr/>
        <p:txBody>
          <a:bodyPr/>
          <a:lstStyle/>
          <a:p>
            <a:r>
              <a:rPr lang="en-US" dirty="0"/>
              <a:t>Machine Learning and CNN variant </a:t>
            </a:r>
            <a:r>
              <a:rPr lang="en-US" sz="1600" dirty="0">
                <a:solidFill>
                  <a:schemeClr val="accent2"/>
                </a:solidFill>
              </a:rPr>
              <a:t>Results</a:t>
            </a:r>
            <a:endParaRPr lang="en-US" dirty="0">
              <a:solidFill>
                <a:schemeClr val="accent2"/>
              </a:solidFill>
            </a:endParaRPr>
          </a:p>
        </p:txBody>
      </p:sp>
      <p:sp>
        <p:nvSpPr>
          <p:cNvPr id="3" name="Slide Number Placeholder 2">
            <a:extLst>
              <a:ext uri="{FF2B5EF4-FFF2-40B4-BE49-F238E27FC236}">
                <a16:creationId xmlns:a16="http://schemas.microsoft.com/office/drawing/2014/main" id="{99164793-999E-E5E3-19F7-18E91D7E5017}"/>
              </a:ext>
            </a:extLst>
          </p:cNvPr>
          <p:cNvSpPr>
            <a:spLocks noGrp="1"/>
          </p:cNvSpPr>
          <p:nvPr>
            <p:ph type="sldNum" sz="quarter" idx="10"/>
          </p:nvPr>
        </p:nvSpPr>
        <p:spPr/>
        <p:txBody>
          <a:bodyPr/>
          <a:lstStyle/>
          <a:p>
            <a:pPr>
              <a:defRPr/>
            </a:pPr>
            <a:fld id="{E529AB77-D730-480D-8C3D-1608BB57B40C}" type="slidenum">
              <a:rPr lang="en-US" smtClean="0"/>
              <a:pPr>
                <a:defRPr/>
              </a:pPr>
              <a:t>13</a:t>
            </a:fld>
            <a:endParaRPr lang="en-US" dirty="0"/>
          </a:p>
        </p:txBody>
      </p:sp>
      <p:sp>
        <p:nvSpPr>
          <p:cNvPr id="4" name="Content Placeholder 3">
            <a:extLst>
              <a:ext uri="{FF2B5EF4-FFF2-40B4-BE49-F238E27FC236}">
                <a16:creationId xmlns:a16="http://schemas.microsoft.com/office/drawing/2014/main" id="{CC73782D-8D26-B057-2329-7A3E09726CE1}"/>
              </a:ext>
            </a:extLst>
          </p:cNvPr>
          <p:cNvSpPr>
            <a:spLocks noGrp="1"/>
          </p:cNvSpPr>
          <p:nvPr>
            <p:ph idx="1"/>
          </p:nvPr>
        </p:nvSpPr>
        <p:spPr/>
        <p:txBody>
          <a:bodyPr/>
          <a:lstStyle/>
          <a:p>
            <a:r>
              <a:rPr lang="en-US" sz="2000" dirty="0"/>
              <a:t>Machine Learning results </a:t>
            </a:r>
          </a:p>
          <a:p>
            <a:endParaRPr lang="en-US" dirty="0"/>
          </a:p>
          <a:p>
            <a:endParaRPr lang="en-US" dirty="0"/>
          </a:p>
          <a:p>
            <a:endParaRPr lang="en-US" dirty="0"/>
          </a:p>
          <a:p>
            <a:endParaRPr lang="en-US" dirty="0"/>
          </a:p>
          <a:p>
            <a:endParaRPr lang="en-US" dirty="0"/>
          </a:p>
          <a:p>
            <a:r>
              <a:rPr lang="en-US" sz="2000" dirty="0"/>
              <a:t>CNN variant results</a:t>
            </a:r>
          </a:p>
        </p:txBody>
      </p:sp>
      <p:graphicFrame>
        <p:nvGraphicFramePr>
          <p:cNvPr id="5" name="Table 5">
            <a:extLst>
              <a:ext uri="{FF2B5EF4-FFF2-40B4-BE49-F238E27FC236}">
                <a16:creationId xmlns:a16="http://schemas.microsoft.com/office/drawing/2014/main" id="{D9E24775-2865-80B0-BA73-A62D1003EAB6}"/>
              </a:ext>
            </a:extLst>
          </p:cNvPr>
          <p:cNvGraphicFramePr>
            <a:graphicFrameLocks noGrp="1"/>
          </p:cNvGraphicFramePr>
          <p:nvPr>
            <p:extLst>
              <p:ext uri="{D42A27DB-BD31-4B8C-83A1-F6EECF244321}">
                <p14:modId xmlns:p14="http://schemas.microsoft.com/office/powerpoint/2010/main" val="3905412921"/>
              </p:ext>
            </p:extLst>
          </p:nvPr>
        </p:nvGraphicFramePr>
        <p:xfrm>
          <a:off x="591666" y="2242654"/>
          <a:ext cx="7521395" cy="1483360"/>
        </p:xfrm>
        <a:graphic>
          <a:graphicData uri="http://schemas.openxmlformats.org/drawingml/2006/table">
            <a:tbl>
              <a:tblPr firstRow="1" bandRow="1">
                <a:tableStyleId>{5C22544A-7EE6-4342-B048-85BDC9FD1C3A}</a:tableStyleId>
              </a:tblPr>
              <a:tblGrid>
                <a:gridCol w="2205322">
                  <a:extLst>
                    <a:ext uri="{9D8B030D-6E8A-4147-A177-3AD203B41FA5}">
                      <a16:colId xmlns:a16="http://schemas.microsoft.com/office/drawing/2014/main" val="1048702991"/>
                    </a:ext>
                  </a:extLst>
                </a:gridCol>
                <a:gridCol w="1541930">
                  <a:extLst>
                    <a:ext uri="{9D8B030D-6E8A-4147-A177-3AD203B41FA5}">
                      <a16:colId xmlns:a16="http://schemas.microsoft.com/office/drawing/2014/main" val="288549877"/>
                    </a:ext>
                  </a:extLst>
                </a:gridCol>
                <a:gridCol w="1120588">
                  <a:extLst>
                    <a:ext uri="{9D8B030D-6E8A-4147-A177-3AD203B41FA5}">
                      <a16:colId xmlns:a16="http://schemas.microsoft.com/office/drawing/2014/main" val="3947909361"/>
                    </a:ext>
                  </a:extLst>
                </a:gridCol>
                <a:gridCol w="1550894">
                  <a:extLst>
                    <a:ext uri="{9D8B030D-6E8A-4147-A177-3AD203B41FA5}">
                      <a16:colId xmlns:a16="http://schemas.microsoft.com/office/drawing/2014/main" val="2551144732"/>
                    </a:ext>
                  </a:extLst>
                </a:gridCol>
                <a:gridCol w="1102661">
                  <a:extLst>
                    <a:ext uri="{9D8B030D-6E8A-4147-A177-3AD203B41FA5}">
                      <a16:colId xmlns:a16="http://schemas.microsoft.com/office/drawing/2014/main" val="2923027931"/>
                    </a:ext>
                  </a:extLst>
                </a:gridCol>
              </a:tblGrid>
              <a:tr h="370840">
                <a:tc>
                  <a:txBody>
                    <a:bodyPr/>
                    <a:lstStyle/>
                    <a:p>
                      <a:r>
                        <a:rPr lang="en-US" dirty="0">
                          <a:solidFill>
                            <a:sysClr val="windowText" lastClr="000000"/>
                          </a:solidFill>
                          <a:latin typeface="Arial" panose="020B0604020202020204" pitchFamily="34" charset="0"/>
                          <a:cs typeface="Arial" panose="020B0604020202020204" pitchFamily="34" charset="0"/>
                        </a:rPr>
                        <a:t>Extra Tree</a:t>
                      </a:r>
                    </a:p>
                  </a:txBody>
                  <a:tcPr>
                    <a:solidFill>
                      <a:schemeClr val="accent5">
                        <a:lumMod val="40000"/>
                        <a:lumOff val="60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3.83 ± 5.70</a:t>
                      </a:r>
                    </a:p>
                  </a:txBody>
                  <a:tcPr>
                    <a:solidFill>
                      <a:schemeClr val="bg1">
                        <a:lumMod val="9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5.73</a:t>
                      </a:r>
                    </a:p>
                  </a:txBody>
                  <a:tcPr>
                    <a:solidFill>
                      <a:schemeClr val="bg1">
                        <a:lumMod val="9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8.81 ± 12.73</a:t>
                      </a:r>
                    </a:p>
                  </a:txBody>
                  <a:tcPr>
                    <a:solidFill>
                      <a:schemeClr val="bg1">
                        <a:lumMod val="9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12.74</a:t>
                      </a:r>
                    </a:p>
                  </a:txBody>
                  <a:tcPr>
                    <a:solidFill>
                      <a:schemeClr val="bg1">
                        <a:lumMod val="95000"/>
                      </a:schemeClr>
                    </a:solidFill>
                  </a:tcPr>
                </a:tc>
                <a:extLst>
                  <a:ext uri="{0D108BD9-81ED-4DB2-BD59-A6C34878D82A}">
                    <a16:rowId xmlns:a16="http://schemas.microsoft.com/office/drawing/2014/main" val="3523281559"/>
                  </a:ext>
                </a:extLst>
              </a:tr>
              <a:tr h="370840">
                <a:tc>
                  <a:txBody>
                    <a:bodyPr/>
                    <a:lstStyle/>
                    <a:p>
                      <a:r>
                        <a:rPr lang="en-US" dirty="0">
                          <a:latin typeface="Arial" panose="020B0604020202020204" pitchFamily="34" charset="0"/>
                          <a:cs typeface="Arial" panose="020B0604020202020204" pitchFamily="34" charset="0"/>
                        </a:rPr>
                        <a:t>LightGBM</a:t>
                      </a:r>
                    </a:p>
                  </a:txBody>
                  <a:tcPr>
                    <a:solidFill>
                      <a:schemeClr val="accent5">
                        <a:lumMod val="40000"/>
                        <a:lumOff val="60000"/>
                      </a:schemeClr>
                    </a:solidFill>
                  </a:tcPr>
                </a:tc>
                <a:tc>
                  <a:txBody>
                    <a:bodyPr/>
                    <a:lstStyle/>
                    <a:p>
                      <a:pPr algn="ctr"/>
                      <a:r>
                        <a:rPr lang="en-US" dirty="0"/>
                        <a:t>3.84 ± 5.72</a:t>
                      </a:r>
                    </a:p>
                  </a:txBody>
                  <a:tcPr>
                    <a:solidFill>
                      <a:schemeClr val="bg1">
                        <a:lumMod val="85000"/>
                      </a:schemeClr>
                    </a:solidFill>
                  </a:tcPr>
                </a:tc>
                <a:tc>
                  <a:txBody>
                    <a:bodyPr/>
                    <a:lstStyle/>
                    <a:p>
                      <a:pPr algn="ctr"/>
                      <a:r>
                        <a:rPr lang="en-US" dirty="0"/>
                        <a:t>5.71</a:t>
                      </a:r>
                    </a:p>
                  </a:txBody>
                  <a:tcPr>
                    <a:solidFill>
                      <a:schemeClr val="bg1">
                        <a:lumMod val="85000"/>
                      </a:schemeClr>
                    </a:solidFill>
                  </a:tcPr>
                </a:tc>
                <a:tc>
                  <a:txBody>
                    <a:bodyPr/>
                    <a:lstStyle/>
                    <a:p>
                      <a:pPr algn="ctr"/>
                      <a:r>
                        <a:rPr lang="en-US" dirty="0"/>
                        <a:t>8.98 ± 12.75</a:t>
                      </a:r>
                    </a:p>
                  </a:txBody>
                  <a:tcPr>
                    <a:solidFill>
                      <a:schemeClr val="bg1">
                        <a:lumMod val="85000"/>
                      </a:schemeClr>
                    </a:solidFill>
                  </a:tcPr>
                </a:tc>
                <a:tc>
                  <a:txBody>
                    <a:bodyPr/>
                    <a:lstStyle/>
                    <a:p>
                      <a:pPr algn="ctr"/>
                      <a:r>
                        <a:rPr lang="en-US" dirty="0"/>
                        <a:t>12.76</a:t>
                      </a:r>
                    </a:p>
                  </a:txBody>
                  <a:tcPr>
                    <a:solidFill>
                      <a:schemeClr val="bg1">
                        <a:lumMod val="85000"/>
                      </a:schemeClr>
                    </a:solidFill>
                  </a:tcPr>
                </a:tc>
                <a:extLst>
                  <a:ext uri="{0D108BD9-81ED-4DB2-BD59-A6C34878D82A}">
                    <a16:rowId xmlns:a16="http://schemas.microsoft.com/office/drawing/2014/main" val="4058369841"/>
                  </a:ext>
                </a:extLst>
              </a:tr>
              <a:tr h="370840">
                <a:tc>
                  <a:txBody>
                    <a:bodyPr/>
                    <a:lstStyle/>
                    <a:p>
                      <a:r>
                        <a:rPr lang="en-US" dirty="0">
                          <a:latin typeface="Arial" panose="020B0604020202020204" pitchFamily="34" charset="0"/>
                          <a:cs typeface="Arial" panose="020B0604020202020204" pitchFamily="34" charset="0"/>
                        </a:rPr>
                        <a:t>Lasso</a:t>
                      </a:r>
                    </a:p>
                  </a:txBody>
                  <a:tcPr>
                    <a:solidFill>
                      <a:schemeClr val="accent5">
                        <a:lumMod val="40000"/>
                        <a:lumOff val="60000"/>
                      </a:schemeClr>
                    </a:solidFill>
                  </a:tcPr>
                </a:tc>
                <a:tc>
                  <a:txBody>
                    <a:bodyPr/>
                    <a:lstStyle/>
                    <a:p>
                      <a:pPr algn="ctr"/>
                      <a:r>
                        <a:rPr lang="en-US" dirty="0"/>
                        <a:t>6.82 ± 8.66</a:t>
                      </a:r>
                    </a:p>
                  </a:txBody>
                  <a:tcPr>
                    <a:solidFill>
                      <a:schemeClr val="bg1">
                        <a:lumMod val="95000"/>
                      </a:schemeClr>
                    </a:solidFill>
                  </a:tcPr>
                </a:tc>
                <a:tc>
                  <a:txBody>
                    <a:bodyPr/>
                    <a:lstStyle/>
                    <a:p>
                      <a:pPr algn="ctr"/>
                      <a:r>
                        <a:rPr lang="en-US" dirty="0"/>
                        <a:t>6.26</a:t>
                      </a:r>
                    </a:p>
                  </a:txBody>
                  <a:tcPr>
                    <a:solidFill>
                      <a:schemeClr val="bg1">
                        <a:lumMod val="95000"/>
                      </a:schemeClr>
                    </a:solidFill>
                  </a:tcPr>
                </a:tc>
                <a:tc>
                  <a:txBody>
                    <a:bodyPr/>
                    <a:lstStyle/>
                    <a:p>
                      <a:pPr algn="ctr"/>
                      <a:r>
                        <a:rPr lang="en-US" dirty="0"/>
                        <a:t>8.72 ± 12.72</a:t>
                      </a:r>
                    </a:p>
                  </a:txBody>
                  <a:tcPr>
                    <a:solidFill>
                      <a:schemeClr val="bg1">
                        <a:lumMod val="95000"/>
                      </a:schemeClr>
                    </a:solidFill>
                  </a:tcPr>
                </a:tc>
                <a:tc>
                  <a:txBody>
                    <a:bodyPr/>
                    <a:lstStyle/>
                    <a:p>
                      <a:pPr algn="ctr"/>
                      <a:r>
                        <a:rPr lang="en-US" dirty="0"/>
                        <a:t>12.85</a:t>
                      </a:r>
                    </a:p>
                  </a:txBody>
                  <a:tcPr>
                    <a:solidFill>
                      <a:schemeClr val="bg1">
                        <a:lumMod val="95000"/>
                      </a:schemeClr>
                    </a:solidFill>
                  </a:tcPr>
                </a:tc>
                <a:extLst>
                  <a:ext uri="{0D108BD9-81ED-4DB2-BD59-A6C34878D82A}">
                    <a16:rowId xmlns:a16="http://schemas.microsoft.com/office/drawing/2014/main" val="2996963885"/>
                  </a:ext>
                </a:extLst>
              </a:tr>
              <a:tr h="370840">
                <a:tc>
                  <a:txBody>
                    <a:bodyPr/>
                    <a:lstStyle/>
                    <a:p>
                      <a:r>
                        <a:rPr lang="en-US" dirty="0">
                          <a:latin typeface="Arial" panose="020B0604020202020204" pitchFamily="34" charset="0"/>
                          <a:cs typeface="Arial" panose="020B0604020202020204" pitchFamily="34" charset="0"/>
                        </a:rPr>
                        <a:t>Ridge</a:t>
                      </a:r>
                    </a:p>
                  </a:txBody>
                  <a:tcPr>
                    <a:solidFill>
                      <a:schemeClr val="accent5">
                        <a:lumMod val="40000"/>
                        <a:lumOff val="60000"/>
                      </a:schemeClr>
                    </a:solidFill>
                  </a:tcPr>
                </a:tc>
                <a:tc>
                  <a:txBody>
                    <a:bodyPr/>
                    <a:lstStyle/>
                    <a:p>
                      <a:pPr algn="ctr"/>
                      <a:r>
                        <a:rPr lang="en-US" dirty="0"/>
                        <a:t>6.48 ± 8.36</a:t>
                      </a:r>
                    </a:p>
                  </a:txBody>
                  <a:tcPr>
                    <a:solidFill>
                      <a:schemeClr val="bg1">
                        <a:lumMod val="85000"/>
                      </a:schemeClr>
                    </a:solidFill>
                  </a:tcPr>
                </a:tc>
                <a:tc>
                  <a:txBody>
                    <a:bodyPr/>
                    <a:lstStyle/>
                    <a:p>
                      <a:pPr algn="ctr"/>
                      <a:r>
                        <a:rPr lang="en-US" dirty="0"/>
                        <a:t>8.40</a:t>
                      </a:r>
                    </a:p>
                  </a:txBody>
                  <a:tcPr>
                    <a:solidFill>
                      <a:schemeClr val="bg1">
                        <a:lumMod val="85000"/>
                      </a:schemeClr>
                    </a:solidFill>
                  </a:tcPr>
                </a:tc>
                <a:tc>
                  <a:txBody>
                    <a:bodyPr/>
                    <a:lstStyle/>
                    <a:p>
                      <a:pPr algn="ctr"/>
                      <a:r>
                        <a:rPr lang="en-US" dirty="0"/>
                        <a:t>16.00 ± 19.49</a:t>
                      </a:r>
                    </a:p>
                  </a:txBody>
                  <a:tcPr>
                    <a:solidFill>
                      <a:schemeClr val="bg1">
                        <a:lumMod val="85000"/>
                      </a:schemeClr>
                    </a:solidFill>
                  </a:tcPr>
                </a:tc>
                <a:tc>
                  <a:txBody>
                    <a:bodyPr/>
                    <a:lstStyle/>
                    <a:p>
                      <a:pPr algn="ctr"/>
                      <a:r>
                        <a:rPr lang="en-US" dirty="0"/>
                        <a:t>19.53</a:t>
                      </a:r>
                    </a:p>
                  </a:txBody>
                  <a:tcPr>
                    <a:solidFill>
                      <a:schemeClr val="bg1">
                        <a:lumMod val="85000"/>
                      </a:schemeClr>
                    </a:solidFill>
                  </a:tcPr>
                </a:tc>
                <a:extLst>
                  <a:ext uri="{0D108BD9-81ED-4DB2-BD59-A6C34878D82A}">
                    <a16:rowId xmlns:a16="http://schemas.microsoft.com/office/drawing/2014/main" val="575286321"/>
                  </a:ext>
                </a:extLst>
              </a:tr>
            </a:tbl>
          </a:graphicData>
        </a:graphic>
      </p:graphicFrame>
      <p:graphicFrame>
        <p:nvGraphicFramePr>
          <p:cNvPr id="6" name="Table 6">
            <a:extLst>
              <a:ext uri="{FF2B5EF4-FFF2-40B4-BE49-F238E27FC236}">
                <a16:creationId xmlns:a16="http://schemas.microsoft.com/office/drawing/2014/main" id="{0555D827-169C-122B-B681-BB6878F57CBE}"/>
              </a:ext>
            </a:extLst>
          </p:cNvPr>
          <p:cNvGraphicFramePr>
            <a:graphicFrameLocks noGrp="1"/>
          </p:cNvGraphicFramePr>
          <p:nvPr>
            <p:extLst>
              <p:ext uri="{D42A27DB-BD31-4B8C-83A1-F6EECF244321}">
                <p14:modId xmlns:p14="http://schemas.microsoft.com/office/powerpoint/2010/main" val="2960759178"/>
              </p:ext>
            </p:extLst>
          </p:nvPr>
        </p:nvGraphicFramePr>
        <p:xfrm>
          <a:off x="2805953" y="1853884"/>
          <a:ext cx="5307108" cy="370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880343320"/>
                    </a:ext>
                  </a:extLst>
                </a:gridCol>
                <a:gridCol w="1120589">
                  <a:extLst>
                    <a:ext uri="{9D8B030D-6E8A-4147-A177-3AD203B41FA5}">
                      <a16:colId xmlns:a16="http://schemas.microsoft.com/office/drawing/2014/main" val="2743774323"/>
                    </a:ext>
                  </a:extLst>
                </a:gridCol>
                <a:gridCol w="1550893">
                  <a:extLst>
                    <a:ext uri="{9D8B030D-6E8A-4147-A177-3AD203B41FA5}">
                      <a16:colId xmlns:a16="http://schemas.microsoft.com/office/drawing/2014/main" val="507421286"/>
                    </a:ext>
                  </a:extLst>
                </a:gridCol>
                <a:gridCol w="1102661">
                  <a:extLst>
                    <a:ext uri="{9D8B030D-6E8A-4147-A177-3AD203B41FA5}">
                      <a16:colId xmlns:a16="http://schemas.microsoft.com/office/drawing/2014/main" val="2688792833"/>
                    </a:ext>
                  </a:extLst>
                </a:gridCol>
              </a:tblGrid>
              <a:tr h="370840">
                <a:tc>
                  <a:txBody>
                    <a:bodyPr/>
                    <a:lstStyle/>
                    <a:p>
                      <a:pPr algn="ctr"/>
                      <a:r>
                        <a:rPr lang="en-US" b="0" dirty="0">
                          <a:solidFill>
                            <a:sysClr val="windowText" lastClr="000000"/>
                          </a:solidFill>
                          <a:latin typeface="Arial" panose="020B0604020202020204" pitchFamily="34" charset="0"/>
                          <a:cs typeface="Arial" panose="020B0604020202020204" pitchFamily="34" charset="0"/>
                        </a:rPr>
                        <a:t>MAE ± STD</a:t>
                      </a:r>
                    </a:p>
                  </a:txBody>
                  <a:tcPr>
                    <a:solidFill>
                      <a:schemeClr val="accent5">
                        <a:lumMod val="20000"/>
                        <a:lumOff val="80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RMSE</a:t>
                      </a:r>
                    </a:p>
                  </a:txBody>
                  <a:tcPr>
                    <a:solidFill>
                      <a:schemeClr val="accent5">
                        <a:lumMod val="20000"/>
                        <a:lumOff val="80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MAE ± STD</a:t>
                      </a:r>
                    </a:p>
                  </a:txBody>
                  <a:tcPr>
                    <a:solidFill>
                      <a:schemeClr val="accent5">
                        <a:lumMod val="20000"/>
                        <a:lumOff val="80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RMSE</a:t>
                      </a:r>
                    </a:p>
                  </a:txBody>
                  <a:tcPr>
                    <a:solidFill>
                      <a:schemeClr val="accent5">
                        <a:lumMod val="20000"/>
                        <a:lumOff val="80000"/>
                      </a:schemeClr>
                    </a:solidFill>
                  </a:tcPr>
                </a:tc>
                <a:extLst>
                  <a:ext uri="{0D108BD9-81ED-4DB2-BD59-A6C34878D82A}">
                    <a16:rowId xmlns:a16="http://schemas.microsoft.com/office/drawing/2014/main" val="2104265873"/>
                  </a:ext>
                </a:extLst>
              </a:tr>
            </a:tbl>
          </a:graphicData>
        </a:graphic>
      </p:graphicFrame>
      <p:graphicFrame>
        <p:nvGraphicFramePr>
          <p:cNvPr id="7" name="Table 7">
            <a:extLst>
              <a:ext uri="{FF2B5EF4-FFF2-40B4-BE49-F238E27FC236}">
                <a16:creationId xmlns:a16="http://schemas.microsoft.com/office/drawing/2014/main" id="{383DE6CA-C1D6-B9C6-DFFD-8CBEF226A1D1}"/>
              </a:ext>
            </a:extLst>
          </p:cNvPr>
          <p:cNvGraphicFramePr>
            <a:graphicFrameLocks noGrp="1"/>
          </p:cNvGraphicFramePr>
          <p:nvPr>
            <p:extLst>
              <p:ext uri="{D42A27DB-BD31-4B8C-83A1-F6EECF244321}">
                <p14:modId xmlns:p14="http://schemas.microsoft.com/office/powerpoint/2010/main" val="2638847622"/>
              </p:ext>
            </p:extLst>
          </p:nvPr>
        </p:nvGraphicFramePr>
        <p:xfrm>
          <a:off x="2805953" y="1483044"/>
          <a:ext cx="5307106" cy="370840"/>
        </p:xfrm>
        <a:graphic>
          <a:graphicData uri="http://schemas.openxmlformats.org/drawingml/2006/table">
            <a:tbl>
              <a:tblPr firstRow="1" bandRow="1">
                <a:tableStyleId>{5C22544A-7EE6-4342-B048-85BDC9FD1C3A}</a:tableStyleId>
              </a:tblPr>
              <a:tblGrid>
                <a:gridCol w="2653553">
                  <a:extLst>
                    <a:ext uri="{9D8B030D-6E8A-4147-A177-3AD203B41FA5}">
                      <a16:colId xmlns:a16="http://schemas.microsoft.com/office/drawing/2014/main" val="312335265"/>
                    </a:ext>
                  </a:extLst>
                </a:gridCol>
                <a:gridCol w="2653553">
                  <a:extLst>
                    <a:ext uri="{9D8B030D-6E8A-4147-A177-3AD203B41FA5}">
                      <a16:colId xmlns:a16="http://schemas.microsoft.com/office/drawing/2014/main" val="4242472792"/>
                    </a:ext>
                  </a:extLst>
                </a:gridCol>
              </a:tblGrid>
              <a:tr h="370840">
                <a:tc>
                  <a:txBody>
                    <a:bodyPr/>
                    <a:lstStyle/>
                    <a:p>
                      <a:pPr algn="ctr"/>
                      <a:r>
                        <a:rPr lang="en-US" dirty="0">
                          <a:solidFill>
                            <a:sysClr val="windowText" lastClr="000000"/>
                          </a:solidFill>
                          <a:latin typeface="Arial" panose="020B0604020202020204" pitchFamily="34" charset="0"/>
                          <a:cs typeface="Arial" panose="020B0604020202020204" pitchFamily="34" charset="0"/>
                        </a:rPr>
                        <a:t>DBP (mmHg)</a:t>
                      </a:r>
                    </a:p>
                  </a:txBody>
                  <a:tcPr>
                    <a:solidFill>
                      <a:schemeClr val="accent5">
                        <a:lumMod val="20000"/>
                        <a:lumOff val="80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SBP (mmHg)</a:t>
                      </a:r>
                    </a:p>
                  </a:txBody>
                  <a:tcPr>
                    <a:solidFill>
                      <a:schemeClr val="accent5">
                        <a:lumMod val="20000"/>
                        <a:lumOff val="80000"/>
                      </a:schemeClr>
                    </a:solidFill>
                  </a:tcPr>
                </a:tc>
                <a:extLst>
                  <a:ext uri="{0D108BD9-81ED-4DB2-BD59-A6C34878D82A}">
                    <a16:rowId xmlns:a16="http://schemas.microsoft.com/office/drawing/2014/main" val="4280251562"/>
                  </a:ext>
                </a:extLst>
              </a:tr>
            </a:tbl>
          </a:graphicData>
        </a:graphic>
      </p:graphicFrame>
      <p:graphicFrame>
        <p:nvGraphicFramePr>
          <p:cNvPr id="8" name="Table 8">
            <a:extLst>
              <a:ext uri="{FF2B5EF4-FFF2-40B4-BE49-F238E27FC236}">
                <a16:creationId xmlns:a16="http://schemas.microsoft.com/office/drawing/2014/main" id="{D2DC8C06-2F72-01DA-A76F-C80B9BA4E529}"/>
              </a:ext>
            </a:extLst>
          </p:cNvPr>
          <p:cNvGraphicFramePr>
            <a:graphicFrameLocks noGrp="1"/>
          </p:cNvGraphicFramePr>
          <p:nvPr>
            <p:extLst>
              <p:ext uri="{D42A27DB-BD31-4B8C-83A1-F6EECF244321}">
                <p14:modId xmlns:p14="http://schemas.microsoft.com/office/powerpoint/2010/main" val="1334228476"/>
              </p:ext>
            </p:extLst>
          </p:nvPr>
        </p:nvGraphicFramePr>
        <p:xfrm>
          <a:off x="591666" y="1492009"/>
          <a:ext cx="2187390" cy="741680"/>
        </p:xfrm>
        <a:graphic>
          <a:graphicData uri="http://schemas.openxmlformats.org/drawingml/2006/table">
            <a:tbl>
              <a:tblPr firstRow="1" bandRow="1">
                <a:tableStyleId>{5C22544A-7EE6-4342-B048-85BDC9FD1C3A}</a:tableStyleId>
              </a:tblPr>
              <a:tblGrid>
                <a:gridCol w="2187390">
                  <a:extLst>
                    <a:ext uri="{9D8B030D-6E8A-4147-A177-3AD203B41FA5}">
                      <a16:colId xmlns:a16="http://schemas.microsoft.com/office/drawing/2014/main" val="1293789744"/>
                    </a:ext>
                  </a:extLst>
                </a:gridCol>
              </a:tblGrid>
              <a:tr h="741680">
                <a:tc>
                  <a:txBody>
                    <a:bodyPr/>
                    <a:lstStyle/>
                    <a:p>
                      <a:pPr algn="ctr"/>
                      <a:r>
                        <a:rPr lang="en-US" dirty="0">
                          <a:solidFill>
                            <a:sysClr val="windowText" lastClr="000000"/>
                          </a:solidFill>
                          <a:latin typeface="Arial" panose="020B0604020202020204" pitchFamily="34" charset="0"/>
                          <a:cs typeface="Arial" panose="020B0604020202020204" pitchFamily="34" charset="0"/>
                        </a:rPr>
                        <a:t>ML Models</a:t>
                      </a:r>
                    </a:p>
                  </a:txBody>
                  <a:tcPr anchor="ctr">
                    <a:solidFill>
                      <a:schemeClr val="accent5">
                        <a:lumMod val="40000"/>
                        <a:lumOff val="60000"/>
                      </a:schemeClr>
                    </a:solidFill>
                  </a:tcPr>
                </a:tc>
                <a:extLst>
                  <a:ext uri="{0D108BD9-81ED-4DB2-BD59-A6C34878D82A}">
                    <a16:rowId xmlns:a16="http://schemas.microsoft.com/office/drawing/2014/main" val="523715330"/>
                  </a:ext>
                </a:extLst>
              </a:tr>
            </a:tbl>
          </a:graphicData>
        </a:graphic>
      </p:graphicFrame>
      <p:graphicFrame>
        <p:nvGraphicFramePr>
          <p:cNvPr id="13" name="Table 5">
            <a:extLst>
              <a:ext uri="{FF2B5EF4-FFF2-40B4-BE49-F238E27FC236}">
                <a16:creationId xmlns:a16="http://schemas.microsoft.com/office/drawing/2014/main" id="{40FFAC1D-2C11-C3D9-3A5F-1EA0EADFC017}"/>
              </a:ext>
            </a:extLst>
          </p:cNvPr>
          <p:cNvGraphicFramePr>
            <a:graphicFrameLocks noGrp="1"/>
          </p:cNvGraphicFramePr>
          <p:nvPr>
            <p:extLst>
              <p:ext uri="{D42A27DB-BD31-4B8C-83A1-F6EECF244321}">
                <p14:modId xmlns:p14="http://schemas.microsoft.com/office/powerpoint/2010/main" val="2522935672"/>
              </p:ext>
            </p:extLst>
          </p:nvPr>
        </p:nvGraphicFramePr>
        <p:xfrm>
          <a:off x="591668" y="5022047"/>
          <a:ext cx="7521395" cy="1112520"/>
        </p:xfrm>
        <a:graphic>
          <a:graphicData uri="http://schemas.openxmlformats.org/drawingml/2006/table">
            <a:tbl>
              <a:tblPr firstRow="1" bandRow="1">
                <a:tableStyleId>{5C22544A-7EE6-4342-B048-85BDC9FD1C3A}</a:tableStyleId>
              </a:tblPr>
              <a:tblGrid>
                <a:gridCol w="2205322">
                  <a:extLst>
                    <a:ext uri="{9D8B030D-6E8A-4147-A177-3AD203B41FA5}">
                      <a16:colId xmlns:a16="http://schemas.microsoft.com/office/drawing/2014/main" val="1048702991"/>
                    </a:ext>
                  </a:extLst>
                </a:gridCol>
                <a:gridCol w="1541930">
                  <a:extLst>
                    <a:ext uri="{9D8B030D-6E8A-4147-A177-3AD203B41FA5}">
                      <a16:colId xmlns:a16="http://schemas.microsoft.com/office/drawing/2014/main" val="288549877"/>
                    </a:ext>
                  </a:extLst>
                </a:gridCol>
                <a:gridCol w="1120588">
                  <a:extLst>
                    <a:ext uri="{9D8B030D-6E8A-4147-A177-3AD203B41FA5}">
                      <a16:colId xmlns:a16="http://schemas.microsoft.com/office/drawing/2014/main" val="3947909361"/>
                    </a:ext>
                  </a:extLst>
                </a:gridCol>
                <a:gridCol w="1550894">
                  <a:extLst>
                    <a:ext uri="{9D8B030D-6E8A-4147-A177-3AD203B41FA5}">
                      <a16:colId xmlns:a16="http://schemas.microsoft.com/office/drawing/2014/main" val="2551144732"/>
                    </a:ext>
                  </a:extLst>
                </a:gridCol>
                <a:gridCol w="1102661">
                  <a:extLst>
                    <a:ext uri="{9D8B030D-6E8A-4147-A177-3AD203B41FA5}">
                      <a16:colId xmlns:a16="http://schemas.microsoft.com/office/drawing/2014/main" val="2923027931"/>
                    </a:ext>
                  </a:extLst>
                </a:gridCol>
              </a:tblGrid>
              <a:tr h="370840">
                <a:tc>
                  <a:txBody>
                    <a:bodyPr/>
                    <a:lstStyle/>
                    <a:p>
                      <a:r>
                        <a:rPr lang="en-US" dirty="0">
                          <a:solidFill>
                            <a:sysClr val="windowText" lastClr="000000"/>
                          </a:solidFill>
                          <a:latin typeface="Arial" panose="020B0604020202020204" pitchFamily="34" charset="0"/>
                          <a:cs typeface="Arial" panose="020B0604020202020204" pitchFamily="34" charset="0"/>
                        </a:rPr>
                        <a:t>AlexNet</a:t>
                      </a:r>
                    </a:p>
                  </a:txBody>
                  <a:tcPr>
                    <a:solidFill>
                      <a:schemeClr val="accent5">
                        <a:lumMod val="40000"/>
                        <a:lumOff val="60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2.62 ± 11.89</a:t>
                      </a:r>
                    </a:p>
                  </a:txBody>
                  <a:tcPr>
                    <a:solidFill>
                      <a:schemeClr val="bg1">
                        <a:lumMod val="9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11.90</a:t>
                      </a:r>
                    </a:p>
                  </a:txBody>
                  <a:tcPr>
                    <a:solidFill>
                      <a:schemeClr val="bg1">
                        <a:lumMod val="9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4.84 ± 24.94</a:t>
                      </a:r>
                    </a:p>
                  </a:txBody>
                  <a:tcPr>
                    <a:solidFill>
                      <a:schemeClr val="bg1">
                        <a:lumMod val="9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25.00</a:t>
                      </a:r>
                    </a:p>
                  </a:txBody>
                  <a:tcPr>
                    <a:solidFill>
                      <a:schemeClr val="bg1">
                        <a:lumMod val="95000"/>
                      </a:schemeClr>
                    </a:solidFill>
                  </a:tcPr>
                </a:tc>
                <a:extLst>
                  <a:ext uri="{0D108BD9-81ED-4DB2-BD59-A6C34878D82A}">
                    <a16:rowId xmlns:a16="http://schemas.microsoft.com/office/drawing/2014/main" val="3523281559"/>
                  </a:ext>
                </a:extLst>
              </a:tr>
              <a:tr h="370840">
                <a:tc>
                  <a:txBody>
                    <a:bodyPr/>
                    <a:lstStyle/>
                    <a:p>
                      <a:r>
                        <a:rPr lang="en-US" dirty="0">
                          <a:latin typeface="Arial" panose="020B0604020202020204" pitchFamily="34" charset="0"/>
                          <a:cs typeface="Arial" panose="020B0604020202020204" pitchFamily="34" charset="0"/>
                        </a:rPr>
                        <a:t>LVGG16</a:t>
                      </a:r>
                    </a:p>
                  </a:txBody>
                  <a:tcPr>
                    <a:solidFill>
                      <a:schemeClr val="accent5">
                        <a:lumMod val="40000"/>
                        <a:lumOff val="60000"/>
                      </a:schemeClr>
                    </a:solidFill>
                  </a:tcPr>
                </a:tc>
                <a:tc>
                  <a:txBody>
                    <a:bodyPr/>
                    <a:lstStyle/>
                    <a:p>
                      <a:pPr algn="ctr"/>
                      <a:r>
                        <a:rPr lang="en-US" dirty="0"/>
                        <a:t>4.28 ± 6.21</a:t>
                      </a:r>
                    </a:p>
                  </a:txBody>
                  <a:tcPr>
                    <a:solidFill>
                      <a:schemeClr val="bg1">
                        <a:lumMod val="85000"/>
                      </a:schemeClr>
                    </a:solidFill>
                  </a:tcPr>
                </a:tc>
                <a:tc>
                  <a:txBody>
                    <a:bodyPr/>
                    <a:lstStyle/>
                    <a:p>
                      <a:pPr algn="ctr"/>
                      <a:r>
                        <a:rPr lang="en-US" dirty="0"/>
                        <a:t>6.26</a:t>
                      </a:r>
                    </a:p>
                  </a:txBody>
                  <a:tcPr>
                    <a:solidFill>
                      <a:schemeClr val="bg1">
                        <a:lumMod val="85000"/>
                      </a:schemeClr>
                    </a:solidFill>
                  </a:tcPr>
                </a:tc>
                <a:tc>
                  <a:txBody>
                    <a:bodyPr/>
                    <a:lstStyle/>
                    <a:p>
                      <a:pPr algn="ctr"/>
                      <a:r>
                        <a:rPr lang="en-US" dirty="0"/>
                        <a:t>8.72 ± 12.72</a:t>
                      </a:r>
                    </a:p>
                  </a:txBody>
                  <a:tcPr>
                    <a:solidFill>
                      <a:schemeClr val="bg1">
                        <a:lumMod val="85000"/>
                      </a:schemeClr>
                    </a:solidFill>
                  </a:tcPr>
                </a:tc>
                <a:tc>
                  <a:txBody>
                    <a:bodyPr/>
                    <a:lstStyle/>
                    <a:p>
                      <a:pPr algn="ctr"/>
                      <a:r>
                        <a:rPr lang="en-US" dirty="0"/>
                        <a:t>12.85</a:t>
                      </a:r>
                    </a:p>
                  </a:txBody>
                  <a:tcPr>
                    <a:solidFill>
                      <a:schemeClr val="bg1">
                        <a:lumMod val="85000"/>
                      </a:schemeClr>
                    </a:solidFill>
                  </a:tcPr>
                </a:tc>
                <a:extLst>
                  <a:ext uri="{0D108BD9-81ED-4DB2-BD59-A6C34878D82A}">
                    <a16:rowId xmlns:a16="http://schemas.microsoft.com/office/drawing/2014/main" val="4058369841"/>
                  </a:ext>
                </a:extLst>
              </a:tr>
              <a:tr h="370840">
                <a:tc>
                  <a:txBody>
                    <a:bodyPr/>
                    <a:lstStyle/>
                    <a:p>
                      <a:r>
                        <a:rPr lang="en-US" dirty="0">
                          <a:latin typeface="Arial" panose="020B0604020202020204" pitchFamily="34" charset="0"/>
                          <a:cs typeface="Arial" panose="020B0604020202020204" pitchFamily="34" charset="0"/>
                        </a:rPr>
                        <a:t>GoogLeNet</a:t>
                      </a:r>
                    </a:p>
                  </a:txBody>
                  <a:tcPr>
                    <a:solidFill>
                      <a:schemeClr val="accent5">
                        <a:lumMod val="40000"/>
                        <a:lumOff val="60000"/>
                      </a:schemeClr>
                    </a:solidFill>
                  </a:tcPr>
                </a:tc>
                <a:tc>
                  <a:txBody>
                    <a:bodyPr/>
                    <a:lstStyle/>
                    <a:p>
                      <a:pPr algn="ctr"/>
                      <a:r>
                        <a:rPr lang="en-US" dirty="0"/>
                        <a:t>3.09 ± 4.61</a:t>
                      </a:r>
                    </a:p>
                  </a:txBody>
                  <a:tcPr>
                    <a:solidFill>
                      <a:schemeClr val="bg1">
                        <a:lumMod val="95000"/>
                      </a:schemeClr>
                    </a:solidFill>
                  </a:tcPr>
                </a:tc>
                <a:tc>
                  <a:txBody>
                    <a:bodyPr/>
                    <a:lstStyle/>
                    <a:p>
                      <a:pPr algn="ctr"/>
                      <a:r>
                        <a:rPr lang="en-US" dirty="0"/>
                        <a:t>4.63</a:t>
                      </a:r>
                    </a:p>
                  </a:txBody>
                  <a:tcPr>
                    <a:solidFill>
                      <a:schemeClr val="bg1">
                        <a:lumMod val="95000"/>
                      </a:schemeClr>
                    </a:solidFill>
                  </a:tcPr>
                </a:tc>
                <a:tc>
                  <a:txBody>
                    <a:bodyPr/>
                    <a:lstStyle/>
                    <a:p>
                      <a:pPr algn="ctr"/>
                      <a:r>
                        <a:rPr lang="en-US" dirty="0"/>
                        <a:t>4.72 ± 7.52</a:t>
                      </a:r>
                    </a:p>
                  </a:txBody>
                  <a:tcPr>
                    <a:solidFill>
                      <a:schemeClr val="bg1">
                        <a:lumMod val="95000"/>
                      </a:schemeClr>
                    </a:solidFill>
                  </a:tcPr>
                </a:tc>
                <a:tc>
                  <a:txBody>
                    <a:bodyPr/>
                    <a:lstStyle/>
                    <a:p>
                      <a:pPr algn="ctr"/>
                      <a:r>
                        <a:rPr lang="en-US" dirty="0"/>
                        <a:t>7.54</a:t>
                      </a:r>
                    </a:p>
                  </a:txBody>
                  <a:tcPr>
                    <a:solidFill>
                      <a:schemeClr val="bg1">
                        <a:lumMod val="95000"/>
                      </a:schemeClr>
                    </a:solidFill>
                  </a:tcPr>
                </a:tc>
                <a:extLst>
                  <a:ext uri="{0D108BD9-81ED-4DB2-BD59-A6C34878D82A}">
                    <a16:rowId xmlns:a16="http://schemas.microsoft.com/office/drawing/2014/main" val="2996963885"/>
                  </a:ext>
                </a:extLst>
              </a:tr>
            </a:tbl>
          </a:graphicData>
        </a:graphic>
      </p:graphicFrame>
      <p:graphicFrame>
        <p:nvGraphicFramePr>
          <p:cNvPr id="14" name="Table 6">
            <a:extLst>
              <a:ext uri="{FF2B5EF4-FFF2-40B4-BE49-F238E27FC236}">
                <a16:creationId xmlns:a16="http://schemas.microsoft.com/office/drawing/2014/main" id="{2A736037-AE41-585F-4FC0-355B91F10F7D}"/>
              </a:ext>
            </a:extLst>
          </p:cNvPr>
          <p:cNvGraphicFramePr>
            <a:graphicFrameLocks noGrp="1"/>
          </p:cNvGraphicFramePr>
          <p:nvPr>
            <p:extLst>
              <p:ext uri="{D42A27DB-BD31-4B8C-83A1-F6EECF244321}">
                <p14:modId xmlns:p14="http://schemas.microsoft.com/office/powerpoint/2010/main" val="3421656494"/>
              </p:ext>
            </p:extLst>
          </p:nvPr>
        </p:nvGraphicFramePr>
        <p:xfrm>
          <a:off x="2805955" y="4633277"/>
          <a:ext cx="5307108" cy="370840"/>
        </p:xfrm>
        <a:graphic>
          <a:graphicData uri="http://schemas.openxmlformats.org/drawingml/2006/table">
            <a:tbl>
              <a:tblPr firstRow="1" bandRow="1">
                <a:tableStyleId>{5C22544A-7EE6-4342-B048-85BDC9FD1C3A}</a:tableStyleId>
              </a:tblPr>
              <a:tblGrid>
                <a:gridCol w="1532965">
                  <a:extLst>
                    <a:ext uri="{9D8B030D-6E8A-4147-A177-3AD203B41FA5}">
                      <a16:colId xmlns:a16="http://schemas.microsoft.com/office/drawing/2014/main" val="880343320"/>
                    </a:ext>
                  </a:extLst>
                </a:gridCol>
                <a:gridCol w="1120589">
                  <a:extLst>
                    <a:ext uri="{9D8B030D-6E8A-4147-A177-3AD203B41FA5}">
                      <a16:colId xmlns:a16="http://schemas.microsoft.com/office/drawing/2014/main" val="2743774323"/>
                    </a:ext>
                  </a:extLst>
                </a:gridCol>
                <a:gridCol w="1550893">
                  <a:extLst>
                    <a:ext uri="{9D8B030D-6E8A-4147-A177-3AD203B41FA5}">
                      <a16:colId xmlns:a16="http://schemas.microsoft.com/office/drawing/2014/main" val="507421286"/>
                    </a:ext>
                  </a:extLst>
                </a:gridCol>
                <a:gridCol w="1102661">
                  <a:extLst>
                    <a:ext uri="{9D8B030D-6E8A-4147-A177-3AD203B41FA5}">
                      <a16:colId xmlns:a16="http://schemas.microsoft.com/office/drawing/2014/main" val="2688792833"/>
                    </a:ext>
                  </a:extLst>
                </a:gridCol>
              </a:tblGrid>
              <a:tr h="370840">
                <a:tc>
                  <a:txBody>
                    <a:bodyPr/>
                    <a:lstStyle/>
                    <a:p>
                      <a:pPr algn="ctr"/>
                      <a:r>
                        <a:rPr lang="en-US" b="0" dirty="0">
                          <a:solidFill>
                            <a:sysClr val="windowText" lastClr="000000"/>
                          </a:solidFill>
                          <a:latin typeface="Arial" panose="020B0604020202020204" pitchFamily="34" charset="0"/>
                          <a:cs typeface="Arial" panose="020B0604020202020204" pitchFamily="34" charset="0"/>
                        </a:rPr>
                        <a:t>MAE ± STD</a:t>
                      </a:r>
                    </a:p>
                  </a:txBody>
                  <a:tcPr>
                    <a:solidFill>
                      <a:schemeClr val="accent5">
                        <a:lumMod val="20000"/>
                        <a:lumOff val="80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RMSE</a:t>
                      </a:r>
                    </a:p>
                  </a:txBody>
                  <a:tcPr>
                    <a:solidFill>
                      <a:schemeClr val="accent5">
                        <a:lumMod val="20000"/>
                        <a:lumOff val="80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MAE ± STD</a:t>
                      </a:r>
                    </a:p>
                  </a:txBody>
                  <a:tcPr>
                    <a:solidFill>
                      <a:schemeClr val="accent5">
                        <a:lumMod val="20000"/>
                        <a:lumOff val="80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RMSE</a:t>
                      </a:r>
                    </a:p>
                  </a:txBody>
                  <a:tcPr>
                    <a:solidFill>
                      <a:schemeClr val="accent5">
                        <a:lumMod val="20000"/>
                        <a:lumOff val="80000"/>
                      </a:schemeClr>
                    </a:solidFill>
                  </a:tcPr>
                </a:tc>
                <a:extLst>
                  <a:ext uri="{0D108BD9-81ED-4DB2-BD59-A6C34878D82A}">
                    <a16:rowId xmlns:a16="http://schemas.microsoft.com/office/drawing/2014/main" val="2104265873"/>
                  </a:ext>
                </a:extLst>
              </a:tr>
            </a:tbl>
          </a:graphicData>
        </a:graphic>
      </p:graphicFrame>
      <p:graphicFrame>
        <p:nvGraphicFramePr>
          <p:cNvPr id="15" name="Table 7">
            <a:extLst>
              <a:ext uri="{FF2B5EF4-FFF2-40B4-BE49-F238E27FC236}">
                <a16:creationId xmlns:a16="http://schemas.microsoft.com/office/drawing/2014/main" id="{C94AB2B7-D786-A90B-44F1-FDA93BCE8EAC}"/>
              </a:ext>
            </a:extLst>
          </p:cNvPr>
          <p:cNvGraphicFramePr>
            <a:graphicFrameLocks noGrp="1"/>
          </p:cNvGraphicFramePr>
          <p:nvPr>
            <p:extLst>
              <p:ext uri="{D42A27DB-BD31-4B8C-83A1-F6EECF244321}">
                <p14:modId xmlns:p14="http://schemas.microsoft.com/office/powerpoint/2010/main" val="3907420321"/>
              </p:ext>
            </p:extLst>
          </p:nvPr>
        </p:nvGraphicFramePr>
        <p:xfrm>
          <a:off x="2805955" y="4262437"/>
          <a:ext cx="5307106" cy="370840"/>
        </p:xfrm>
        <a:graphic>
          <a:graphicData uri="http://schemas.openxmlformats.org/drawingml/2006/table">
            <a:tbl>
              <a:tblPr firstRow="1" bandRow="1">
                <a:tableStyleId>{5C22544A-7EE6-4342-B048-85BDC9FD1C3A}</a:tableStyleId>
              </a:tblPr>
              <a:tblGrid>
                <a:gridCol w="2653553">
                  <a:extLst>
                    <a:ext uri="{9D8B030D-6E8A-4147-A177-3AD203B41FA5}">
                      <a16:colId xmlns:a16="http://schemas.microsoft.com/office/drawing/2014/main" val="312335265"/>
                    </a:ext>
                  </a:extLst>
                </a:gridCol>
                <a:gridCol w="2653553">
                  <a:extLst>
                    <a:ext uri="{9D8B030D-6E8A-4147-A177-3AD203B41FA5}">
                      <a16:colId xmlns:a16="http://schemas.microsoft.com/office/drawing/2014/main" val="4242472792"/>
                    </a:ext>
                  </a:extLst>
                </a:gridCol>
              </a:tblGrid>
              <a:tr h="370840">
                <a:tc>
                  <a:txBody>
                    <a:bodyPr/>
                    <a:lstStyle/>
                    <a:p>
                      <a:pPr algn="ctr"/>
                      <a:r>
                        <a:rPr lang="en-US" dirty="0">
                          <a:solidFill>
                            <a:sysClr val="windowText" lastClr="000000"/>
                          </a:solidFill>
                          <a:latin typeface="Arial" panose="020B0604020202020204" pitchFamily="34" charset="0"/>
                          <a:cs typeface="Arial" panose="020B0604020202020204" pitchFamily="34" charset="0"/>
                        </a:rPr>
                        <a:t>DBP (mmHg)</a:t>
                      </a:r>
                    </a:p>
                  </a:txBody>
                  <a:tcPr>
                    <a:solidFill>
                      <a:schemeClr val="accent5">
                        <a:lumMod val="20000"/>
                        <a:lumOff val="80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SBP (mmHg)</a:t>
                      </a:r>
                    </a:p>
                  </a:txBody>
                  <a:tcPr>
                    <a:solidFill>
                      <a:schemeClr val="accent5">
                        <a:lumMod val="20000"/>
                        <a:lumOff val="80000"/>
                      </a:schemeClr>
                    </a:solidFill>
                  </a:tcPr>
                </a:tc>
                <a:extLst>
                  <a:ext uri="{0D108BD9-81ED-4DB2-BD59-A6C34878D82A}">
                    <a16:rowId xmlns:a16="http://schemas.microsoft.com/office/drawing/2014/main" val="4280251562"/>
                  </a:ext>
                </a:extLst>
              </a:tr>
            </a:tbl>
          </a:graphicData>
        </a:graphic>
      </p:graphicFrame>
      <p:graphicFrame>
        <p:nvGraphicFramePr>
          <p:cNvPr id="16" name="Table 8">
            <a:extLst>
              <a:ext uri="{FF2B5EF4-FFF2-40B4-BE49-F238E27FC236}">
                <a16:creationId xmlns:a16="http://schemas.microsoft.com/office/drawing/2014/main" id="{C1F917D7-C183-62DB-69AD-BAD565DF9BF1}"/>
              </a:ext>
            </a:extLst>
          </p:cNvPr>
          <p:cNvGraphicFramePr>
            <a:graphicFrameLocks noGrp="1"/>
          </p:cNvGraphicFramePr>
          <p:nvPr>
            <p:extLst>
              <p:ext uri="{D42A27DB-BD31-4B8C-83A1-F6EECF244321}">
                <p14:modId xmlns:p14="http://schemas.microsoft.com/office/powerpoint/2010/main" val="1398334995"/>
              </p:ext>
            </p:extLst>
          </p:nvPr>
        </p:nvGraphicFramePr>
        <p:xfrm>
          <a:off x="591668" y="4271402"/>
          <a:ext cx="2187390" cy="741680"/>
        </p:xfrm>
        <a:graphic>
          <a:graphicData uri="http://schemas.openxmlformats.org/drawingml/2006/table">
            <a:tbl>
              <a:tblPr firstRow="1" bandRow="1">
                <a:tableStyleId>{5C22544A-7EE6-4342-B048-85BDC9FD1C3A}</a:tableStyleId>
              </a:tblPr>
              <a:tblGrid>
                <a:gridCol w="2187390">
                  <a:extLst>
                    <a:ext uri="{9D8B030D-6E8A-4147-A177-3AD203B41FA5}">
                      <a16:colId xmlns:a16="http://schemas.microsoft.com/office/drawing/2014/main" val="1293789744"/>
                    </a:ext>
                  </a:extLst>
                </a:gridCol>
              </a:tblGrid>
              <a:tr h="741680">
                <a:tc>
                  <a:txBody>
                    <a:bodyPr/>
                    <a:lstStyle/>
                    <a:p>
                      <a:pPr algn="ctr"/>
                      <a:r>
                        <a:rPr lang="en-US" dirty="0">
                          <a:solidFill>
                            <a:sysClr val="windowText" lastClr="000000"/>
                          </a:solidFill>
                          <a:latin typeface="Arial" panose="020B0604020202020204" pitchFamily="34" charset="0"/>
                          <a:cs typeface="Arial" panose="020B0604020202020204" pitchFamily="34" charset="0"/>
                        </a:rPr>
                        <a:t>CNN Variants</a:t>
                      </a:r>
                    </a:p>
                  </a:txBody>
                  <a:tcPr anchor="ctr">
                    <a:solidFill>
                      <a:schemeClr val="accent5">
                        <a:lumMod val="40000"/>
                        <a:lumOff val="60000"/>
                      </a:schemeClr>
                    </a:solidFill>
                  </a:tcPr>
                </a:tc>
                <a:extLst>
                  <a:ext uri="{0D108BD9-81ED-4DB2-BD59-A6C34878D82A}">
                    <a16:rowId xmlns:a16="http://schemas.microsoft.com/office/drawing/2014/main" val="523715330"/>
                  </a:ext>
                </a:extLst>
              </a:tr>
            </a:tbl>
          </a:graphicData>
        </a:graphic>
      </p:graphicFrame>
    </p:spTree>
    <p:extLst>
      <p:ext uri="{BB962C8B-B14F-4D97-AF65-F5344CB8AC3E}">
        <p14:creationId xmlns:p14="http://schemas.microsoft.com/office/powerpoint/2010/main" val="3676238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BE19D-9B0C-1D99-F3E5-3C79D3DA34A1}"/>
              </a:ext>
            </a:extLst>
          </p:cNvPr>
          <p:cNvSpPr>
            <a:spLocks noGrp="1"/>
          </p:cNvSpPr>
          <p:nvPr>
            <p:ph type="title"/>
          </p:nvPr>
        </p:nvSpPr>
        <p:spPr/>
        <p:txBody>
          <a:bodyPr/>
          <a:lstStyle/>
          <a:p>
            <a:r>
              <a:rPr lang="en-US" dirty="0"/>
              <a:t>Design of the proposed ResNet-50 Model</a:t>
            </a:r>
          </a:p>
        </p:txBody>
      </p:sp>
      <p:sp>
        <p:nvSpPr>
          <p:cNvPr id="3" name="Slide Number Placeholder 2">
            <a:extLst>
              <a:ext uri="{FF2B5EF4-FFF2-40B4-BE49-F238E27FC236}">
                <a16:creationId xmlns:a16="http://schemas.microsoft.com/office/drawing/2014/main" id="{D97DC9AB-2436-7038-FD29-B8C523A3B918}"/>
              </a:ext>
            </a:extLst>
          </p:cNvPr>
          <p:cNvSpPr>
            <a:spLocks noGrp="1"/>
          </p:cNvSpPr>
          <p:nvPr>
            <p:ph type="sldNum" sz="quarter" idx="10"/>
          </p:nvPr>
        </p:nvSpPr>
        <p:spPr/>
        <p:txBody>
          <a:bodyPr/>
          <a:lstStyle/>
          <a:p>
            <a:pPr>
              <a:defRPr/>
            </a:pPr>
            <a:fld id="{E529AB77-D730-480D-8C3D-1608BB57B40C}" type="slidenum">
              <a:rPr lang="en-US" smtClean="0"/>
              <a:pPr>
                <a:defRPr/>
              </a:pPr>
              <a:t>14</a:t>
            </a:fld>
            <a:endParaRPr lang="en-US" dirty="0"/>
          </a:p>
        </p:txBody>
      </p:sp>
      <p:sp>
        <p:nvSpPr>
          <p:cNvPr id="4" name="Content Placeholder 3">
            <a:extLst>
              <a:ext uri="{FF2B5EF4-FFF2-40B4-BE49-F238E27FC236}">
                <a16:creationId xmlns:a16="http://schemas.microsoft.com/office/drawing/2014/main" id="{B5995EAD-495E-9050-F942-F5A811B33F79}"/>
              </a:ext>
            </a:extLst>
          </p:cNvPr>
          <p:cNvSpPr>
            <a:spLocks noGrp="1"/>
          </p:cNvSpPr>
          <p:nvPr>
            <p:ph idx="1"/>
          </p:nvPr>
        </p:nvSpPr>
        <p:spPr/>
        <p:txBody>
          <a:bodyPr>
            <a:normAutofit/>
          </a:bodyPr>
          <a:lstStyle/>
          <a:p>
            <a:r>
              <a:rPr lang="en-US" sz="2000" dirty="0"/>
              <a:t>The model consists of 5 stages each with a convolution and Identity block. Each convolution block has 3 convolution layers and each identity block also has 3 convolution layers</a:t>
            </a:r>
          </a:p>
        </p:txBody>
      </p:sp>
      <p:grpSp>
        <p:nvGrpSpPr>
          <p:cNvPr id="5" name="Group 4">
            <a:extLst>
              <a:ext uri="{FF2B5EF4-FFF2-40B4-BE49-F238E27FC236}">
                <a16:creationId xmlns:a16="http://schemas.microsoft.com/office/drawing/2014/main" id="{FE9350C4-9CE6-E48B-562D-0B75EAA61274}"/>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E5D4556C-8173-9C66-D49E-9D34B3072B7D}"/>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4EB16B-972C-38CF-E099-E8145A1E734C}"/>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grpSp>
        <p:nvGrpSpPr>
          <p:cNvPr id="8" name="Group 7">
            <a:extLst>
              <a:ext uri="{FF2B5EF4-FFF2-40B4-BE49-F238E27FC236}">
                <a16:creationId xmlns:a16="http://schemas.microsoft.com/office/drawing/2014/main" id="{47AD336F-EC9E-1073-521B-73CBFFD60774}"/>
              </a:ext>
            </a:extLst>
          </p:cNvPr>
          <p:cNvGrpSpPr/>
          <p:nvPr/>
        </p:nvGrpSpPr>
        <p:grpSpPr>
          <a:xfrm>
            <a:off x="-38590" y="2357424"/>
            <a:ext cx="9148284" cy="2737181"/>
            <a:chOff x="41645" y="1299305"/>
            <a:chExt cx="9148284" cy="2737181"/>
          </a:xfrm>
        </p:grpSpPr>
        <p:grpSp>
          <p:nvGrpSpPr>
            <p:cNvPr id="9" name="Group 8">
              <a:extLst>
                <a:ext uri="{FF2B5EF4-FFF2-40B4-BE49-F238E27FC236}">
                  <a16:creationId xmlns:a16="http://schemas.microsoft.com/office/drawing/2014/main" id="{E9B4C9AB-319C-3F8C-B3F9-924CF19C26E5}"/>
                </a:ext>
              </a:extLst>
            </p:cNvPr>
            <p:cNvGrpSpPr/>
            <p:nvPr/>
          </p:nvGrpSpPr>
          <p:grpSpPr>
            <a:xfrm>
              <a:off x="154305" y="1509849"/>
              <a:ext cx="8956621" cy="2526637"/>
              <a:chOff x="154305" y="1509849"/>
              <a:chExt cx="8956621" cy="2526637"/>
            </a:xfrm>
          </p:grpSpPr>
          <p:sp>
            <p:nvSpPr>
              <p:cNvPr id="12" name="Rectangle 11">
                <a:extLst>
                  <a:ext uri="{FF2B5EF4-FFF2-40B4-BE49-F238E27FC236}">
                    <a16:creationId xmlns:a16="http://schemas.microsoft.com/office/drawing/2014/main" id="{9D107B16-02BA-65E3-9C8D-7BC91A988E38}"/>
                  </a:ext>
                </a:extLst>
              </p:cNvPr>
              <p:cNvSpPr/>
              <p:nvPr/>
            </p:nvSpPr>
            <p:spPr>
              <a:xfrm rot="16200000">
                <a:off x="-47066" y="2274685"/>
                <a:ext cx="1846729" cy="317071"/>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Zero padding </a:t>
                </a:r>
              </a:p>
            </p:txBody>
          </p:sp>
          <p:sp>
            <p:nvSpPr>
              <p:cNvPr id="13" name="Rectangle 12">
                <a:extLst>
                  <a:ext uri="{FF2B5EF4-FFF2-40B4-BE49-F238E27FC236}">
                    <a16:creationId xmlns:a16="http://schemas.microsoft.com/office/drawing/2014/main" id="{EFACC311-9148-CF8A-0F48-434D572D554D}"/>
                  </a:ext>
                </a:extLst>
              </p:cNvPr>
              <p:cNvSpPr/>
              <p:nvPr/>
            </p:nvSpPr>
            <p:spPr>
              <a:xfrm rot="16200000">
                <a:off x="374740" y="2274688"/>
                <a:ext cx="1846729" cy="317071"/>
              </a:xfrm>
              <a:prstGeom prst="rect">
                <a:avLst/>
              </a:prstGeom>
              <a:solidFill>
                <a:schemeClr val="accent5">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Conv</a:t>
                </a:r>
              </a:p>
            </p:txBody>
          </p:sp>
          <p:sp>
            <p:nvSpPr>
              <p:cNvPr id="14" name="Rectangle 13">
                <a:extLst>
                  <a:ext uri="{FF2B5EF4-FFF2-40B4-BE49-F238E27FC236}">
                    <a16:creationId xmlns:a16="http://schemas.microsoft.com/office/drawing/2014/main" id="{27CB1F6F-BE73-D74C-0832-2E2D5A5A4BD7}"/>
                  </a:ext>
                </a:extLst>
              </p:cNvPr>
              <p:cNvSpPr/>
              <p:nvPr/>
            </p:nvSpPr>
            <p:spPr>
              <a:xfrm rot="16200000">
                <a:off x="705256" y="2274687"/>
                <a:ext cx="1846729" cy="317071"/>
              </a:xfrm>
              <a:prstGeom prst="rect">
                <a:avLst/>
              </a:prstGeom>
              <a:solidFill>
                <a:schemeClr val="accent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Batch Norm</a:t>
                </a:r>
              </a:p>
            </p:txBody>
          </p:sp>
          <p:sp>
            <p:nvSpPr>
              <p:cNvPr id="15" name="Rectangle 14">
                <a:extLst>
                  <a:ext uri="{FF2B5EF4-FFF2-40B4-BE49-F238E27FC236}">
                    <a16:creationId xmlns:a16="http://schemas.microsoft.com/office/drawing/2014/main" id="{3017F012-3808-149C-42F4-F2F57C326D22}"/>
                  </a:ext>
                </a:extLst>
              </p:cNvPr>
              <p:cNvSpPr/>
              <p:nvPr/>
            </p:nvSpPr>
            <p:spPr>
              <a:xfrm rot="16200000">
                <a:off x="1026807" y="2274686"/>
                <a:ext cx="1846729" cy="317071"/>
              </a:xfrm>
              <a:prstGeom prst="rect">
                <a:avLst/>
              </a:prstGeom>
              <a:solidFill>
                <a:schemeClr val="accent2">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ReLU</a:t>
                </a:r>
              </a:p>
            </p:txBody>
          </p:sp>
          <p:sp>
            <p:nvSpPr>
              <p:cNvPr id="16" name="Rectangle 15">
                <a:extLst>
                  <a:ext uri="{FF2B5EF4-FFF2-40B4-BE49-F238E27FC236}">
                    <a16:creationId xmlns:a16="http://schemas.microsoft.com/office/drawing/2014/main" id="{F68E66ED-1AAC-27F9-B695-3A24F2C114F0}"/>
                  </a:ext>
                </a:extLst>
              </p:cNvPr>
              <p:cNvSpPr/>
              <p:nvPr/>
            </p:nvSpPr>
            <p:spPr>
              <a:xfrm rot="16200000">
                <a:off x="1348833" y="2274688"/>
                <a:ext cx="1846729" cy="317071"/>
              </a:xfrm>
              <a:prstGeom prst="rect">
                <a:avLst/>
              </a:prstGeom>
              <a:solidFill>
                <a:schemeClr val="accent6">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Max Pool</a:t>
                </a:r>
              </a:p>
            </p:txBody>
          </p:sp>
          <p:sp>
            <p:nvSpPr>
              <p:cNvPr id="17" name="Rectangle 16">
                <a:extLst>
                  <a:ext uri="{FF2B5EF4-FFF2-40B4-BE49-F238E27FC236}">
                    <a16:creationId xmlns:a16="http://schemas.microsoft.com/office/drawing/2014/main" id="{81F2CDBB-2DDE-2A12-3EAA-B3746D59EEC8}"/>
                  </a:ext>
                </a:extLst>
              </p:cNvPr>
              <p:cNvSpPr/>
              <p:nvPr/>
            </p:nvSpPr>
            <p:spPr>
              <a:xfrm rot="16200000">
                <a:off x="2013182" y="2274685"/>
                <a:ext cx="1846729" cy="317071"/>
              </a:xfrm>
              <a:prstGeom prst="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Conv Block</a:t>
                </a:r>
              </a:p>
            </p:txBody>
          </p:sp>
          <p:sp>
            <p:nvSpPr>
              <p:cNvPr id="18" name="Rectangle 17">
                <a:extLst>
                  <a:ext uri="{FF2B5EF4-FFF2-40B4-BE49-F238E27FC236}">
                    <a16:creationId xmlns:a16="http://schemas.microsoft.com/office/drawing/2014/main" id="{D5EDCAC2-0C7D-E83B-EE8D-91BC2BB04C69}"/>
                  </a:ext>
                </a:extLst>
              </p:cNvPr>
              <p:cNvSpPr/>
              <p:nvPr/>
            </p:nvSpPr>
            <p:spPr>
              <a:xfrm rot="16200000">
                <a:off x="2334733" y="2274684"/>
                <a:ext cx="1846729" cy="317071"/>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ID Block</a:t>
                </a:r>
              </a:p>
            </p:txBody>
          </p:sp>
          <p:sp>
            <p:nvSpPr>
              <p:cNvPr id="19" name="Rectangle 18">
                <a:extLst>
                  <a:ext uri="{FF2B5EF4-FFF2-40B4-BE49-F238E27FC236}">
                    <a16:creationId xmlns:a16="http://schemas.microsoft.com/office/drawing/2014/main" id="{E04867AB-D4A7-33C2-C386-E084ABE57EB1}"/>
                  </a:ext>
                </a:extLst>
              </p:cNvPr>
              <p:cNvSpPr/>
              <p:nvPr/>
            </p:nvSpPr>
            <p:spPr>
              <a:xfrm rot="16200000">
                <a:off x="3051558" y="2274689"/>
                <a:ext cx="1846729" cy="317071"/>
              </a:xfrm>
              <a:prstGeom prst="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Conv Block</a:t>
                </a:r>
              </a:p>
            </p:txBody>
          </p:sp>
          <p:sp>
            <p:nvSpPr>
              <p:cNvPr id="20" name="Rectangle 19">
                <a:extLst>
                  <a:ext uri="{FF2B5EF4-FFF2-40B4-BE49-F238E27FC236}">
                    <a16:creationId xmlns:a16="http://schemas.microsoft.com/office/drawing/2014/main" id="{92CBF6A7-FF4D-B59D-1E25-3976B8287C3E}"/>
                  </a:ext>
                </a:extLst>
              </p:cNvPr>
              <p:cNvSpPr/>
              <p:nvPr/>
            </p:nvSpPr>
            <p:spPr>
              <a:xfrm rot="16200000">
                <a:off x="3373584" y="2274691"/>
                <a:ext cx="1846729" cy="317071"/>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ID Block</a:t>
                </a:r>
              </a:p>
            </p:txBody>
          </p:sp>
          <p:sp>
            <p:nvSpPr>
              <p:cNvPr id="21" name="Rectangle 20">
                <a:extLst>
                  <a:ext uri="{FF2B5EF4-FFF2-40B4-BE49-F238E27FC236}">
                    <a16:creationId xmlns:a16="http://schemas.microsoft.com/office/drawing/2014/main" id="{B320E183-EB2C-6720-46D8-E46E885FA25E}"/>
                  </a:ext>
                </a:extLst>
              </p:cNvPr>
              <p:cNvSpPr/>
              <p:nvPr/>
            </p:nvSpPr>
            <p:spPr>
              <a:xfrm rot="16200000">
                <a:off x="4065178" y="2274690"/>
                <a:ext cx="1846729" cy="317071"/>
              </a:xfrm>
              <a:prstGeom prst="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Conv Block</a:t>
                </a:r>
              </a:p>
            </p:txBody>
          </p:sp>
          <p:sp>
            <p:nvSpPr>
              <p:cNvPr id="22" name="Rectangle 21">
                <a:extLst>
                  <a:ext uri="{FF2B5EF4-FFF2-40B4-BE49-F238E27FC236}">
                    <a16:creationId xmlns:a16="http://schemas.microsoft.com/office/drawing/2014/main" id="{4B27581C-FC91-5FD2-F7EA-FEFD81149E64}"/>
                  </a:ext>
                </a:extLst>
              </p:cNvPr>
              <p:cNvSpPr/>
              <p:nvPr/>
            </p:nvSpPr>
            <p:spPr>
              <a:xfrm rot="16200000">
                <a:off x="4387204" y="2274692"/>
                <a:ext cx="1846729" cy="317071"/>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ID Block</a:t>
                </a:r>
              </a:p>
            </p:txBody>
          </p:sp>
          <p:sp>
            <p:nvSpPr>
              <p:cNvPr id="23" name="Rectangle 22">
                <a:extLst>
                  <a:ext uri="{FF2B5EF4-FFF2-40B4-BE49-F238E27FC236}">
                    <a16:creationId xmlns:a16="http://schemas.microsoft.com/office/drawing/2014/main" id="{02C95565-BA47-D6F9-323F-44425B294536}"/>
                  </a:ext>
                </a:extLst>
              </p:cNvPr>
              <p:cNvSpPr/>
              <p:nvPr/>
            </p:nvSpPr>
            <p:spPr>
              <a:xfrm rot="16200000">
                <a:off x="5078383" y="2274681"/>
                <a:ext cx="1846729" cy="317071"/>
              </a:xfrm>
              <a:prstGeom prst="rect">
                <a:avLst/>
              </a:prstGeom>
              <a:solidFill>
                <a:schemeClr val="accent4">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Conv Block</a:t>
                </a:r>
              </a:p>
            </p:txBody>
          </p:sp>
          <p:sp>
            <p:nvSpPr>
              <p:cNvPr id="24" name="Rectangle 23">
                <a:extLst>
                  <a:ext uri="{FF2B5EF4-FFF2-40B4-BE49-F238E27FC236}">
                    <a16:creationId xmlns:a16="http://schemas.microsoft.com/office/drawing/2014/main" id="{103238A7-38B7-1C95-71D1-E40BEE58CD35}"/>
                  </a:ext>
                </a:extLst>
              </p:cNvPr>
              <p:cNvSpPr/>
              <p:nvPr/>
            </p:nvSpPr>
            <p:spPr>
              <a:xfrm rot="16200000">
                <a:off x="5400409" y="2274683"/>
                <a:ext cx="1846729" cy="317071"/>
              </a:xfrm>
              <a:prstGeom prst="rect">
                <a:avLst/>
              </a:prstGeom>
              <a:solidFill>
                <a:schemeClr val="accent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ID Block</a:t>
                </a:r>
              </a:p>
            </p:txBody>
          </p:sp>
          <p:sp>
            <p:nvSpPr>
              <p:cNvPr id="25" name="Rectangle 24">
                <a:extLst>
                  <a:ext uri="{FF2B5EF4-FFF2-40B4-BE49-F238E27FC236}">
                    <a16:creationId xmlns:a16="http://schemas.microsoft.com/office/drawing/2014/main" id="{30CD63ED-DA29-F07E-C502-49B5D59D561E}"/>
                  </a:ext>
                </a:extLst>
              </p:cNvPr>
              <p:cNvSpPr/>
              <p:nvPr/>
            </p:nvSpPr>
            <p:spPr>
              <a:xfrm rot="16200000">
                <a:off x="6369483" y="2274679"/>
                <a:ext cx="1846729" cy="317071"/>
              </a:xfrm>
              <a:prstGeom prst="rect">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Avg Pool</a:t>
                </a:r>
              </a:p>
            </p:txBody>
          </p:sp>
          <p:sp>
            <p:nvSpPr>
              <p:cNvPr id="26" name="Rectangle 25">
                <a:extLst>
                  <a:ext uri="{FF2B5EF4-FFF2-40B4-BE49-F238E27FC236}">
                    <a16:creationId xmlns:a16="http://schemas.microsoft.com/office/drawing/2014/main" id="{1ABC9A2C-7A98-E3E1-136E-FFDF1AAAE862}"/>
                  </a:ext>
                </a:extLst>
              </p:cNvPr>
              <p:cNvSpPr/>
              <p:nvPr/>
            </p:nvSpPr>
            <p:spPr>
              <a:xfrm rot="16200000">
                <a:off x="6691034" y="2274678"/>
                <a:ext cx="1846729" cy="317071"/>
              </a:xfrm>
              <a:prstGeom prst="rect">
                <a:avLst/>
              </a:prstGeom>
              <a:solidFill>
                <a:schemeClr val="accent6">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Flattening</a:t>
                </a:r>
              </a:p>
            </p:txBody>
          </p:sp>
          <p:sp>
            <p:nvSpPr>
              <p:cNvPr id="27" name="Rectangle 26">
                <a:extLst>
                  <a:ext uri="{FF2B5EF4-FFF2-40B4-BE49-F238E27FC236}">
                    <a16:creationId xmlns:a16="http://schemas.microsoft.com/office/drawing/2014/main" id="{5C6C44FC-1594-66E2-5726-F6123EFF031E}"/>
                  </a:ext>
                </a:extLst>
              </p:cNvPr>
              <p:cNvSpPr/>
              <p:nvPr/>
            </p:nvSpPr>
            <p:spPr>
              <a:xfrm rot="16200000">
                <a:off x="7013060" y="2274680"/>
                <a:ext cx="1846729" cy="317071"/>
              </a:xfrm>
              <a:prstGeom prst="rect">
                <a:avLst/>
              </a:prstGeom>
              <a:solidFill>
                <a:schemeClr val="bg2">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FC</a:t>
                </a:r>
              </a:p>
            </p:txBody>
          </p:sp>
          <p:sp>
            <p:nvSpPr>
              <p:cNvPr id="28" name="Rectangle 27">
                <a:extLst>
                  <a:ext uri="{FF2B5EF4-FFF2-40B4-BE49-F238E27FC236}">
                    <a16:creationId xmlns:a16="http://schemas.microsoft.com/office/drawing/2014/main" id="{31E6CCF4-4258-8DFC-49CC-2434AE934073}"/>
                  </a:ext>
                </a:extLst>
              </p:cNvPr>
              <p:cNvSpPr/>
              <p:nvPr/>
            </p:nvSpPr>
            <p:spPr>
              <a:xfrm>
                <a:off x="8456503" y="1741521"/>
                <a:ext cx="654423" cy="349624"/>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SBP</a:t>
                </a:r>
              </a:p>
            </p:txBody>
          </p:sp>
          <p:sp>
            <p:nvSpPr>
              <p:cNvPr id="29" name="Rectangle 28">
                <a:extLst>
                  <a:ext uri="{FF2B5EF4-FFF2-40B4-BE49-F238E27FC236}">
                    <a16:creationId xmlns:a16="http://schemas.microsoft.com/office/drawing/2014/main" id="{3750433F-8453-EC61-F335-D4A9A63332AB}"/>
                  </a:ext>
                </a:extLst>
              </p:cNvPr>
              <p:cNvSpPr/>
              <p:nvPr/>
            </p:nvSpPr>
            <p:spPr>
              <a:xfrm>
                <a:off x="8456503" y="2636583"/>
                <a:ext cx="654423" cy="349624"/>
              </a:xfrm>
              <a:prstGeom prst="rect">
                <a:avLst/>
              </a:prstGeom>
              <a:solidFill>
                <a:schemeClr val="tx2">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DBP</a:t>
                </a:r>
              </a:p>
            </p:txBody>
          </p:sp>
          <p:cxnSp>
            <p:nvCxnSpPr>
              <p:cNvPr id="30" name="Straight Connector 29">
                <a:extLst>
                  <a:ext uri="{FF2B5EF4-FFF2-40B4-BE49-F238E27FC236}">
                    <a16:creationId xmlns:a16="http://schemas.microsoft.com/office/drawing/2014/main" id="{1A9CD8EC-D8E2-5B73-A5FB-07C5DDCFFC49}"/>
                  </a:ext>
                </a:extLst>
              </p:cNvPr>
              <p:cNvCxnSpPr>
                <a:cxnSpLocks/>
                <a:stCxn id="16" idx="2"/>
                <a:endCxn id="17" idx="0"/>
              </p:cNvCxnSpPr>
              <p:nvPr/>
            </p:nvCxnSpPr>
            <p:spPr>
              <a:xfrm flipV="1">
                <a:off x="2430733" y="2433220"/>
                <a:ext cx="347278" cy="3"/>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24A7BC7-DB07-8222-F6B7-FB60F727EA11}"/>
                  </a:ext>
                </a:extLst>
              </p:cNvPr>
              <p:cNvCxnSpPr>
                <a:cxnSpLocks/>
                <a:stCxn id="18" idx="2"/>
                <a:endCxn id="19" idx="0"/>
              </p:cNvCxnSpPr>
              <p:nvPr/>
            </p:nvCxnSpPr>
            <p:spPr>
              <a:xfrm>
                <a:off x="3416633" y="2433219"/>
                <a:ext cx="399754" cy="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BD194CB-690F-4A73-E7B9-50A96BD1CD65}"/>
                  </a:ext>
                </a:extLst>
              </p:cNvPr>
              <p:cNvCxnSpPr>
                <a:cxnSpLocks/>
                <a:stCxn id="20" idx="2"/>
                <a:endCxn id="21" idx="0"/>
              </p:cNvCxnSpPr>
              <p:nvPr/>
            </p:nvCxnSpPr>
            <p:spPr>
              <a:xfrm flipV="1">
                <a:off x="4455484" y="2433225"/>
                <a:ext cx="374523" cy="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9FCDDC8-3BB0-8B65-0FB8-9C17C19C6EB4}"/>
                  </a:ext>
                </a:extLst>
              </p:cNvPr>
              <p:cNvCxnSpPr>
                <a:cxnSpLocks/>
                <a:stCxn id="22" idx="2"/>
                <a:endCxn id="23" idx="0"/>
              </p:cNvCxnSpPr>
              <p:nvPr/>
            </p:nvCxnSpPr>
            <p:spPr>
              <a:xfrm flipV="1">
                <a:off x="5469104" y="2433216"/>
                <a:ext cx="374108" cy="11"/>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763357B-EC35-AFDB-2EA3-0AACAC2687A0}"/>
                  </a:ext>
                </a:extLst>
              </p:cNvPr>
              <p:cNvCxnSpPr>
                <a:stCxn id="24" idx="2"/>
                <a:endCxn id="25" idx="0"/>
              </p:cNvCxnSpPr>
              <p:nvPr/>
            </p:nvCxnSpPr>
            <p:spPr>
              <a:xfrm flipV="1">
                <a:off x="6482309" y="2433214"/>
                <a:ext cx="652003" cy="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Right Brace 34">
                <a:extLst>
                  <a:ext uri="{FF2B5EF4-FFF2-40B4-BE49-F238E27FC236}">
                    <a16:creationId xmlns:a16="http://schemas.microsoft.com/office/drawing/2014/main" id="{A4639F47-68A8-51CD-380D-DA91208C9510}"/>
                  </a:ext>
                </a:extLst>
              </p:cNvPr>
              <p:cNvSpPr/>
              <p:nvPr/>
            </p:nvSpPr>
            <p:spPr>
              <a:xfrm rot="5400000">
                <a:off x="2880293" y="3319416"/>
                <a:ext cx="377685" cy="67330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Right Brace 35">
                <a:extLst>
                  <a:ext uri="{FF2B5EF4-FFF2-40B4-BE49-F238E27FC236}">
                    <a16:creationId xmlns:a16="http://schemas.microsoft.com/office/drawing/2014/main" id="{2987BD20-6AF9-2399-2B78-D14F2D871CC8}"/>
                  </a:ext>
                </a:extLst>
              </p:cNvPr>
              <p:cNvSpPr/>
              <p:nvPr/>
            </p:nvSpPr>
            <p:spPr>
              <a:xfrm rot="5400000">
                <a:off x="1596663" y="2984414"/>
                <a:ext cx="380987" cy="1346614"/>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a:extLst>
                  <a:ext uri="{FF2B5EF4-FFF2-40B4-BE49-F238E27FC236}">
                    <a16:creationId xmlns:a16="http://schemas.microsoft.com/office/drawing/2014/main" id="{077A0D55-76A6-9270-DA26-D36BDE312D93}"/>
                  </a:ext>
                </a:extLst>
              </p:cNvPr>
              <p:cNvSpPr/>
              <p:nvPr/>
            </p:nvSpPr>
            <p:spPr>
              <a:xfrm rot="5400000">
                <a:off x="3949570" y="3319416"/>
                <a:ext cx="377685" cy="67330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Right Brace 37">
                <a:extLst>
                  <a:ext uri="{FF2B5EF4-FFF2-40B4-BE49-F238E27FC236}">
                    <a16:creationId xmlns:a16="http://schemas.microsoft.com/office/drawing/2014/main" id="{1C6C17E4-E97F-480D-C535-D2C412921A4A}"/>
                  </a:ext>
                </a:extLst>
              </p:cNvPr>
              <p:cNvSpPr/>
              <p:nvPr/>
            </p:nvSpPr>
            <p:spPr>
              <a:xfrm rot="5400000">
                <a:off x="4977818" y="3322719"/>
                <a:ext cx="377685" cy="67330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a:extLst>
                  <a:ext uri="{FF2B5EF4-FFF2-40B4-BE49-F238E27FC236}">
                    <a16:creationId xmlns:a16="http://schemas.microsoft.com/office/drawing/2014/main" id="{6326188F-3B68-EFCF-C375-D40BBD1C6C8D}"/>
                  </a:ext>
                </a:extLst>
              </p:cNvPr>
              <p:cNvSpPr/>
              <p:nvPr/>
            </p:nvSpPr>
            <p:spPr>
              <a:xfrm rot="5400000">
                <a:off x="5976395" y="3319416"/>
                <a:ext cx="377685" cy="673307"/>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Rectangle 39">
                <a:extLst>
                  <a:ext uri="{FF2B5EF4-FFF2-40B4-BE49-F238E27FC236}">
                    <a16:creationId xmlns:a16="http://schemas.microsoft.com/office/drawing/2014/main" id="{250307DF-C018-3D87-BC29-16504678A3FD}"/>
                  </a:ext>
                </a:extLst>
              </p:cNvPr>
              <p:cNvSpPr/>
              <p:nvPr/>
            </p:nvSpPr>
            <p:spPr>
              <a:xfrm>
                <a:off x="1328527" y="3776509"/>
                <a:ext cx="974094" cy="251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Stage 1</a:t>
                </a:r>
              </a:p>
            </p:txBody>
          </p:sp>
          <p:sp>
            <p:nvSpPr>
              <p:cNvPr id="41" name="Rectangle 40">
                <a:extLst>
                  <a:ext uri="{FF2B5EF4-FFF2-40B4-BE49-F238E27FC236}">
                    <a16:creationId xmlns:a16="http://schemas.microsoft.com/office/drawing/2014/main" id="{8C6D0F9F-AAB5-736E-9074-A101180CE141}"/>
                  </a:ext>
                </a:extLst>
              </p:cNvPr>
              <p:cNvSpPr/>
              <p:nvPr/>
            </p:nvSpPr>
            <p:spPr>
              <a:xfrm>
                <a:off x="2517299" y="3785474"/>
                <a:ext cx="974094" cy="251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Stage 2</a:t>
                </a:r>
              </a:p>
            </p:txBody>
          </p:sp>
          <p:sp>
            <p:nvSpPr>
              <p:cNvPr id="42" name="Rectangle 41">
                <a:extLst>
                  <a:ext uri="{FF2B5EF4-FFF2-40B4-BE49-F238E27FC236}">
                    <a16:creationId xmlns:a16="http://schemas.microsoft.com/office/drawing/2014/main" id="{D3D6B3B5-191C-1B45-1DDC-35D768FEC107}"/>
                  </a:ext>
                </a:extLst>
              </p:cNvPr>
              <p:cNvSpPr/>
              <p:nvPr/>
            </p:nvSpPr>
            <p:spPr>
              <a:xfrm>
                <a:off x="3606804" y="3772732"/>
                <a:ext cx="974094" cy="251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Stage 3</a:t>
                </a:r>
              </a:p>
            </p:txBody>
          </p:sp>
          <p:sp>
            <p:nvSpPr>
              <p:cNvPr id="43" name="Rectangle 42">
                <a:extLst>
                  <a:ext uri="{FF2B5EF4-FFF2-40B4-BE49-F238E27FC236}">
                    <a16:creationId xmlns:a16="http://schemas.microsoft.com/office/drawing/2014/main" id="{90A2DED1-C7E6-E51E-40CD-9A883BD54322}"/>
                  </a:ext>
                </a:extLst>
              </p:cNvPr>
              <p:cNvSpPr/>
              <p:nvPr/>
            </p:nvSpPr>
            <p:spPr>
              <a:xfrm>
                <a:off x="4718847" y="3785474"/>
                <a:ext cx="974094" cy="251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Stage 4</a:t>
                </a:r>
              </a:p>
            </p:txBody>
          </p:sp>
          <p:sp>
            <p:nvSpPr>
              <p:cNvPr id="44" name="Rectangle 43">
                <a:extLst>
                  <a:ext uri="{FF2B5EF4-FFF2-40B4-BE49-F238E27FC236}">
                    <a16:creationId xmlns:a16="http://schemas.microsoft.com/office/drawing/2014/main" id="{15862B1E-9FCF-85CD-C0F0-7AFB8B6445E5}"/>
                  </a:ext>
                </a:extLst>
              </p:cNvPr>
              <p:cNvSpPr/>
              <p:nvPr/>
            </p:nvSpPr>
            <p:spPr>
              <a:xfrm>
                <a:off x="5685291" y="3781692"/>
                <a:ext cx="974094" cy="251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Stage 5</a:t>
                </a:r>
              </a:p>
            </p:txBody>
          </p:sp>
          <p:cxnSp>
            <p:nvCxnSpPr>
              <p:cNvPr id="45" name="Straight Arrow Connector 44">
                <a:extLst>
                  <a:ext uri="{FF2B5EF4-FFF2-40B4-BE49-F238E27FC236}">
                    <a16:creationId xmlns:a16="http://schemas.microsoft.com/office/drawing/2014/main" id="{CA8C813D-269D-6348-8E6A-26D49DFFFEDF}"/>
                  </a:ext>
                </a:extLst>
              </p:cNvPr>
              <p:cNvCxnSpPr>
                <a:endCxn id="12" idx="0"/>
              </p:cNvCxnSpPr>
              <p:nvPr/>
            </p:nvCxnSpPr>
            <p:spPr>
              <a:xfrm>
                <a:off x="154305" y="2433213"/>
                <a:ext cx="563458" cy="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Elbow 45">
                <a:extLst>
                  <a:ext uri="{FF2B5EF4-FFF2-40B4-BE49-F238E27FC236}">
                    <a16:creationId xmlns:a16="http://schemas.microsoft.com/office/drawing/2014/main" id="{84E95E22-B5DB-43DA-760B-7F8FFC8E32D6}"/>
                  </a:ext>
                </a:extLst>
              </p:cNvPr>
              <p:cNvCxnSpPr>
                <a:stCxn id="27" idx="2"/>
                <a:endCxn id="28" idx="1"/>
              </p:cNvCxnSpPr>
              <p:nvPr/>
            </p:nvCxnSpPr>
            <p:spPr>
              <a:xfrm flipV="1">
                <a:off x="8094960" y="1916333"/>
                <a:ext cx="361543" cy="516882"/>
              </a:xfrm>
              <a:prstGeom prst="bentConnector5">
                <a:avLst>
                  <a:gd name="adj1" fmla="val 37682"/>
                  <a:gd name="adj2" fmla="val 48425"/>
                  <a:gd name="adj3" fmla="val 3677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C7E10F58-B372-1878-A54E-DA15667F9F75}"/>
                  </a:ext>
                </a:extLst>
              </p:cNvPr>
              <p:cNvCxnSpPr>
                <a:cxnSpLocks/>
                <a:stCxn id="27" idx="2"/>
                <a:endCxn id="29" idx="1"/>
              </p:cNvCxnSpPr>
              <p:nvPr/>
            </p:nvCxnSpPr>
            <p:spPr>
              <a:xfrm>
                <a:off x="8094960" y="2433215"/>
                <a:ext cx="361543" cy="378180"/>
              </a:xfrm>
              <a:prstGeom prst="bentConnector5">
                <a:avLst>
                  <a:gd name="adj1" fmla="val 37682"/>
                  <a:gd name="adj2" fmla="val 47848"/>
                  <a:gd name="adj3" fmla="val 3677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Rectangle 9">
              <a:extLst>
                <a:ext uri="{FF2B5EF4-FFF2-40B4-BE49-F238E27FC236}">
                  <a16:creationId xmlns:a16="http://schemas.microsoft.com/office/drawing/2014/main" id="{C0C40DF9-6A62-D0B4-3D8A-C3FE987433AA}"/>
                </a:ext>
              </a:extLst>
            </p:cNvPr>
            <p:cNvSpPr/>
            <p:nvPr/>
          </p:nvSpPr>
          <p:spPr>
            <a:xfrm>
              <a:off x="41645" y="1982038"/>
              <a:ext cx="712022" cy="349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Input</a:t>
              </a:r>
            </a:p>
          </p:txBody>
        </p:sp>
        <p:sp>
          <p:nvSpPr>
            <p:cNvPr id="11" name="Rectangle 10">
              <a:extLst>
                <a:ext uri="{FF2B5EF4-FFF2-40B4-BE49-F238E27FC236}">
                  <a16:creationId xmlns:a16="http://schemas.microsoft.com/office/drawing/2014/main" id="{832DD316-FBFB-B62F-62D2-75768EFCC316}"/>
                </a:ext>
              </a:extLst>
            </p:cNvPr>
            <p:cNvSpPr/>
            <p:nvPr/>
          </p:nvSpPr>
          <p:spPr>
            <a:xfrm>
              <a:off x="8270199" y="1299305"/>
              <a:ext cx="919730" cy="3496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Output</a:t>
              </a:r>
            </a:p>
          </p:txBody>
        </p:sp>
      </p:grpSp>
    </p:spTree>
    <p:extLst>
      <p:ext uri="{BB962C8B-B14F-4D97-AF65-F5344CB8AC3E}">
        <p14:creationId xmlns:p14="http://schemas.microsoft.com/office/powerpoint/2010/main" val="1268821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0963-798C-6E2A-6276-BADADF79CF5E}"/>
              </a:ext>
            </a:extLst>
          </p:cNvPr>
          <p:cNvSpPr>
            <a:spLocks noGrp="1"/>
          </p:cNvSpPr>
          <p:nvPr>
            <p:ph type="title"/>
          </p:nvPr>
        </p:nvSpPr>
        <p:spPr/>
        <p:txBody>
          <a:bodyPr/>
          <a:lstStyle/>
          <a:p>
            <a:r>
              <a:rPr lang="en-US" dirty="0"/>
              <a:t>ResNet-50 Model </a:t>
            </a:r>
            <a:r>
              <a:rPr lang="en-US" sz="1600" dirty="0">
                <a:solidFill>
                  <a:schemeClr val="accent2"/>
                </a:solidFill>
              </a:rPr>
              <a:t>Training</a:t>
            </a:r>
            <a:endParaRPr lang="en-US" dirty="0">
              <a:solidFill>
                <a:schemeClr val="accent2"/>
              </a:solidFill>
            </a:endParaRPr>
          </a:p>
        </p:txBody>
      </p:sp>
      <p:sp>
        <p:nvSpPr>
          <p:cNvPr id="3" name="Slide Number Placeholder 2">
            <a:extLst>
              <a:ext uri="{FF2B5EF4-FFF2-40B4-BE49-F238E27FC236}">
                <a16:creationId xmlns:a16="http://schemas.microsoft.com/office/drawing/2014/main" id="{E80EF2ED-D051-63D2-EE2E-8826B050C115}"/>
              </a:ext>
            </a:extLst>
          </p:cNvPr>
          <p:cNvSpPr>
            <a:spLocks noGrp="1"/>
          </p:cNvSpPr>
          <p:nvPr>
            <p:ph type="sldNum" sz="quarter" idx="10"/>
          </p:nvPr>
        </p:nvSpPr>
        <p:spPr/>
        <p:txBody>
          <a:bodyPr/>
          <a:lstStyle/>
          <a:p>
            <a:pPr>
              <a:defRPr/>
            </a:pPr>
            <a:fld id="{E529AB77-D730-480D-8C3D-1608BB57B40C}" type="slidenum">
              <a:rPr lang="en-US" smtClean="0"/>
              <a:pPr>
                <a:defRPr/>
              </a:pPr>
              <a:t>15</a:t>
            </a:fld>
            <a:endParaRPr lang="en-US" dirty="0"/>
          </a:p>
        </p:txBody>
      </p:sp>
      <p:grpSp>
        <p:nvGrpSpPr>
          <p:cNvPr id="5" name="Group 4">
            <a:extLst>
              <a:ext uri="{FF2B5EF4-FFF2-40B4-BE49-F238E27FC236}">
                <a16:creationId xmlns:a16="http://schemas.microsoft.com/office/drawing/2014/main" id="{CF1D5550-730B-5673-A69B-947BFA6B63C2}"/>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05729EB4-1691-BDB7-0D05-748B6523097F}"/>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76D6F9D-4F5E-0B08-D140-B1C3AFF8637A}"/>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pic>
        <p:nvPicPr>
          <p:cNvPr id="8" name="Content Placeholder 7">
            <a:extLst>
              <a:ext uri="{FF2B5EF4-FFF2-40B4-BE49-F238E27FC236}">
                <a16:creationId xmlns:a16="http://schemas.microsoft.com/office/drawing/2014/main" id="{CC372C60-35C1-080D-EF47-02FB4E03665C}"/>
              </a:ext>
            </a:extLst>
          </p:cNvPr>
          <p:cNvPicPr>
            <a:picLocks noGrp="1" noChangeAspect="1"/>
          </p:cNvPicPr>
          <p:nvPr>
            <p:ph idx="1"/>
          </p:nvPr>
        </p:nvPicPr>
        <p:blipFill>
          <a:blip r:embed="rId2"/>
          <a:stretch>
            <a:fillRect/>
          </a:stretch>
        </p:blipFill>
        <p:spPr>
          <a:xfrm>
            <a:off x="233360" y="1097078"/>
            <a:ext cx="7674005" cy="2331922"/>
          </a:xfrm>
          <a:prstGeom prst="rect">
            <a:avLst/>
          </a:prstGeom>
        </p:spPr>
      </p:pic>
      <p:pic>
        <p:nvPicPr>
          <p:cNvPr id="9" name="Content Placeholder 4">
            <a:extLst>
              <a:ext uri="{FF2B5EF4-FFF2-40B4-BE49-F238E27FC236}">
                <a16:creationId xmlns:a16="http://schemas.microsoft.com/office/drawing/2014/main" id="{D72AE1CF-C492-1EB2-EC11-E133C995F14A}"/>
              </a:ext>
            </a:extLst>
          </p:cNvPr>
          <p:cNvPicPr>
            <a:picLocks noChangeAspect="1"/>
          </p:cNvPicPr>
          <p:nvPr/>
        </p:nvPicPr>
        <p:blipFill>
          <a:blip r:embed="rId3"/>
          <a:stretch>
            <a:fillRect/>
          </a:stretch>
        </p:blipFill>
        <p:spPr>
          <a:xfrm>
            <a:off x="3427497" y="3789149"/>
            <a:ext cx="4479868" cy="2940169"/>
          </a:xfrm>
          <a:prstGeom prst="rect">
            <a:avLst/>
          </a:prstGeom>
        </p:spPr>
      </p:pic>
      <p:sp>
        <p:nvSpPr>
          <p:cNvPr id="10" name="Rectangle 9">
            <a:extLst>
              <a:ext uri="{FF2B5EF4-FFF2-40B4-BE49-F238E27FC236}">
                <a16:creationId xmlns:a16="http://schemas.microsoft.com/office/drawing/2014/main" id="{3594777D-0551-9503-79C5-D3E32E083D13}"/>
              </a:ext>
            </a:extLst>
          </p:cNvPr>
          <p:cNvSpPr/>
          <p:nvPr/>
        </p:nvSpPr>
        <p:spPr>
          <a:xfrm>
            <a:off x="284664" y="887467"/>
            <a:ext cx="3480511" cy="274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Training the ResNet-50 model</a:t>
            </a:r>
          </a:p>
        </p:txBody>
      </p:sp>
      <p:sp>
        <p:nvSpPr>
          <p:cNvPr id="11" name="Rectangle 10">
            <a:extLst>
              <a:ext uri="{FF2B5EF4-FFF2-40B4-BE49-F238E27FC236}">
                <a16:creationId xmlns:a16="http://schemas.microsoft.com/office/drawing/2014/main" id="{153095C9-6D64-0FB2-C0CB-FC31C21526C1}"/>
              </a:ext>
            </a:extLst>
          </p:cNvPr>
          <p:cNvSpPr/>
          <p:nvPr/>
        </p:nvSpPr>
        <p:spPr>
          <a:xfrm>
            <a:off x="196119" y="4383982"/>
            <a:ext cx="2548183" cy="8752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Learning curve After training the ResNet-50 model</a:t>
            </a:r>
          </a:p>
        </p:txBody>
      </p:sp>
      <p:sp>
        <p:nvSpPr>
          <p:cNvPr id="12" name="Arrow: Right 11">
            <a:extLst>
              <a:ext uri="{FF2B5EF4-FFF2-40B4-BE49-F238E27FC236}">
                <a16:creationId xmlns:a16="http://schemas.microsoft.com/office/drawing/2014/main" id="{7B19AEB9-144B-5FC6-D000-A28437B37F73}"/>
              </a:ext>
            </a:extLst>
          </p:cNvPr>
          <p:cNvSpPr/>
          <p:nvPr/>
        </p:nvSpPr>
        <p:spPr>
          <a:xfrm>
            <a:off x="2744301" y="4589929"/>
            <a:ext cx="590569" cy="322730"/>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828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93A5E-9965-5A08-5407-051B5F161315}"/>
              </a:ext>
            </a:extLst>
          </p:cNvPr>
          <p:cNvSpPr>
            <a:spLocks noGrp="1"/>
          </p:cNvSpPr>
          <p:nvPr>
            <p:ph type="title"/>
          </p:nvPr>
        </p:nvSpPr>
        <p:spPr/>
        <p:txBody>
          <a:bodyPr/>
          <a:lstStyle/>
          <a:p>
            <a:r>
              <a:rPr lang="en-US" dirty="0"/>
              <a:t>BP Estimation with ResNet-50 Model </a:t>
            </a:r>
            <a:r>
              <a:rPr lang="en-US" sz="1600" dirty="0">
                <a:solidFill>
                  <a:schemeClr val="accent2"/>
                </a:solidFill>
              </a:rPr>
              <a:t>Results</a:t>
            </a:r>
            <a:endParaRPr lang="en-US" dirty="0">
              <a:solidFill>
                <a:schemeClr val="accent2"/>
              </a:solidFill>
            </a:endParaRPr>
          </a:p>
        </p:txBody>
      </p:sp>
      <p:sp>
        <p:nvSpPr>
          <p:cNvPr id="3" name="Slide Number Placeholder 2">
            <a:extLst>
              <a:ext uri="{FF2B5EF4-FFF2-40B4-BE49-F238E27FC236}">
                <a16:creationId xmlns:a16="http://schemas.microsoft.com/office/drawing/2014/main" id="{8C0A1D51-11D8-3FB1-06C8-75BD4D65226F}"/>
              </a:ext>
            </a:extLst>
          </p:cNvPr>
          <p:cNvSpPr>
            <a:spLocks noGrp="1"/>
          </p:cNvSpPr>
          <p:nvPr>
            <p:ph type="sldNum" sz="quarter" idx="10"/>
          </p:nvPr>
        </p:nvSpPr>
        <p:spPr/>
        <p:txBody>
          <a:bodyPr/>
          <a:lstStyle/>
          <a:p>
            <a:pPr>
              <a:defRPr/>
            </a:pPr>
            <a:fld id="{E529AB77-D730-480D-8C3D-1608BB57B40C}" type="slidenum">
              <a:rPr lang="en-US" smtClean="0"/>
              <a:pPr>
                <a:defRPr/>
              </a:pPr>
              <a:t>16</a:t>
            </a:fld>
            <a:endParaRPr lang="en-US" dirty="0"/>
          </a:p>
        </p:txBody>
      </p:sp>
      <p:sp>
        <p:nvSpPr>
          <p:cNvPr id="4" name="Content Placeholder 3">
            <a:extLst>
              <a:ext uri="{FF2B5EF4-FFF2-40B4-BE49-F238E27FC236}">
                <a16:creationId xmlns:a16="http://schemas.microsoft.com/office/drawing/2014/main" id="{B8FAE9FC-5467-7B44-0487-F24A5EA080C6}"/>
              </a:ext>
            </a:extLst>
          </p:cNvPr>
          <p:cNvSpPr>
            <a:spLocks noGrp="1"/>
          </p:cNvSpPr>
          <p:nvPr>
            <p:ph idx="1"/>
          </p:nvPr>
        </p:nvSpPr>
        <p:spPr/>
        <p:txBody>
          <a:bodyPr/>
          <a:lstStyle/>
          <a:p>
            <a:endParaRPr lang="en-US" dirty="0"/>
          </a:p>
          <a:p>
            <a:endParaRPr lang="en-US" dirty="0"/>
          </a:p>
          <a:p>
            <a:endParaRPr lang="en-US" dirty="0"/>
          </a:p>
          <a:p>
            <a:pPr marL="0" indent="0">
              <a:buNone/>
            </a:pPr>
            <a:endParaRPr lang="en-US" dirty="0"/>
          </a:p>
          <a:p>
            <a:endParaRPr lang="en-US" sz="2000" dirty="0"/>
          </a:p>
          <a:p>
            <a:endParaRPr lang="en-US" sz="2000" dirty="0"/>
          </a:p>
          <a:p>
            <a:r>
              <a:rPr lang="en-US" sz="2000" dirty="0"/>
              <a:t>Results of our proposed ResNet-50 model </a:t>
            </a:r>
          </a:p>
        </p:txBody>
      </p:sp>
      <p:grpSp>
        <p:nvGrpSpPr>
          <p:cNvPr id="5" name="Group 4">
            <a:extLst>
              <a:ext uri="{FF2B5EF4-FFF2-40B4-BE49-F238E27FC236}">
                <a16:creationId xmlns:a16="http://schemas.microsoft.com/office/drawing/2014/main" id="{D05F433D-823E-76F0-2718-D5B9DE58DB78}"/>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C2F37159-DAB9-9A0A-91E0-E7616949911C}"/>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985ABAA-4667-79F2-656D-55ED9622FEDB}"/>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pic>
        <p:nvPicPr>
          <p:cNvPr id="8" name="Content Placeholder 7">
            <a:extLst>
              <a:ext uri="{FF2B5EF4-FFF2-40B4-BE49-F238E27FC236}">
                <a16:creationId xmlns:a16="http://schemas.microsoft.com/office/drawing/2014/main" id="{7210B8CE-9B99-11E9-E346-3E0EA18A8CCB}"/>
              </a:ext>
            </a:extLst>
          </p:cNvPr>
          <p:cNvPicPr>
            <a:picLocks noChangeAspect="1"/>
          </p:cNvPicPr>
          <p:nvPr/>
        </p:nvPicPr>
        <p:blipFill>
          <a:blip r:embed="rId2"/>
          <a:stretch>
            <a:fillRect/>
          </a:stretch>
        </p:blipFill>
        <p:spPr>
          <a:xfrm>
            <a:off x="441881" y="1039327"/>
            <a:ext cx="5525207" cy="1678961"/>
          </a:xfrm>
          <a:prstGeom prst="rect">
            <a:avLst/>
          </a:prstGeom>
        </p:spPr>
      </p:pic>
      <p:pic>
        <p:nvPicPr>
          <p:cNvPr id="9" name="Picture 8">
            <a:extLst>
              <a:ext uri="{FF2B5EF4-FFF2-40B4-BE49-F238E27FC236}">
                <a16:creationId xmlns:a16="http://schemas.microsoft.com/office/drawing/2014/main" id="{E9AFBB99-14A5-16BC-F27F-44C8E9E87967}"/>
              </a:ext>
            </a:extLst>
          </p:cNvPr>
          <p:cNvPicPr>
            <a:picLocks noChangeAspect="1"/>
          </p:cNvPicPr>
          <p:nvPr/>
        </p:nvPicPr>
        <p:blipFill>
          <a:blip r:embed="rId3"/>
          <a:stretch>
            <a:fillRect/>
          </a:stretch>
        </p:blipFill>
        <p:spPr>
          <a:xfrm>
            <a:off x="6421146" y="1064239"/>
            <a:ext cx="2085528" cy="2297103"/>
          </a:xfrm>
          <a:prstGeom prst="rect">
            <a:avLst/>
          </a:prstGeom>
        </p:spPr>
      </p:pic>
      <p:sp>
        <p:nvSpPr>
          <p:cNvPr id="10" name="Rectangle 9">
            <a:extLst>
              <a:ext uri="{FF2B5EF4-FFF2-40B4-BE49-F238E27FC236}">
                <a16:creationId xmlns:a16="http://schemas.microsoft.com/office/drawing/2014/main" id="{8B5A8F0A-4692-E106-015B-81F5BFB64289}"/>
              </a:ext>
            </a:extLst>
          </p:cNvPr>
          <p:cNvSpPr/>
          <p:nvPr/>
        </p:nvSpPr>
        <p:spPr>
          <a:xfrm>
            <a:off x="6272469" y="871386"/>
            <a:ext cx="2382883" cy="1928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Objective functions</a:t>
            </a:r>
          </a:p>
        </p:txBody>
      </p:sp>
      <p:graphicFrame>
        <p:nvGraphicFramePr>
          <p:cNvPr id="11" name="Table 11">
            <a:extLst>
              <a:ext uri="{FF2B5EF4-FFF2-40B4-BE49-F238E27FC236}">
                <a16:creationId xmlns:a16="http://schemas.microsoft.com/office/drawing/2014/main" id="{1ABA6132-CA77-D3CC-2FD4-A801D393A516}"/>
              </a:ext>
            </a:extLst>
          </p:cNvPr>
          <p:cNvGraphicFramePr>
            <a:graphicFrameLocks noGrp="1"/>
          </p:cNvGraphicFramePr>
          <p:nvPr>
            <p:extLst>
              <p:ext uri="{D42A27DB-BD31-4B8C-83A1-F6EECF244321}">
                <p14:modId xmlns:p14="http://schemas.microsoft.com/office/powerpoint/2010/main" val="3321178364"/>
              </p:ext>
            </p:extLst>
          </p:nvPr>
        </p:nvGraphicFramePr>
        <p:xfrm>
          <a:off x="599803" y="4971756"/>
          <a:ext cx="7916668" cy="370840"/>
        </p:xfrm>
        <a:graphic>
          <a:graphicData uri="http://schemas.openxmlformats.org/drawingml/2006/table">
            <a:tbl>
              <a:tblPr firstRow="1" bandRow="1">
                <a:tableStyleId>{5C22544A-7EE6-4342-B048-85BDC9FD1C3A}</a:tableStyleId>
              </a:tblPr>
              <a:tblGrid>
                <a:gridCol w="1825211">
                  <a:extLst>
                    <a:ext uri="{9D8B030D-6E8A-4147-A177-3AD203B41FA5}">
                      <a16:colId xmlns:a16="http://schemas.microsoft.com/office/drawing/2014/main" val="538629628"/>
                    </a:ext>
                  </a:extLst>
                </a:gridCol>
                <a:gridCol w="1519511">
                  <a:extLst>
                    <a:ext uri="{9D8B030D-6E8A-4147-A177-3AD203B41FA5}">
                      <a16:colId xmlns:a16="http://schemas.microsoft.com/office/drawing/2014/main" val="10348448"/>
                    </a:ext>
                  </a:extLst>
                </a:gridCol>
                <a:gridCol w="1528502">
                  <a:extLst>
                    <a:ext uri="{9D8B030D-6E8A-4147-A177-3AD203B41FA5}">
                      <a16:colId xmlns:a16="http://schemas.microsoft.com/office/drawing/2014/main" val="227940810"/>
                    </a:ext>
                  </a:extLst>
                </a:gridCol>
                <a:gridCol w="1528502">
                  <a:extLst>
                    <a:ext uri="{9D8B030D-6E8A-4147-A177-3AD203B41FA5}">
                      <a16:colId xmlns:a16="http://schemas.microsoft.com/office/drawing/2014/main" val="3343394785"/>
                    </a:ext>
                  </a:extLst>
                </a:gridCol>
                <a:gridCol w="1514942">
                  <a:extLst>
                    <a:ext uri="{9D8B030D-6E8A-4147-A177-3AD203B41FA5}">
                      <a16:colId xmlns:a16="http://schemas.microsoft.com/office/drawing/2014/main" val="950306068"/>
                    </a:ext>
                  </a:extLst>
                </a:gridCol>
              </a:tblGrid>
              <a:tr h="370840">
                <a:tc>
                  <a:txBody>
                    <a:bodyPr/>
                    <a:lstStyle/>
                    <a:p>
                      <a:r>
                        <a:rPr lang="en-US" dirty="0">
                          <a:solidFill>
                            <a:schemeClr val="tx1"/>
                          </a:solidFill>
                          <a:latin typeface="Arial" panose="020B0604020202020204" pitchFamily="34" charset="0"/>
                          <a:cs typeface="Arial" panose="020B0604020202020204" pitchFamily="34" charset="0"/>
                        </a:rPr>
                        <a:t>ResNet-50</a:t>
                      </a:r>
                    </a:p>
                  </a:txBody>
                  <a:tcPr>
                    <a:solidFill>
                      <a:schemeClr val="accent5">
                        <a:lumMod val="40000"/>
                        <a:lumOff val="60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2.03 ± 3.12</a:t>
                      </a:r>
                    </a:p>
                  </a:txBody>
                  <a:tcPr>
                    <a:solidFill>
                      <a:schemeClr val="bg1">
                        <a:lumMod val="9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3.15</a:t>
                      </a:r>
                    </a:p>
                  </a:txBody>
                  <a:tcPr>
                    <a:solidFill>
                      <a:schemeClr val="bg1">
                        <a:lumMod val="9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3.61 ± 5.66</a:t>
                      </a:r>
                    </a:p>
                  </a:txBody>
                  <a:tcPr>
                    <a:solidFill>
                      <a:schemeClr val="bg1">
                        <a:lumMod val="9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5.70</a:t>
                      </a:r>
                    </a:p>
                  </a:txBody>
                  <a:tcPr>
                    <a:solidFill>
                      <a:schemeClr val="bg1">
                        <a:lumMod val="95000"/>
                      </a:schemeClr>
                    </a:solidFill>
                  </a:tcPr>
                </a:tc>
                <a:extLst>
                  <a:ext uri="{0D108BD9-81ED-4DB2-BD59-A6C34878D82A}">
                    <a16:rowId xmlns:a16="http://schemas.microsoft.com/office/drawing/2014/main" val="276745619"/>
                  </a:ext>
                </a:extLst>
              </a:tr>
            </a:tbl>
          </a:graphicData>
        </a:graphic>
      </p:graphicFrame>
      <p:graphicFrame>
        <p:nvGraphicFramePr>
          <p:cNvPr id="12" name="Table 12">
            <a:extLst>
              <a:ext uri="{FF2B5EF4-FFF2-40B4-BE49-F238E27FC236}">
                <a16:creationId xmlns:a16="http://schemas.microsoft.com/office/drawing/2014/main" id="{27C38E12-E374-1732-87C3-CA1423DD1AEB}"/>
              </a:ext>
            </a:extLst>
          </p:cNvPr>
          <p:cNvGraphicFramePr>
            <a:graphicFrameLocks noGrp="1"/>
          </p:cNvGraphicFramePr>
          <p:nvPr>
            <p:extLst>
              <p:ext uri="{D42A27DB-BD31-4B8C-83A1-F6EECF244321}">
                <p14:modId xmlns:p14="http://schemas.microsoft.com/office/powerpoint/2010/main" val="974913236"/>
              </p:ext>
            </p:extLst>
          </p:nvPr>
        </p:nvGraphicFramePr>
        <p:xfrm>
          <a:off x="599803" y="4236690"/>
          <a:ext cx="1810871" cy="702722"/>
        </p:xfrm>
        <a:graphic>
          <a:graphicData uri="http://schemas.openxmlformats.org/drawingml/2006/table">
            <a:tbl>
              <a:tblPr firstRow="1" bandRow="1">
                <a:tableStyleId>{5C22544A-7EE6-4342-B048-85BDC9FD1C3A}</a:tableStyleId>
              </a:tblPr>
              <a:tblGrid>
                <a:gridCol w="1810871">
                  <a:extLst>
                    <a:ext uri="{9D8B030D-6E8A-4147-A177-3AD203B41FA5}">
                      <a16:colId xmlns:a16="http://schemas.microsoft.com/office/drawing/2014/main" val="2665337060"/>
                    </a:ext>
                  </a:extLst>
                </a:gridCol>
              </a:tblGrid>
              <a:tr h="702722">
                <a:tc>
                  <a:txBody>
                    <a:bodyPr/>
                    <a:lstStyle/>
                    <a:p>
                      <a:pPr algn="ctr"/>
                      <a:r>
                        <a:rPr lang="en-US" dirty="0">
                          <a:solidFill>
                            <a:sysClr val="windowText" lastClr="000000"/>
                          </a:solidFill>
                        </a:rPr>
                        <a:t>Proposed Model</a:t>
                      </a:r>
                    </a:p>
                  </a:txBody>
                  <a:tcPr anchor="ctr">
                    <a:solidFill>
                      <a:schemeClr val="accent5">
                        <a:lumMod val="40000"/>
                        <a:lumOff val="60000"/>
                      </a:schemeClr>
                    </a:solidFill>
                  </a:tcPr>
                </a:tc>
                <a:extLst>
                  <a:ext uri="{0D108BD9-81ED-4DB2-BD59-A6C34878D82A}">
                    <a16:rowId xmlns:a16="http://schemas.microsoft.com/office/drawing/2014/main" val="1410020801"/>
                  </a:ext>
                </a:extLst>
              </a:tr>
            </a:tbl>
          </a:graphicData>
        </a:graphic>
      </p:graphicFrame>
      <p:graphicFrame>
        <p:nvGraphicFramePr>
          <p:cNvPr id="13" name="Table 13">
            <a:extLst>
              <a:ext uri="{FF2B5EF4-FFF2-40B4-BE49-F238E27FC236}">
                <a16:creationId xmlns:a16="http://schemas.microsoft.com/office/drawing/2014/main" id="{AE659E48-1DDB-BC55-79B3-D06117537E27}"/>
              </a:ext>
            </a:extLst>
          </p:cNvPr>
          <p:cNvGraphicFramePr>
            <a:graphicFrameLocks noGrp="1"/>
          </p:cNvGraphicFramePr>
          <p:nvPr>
            <p:extLst>
              <p:ext uri="{D42A27DB-BD31-4B8C-83A1-F6EECF244321}">
                <p14:modId xmlns:p14="http://schemas.microsoft.com/office/powerpoint/2010/main" val="773442670"/>
              </p:ext>
            </p:extLst>
          </p:nvPr>
        </p:nvGraphicFramePr>
        <p:xfrm>
          <a:off x="2410674" y="4550408"/>
          <a:ext cx="6096000" cy="389003"/>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17820937"/>
                    </a:ext>
                  </a:extLst>
                </a:gridCol>
                <a:gridCol w="1524000">
                  <a:extLst>
                    <a:ext uri="{9D8B030D-6E8A-4147-A177-3AD203B41FA5}">
                      <a16:colId xmlns:a16="http://schemas.microsoft.com/office/drawing/2014/main" val="2353734591"/>
                    </a:ext>
                  </a:extLst>
                </a:gridCol>
                <a:gridCol w="1524000">
                  <a:extLst>
                    <a:ext uri="{9D8B030D-6E8A-4147-A177-3AD203B41FA5}">
                      <a16:colId xmlns:a16="http://schemas.microsoft.com/office/drawing/2014/main" val="2886818802"/>
                    </a:ext>
                  </a:extLst>
                </a:gridCol>
                <a:gridCol w="1524000">
                  <a:extLst>
                    <a:ext uri="{9D8B030D-6E8A-4147-A177-3AD203B41FA5}">
                      <a16:colId xmlns:a16="http://schemas.microsoft.com/office/drawing/2014/main" val="1920247266"/>
                    </a:ext>
                  </a:extLst>
                </a:gridCol>
              </a:tblGrid>
              <a:tr h="389003">
                <a:tc>
                  <a:txBody>
                    <a:bodyPr/>
                    <a:lstStyle/>
                    <a:p>
                      <a:pPr algn="ctr"/>
                      <a:r>
                        <a:rPr lang="en-US" b="0" dirty="0">
                          <a:solidFill>
                            <a:sysClr val="windowText" lastClr="000000"/>
                          </a:solidFill>
                          <a:latin typeface="Arial" panose="020B0604020202020204" pitchFamily="34" charset="0"/>
                          <a:cs typeface="Arial" panose="020B0604020202020204" pitchFamily="34" charset="0"/>
                        </a:rPr>
                        <a:t>MAE ± STD</a:t>
                      </a:r>
                    </a:p>
                  </a:txBody>
                  <a:tcPr>
                    <a:solidFill>
                      <a:schemeClr val="bg1">
                        <a:lumMod val="85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RMSE</a:t>
                      </a:r>
                    </a:p>
                  </a:txBody>
                  <a:tcPr>
                    <a:solidFill>
                      <a:schemeClr val="bg1">
                        <a:lumMod val="85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MAE ± STD</a:t>
                      </a:r>
                    </a:p>
                  </a:txBody>
                  <a:tcPr>
                    <a:solidFill>
                      <a:schemeClr val="bg1">
                        <a:lumMod val="85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RMSE</a:t>
                      </a:r>
                    </a:p>
                  </a:txBody>
                  <a:tcPr>
                    <a:solidFill>
                      <a:schemeClr val="bg1">
                        <a:lumMod val="85000"/>
                      </a:schemeClr>
                    </a:solidFill>
                  </a:tcPr>
                </a:tc>
                <a:extLst>
                  <a:ext uri="{0D108BD9-81ED-4DB2-BD59-A6C34878D82A}">
                    <a16:rowId xmlns:a16="http://schemas.microsoft.com/office/drawing/2014/main" val="4169898575"/>
                  </a:ext>
                </a:extLst>
              </a:tr>
            </a:tbl>
          </a:graphicData>
        </a:graphic>
      </p:graphicFrame>
      <p:graphicFrame>
        <p:nvGraphicFramePr>
          <p:cNvPr id="14" name="Table 14">
            <a:extLst>
              <a:ext uri="{FF2B5EF4-FFF2-40B4-BE49-F238E27FC236}">
                <a16:creationId xmlns:a16="http://schemas.microsoft.com/office/drawing/2014/main" id="{E5A13785-AC31-407D-C6CA-A70F01EF8F36}"/>
              </a:ext>
            </a:extLst>
          </p:cNvPr>
          <p:cNvGraphicFramePr>
            <a:graphicFrameLocks noGrp="1"/>
          </p:cNvGraphicFramePr>
          <p:nvPr>
            <p:extLst>
              <p:ext uri="{D42A27DB-BD31-4B8C-83A1-F6EECF244321}">
                <p14:modId xmlns:p14="http://schemas.microsoft.com/office/powerpoint/2010/main" val="1822463529"/>
              </p:ext>
            </p:extLst>
          </p:nvPr>
        </p:nvGraphicFramePr>
        <p:xfrm>
          <a:off x="2410674" y="4233359"/>
          <a:ext cx="6096000" cy="3657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664948190"/>
                    </a:ext>
                  </a:extLst>
                </a:gridCol>
                <a:gridCol w="3048000">
                  <a:extLst>
                    <a:ext uri="{9D8B030D-6E8A-4147-A177-3AD203B41FA5}">
                      <a16:colId xmlns:a16="http://schemas.microsoft.com/office/drawing/2014/main" val="4120898198"/>
                    </a:ext>
                  </a:extLst>
                </a:gridCol>
              </a:tblGrid>
              <a:tr h="317049">
                <a:tc>
                  <a:txBody>
                    <a:bodyPr/>
                    <a:lstStyle/>
                    <a:p>
                      <a:pPr algn="ctr"/>
                      <a:r>
                        <a:rPr lang="en-US" dirty="0">
                          <a:solidFill>
                            <a:sysClr val="windowText" lastClr="000000"/>
                          </a:solidFill>
                          <a:latin typeface="Arial" panose="020B0604020202020204" pitchFamily="34" charset="0"/>
                          <a:cs typeface="Arial" panose="020B0604020202020204" pitchFamily="34" charset="0"/>
                        </a:rPr>
                        <a:t>DBP (mmHg)</a:t>
                      </a:r>
                    </a:p>
                  </a:txBody>
                  <a:tcPr>
                    <a:solidFill>
                      <a:schemeClr val="accent1">
                        <a:lumMod val="20000"/>
                        <a:lumOff val="80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SBP (mmHg)</a:t>
                      </a:r>
                    </a:p>
                  </a:txBody>
                  <a:tcPr>
                    <a:solidFill>
                      <a:schemeClr val="accent1">
                        <a:lumMod val="20000"/>
                        <a:lumOff val="80000"/>
                      </a:schemeClr>
                    </a:solidFill>
                  </a:tcPr>
                </a:tc>
                <a:extLst>
                  <a:ext uri="{0D108BD9-81ED-4DB2-BD59-A6C34878D82A}">
                    <a16:rowId xmlns:a16="http://schemas.microsoft.com/office/drawing/2014/main" val="3695797354"/>
                  </a:ext>
                </a:extLst>
              </a:tr>
            </a:tbl>
          </a:graphicData>
        </a:graphic>
      </p:graphicFrame>
    </p:spTree>
    <p:extLst>
      <p:ext uri="{BB962C8B-B14F-4D97-AF65-F5344CB8AC3E}">
        <p14:creationId xmlns:p14="http://schemas.microsoft.com/office/powerpoint/2010/main" val="3955422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CCCD-D0F5-D8D0-4FDE-16BB9785FECF}"/>
              </a:ext>
            </a:extLst>
          </p:cNvPr>
          <p:cNvSpPr>
            <a:spLocks noGrp="1"/>
          </p:cNvSpPr>
          <p:nvPr>
            <p:ph type="title"/>
          </p:nvPr>
        </p:nvSpPr>
        <p:spPr/>
        <p:txBody>
          <a:bodyPr/>
          <a:lstStyle/>
          <a:p>
            <a:r>
              <a:rPr lang="en-US" dirty="0"/>
              <a:t>BP Estimation with ResNet-50 Model </a:t>
            </a:r>
            <a:r>
              <a:rPr lang="en-US" sz="1400" dirty="0">
                <a:solidFill>
                  <a:schemeClr val="accent2"/>
                </a:solidFill>
              </a:rPr>
              <a:t>Results</a:t>
            </a:r>
            <a:endParaRPr lang="en-US" dirty="0">
              <a:solidFill>
                <a:schemeClr val="accent2"/>
              </a:solidFill>
            </a:endParaRPr>
          </a:p>
        </p:txBody>
      </p:sp>
      <p:sp>
        <p:nvSpPr>
          <p:cNvPr id="3" name="Slide Number Placeholder 2">
            <a:extLst>
              <a:ext uri="{FF2B5EF4-FFF2-40B4-BE49-F238E27FC236}">
                <a16:creationId xmlns:a16="http://schemas.microsoft.com/office/drawing/2014/main" id="{5394C895-2615-EBAA-EE8F-BB61C7B8ADBC}"/>
              </a:ext>
            </a:extLst>
          </p:cNvPr>
          <p:cNvSpPr>
            <a:spLocks noGrp="1"/>
          </p:cNvSpPr>
          <p:nvPr>
            <p:ph type="sldNum" sz="quarter" idx="10"/>
          </p:nvPr>
        </p:nvSpPr>
        <p:spPr/>
        <p:txBody>
          <a:bodyPr/>
          <a:lstStyle/>
          <a:p>
            <a:pPr>
              <a:defRPr/>
            </a:pPr>
            <a:fld id="{E529AB77-D730-480D-8C3D-1608BB57B40C}" type="slidenum">
              <a:rPr lang="en-US" smtClean="0"/>
              <a:pPr>
                <a:defRPr/>
              </a:pPr>
              <a:t>17</a:t>
            </a:fld>
            <a:endParaRPr lang="en-US" dirty="0"/>
          </a:p>
        </p:txBody>
      </p:sp>
      <p:sp>
        <p:nvSpPr>
          <p:cNvPr id="4" name="Content Placeholder 3">
            <a:extLst>
              <a:ext uri="{FF2B5EF4-FFF2-40B4-BE49-F238E27FC236}">
                <a16:creationId xmlns:a16="http://schemas.microsoft.com/office/drawing/2014/main" id="{1240C4EE-1DDC-7687-1D5C-368F2820C914}"/>
              </a:ext>
            </a:extLst>
          </p:cNvPr>
          <p:cNvSpPr>
            <a:spLocks noGrp="1"/>
          </p:cNvSpPr>
          <p:nvPr>
            <p:ph idx="1"/>
          </p:nvPr>
        </p:nvSpPr>
        <p:spPr/>
        <p:txBody>
          <a:bodyPr/>
          <a:lstStyle/>
          <a:p>
            <a:r>
              <a:rPr lang="en-US" sz="2000" dirty="0"/>
              <a:t>Performance comparison with previous work</a:t>
            </a:r>
          </a:p>
          <a:p>
            <a:endParaRPr lang="en-US" dirty="0"/>
          </a:p>
        </p:txBody>
      </p:sp>
      <p:grpSp>
        <p:nvGrpSpPr>
          <p:cNvPr id="5" name="Group 4">
            <a:extLst>
              <a:ext uri="{FF2B5EF4-FFF2-40B4-BE49-F238E27FC236}">
                <a16:creationId xmlns:a16="http://schemas.microsoft.com/office/drawing/2014/main" id="{0EA943C1-345A-C358-4B7D-C02C8D977688}"/>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DCC6F680-63A4-83C3-972C-BEB7DA112A8C}"/>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CB2EAFE-3699-FEDD-8983-9E7882D1A1C7}"/>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graphicFrame>
        <p:nvGraphicFramePr>
          <p:cNvPr id="8" name="Table 8">
            <a:extLst>
              <a:ext uri="{FF2B5EF4-FFF2-40B4-BE49-F238E27FC236}">
                <a16:creationId xmlns:a16="http://schemas.microsoft.com/office/drawing/2014/main" id="{52555AAB-F007-F198-1B74-711FAE5F0B7D}"/>
              </a:ext>
            </a:extLst>
          </p:cNvPr>
          <p:cNvGraphicFramePr>
            <a:graphicFrameLocks noGrp="1"/>
          </p:cNvGraphicFramePr>
          <p:nvPr>
            <p:extLst>
              <p:ext uri="{D42A27DB-BD31-4B8C-83A1-F6EECF244321}">
                <p14:modId xmlns:p14="http://schemas.microsoft.com/office/powerpoint/2010/main" val="1945576370"/>
              </p:ext>
            </p:extLst>
          </p:nvPr>
        </p:nvGraphicFramePr>
        <p:xfrm>
          <a:off x="5540189" y="1987987"/>
          <a:ext cx="3388660" cy="2595880"/>
        </p:xfrm>
        <a:graphic>
          <a:graphicData uri="http://schemas.openxmlformats.org/drawingml/2006/table">
            <a:tbl>
              <a:tblPr firstRow="1" bandRow="1">
                <a:tableStyleId>{5C22544A-7EE6-4342-B048-85BDC9FD1C3A}</a:tableStyleId>
              </a:tblPr>
              <a:tblGrid>
                <a:gridCol w="1694330">
                  <a:extLst>
                    <a:ext uri="{9D8B030D-6E8A-4147-A177-3AD203B41FA5}">
                      <a16:colId xmlns:a16="http://schemas.microsoft.com/office/drawing/2014/main" val="2423139399"/>
                    </a:ext>
                  </a:extLst>
                </a:gridCol>
                <a:gridCol w="1694330">
                  <a:extLst>
                    <a:ext uri="{9D8B030D-6E8A-4147-A177-3AD203B41FA5}">
                      <a16:colId xmlns:a16="http://schemas.microsoft.com/office/drawing/2014/main" val="3984751220"/>
                    </a:ext>
                  </a:extLst>
                </a:gridCol>
              </a:tblGrid>
              <a:tr h="370840">
                <a:tc>
                  <a:txBody>
                    <a:bodyPr/>
                    <a:lstStyle/>
                    <a:p>
                      <a:pPr algn="ctr"/>
                      <a:r>
                        <a:rPr lang="en-US" b="0" dirty="0">
                          <a:solidFill>
                            <a:sysClr val="windowText" lastClr="000000"/>
                          </a:solidFill>
                          <a:latin typeface="Arial" panose="020B0604020202020204" pitchFamily="34" charset="0"/>
                          <a:cs typeface="Arial" panose="020B0604020202020204" pitchFamily="34" charset="0"/>
                        </a:rPr>
                        <a:t>MAE ± STD</a:t>
                      </a:r>
                    </a:p>
                  </a:txBody>
                  <a:tcPr>
                    <a:solidFill>
                      <a:schemeClr val="bg1">
                        <a:lumMod val="85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MAE ± STD</a:t>
                      </a:r>
                    </a:p>
                  </a:txBody>
                  <a:tcPr>
                    <a:solidFill>
                      <a:schemeClr val="bg1">
                        <a:lumMod val="85000"/>
                      </a:schemeClr>
                    </a:solidFill>
                  </a:tcPr>
                </a:tc>
                <a:extLst>
                  <a:ext uri="{0D108BD9-81ED-4DB2-BD59-A6C34878D82A}">
                    <a16:rowId xmlns:a16="http://schemas.microsoft.com/office/drawing/2014/main" val="1743501844"/>
                  </a:ext>
                </a:extLst>
              </a:tr>
              <a:tr h="370840">
                <a:tc>
                  <a:txBody>
                    <a:bodyPr/>
                    <a:lstStyle/>
                    <a:p>
                      <a:pPr algn="ctr"/>
                      <a:r>
                        <a:rPr lang="en-US" dirty="0">
                          <a:latin typeface="Arial" panose="020B0604020202020204" pitchFamily="34" charset="0"/>
                          <a:cs typeface="Arial" panose="020B0604020202020204" pitchFamily="34" charset="0"/>
                        </a:rPr>
                        <a:t>3.36 ± 4.48</a:t>
                      </a:r>
                    </a:p>
                  </a:txBody>
                  <a:tcPr/>
                </a:tc>
                <a:tc>
                  <a:txBody>
                    <a:bodyPr/>
                    <a:lstStyle/>
                    <a:p>
                      <a:pPr algn="ctr"/>
                      <a:r>
                        <a:rPr lang="en-US" dirty="0">
                          <a:latin typeface="Arial" panose="020B0604020202020204" pitchFamily="34" charset="0"/>
                          <a:cs typeface="Arial" panose="020B0604020202020204" pitchFamily="34" charset="0"/>
                        </a:rPr>
                        <a:t>5.59 ± 7.25</a:t>
                      </a:r>
                    </a:p>
                  </a:txBody>
                  <a:tcPr/>
                </a:tc>
                <a:extLst>
                  <a:ext uri="{0D108BD9-81ED-4DB2-BD59-A6C34878D82A}">
                    <a16:rowId xmlns:a16="http://schemas.microsoft.com/office/drawing/2014/main" val="2133180340"/>
                  </a:ext>
                </a:extLst>
              </a:tr>
              <a:tr h="370840">
                <a:tc>
                  <a:txBody>
                    <a:bodyPr/>
                    <a:lstStyle/>
                    <a:p>
                      <a:pPr algn="ctr"/>
                      <a:r>
                        <a:rPr lang="en-US" dirty="0">
                          <a:latin typeface="Arial" panose="020B0604020202020204" pitchFamily="34" charset="0"/>
                          <a:cs typeface="Arial" panose="020B0604020202020204" pitchFamily="34" charset="0"/>
                        </a:rPr>
                        <a:t>3.15 ± 2.47</a:t>
                      </a:r>
                    </a:p>
                  </a:txBody>
                  <a:tcPr/>
                </a:tc>
                <a:tc>
                  <a:txBody>
                    <a:bodyPr/>
                    <a:lstStyle/>
                    <a:p>
                      <a:pPr algn="ctr"/>
                      <a:r>
                        <a:rPr lang="en-US" dirty="0">
                          <a:latin typeface="Arial" panose="020B0604020202020204" pitchFamily="34" charset="0"/>
                          <a:cs typeface="Arial" panose="020B0604020202020204" pitchFamily="34" charset="0"/>
                        </a:rPr>
                        <a:t>4.95 ± 4.15</a:t>
                      </a:r>
                    </a:p>
                  </a:txBody>
                  <a:tcPr/>
                </a:tc>
                <a:extLst>
                  <a:ext uri="{0D108BD9-81ED-4DB2-BD59-A6C34878D82A}">
                    <a16:rowId xmlns:a16="http://schemas.microsoft.com/office/drawing/2014/main" val="2334674846"/>
                  </a:ext>
                </a:extLst>
              </a:tr>
              <a:tr h="370840">
                <a:tc>
                  <a:txBody>
                    <a:bodyPr/>
                    <a:lstStyle/>
                    <a:p>
                      <a:pPr algn="ctr"/>
                      <a:r>
                        <a:rPr lang="en-US" dirty="0">
                          <a:latin typeface="Arial" panose="020B0604020202020204" pitchFamily="34" charset="0"/>
                          <a:cs typeface="Arial" panose="020B0604020202020204" pitchFamily="34" charset="0"/>
                        </a:rPr>
                        <a:t>2.27 ± 1.82</a:t>
                      </a:r>
                    </a:p>
                  </a:txBody>
                  <a:tcPr/>
                </a:tc>
                <a:tc>
                  <a:txBody>
                    <a:bodyPr/>
                    <a:lstStyle/>
                    <a:p>
                      <a:pPr algn="ctr"/>
                      <a:r>
                        <a:rPr lang="en-US" dirty="0">
                          <a:latin typeface="Arial" panose="020B0604020202020204" pitchFamily="34" charset="0"/>
                          <a:cs typeface="Arial" panose="020B0604020202020204" pitchFamily="34" charset="0"/>
                        </a:rPr>
                        <a:t>4.02 ± 2.79</a:t>
                      </a:r>
                    </a:p>
                  </a:txBody>
                  <a:tcPr/>
                </a:tc>
                <a:extLst>
                  <a:ext uri="{0D108BD9-81ED-4DB2-BD59-A6C34878D82A}">
                    <a16:rowId xmlns:a16="http://schemas.microsoft.com/office/drawing/2014/main" val="4079424056"/>
                  </a:ext>
                </a:extLst>
              </a:tr>
              <a:tr h="370840">
                <a:tc>
                  <a:txBody>
                    <a:bodyPr/>
                    <a:lstStyle/>
                    <a:p>
                      <a:pPr algn="ctr"/>
                      <a:r>
                        <a:rPr lang="en-US" dirty="0">
                          <a:latin typeface="Arial" panose="020B0604020202020204" pitchFamily="34" charset="0"/>
                          <a:cs typeface="Arial" panose="020B0604020202020204" pitchFamily="34" charset="0"/>
                        </a:rPr>
                        <a:t>2.30 ± 0.19</a:t>
                      </a:r>
                    </a:p>
                  </a:txBody>
                  <a:tcPr/>
                </a:tc>
                <a:tc>
                  <a:txBody>
                    <a:bodyPr/>
                    <a:lstStyle/>
                    <a:p>
                      <a:pPr algn="ctr"/>
                      <a:r>
                        <a:rPr lang="en-US" dirty="0">
                          <a:latin typeface="Arial" panose="020B0604020202020204" pitchFamily="34" charset="0"/>
                          <a:cs typeface="Arial" panose="020B0604020202020204" pitchFamily="34" charset="0"/>
                        </a:rPr>
                        <a:t>3.97 ± 0.06</a:t>
                      </a:r>
                    </a:p>
                  </a:txBody>
                  <a:tcPr/>
                </a:tc>
                <a:extLst>
                  <a:ext uri="{0D108BD9-81ED-4DB2-BD59-A6C34878D82A}">
                    <a16:rowId xmlns:a16="http://schemas.microsoft.com/office/drawing/2014/main" val="2855542055"/>
                  </a:ext>
                </a:extLst>
              </a:tr>
              <a:tr h="370840">
                <a:tc>
                  <a:txBody>
                    <a:bodyPr/>
                    <a:lstStyle/>
                    <a:p>
                      <a:pPr algn="ctr"/>
                      <a:r>
                        <a:rPr lang="en-US" dirty="0">
                          <a:latin typeface="Arial" panose="020B0604020202020204" pitchFamily="34" charset="0"/>
                          <a:cs typeface="Arial" panose="020B0604020202020204" pitchFamily="34" charset="0"/>
                        </a:rPr>
                        <a:t>4.17 ± 4.22</a:t>
                      </a:r>
                    </a:p>
                  </a:txBody>
                  <a:tcPr/>
                </a:tc>
                <a:tc>
                  <a:txBody>
                    <a:bodyPr/>
                    <a:lstStyle/>
                    <a:p>
                      <a:pPr algn="ctr"/>
                      <a:r>
                        <a:rPr lang="en-US" dirty="0">
                          <a:latin typeface="Arial" panose="020B0604020202020204" pitchFamily="34" charset="0"/>
                          <a:cs typeface="Arial" panose="020B0604020202020204" pitchFamily="34" charset="0"/>
                        </a:rPr>
                        <a:t>8.22 ± 10.38</a:t>
                      </a:r>
                    </a:p>
                  </a:txBody>
                  <a:tcPr/>
                </a:tc>
                <a:extLst>
                  <a:ext uri="{0D108BD9-81ED-4DB2-BD59-A6C34878D82A}">
                    <a16:rowId xmlns:a16="http://schemas.microsoft.com/office/drawing/2014/main" val="2880278400"/>
                  </a:ext>
                </a:extLst>
              </a:tr>
              <a:tr h="370840">
                <a:tc>
                  <a:txBody>
                    <a:bodyPr/>
                    <a:lstStyle/>
                    <a:p>
                      <a:pPr algn="ctr"/>
                      <a:r>
                        <a:rPr lang="en-US" b="1" dirty="0">
                          <a:latin typeface="Arial" panose="020B0604020202020204" pitchFamily="34" charset="0"/>
                          <a:cs typeface="Arial" panose="020B0604020202020204" pitchFamily="34" charset="0"/>
                        </a:rPr>
                        <a:t>2.03 ± 3.12</a:t>
                      </a:r>
                    </a:p>
                  </a:txBody>
                  <a:tcPr/>
                </a:tc>
                <a:tc>
                  <a:txBody>
                    <a:bodyPr/>
                    <a:lstStyle/>
                    <a:p>
                      <a:pPr algn="ctr"/>
                      <a:r>
                        <a:rPr lang="en-US" b="1" dirty="0">
                          <a:latin typeface="Arial" panose="020B0604020202020204" pitchFamily="34" charset="0"/>
                          <a:cs typeface="Arial" panose="020B0604020202020204" pitchFamily="34" charset="0"/>
                        </a:rPr>
                        <a:t>3.15 ± 5.66</a:t>
                      </a:r>
                    </a:p>
                  </a:txBody>
                  <a:tcPr/>
                </a:tc>
                <a:extLst>
                  <a:ext uri="{0D108BD9-81ED-4DB2-BD59-A6C34878D82A}">
                    <a16:rowId xmlns:a16="http://schemas.microsoft.com/office/drawing/2014/main" val="1439727078"/>
                  </a:ext>
                </a:extLst>
              </a:tr>
            </a:tbl>
          </a:graphicData>
        </a:graphic>
      </p:graphicFrame>
      <p:graphicFrame>
        <p:nvGraphicFramePr>
          <p:cNvPr id="9" name="Table 9">
            <a:extLst>
              <a:ext uri="{FF2B5EF4-FFF2-40B4-BE49-F238E27FC236}">
                <a16:creationId xmlns:a16="http://schemas.microsoft.com/office/drawing/2014/main" id="{D1BC223C-6B82-4079-67B7-7F4C30657C67}"/>
              </a:ext>
            </a:extLst>
          </p:cNvPr>
          <p:cNvGraphicFramePr>
            <a:graphicFrameLocks noGrp="1"/>
          </p:cNvGraphicFramePr>
          <p:nvPr>
            <p:extLst>
              <p:ext uri="{D42A27DB-BD31-4B8C-83A1-F6EECF244321}">
                <p14:modId xmlns:p14="http://schemas.microsoft.com/office/powerpoint/2010/main" val="3041519512"/>
              </p:ext>
            </p:extLst>
          </p:nvPr>
        </p:nvGraphicFramePr>
        <p:xfrm>
          <a:off x="5540187" y="1617147"/>
          <a:ext cx="3388662" cy="370840"/>
        </p:xfrm>
        <a:graphic>
          <a:graphicData uri="http://schemas.openxmlformats.org/drawingml/2006/table">
            <a:tbl>
              <a:tblPr firstRow="1" bandRow="1">
                <a:tableStyleId>{5C22544A-7EE6-4342-B048-85BDC9FD1C3A}</a:tableStyleId>
              </a:tblPr>
              <a:tblGrid>
                <a:gridCol w="1694331">
                  <a:extLst>
                    <a:ext uri="{9D8B030D-6E8A-4147-A177-3AD203B41FA5}">
                      <a16:colId xmlns:a16="http://schemas.microsoft.com/office/drawing/2014/main" val="1329315827"/>
                    </a:ext>
                  </a:extLst>
                </a:gridCol>
                <a:gridCol w="1694331">
                  <a:extLst>
                    <a:ext uri="{9D8B030D-6E8A-4147-A177-3AD203B41FA5}">
                      <a16:colId xmlns:a16="http://schemas.microsoft.com/office/drawing/2014/main" val="1194080320"/>
                    </a:ext>
                  </a:extLst>
                </a:gridCol>
              </a:tblGrid>
              <a:tr h="370840">
                <a:tc>
                  <a:txBody>
                    <a:bodyPr/>
                    <a:lstStyle/>
                    <a:p>
                      <a:pPr algn="ctr"/>
                      <a:r>
                        <a:rPr lang="en-US" dirty="0">
                          <a:solidFill>
                            <a:sysClr val="windowText" lastClr="000000"/>
                          </a:solidFill>
                        </a:rPr>
                        <a:t>DBP (mmHg)</a:t>
                      </a:r>
                    </a:p>
                  </a:txBody>
                  <a:tcPr>
                    <a:solidFill>
                      <a:schemeClr val="accent5">
                        <a:lumMod val="20000"/>
                        <a:lumOff val="80000"/>
                      </a:schemeClr>
                    </a:solidFill>
                  </a:tcPr>
                </a:tc>
                <a:tc>
                  <a:txBody>
                    <a:bodyPr/>
                    <a:lstStyle/>
                    <a:p>
                      <a:pPr algn="ctr"/>
                      <a:r>
                        <a:rPr lang="en-US" dirty="0">
                          <a:solidFill>
                            <a:sysClr val="windowText" lastClr="000000"/>
                          </a:solidFill>
                        </a:rPr>
                        <a:t>SBP (mmHg)</a:t>
                      </a:r>
                    </a:p>
                  </a:txBody>
                  <a:tcPr>
                    <a:solidFill>
                      <a:schemeClr val="accent5">
                        <a:lumMod val="20000"/>
                        <a:lumOff val="80000"/>
                      </a:schemeClr>
                    </a:solidFill>
                  </a:tcPr>
                </a:tc>
                <a:extLst>
                  <a:ext uri="{0D108BD9-81ED-4DB2-BD59-A6C34878D82A}">
                    <a16:rowId xmlns:a16="http://schemas.microsoft.com/office/drawing/2014/main" val="839545405"/>
                  </a:ext>
                </a:extLst>
              </a:tr>
            </a:tbl>
          </a:graphicData>
        </a:graphic>
      </p:graphicFrame>
      <p:graphicFrame>
        <p:nvGraphicFramePr>
          <p:cNvPr id="11" name="Table 11">
            <a:extLst>
              <a:ext uri="{FF2B5EF4-FFF2-40B4-BE49-F238E27FC236}">
                <a16:creationId xmlns:a16="http://schemas.microsoft.com/office/drawing/2014/main" id="{D26E1A9C-82D4-6536-D640-DF2E06750CAD}"/>
              </a:ext>
            </a:extLst>
          </p:cNvPr>
          <p:cNvGraphicFramePr>
            <a:graphicFrameLocks noGrp="1"/>
          </p:cNvGraphicFramePr>
          <p:nvPr>
            <p:extLst>
              <p:ext uri="{D42A27DB-BD31-4B8C-83A1-F6EECF244321}">
                <p14:modId xmlns:p14="http://schemas.microsoft.com/office/powerpoint/2010/main" val="346737240"/>
              </p:ext>
            </p:extLst>
          </p:nvPr>
        </p:nvGraphicFramePr>
        <p:xfrm>
          <a:off x="215149" y="1617146"/>
          <a:ext cx="5325038" cy="722639"/>
        </p:xfrm>
        <a:graphic>
          <a:graphicData uri="http://schemas.openxmlformats.org/drawingml/2006/table">
            <a:tbl>
              <a:tblPr firstRow="1" bandRow="1">
                <a:tableStyleId>{5C22544A-7EE6-4342-B048-85BDC9FD1C3A}</a:tableStyleId>
              </a:tblPr>
              <a:tblGrid>
                <a:gridCol w="2621931">
                  <a:extLst>
                    <a:ext uri="{9D8B030D-6E8A-4147-A177-3AD203B41FA5}">
                      <a16:colId xmlns:a16="http://schemas.microsoft.com/office/drawing/2014/main" val="1604241411"/>
                    </a:ext>
                  </a:extLst>
                </a:gridCol>
                <a:gridCol w="2703107">
                  <a:extLst>
                    <a:ext uri="{9D8B030D-6E8A-4147-A177-3AD203B41FA5}">
                      <a16:colId xmlns:a16="http://schemas.microsoft.com/office/drawing/2014/main" val="2135931111"/>
                    </a:ext>
                  </a:extLst>
                </a:gridCol>
              </a:tblGrid>
              <a:tr h="722639">
                <a:tc>
                  <a:txBody>
                    <a:bodyPr/>
                    <a:lstStyle/>
                    <a:p>
                      <a:pPr algn="ctr"/>
                      <a:r>
                        <a:rPr lang="en-US" dirty="0">
                          <a:solidFill>
                            <a:sysClr val="windowText" lastClr="000000"/>
                          </a:solidFill>
                        </a:rPr>
                        <a:t>Authors</a:t>
                      </a:r>
                    </a:p>
                  </a:txBody>
                  <a:tcPr anchor="ctr">
                    <a:solidFill>
                      <a:schemeClr val="accent5">
                        <a:lumMod val="40000"/>
                        <a:lumOff val="60000"/>
                      </a:schemeClr>
                    </a:solidFill>
                  </a:tcPr>
                </a:tc>
                <a:tc>
                  <a:txBody>
                    <a:bodyPr/>
                    <a:lstStyle/>
                    <a:p>
                      <a:pPr algn="ctr"/>
                      <a:r>
                        <a:rPr lang="en-US" dirty="0">
                          <a:solidFill>
                            <a:sysClr val="windowText" lastClr="000000"/>
                          </a:solidFill>
                        </a:rPr>
                        <a:t>Model</a:t>
                      </a:r>
                    </a:p>
                  </a:txBody>
                  <a:tcPr anchor="ctr">
                    <a:solidFill>
                      <a:schemeClr val="accent5">
                        <a:lumMod val="40000"/>
                        <a:lumOff val="60000"/>
                      </a:schemeClr>
                    </a:solidFill>
                  </a:tcPr>
                </a:tc>
                <a:extLst>
                  <a:ext uri="{0D108BD9-81ED-4DB2-BD59-A6C34878D82A}">
                    <a16:rowId xmlns:a16="http://schemas.microsoft.com/office/drawing/2014/main" val="917208938"/>
                  </a:ext>
                </a:extLst>
              </a:tr>
            </a:tbl>
          </a:graphicData>
        </a:graphic>
      </p:graphicFrame>
      <p:graphicFrame>
        <p:nvGraphicFramePr>
          <p:cNvPr id="12" name="Table 12">
            <a:extLst>
              <a:ext uri="{FF2B5EF4-FFF2-40B4-BE49-F238E27FC236}">
                <a16:creationId xmlns:a16="http://schemas.microsoft.com/office/drawing/2014/main" id="{208671BE-4FAD-1DB4-11E7-EFCDA4FDF09C}"/>
              </a:ext>
            </a:extLst>
          </p:cNvPr>
          <p:cNvGraphicFramePr>
            <a:graphicFrameLocks noGrp="1"/>
          </p:cNvGraphicFramePr>
          <p:nvPr>
            <p:extLst>
              <p:ext uri="{D42A27DB-BD31-4B8C-83A1-F6EECF244321}">
                <p14:modId xmlns:p14="http://schemas.microsoft.com/office/powerpoint/2010/main" val="2202389469"/>
              </p:ext>
            </p:extLst>
          </p:nvPr>
        </p:nvGraphicFramePr>
        <p:xfrm>
          <a:off x="215152" y="2373312"/>
          <a:ext cx="5325038" cy="2203381"/>
        </p:xfrm>
        <a:graphic>
          <a:graphicData uri="http://schemas.openxmlformats.org/drawingml/2006/table">
            <a:tbl>
              <a:tblPr firstRow="1" bandRow="1">
                <a:tableStyleId>{5C22544A-7EE6-4342-B048-85BDC9FD1C3A}</a:tableStyleId>
              </a:tblPr>
              <a:tblGrid>
                <a:gridCol w="2588436">
                  <a:extLst>
                    <a:ext uri="{9D8B030D-6E8A-4147-A177-3AD203B41FA5}">
                      <a16:colId xmlns:a16="http://schemas.microsoft.com/office/drawing/2014/main" val="1664305738"/>
                    </a:ext>
                  </a:extLst>
                </a:gridCol>
                <a:gridCol w="2736602">
                  <a:extLst>
                    <a:ext uri="{9D8B030D-6E8A-4147-A177-3AD203B41FA5}">
                      <a16:colId xmlns:a16="http://schemas.microsoft.com/office/drawing/2014/main" val="2599707635"/>
                    </a:ext>
                  </a:extLst>
                </a:gridCol>
              </a:tblGrid>
              <a:tr h="343741">
                <a:tc>
                  <a:txBody>
                    <a:bodyPr/>
                    <a:lstStyle/>
                    <a:p>
                      <a:r>
                        <a:rPr lang="en-US" b="0" dirty="0">
                          <a:solidFill>
                            <a:sysClr val="windowText" lastClr="000000"/>
                          </a:solidFill>
                          <a:latin typeface="Arial" panose="020B0604020202020204" pitchFamily="34" charset="0"/>
                          <a:cs typeface="Arial" panose="020B0604020202020204" pitchFamily="34" charset="0"/>
                        </a:rPr>
                        <a:t>Rong et al. [8]</a:t>
                      </a:r>
                    </a:p>
                  </a:txBody>
                  <a:tcPr>
                    <a:solidFill>
                      <a:schemeClr val="accent5">
                        <a:lumMod val="40000"/>
                        <a:lumOff val="60000"/>
                      </a:schemeClr>
                    </a:solidFill>
                  </a:tcPr>
                </a:tc>
                <a:tc>
                  <a:txBody>
                    <a:bodyPr/>
                    <a:lstStyle/>
                    <a:p>
                      <a:r>
                        <a:rPr lang="en-US" sz="1600" b="0" dirty="0">
                          <a:solidFill>
                            <a:sysClr val="windowText" lastClr="000000"/>
                          </a:solidFill>
                          <a:latin typeface="Arial" panose="020B0604020202020204" pitchFamily="34" charset="0"/>
                          <a:cs typeface="Arial" panose="020B0604020202020204" pitchFamily="34" charset="0"/>
                        </a:rPr>
                        <a:t>MTFF-ANN (2CNN+1 LSTM</a:t>
                      </a:r>
                    </a:p>
                  </a:txBody>
                  <a:tcPr>
                    <a:solidFill>
                      <a:schemeClr val="accent5">
                        <a:lumMod val="40000"/>
                        <a:lumOff val="60000"/>
                      </a:schemeClr>
                    </a:solidFill>
                  </a:tcPr>
                </a:tc>
                <a:extLst>
                  <a:ext uri="{0D108BD9-81ED-4DB2-BD59-A6C34878D82A}">
                    <a16:rowId xmlns:a16="http://schemas.microsoft.com/office/drawing/2014/main" val="2583307268"/>
                  </a:ext>
                </a:extLst>
              </a:tr>
              <a:tr h="374581">
                <a:tc>
                  <a:txBody>
                    <a:bodyPr/>
                    <a:lstStyle/>
                    <a:p>
                      <a:r>
                        <a:rPr lang="en-US" dirty="0">
                          <a:latin typeface="Arial" panose="020B0604020202020204" pitchFamily="34" charset="0"/>
                          <a:cs typeface="Arial" panose="020B0604020202020204" pitchFamily="34" charset="0"/>
                        </a:rPr>
                        <a:t>Wang et al. [9]</a:t>
                      </a:r>
                    </a:p>
                  </a:txBody>
                  <a:tcPr>
                    <a:solidFill>
                      <a:schemeClr val="accent5">
                        <a:lumMod val="40000"/>
                        <a:lumOff val="60000"/>
                      </a:schemeClr>
                    </a:solidFill>
                  </a:tcPr>
                </a:tc>
                <a:tc>
                  <a:txBody>
                    <a:bodyPr/>
                    <a:lstStyle/>
                    <a:p>
                      <a:r>
                        <a:rPr lang="en-US" sz="1600" dirty="0">
                          <a:latin typeface="Arial" panose="020B0604020202020204" pitchFamily="34" charset="0"/>
                          <a:cs typeface="Arial" panose="020B0604020202020204" pitchFamily="34" charset="0"/>
                        </a:rPr>
                        <a:t>LASSO-LSTM</a:t>
                      </a:r>
                    </a:p>
                  </a:txBody>
                  <a:tcPr>
                    <a:solidFill>
                      <a:schemeClr val="accent5">
                        <a:lumMod val="40000"/>
                        <a:lumOff val="60000"/>
                      </a:schemeClr>
                    </a:solidFill>
                  </a:tcPr>
                </a:tc>
                <a:extLst>
                  <a:ext uri="{0D108BD9-81ED-4DB2-BD59-A6C34878D82A}">
                    <a16:rowId xmlns:a16="http://schemas.microsoft.com/office/drawing/2014/main" val="567238783"/>
                  </a:ext>
                </a:extLst>
              </a:tr>
              <a:tr h="343741">
                <a:tc>
                  <a:txBody>
                    <a:bodyPr/>
                    <a:lstStyle/>
                    <a:p>
                      <a:r>
                        <a:rPr lang="en-US" dirty="0">
                          <a:latin typeface="Arial" panose="020B0604020202020204" pitchFamily="34" charset="0"/>
                          <a:cs typeface="Arial" panose="020B0604020202020204" pitchFamily="34" charset="0"/>
                        </a:rPr>
                        <a:t>Wang et al. [12]</a:t>
                      </a:r>
                    </a:p>
                  </a:txBody>
                  <a:tcPr>
                    <a:solidFill>
                      <a:schemeClr val="accent5">
                        <a:lumMod val="40000"/>
                        <a:lumOff val="60000"/>
                      </a:schemeClr>
                    </a:solidFill>
                  </a:tcPr>
                </a:tc>
                <a:tc>
                  <a:txBody>
                    <a:bodyPr/>
                    <a:lstStyle/>
                    <a:p>
                      <a:r>
                        <a:rPr lang="en-US" sz="1600" dirty="0">
                          <a:latin typeface="Arial" panose="020B0604020202020204" pitchFamily="34" charset="0"/>
                          <a:cs typeface="Arial" panose="020B0604020202020204" pitchFamily="34" charset="0"/>
                        </a:rPr>
                        <a:t>ANN</a:t>
                      </a:r>
                    </a:p>
                  </a:txBody>
                  <a:tcPr>
                    <a:solidFill>
                      <a:schemeClr val="accent5">
                        <a:lumMod val="40000"/>
                        <a:lumOff val="60000"/>
                      </a:schemeClr>
                    </a:solidFill>
                  </a:tcPr>
                </a:tc>
                <a:extLst>
                  <a:ext uri="{0D108BD9-81ED-4DB2-BD59-A6C34878D82A}">
                    <a16:rowId xmlns:a16="http://schemas.microsoft.com/office/drawing/2014/main" val="1022307741"/>
                  </a:ext>
                </a:extLst>
              </a:tr>
              <a:tr h="343741">
                <a:tc>
                  <a:txBody>
                    <a:bodyPr/>
                    <a:lstStyle/>
                    <a:p>
                      <a:r>
                        <a:rPr lang="en-US" dirty="0">
                          <a:latin typeface="Arial" panose="020B0604020202020204" pitchFamily="34" charset="0"/>
                          <a:cs typeface="Arial" panose="020B0604020202020204" pitchFamily="34" charset="0"/>
                        </a:rPr>
                        <a:t>Panwar et al. [16]</a:t>
                      </a:r>
                    </a:p>
                  </a:txBody>
                  <a:tcPr>
                    <a:solidFill>
                      <a:schemeClr val="accent5">
                        <a:lumMod val="40000"/>
                        <a:lumOff val="60000"/>
                      </a:schemeClr>
                    </a:solidFill>
                  </a:tcPr>
                </a:tc>
                <a:tc>
                  <a:txBody>
                    <a:bodyPr/>
                    <a:lstStyle/>
                    <a:p>
                      <a:r>
                        <a:rPr lang="en-US" sz="1600" dirty="0">
                          <a:latin typeface="Arial" panose="020B0604020202020204" pitchFamily="34" charset="0"/>
                          <a:cs typeface="Arial" panose="020B0604020202020204" pitchFamily="34" charset="0"/>
                        </a:rPr>
                        <a:t>LRCN</a:t>
                      </a:r>
                    </a:p>
                  </a:txBody>
                  <a:tcPr>
                    <a:solidFill>
                      <a:schemeClr val="accent5">
                        <a:lumMod val="40000"/>
                        <a:lumOff val="60000"/>
                      </a:schemeClr>
                    </a:solidFill>
                  </a:tcPr>
                </a:tc>
                <a:extLst>
                  <a:ext uri="{0D108BD9-81ED-4DB2-BD59-A6C34878D82A}">
                    <a16:rowId xmlns:a16="http://schemas.microsoft.com/office/drawing/2014/main" val="999763074"/>
                  </a:ext>
                </a:extLst>
              </a:tr>
              <a:tr h="343741">
                <a:tc>
                  <a:txBody>
                    <a:bodyPr/>
                    <a:lstStyle/>
                    <a:p>
                      <a:r>
                        <a:rPr lang="en-US" dirty="0">
                          <a:latin typeface="Arial" panose="020B0604020202020204" pitchFamily="34" charset="0"/>
                          <a:cs typeface="Arial" panose="020B0604020202020204" pitchFamily="34" charset="0"/>
                        </a:rPr>
                        <a:t>Hasanzadeh et al. [23]</a:t>
                      </a:r>
                    </a:p>
                  </a:txBody>
                  <a:tcPr>
                    <a:solidFill>
                      <a:schemeClr val="accent5">
                        <a:lumMod val="40000"/>
                        <a:lumOff val="60000"/>
                      </a:schemeClr>
                    </a:solidFill>
                  </a:tcPr>
                </a:tc>
                <a:tc>
                  <a:txBody>
                    <a:bodyPr/>
                    <a:lstStyle/>
                    <a:p>
                      <a:r>
                        <a:rPr lang="en-US" sz="1600" dirty="0">
                          <a:latin typeface="Arial" panose="020B0604020202020204" pitchFamily="34" charset="0"/>
                          <a:cs typeface="Arial" panose="020B0604020202020204" pitchFamily="34" charset="0"/>
                        </a:rPr>
                        <a:t>AdaBoost</a:t>
                      </a:r>
                    </a:p>
                  </a:txBody>
                  <a:tcPr>
                    <a:solidFill>
                      <a:schemeClr val="accent5">
                        <a:lumMod val="40000"/>
                        <a:lumOff val="60000"/>
                      </a:schemeClr>
                    </a:solidFill>
                  </a:tcPr>
                </a:tc>
                <a:extLst>
                  <a:ext uri="{0D108BD9-81ED-4DB2-BD59-A6C34878D82A}">
                    <a16:rowId xmlns:a16="http://schemas.microsoft.com/office/drawing/2014/main" val="2617475857"/>
                  </a:ext>
                </a:extLst>
              </a:tr>
              <a:tr h="343741">
                <a:tc>
                  <a:txBody>
                    <a:bodyPr/>
                    <a:lstStyle/>
                    <a:p>
                      <a:r>
                        <a:rPr lang="en-US" b="1" dirty="0">
                          <a:latin typeface="Arial" panose="020B0604020202020204" pitchFamily="34" charset="0"/>
                          <a:cs typeface="Arial" panose="020B0604020202020204" pitchFamily="34" charset="0"/>
                        </a:rPr>
                        <a:t>This work</a:t>
                      </a:r>
                    </a:p>
                  </a:txBody>
                  <a:tcPr>
                    <a:solidFill>
                      <a:schemeClr val="accent5">
                        <a:lumMod val="40000"/>
                        <a:lumOff val="60000"/>
                      </a:schemeClr>
                    </a:solidFill>
                  </a:tcPr>
                </a:tc>
                <a:tc>
                  <a:txBody>
                    <a:bodyPr/>
                    <a:lstStyle/>
                    <a:p>
                      <a:r>
                        <a:rPr lang="en-US" b="1" dirty="0">
                          <a:latin typeface="Arial" panose="020B0604020202020204" pitchFamily="34" charset="0"/>
                          <a:cs typeface="Arial" panose="020B0604020202020204" pitchFamily="34" charset="0"/>
                        </a:rPr>
                        <a:t>ResNet-50</a:t>
                      </a:r>
                    </a:p>
                  </a:txBody>
                  <a:tcPr>
                    <a:solidFill>
                      <a:schemeClr val="accent5">
                        <a:lumMod val="40000"/>
                        <a:lumOff val="60000"/>
                      </a:schemeClr>
                    </a:solidFill>
                  </a:tcPr>
                </a:tc>
                <a:extLst>
                  <a:ext uri="{0D108BD9-81ED-4DB2-BD59-A6C34878D82A}">
                    <a16:rowId xmlns:a16="http://schemas.microsoft.com/office/drawing/2014/main" val="386103233"/>
                  </a:ext>
                </a:extLst>
              </a:tr>
            </a:tbl>
          </a:graphicData>
        </a:graphic>
      </p:graphicFrame>
    </p:spTree>
    <p:extLst>
      <p:ext uri="{BB962C8B-B14F-4D97-AF65-F5344CB8AC3E}">
        <p14:creationId xmlns:p14="http://schemas.microsoft.com/office/powerpoint/2010/main" val="4157392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3D966-387D-D2A2-5C28-C94BFF153874}"/>
              </a:ext>
            </a:extLst>
          </p:cNvPr>
          <p:cNvSpPr>
            <a:spLocks noGrp="1"/>
          </p:cNvSpPr>
          <p:nvPr>
            <p:ph type="title"/>
          </p:nvPr>
        </p:nvSpPr>
        <p:spPr/>
        <p:txBody>
          <a:bodyPr/>
          <a:lstStyle/>
          <a:p>
            <a:r>
              <a:rPr lang="en-US" dirty="0"/>
              <a:t>Comparison with British Hypertension Society (BHS) </a:t>
            </a:r>
          </a:p>
        </p:txBody>
      </p:sp>
      <p:sp>
        <p:nvSpPr>
          <p:cNvPr id="3" name="Slide Number Placeholder 2">
            <a:extLst>
              <a:ext uri="{FF2B5EF4-FFF2-40B4-BE49-F238E27FC236}">
                <a16:creationId xmlns:a16="http://schemas.microsoft.com/office/drawing/2014/main" id="{8CE03594-9B7B-0591-0671-1D446980F0D3}"/>
              </a:ext>
            </a:extLst>
          </p:cNvPr>
          <p:cNvSpPr>
            <a:spLocks noGrp="1"/>
          </p:cNvSpPr>
          <p:nvPr>
            <p:ph type="sldNum" sz="quarter" idx="10"/>
          </p:nvPr>
        </p:nvSpPr>
        <p:spPr/>
        <p:txBody>
          <a:bodyPr/>
          <a:lstStyle/>
          <a:p>
            <a:pPr>
              <a:defRPr/>
            </a:pPr>
            <a:fld id="{E529AB77-D730-480D-8C3D-1608BB57B40C}" type="slidenum">
              <a:rPr lang="en-US" smtClean="0"/>
              <a:pPr>
                <a:defRPr/>
              </a:pPr>
              <a:t>18</a:t>
            </a:fld>
            <a:endParaRPr lang="en-US" dirty="0"/>
          </a:p>
        </p:txBody>
      </p:sp>
      <p:sp>
        <p:nvSpPr>
          <p:cNvPr id="4" name="Content Placeholder 3">
            <a:extLst>
              <a:ext uri="{FF2B5EF4-FFF2-40B4-BE49-F238E27FC236}">
                <a16:creationId xmlns:a16="http://schemas.microsoft.com/office/drawing/2014/main" id="{D7FD1421-31CB-C42C-B941-B3614791F0AC}"/>
              </a:ext>
            </a:extLst>
          </p:cNvPr>
          <p:cNvSpPr>
            <a:spLocks noGrp="1"/>
          </p:cNvSpPr>
          <p:nvPr>
            <p:ph idx="1"/>
          </p:nvPr>
        </p:nvSpPr>
        <p:spPr/>
        <p:txBody>
          <a:bodyPr/>
          <a:lstStyle/>
          <a:p>
            <a:r>
              <a:rPr lang="en-US" sz="2000" dirty="0"/>
              <a:t>The British Hypertension Society (BHS) standard</a:t>
            </a:r>
          </a:p>
          <a:p>
            <a:pPr lvl="1"/>
            <a:r>
              <a:rPr lang="en-US" dirty="0"/>
              <a:t>The BHS grades BP measurement devices based on their cumulative percentage of error under their different thresholds, which are 5, 10, and 15 mmHg</a:t>
            </a:r>
          </a:p>
          <a:p>
            <a:pPr lvl="1"/>
            <a:r>
              <a:rPr lang="en-US" dirty="0"/>
              <a:t>This standard includes grades A, B and C</a:t>
            </a:r>
          </a:p>
          <a:p>
            <a:pPr lvl="1"/>
            <a:r>
              <a:rPr lang="en-US" dirty="0"/>
              <a:t>Our model conforms to the BHS international standards</a:t>
            </a:r>
          </a:p>
          <a:p>
            <a:endParaRPr lang="en-US" dirty="0"/>
          </a:p>
        </p:txBody>
      </p:sp>
      <p:grpSp>
        <p:nvGrpSpPr>
          <p:cNvPr id="5" name="Group 4">
            <a:extLst>
              <a:ext uri="{FF2B5EF4-FFF2-40B4-BE49-F238E27FC236}">
                <a16:creationId xmlns:a16="http://schemas.microsoft.com/office/drawing/2014/main" id="{C8E615E8-1244-4AC8-3D1D-656E14AA4D97}"/>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8482058C-CEF5-05D3-6EE9-3E8E6FA08D70}"/>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52C3FBF-4784-0185-4AD6-B4FA54976C6C}"/>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graphicFrame>
        <p:nvGraphicFramePr>
          <p:cNvPr id="8" name="Table 8">
            <a:extLst>
              <a:ext uri="{FF2B5EF4-FFF2-40B4-BE49-F238E27FC236}">
                <a16:creationId xmlns:a16="http://schemas.microsoft.com/office/drawing/2014/main" id="{E08D3BD2-35CB-5A74-82E8-2EDBA1F5D630}"/>
              </a:ext>
            </a:extLst>
          </p:cNvPr>
          <p:cNvGraphicFramePr>
            <a:graphicFrameLocks noGrp="1"/>
          </p:cNvGraphicFramePr>
          <p:nvPr>
            <p:extLst>
              <p:ext uri="{D42A27DB-BD31-4B8C-83A1-F6EECF244321}">
                <p14:modId xmlns:p14="http://schemas.microsoft.com/office/powerpoint/2010/main" val="957554172"/>
              </p:ext>
            </p:extLst>
          </p:nvPr>
        </p:nvGraphicFramePr>
        <p:xfrm>
          <a:off x="2236764" y="3982865"/>
          <a:ext cx="6096000" cy="1854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8858292"/>
                    </a:ext>
                  </a:extLst>
                </a:gridCol>
                <a:gridCol w="1524000">
                  <a:extLst>
                    <a:ext uri="{9D8B030D-6E8A-4147-A177-3AD203B41FA5}">
                      <a16:colId xmlns:a16="http://schemas.microsoft.com/office/drawing/2014/main" val="5111805"/>
                    </a:ext>
                  </a:extLst>
                </a:gridCol>
                <a:gridCol w="1524000">
                  <a:extLst>
                    <a:ext uri="{9D8B030D-6E8A-4147-A177-3AD203B41FA5}">
                      <a16:colId xmlns:a16="http://schemas.microsoft.com/office/drawing/2014/main" val="2818570924"/>
                    </a:ext>
                  </a:extLst>
                </a:gridCol>
                <a:gridCol w="1524000">
                  <a:extLst>
                    <a:ext uri="{9D8B030D-6E8A-4147-A177-3AD203B41FA5}">
                      <a16:colId xmlns:a16="http://schemas.microsoft.com/office/drawing/2014/main" val="2308509286"/>
                    </a:ext>
                  </a:extLst>
                </a:gridCol>
              </a:tblGrid>
              <a:tr h="370840">
                <a:tc>
                  <a:txBody>
                    <a:bodyPr/>
                    <a:lstStyle/>
                    <a:p>
                      <a:r>
                        <a:rPr lang="en-US" b="0" dirty="0">
                          <a:solidFill>
                            <a:sysClr val="windowText" lastClr="000000"/>
                          </a:solidFill>
                          <a:latin typeface="Arial" panose="020B0604020202020204" pitchFamily="34" charset="0"/>
                          <a:cs typeface="Arial" panose="020B0604020202020204" pitchFamily="34" charset="0"/>
                        </a:rPr>
                        <a:t>Grade A</a:t>
                      </a:r>
                    </a:p>
                  </a:txBody>
                  <a:tcPr>
                    <a:solidFill>
                      <a:schemeClr val="bg1">
                        <a:lumMod val="85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60%</a:t>
                      </a:r>
                    </a:p>
                  </a:txBody>
                  <a:tcPr>
                    <a:solidFill>
                      <a:schemeClr val="bg1">
                        <a:lumMod val="85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85%</a:t>
                      </a:r>
                    </a:p>
                  </a:txBody>
                  <a:tcPr>
                    <a:solidFill>
                      <a:schemeClr val="bg1">
                        <a:lumMod val="85000"/>
                      </a:schemeClr>
                    </a:solidFill>
                  </a:tcPr>
                </a:tc>
                <a:tc>
                  <a:txBody>
                    <a:bodyPr/>
                    <a:lstStyle/>
                    <a:p>
                      <a:pPr algn="ctr"/>
                      <a:r>
                        <a:rPr lang="en-US" b="0" dirty="0">
                          <a:solidFill>
                            <a:sysClr val="windowText" lastClr="000000"/>
                          </a:solidFill>
                          <a:latin typeface="Arial" panose="020B0604020202020204" pitchFamily="34" charset="0"/>
                          <a:cs typeface="Arial" panose="020B0604020202020204" pitchFamily="34" charset="0"/>
                        </a:rPr>
                        <a:t>95%</a:t>
                      </a:r>
                    </a:p>
                  </a:txBody>
                  <a:tcPr>
                    <a:solidFill>
                      <a:schemeClr val="bg1">
                        <a:lumMod val="85000"/>
                      </a:schemeClr>
                    </a:solidFill>
                  </a:tcPr>
                </a:tc>
                <a:extLst>
                  <a:ext uri="{0D108BD9-81ED-4DB2-BD59-A6C34878D82A}">
                    <a16:rowId xmlns:a16="http://schemas.microsoft.com/office/drawing/2014/main" val="3443630777"/>
                  </a:ext>
                </a:extLst>
              </a:tr>
              <a:tr h="370840">
                <a:tc>
                  <a:txBody>
                    <a:bodyPr/>
                    <a:lstStyle/>
                    <a:p>
                      <a:r>
                        <a:rPr lang="en-US" dirty="0">
                          <a:latin typeface="Arial" panose="020B0604020202020204" pitchFamily="34" charset="0"/>
                          <a:cs typeface="Arial" panose="020B0604020202020204" pitchFamily="34" charset="0"/>
                        </a:rPr>
                        <a:t>Grade B</a:t>
                      </a:r>
                    </a:p>
                  </a:txBody>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50%</a:t>
                      </a:r>
                    </a:p>
                  </a:txBody>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75%</a:t>
                      </a:r>
                    </a:p>
                  </a:txBody>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90%</a:t>
                      </a:r>
                    </a:p>
                  </a:txBody>
                  <a:tcPr/>
                </a:tc>
                <a:extLst>
                  <a:ext uri="{0D108BD9-81ED-4DB2-BD59-A6C34878D82A}">
                    <a16:rowId xmlns:a16="http://schemas.microsoft.com/office/drawing/2014/main" val="4089634319"/>
                  </a:ext>
                </a:extLst>
              </a:tr>
              <a:tr h="370840">
                <a:tc>
                  <a:txBody>
                    <a:bodyPr/>
                    <a:lstStyle/>
                    <a:p>
                      <a:r>
                        <a:rPr lang="en-US" dirty="0">
                          <a:latin typeface="Arial" panose="020B0604020202020204" pitchFamily="34" charset="0"/>
                          <a:cs typeface="Arial" panose="020B0604020202020204" pitchFamily="34" charset="0"/>
                        </a:rPr>
                        <a:t>Grade C</a:t>
                      </a:r>
                    </a:p>
                  </a:txBody>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40%</a:t>
                      </a:r>
                    </a:p>
                  </a:txBody>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65%</a:t>
                      </a:r>
                    </a:p>
                  </a:txBody>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85%</a:t>
                      </a:r>
                    </a:p>
                  </a:txBody>
                  <a:tcPr/>
                </a:tc>
                <a:extLst>
                  <a:ext uri="{0D108BD9-81ED-4DB2-BD59-A6C34878D82A}">
                    <a16:rowId xmlns:a16="http://schemas.microsoft.com/office/drawing/2014/main" val="3998053689"/>
                  </a:ext>
                </a:extLst>
              </a:tr>
              <a:tr h="370840">
                <a:tc>
                  <a:txBody>
                    <a:bodyPr/>
                    <a:lstStyle/>
                    <a:p>
                      <a:r>
                        <a:rPr lang="en-US" b="1" dirty="0">
                          <a:latin typeface="Arial" panose="020B0604020202020204" pitchFamily="34" charset="0"/>
                          <a:cs typeface="Arial" panose="020B0604020202020204" pitchFamily="34" charset="0"/>
                        </a:rPr>
                        <a:t>DBP</a:t>
                      </a:r>
                    </a:p>
                  </a:txBody>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85.5%</a:t>
                      </a:r>
                    </a:p>
                  </a:txBody>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90.5%</a:t>
                      </a:r>
                    </a:p>
                  </a:txBody>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92.8%</a:t>
                      </a:r>
                    </a:p>
                  </a:txBody>
                  <a:tcPr/>
                </a:tc>
                <a:extLst>
                  <a:ext uri="{0D108BD9-81ED-4DB2-BD59-A6C34878D82A}">
                    <a16:rowId xmlns:a16="http://schemas.microsoft.com/office/drawing/2014/main" val="665002787"/>
                  </a:ext>
                </a:extLst>
              </a:tr>
              <a:tr h="370840">
                <a:tc>
                  <a:txBody>
                    <a:bodyPr/>
                    <a:lstStyle/>
                    <a:p>
                      <a:r>
                        <a:rPr lang="en-US" b="1" dirty="0">
                          <a:latin typeface="Arial" panose="020B0604020202020204" pitchFamily="34" charset="0"/>
                          <a:cs typeface="Arial" panose="020B0604020202020204" pitchFamily="34" charset="0"/>
                        </a:rPr>
                        <a:t>SBP</a:t>
                      </a:r>
                    </a:p>
                  </a:txBody>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82.4%</a:t>
                      </a:r>
                    </a:p>
                  </a:txBody>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89.3%</a:t>
                      </a:r>
                    </a:p>
                  </a:txBody>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91.6%</a:t>
                      </a:r>
                    </a:p>
                  </a:txBody>
                  <a:tcPr/>
                </a:tc>
                <a:extLst>
                  <a:ext uri="{0D108BD9-81ED-4DB2-BD59-A6C34878D82A}">
                    <a16:rowId xmlns:a16="http://schemas.microsoft.com/office/drawing/2014/main" val="3845438445"/>
                  </a:ext>
                </a:extLst>
              </a:tr>
            </a:tbl>
          </a:graphicData>
        </a:graphic>
      </p:graphicFrame>
      <p:graphicFrame>
        <p:nvGraphicFramePr>
          <p:cNvPr id="9" name="Table 9">
            <a:extLst>
              <a:ext uri="{FF2B5EF4-FFF2-40B4-BE49-F238E27FC236}">
                <a16:creationId xmlns:a16="http://schemas.microsoft.com/office/drawing/2014/main" id="{FB4E7EFC-87AF-85A5-9D69-F606DA3F1AA1}"/>
              </a:ext>
            </a:extLst>
          </p:cNvPr>
          <p:cNvGraphicFramePr>
            <a:graphicFrameLocks noGrp="1"/>
          </p:cNvGraphicFramePr>
          <p:nvPr>
            <p:extLst>
              <p:ext uri="{D42A27DB-BD31-4B8C-83A1-F6EECF244321}">
                <p14:modId xmlns:p14="http://schemas.microsoft.com/office/powerpoint/2010/main" val="394001683"/>
              </p:ext>
            </p:extLst>
          </p:nvPr>
        </p:nvGraphicFramePr>
        <p:xfrm>
          <a:off x="3751798" y="3603060"/>
          <a:ext cx="4580964" cy="370840"/>
        </p:xfrm>
        <a:graphic>
          <a:graphicData uri="http://schemas.openxmlformats.org/drawingml/2006/table">
            <a:tbl>
              <a:tblPr firstRow="1" bandRow="1">
                <a:tableStyleId>{5C22544A-7EE6-4342-B048-85BDC9FD1C3A}</a:tableStyleId>
              </a:tblPr>
              <a:tblGrid>
                <a:gridCol w="1526988">
                  <a:extLst>
                    <a:ext uri="{9D8B030D-6E8A-4147-A177-3AD203B41FA5}">
                      <a16:colId xmlns:a16="http://schemas.microsoft.com/office/drawing/2014/main" val="3438143546"/>
                    </a:ext>
                  </a:extLst>
                </a:gridCol>
                <a:gridCol w="1526988">
                  <a:extLst>
                    <a:ext uri="{9D8B030D-6E8A-4147-A177-3AD203B41FA5}">
                      <a16:colId xmlns:a16="http://schemas.microsoft.com/office/drawing/2014/main" val="1340140340"/>
                    </a:ext>
                  </a:extLst>
                </a:gridCol>
                <a:gridCol w="1526988">
                  <a:extLst>
                    <a:ext uri="{9D8B030D-6E8A-4147-A177-3AD203B41FA5}">
                      <a16:colId xmlns:a16="http://schemas.microsoft.com/office/drawing/2014/main" val="1368401"/>
                    </a:ext>
                  </a:extLst>
                </a:gridCol>
              </a:tblGrid>
              <a:tr h="370840">
                <a:tc>
                  <a:txBody>
                    <a:bodyPr/>
                    <a:lstStyle/>
                    <a:p>
                      <a:r>
                        <a:rPr lang="en-US" dirty="0">
                          <a:solidFill>
                            <a:sysClr val="windowText" lastClr="000000"/>
                          </a:solidFill>
                          <a:latin typeface="Arial" panose="020B0604020202020204" pitchFamily="34" charset="0"/>
                          <a:cs typeface="Arial" panose="020B0604020202020204" pitchFamily="34" charset="0"/>
                        </a:rPr>
                        <a:t>≤ 5 mmHg</a:t>
                      </a:r>
                    </a:p>
                  </a:txBody>
                  <a:tcPr>
                    <a:solidFill>
                      <a:schemeClr val="accent5">
                        <a:lumMod val="20000"/>
                        <a:lumOff val="80000"/>
                      </a:schemeClr>
                    </a:solidFill>
                  </a:tcPr>
                </a:tc>
                <a:tc>
                  <a:txBody>
                    <a:bodyPr/>
                    <a:lstStyle/>
                    <a:p>
                      <a:r>
                        <a:rPr lang="en-US" dirty="0">
                          <a:solidFill>
                            <a:sysClr val="windowText" lastClr="000000"/>
                          </a:solidFill>
                          <a:latin typeface="Arial" panose="020B0604020202020204" pitchFamily="34" charset="0"/>
                          <a:cs typeface="Arial" panose="020B0604020202020204" pitchFamily="34" charset="0"/>
                        </a:rPr>
                        <a:t>≤ 10 mmHg</a:t>
                      </a:r>
                    </a:p>
                  </a:txBody>
                  <a:tcPr>
                    <a:solidFill>
                      <a:schemeClr val="accent5">
                        <a:lumMod val="20000"/>
                        <a:lumOff val="80000"/>
                      </a:schemeClr>
                    </a:solidFill>
                  </a:tcPr>
                </a:tc>
                <a:tc>
                  <a:txBody>
                    <a:bodyPr/>
                    <a:lstStyle/>
                    <a:p>
                      <a:r>
                        <a:rPr lang="en-US" dirty="0">
                          <a:solidFill>
                            <a:sysClr val="windowText" lastClr="000000"/>
                          </a:solidFill>
                          <a:latin typeface="Arial" panose="020B0604020202020204" pitchFamily="34" charset="0"/>
                          <a:cs typeface="Arial" panose="020B0604020202020204" pitchFamily="34" charset="0"/>
                        </a:rPr>
                        <a:t>≤ 15 mmHg</a:t>
                      </a:r>
                    </a:p>
                  </a:txBody>
                  <a:tcPr>
                    <a:solidFill>
                      <a:schemeClr val="accent5">
                        <a:lumMod val="20000"/>
                        <a:lumOff val="80000"/>
                      </a:schemeClr>
                    </a:solidFill>
                  </a:tcPr>
                </a:tc>
                <a:extLst>
                  <a:ext uri="{0D108BD9-81ED-4DB2-BD59-A6C34878D82A}">
                    <a16:rowId xmlns:a16="http://schemas.microsoft.com/office/drawing/2014/main" val="3682491856"/>
                  </a:ext>
                </a:extLst>
              </a:tr>
            </a:tbl>
          </a:graphicData>
        </a:graphic>
      </p:graphicFrame>
      <p:graphicFrame>
        <p:nvGraphicFramePr>
          <p:cNvPr id="10" name="Table 10">
            <a:extLst>
              <a:ext uri="{FF2B5EF4-FFF2-40B4-BE49-F238E27FC236}">
                <a16:creationId xmlns:a16="http://schemas.microsoft.com/office/drawing/2014/main" id="{07C94215-9617-A61A-72A7-FF32BF971863}"/>
              </a:ext>
            </a:extLst>
          </p:cNvPr>
          <p:cNvGraphicFramePr>
            <a:graphicFrameLocks noGrp="1"/>
          </p:cNvGraphicFramePr>
          <p:nvPr>
            <p:extLst>
              <p:ext uri="{D42A27DB-BD31-4B8C-83A1-F6EECF244321}">
                <p14:modId xmlns:p14="http://schemas.microsoft.com/office/powerpoint/2010/main" val="600460709"/>
              </p:ext>
            </p:extLst>
          </p:nvPr>
        </p:nvGraphicFramePr>
        <p:xfrm>
          <a:off x="3751798" y="3243580"/>
          <a:ext cx="4580966" cy="370840"/>
        </p:xfrm>
        <a:graphic>
          <a:graphicData uri="http://schemas.openxmlformats.org/drawingml/2006/table">
            <a:tbl>
              <a:tblPr firstRow="1" bandRow="1">
                <a:tableStyleId>{5C22544A-7EE6-4342-B048-85BDC9FD1C3A}</a:tableStyleId>
              </a:tblPr>
              <a:tblGrid>
                <a:gridCol w="4580966">
                  <a:extLst>
                    <a:ext uri="{9D8B030D-6E8A-4147-A177-3AD203B41FA5}">
                      <a16:colId xmlns:a16="http://schemas.microsoft.com/office/drawing/2014/main" val="2499759758"/>
                    </a:ext>
                  </a:extLst>
                </a:gridCol>
              </a:tblGrid>
              <a:tr h="370840">
                <a:tc>
                  <a:txBody>
                    <a:bodyPr/>
                    <a:lstStyle/>
                    <a:p>
                      <a:pPr algn="ctr"/>
                      <a:r>
                        <a:rPr lang="en-US" sz="1800" dirty="0">
                          <a:solidFill>
                            <a:sysClr val="windowText" lastClr="000000"/>
                          </a:solidFill>
                          <a:latin typeface="Arial" panose="020B0604020202020204" pitchFamily="34" charset="0"/>
                          <a:cs typeface="Arial" panose="020B0604020202020204" pitchFamily="34" charset="0"/>
                        </a:rPr>
                        <a:t>Cumulative Percentage Error</a:t>
                      </a:r>
                    </a:p>
                  </a:txBody>
                  <a:tcPr>
                    <a:solidFill>
                      <a:schemeClr val="accent5">
                        <a:lumMod val="20000"/>
                        <a:lumOff val="80000"/>
                      </a:schemeClr>
                    </a:solidFill>
                  </a:tcPr>
                </a:tc>
                <a:extLst>
                  <a:ext uri="{0D108BD9-81ED-4DB2-BD59-A6C34878D82A}">
                    <a16:rowId xmlns:a16="http://schemas.microsoft.com/office/drawing/2014/main" val="2415341734"/>
                  </a:ext>
                </a:extLst>
              </a:tr>
            </a:tbl>
          </a:graphicData>
        </a:graphic>
      </p:graphicFrame>
      <p:graphicFrame>
        <p:nvGraphicFramePr>
          <p:cNvPr id="11" name="Table 11">
            <a:extLst>
              <a:ext uri="{FF2B5EF4-FFF2-40B4-BE49-F238E27FC236}">
                <a16:creationId xmlns:a16="http://schemas.microsoft.com/office/drawing/2014/main" id="{11D6243A-5043-BE9D-B59C-996538D4127E}"/>
              </a:ext>
            </a:extLst>
          </p:cNvPr>
          <p:cNvGraphicFramePr>
            <a:graphicFrameLocks noGrp="1"/>
          </p:cNvGraphicFramePr>
          <p:nvPr>
            <p:extLst>
              <p:ext uri="{D42A27DB-BD31-4B8C-83A1-F6EECF244321}">
                <p14:modId xmlns:p14="http://schemas.microsoft.com/office/powerpoint/2010/main" val="523207275"/>
              </p:ext>
            </p:extLst>
          </p:nvPr>
        </p:nvGraphicFramePr>
        <p:xfrm>
          <a:off x="2236764" y="3237333"/>
          <a:ext cx="1515034" cy="730320"/>
        </p:xfrm>
        <a:graphic>
          <a:graphicData uri="http://schemas.openxmlformats.org/drawingml/2006/table">
            <a:tbl>
              <a:tblPr firstRow="1" bandRow="1">
                <a:tableStyleId>{5C22544A-7EE6-4342-B048-85BDC9FD1C3A}</a:tableStyleId>
              </a:tblPr>
              <a:tblGrid>
                <a:gridCol w="1515034">
                  <a:extLst>
                    <a:ext uri="{9D8B030D-6E8A-4147-A177-3AD203B41FA5}">
                      <a16:colId xmlns:a16="http://schemas.microsoft.com/office/drawing/2014/main" val="565148752"/>
                    </a:ext>
                  </a:extLst>
                </a:gridCol>
              </a:tblGrid>
              <a:tr h="730320">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1774153435"/>
                  </a:ext>
                </a:extLst>
              </a:tr>
            </a:tbl>
          </a:graphicData>
        </a:graphic>
      </p:graphicFrame>
      <p:graphicFrame>
        <p:nvGraphicFramePr>
          <p:cNvPr id="12" name="Table 11">
            <a:extLst>
              <a:ext uri="{FF2B5EF4-FFF2-40B4-BE49-F238E27FC236}">
                <a16:creationId xmlns:a16="http://schemas.microsoft.com/office/drawing/2014/main" id="{51DE96D8-54BC-EC2C-70FE-2A5FC07C9E9C}"/>
              </a:ext>
            </a:extLst>
          </p:cNvPr>
          <p:cNvGraphicFramePr>
            <a:graphicFrameLocks noGrp="1"/>
          </p:cNvGraphicFramePr>
          <p:nvPr>
            <p:extLst>
              <p:ext uri="{D42A27DB-BD31-4B8C-83A1-F6EECF244321}">
                <p14:modId xmlns:p14="http://schemas.microsoft.com/office/powerpoint/2010/main" val="665533451"/>
              </p:ext>
            </p:extLst>
          </p:nvPr>
        </p:nvGraphicFramePr>
        <p:xfrm>
          <a:off x="721730" y="3234615"/>
          <a:ext cx="1515034" cy="730320"/>
        </p:xfrm>
        <a:graphic>
          <a:graphicData uri="http://schemas.openxmlformats.org/drawingml/2006/table">
            <a:tbl>
              <a:tblPr firstRow="1" bandRow="1">
                <a:tableStyleId>{5C22544A-7EE6-4342-B048-85BDC9FD1C3A}</a:tableStyleId>
              </a:tblPr>
              <a:tblGrid>
                <a:gridCol w="1515034">
                  <a:extLst>
                    <a:ext uri="{9D8B030D-6E8A-4147-A177-3AD203B41FA5}">
                      <a16:colId xmlns:a16="http://schemas.microsoft.com/office/drawing/2014/main" val="565148752"/>
                    </a:ext>
                  </a:extLst>
                </a:gridCol>
              </a:tblGrid>
              <a:tr h="730320">
                <a:tc>
                  <a:txBody>
                    <a:bodyPr/>
                    <a:lstStyle/>
                    <a:p>
                      <a:endParaRPr lang="en-US" dirty="0"/>
                    </a:p>
                  </a:txBody>
                  <a:tcPr>
                    <a:solidFill>
                      <a:schemeClr val="accent5">
                        <a:lumMod val="40000"/>
                        <a:lumOff val="60000"/>
                      </a:schemeClr>
                    </a:solidFill>
                  </a:tcPr>
                </a:tc>
                <a:extLst>
                  <a:ext uri="{0D108BD9-81ED-4DB2-BD59-A6C34878D82A}">
                    <a16:rowId xmlns:a16="http://schemas.microsoft.com/office/drawing/2014/main" val="1774153435"/>
                  </a:ext>
                </a:extLst>
              </a:tr>
            </a:tbl>
          </a:graphicData>
        </a:graphic>
      </p:graphicFrame>
      <p:graphicFrame>
        <p:nvGraphicFramePr>
          <p:cNvPr id="13" name="Table 11">
            <a:extLst>
              <a:ext uri="{FF2B5EF4-FFF2-40B4-BE49-F238E27FC236}">
                <a16:creationId xmlns:a16="http://schemas.microsoft.com/office/drawing/2014/main" id="{17E25F28-CC9E-5250-0A57-FE94736FEB07}"/>
              </a:ext>
            </a:extLst>
          </p:cNvPr>
          <p:cNvGraphicFramePr>
            <a:graphicFrameLocks noGrp="1"/>
          </p:cNvGraphicFramePr>
          <p:nvPr>
            <p:extLst>
              <p:ext uri="{D42A27DB-BD31-4B8C-83A1-F6EECF244321}">
                <p14:modId xmlns:p14="http://schemas.microsoft.com/office/powerpoint/2010/main" val="3033510918"/>
              </p:ext>
            </p:extLst>
          </p:nvPr>
        </p:nvGraphicFramePr>
        <p:xfrm>
          <a:off x="721730" y="3968231"/>
          <a:ext cx="1515034" cy="1136712"/>
        </p:xfrm>
        <a:graphic>
          <a:graphicData uri="http://schemas.openxmlformats.org/drawingml/2006/table">
            <a:tbl>
              <a:tblPr firstRow="1" bandRow="1">
                <a:tableStyleId>{5C22544A-7EE6-4342-B048-85BDC9FD1C3A}</a:tableStyleId>
              </a:tblPr>
              <a:tblGrid>
                <a:gridCol w="1515034">
                  <a:extLst>
                    <a:ext uri="{9D8B030D-6E8A-4147-A177-3AD203B41FA5}">
                      <a16:colId xmlns:a16="http://schemas.microsoft.com/office/drawing/2014/main" val="565148752"/>
                    </a:ext>
                  </a:extLst>
                </a:gridCol>
              </a:tblGrid>
              <a:tr h="1136712">
                <a:tc>
                  <a:txBody>
                    <a:bodyPr/>
                    <a:lstStyle/>
                    <a:p>
                      <a:r>
                        <a:rPr lang="en-US" b="0" dirty="0">
                          <a:solidFill>
                            <a:sysClr val="windowText" lastClr="000000"/>
                          </a:solidFill>
                          <a:latin typeface="Arial" panose="020B0604020202020204" pitchFamily="34" charset="0"/>
                          <a:cs typeface="Arial" panose="020B0604020202020204" pitchFamily="34" charset="0"/>
                        </a:rPr>
                        <a:t>BHS [33]</a:t>
                      </a:r>
                    </a:p>
                  </a:txBody>
                  <a:tcPr>
                    <a:solidFill>
                      <a:schemeClr val="accent5">
                        <a:lumMod val="40000"/>
                        <a:lumOff val="60000"/>
                      </a:schemeClr>
                    </a:solidFill>
                  </a:tcPr>
                </a:tc>
                <a:extLst>
                  <a:ext uri="{0D108BD9-81ED-4DB2-BD59-A6C34878D82A}">
                    <a16:rowId xmlns:a16="http://schemas.microsoft.com/office/drawing/2014/main" val="1774153435"/>
                  </a:ext>
                </a:extLst>
              </a:tr>
            </a:tbl>
          </a:graphicData>
        </a:graphic>
      </p:graphicFrame>
      <p:graphicFrame>
        <p:nvGraphicFramePr>
          <p:cNvPr id="14" name="Table 11">
            <a:extLst>
              <a:ext uri="{FF2B5EF4-FFF2-40B4-BE49-F238E27FC236}">
                <a16:creationId xmlns:a16="http://schemas.microsoft.com/office/drawing/2014/main" id="{8F248E94-A64C-B5C4-83A7-FC546F2DCC51}"/>
              </a:ext>
            </a:extLst>
          </p:cNvPr>
          <p:cNvGraphicFramePr>
            <a:graphicFrameLocks noGrp="1"/>
          </p:cNvGraphicFramePr>
          <p:nvPr>
            <p:extLst>
              <p:ext uri="{D42A27DB-BD31-4B8C-83A1-F6EECF244321}">
                <p14:modId xmlns:p14="http://schemas.microsoft.com/office/powerpoint/2010/main" val="1232931077"/>
              </p:ext>
            </p:extLst>
          </p:nvPr>
        </p:nvGraphicFramePr>
        <p:xfrm>
          <a:off x="721730" y="5115710"/>
          <a:ext cx="1515034" cy="730320"/>
        </p:xfrm>
        <a:graphic>
          <a:graphicData uri="http://schemas.openxmlformats.org/drawingml/2006/table">
            <a:tbl>
              <a:tblPr firstRow="1" bandRow="1">
                <a:tableStyleId>{5C22544A-7EE6-4342-B048-85BDC9FD1C3A}</a:tableStyleId>
              </a:tblPr>
              <a:tblGrid>
                <a:gridCol w="1515034">
                  <a:extLst>
                    <a:ext uri="{9D8B030D-6E8A-4147-A177-3AD203B41FA5}">
                      <a16:colId xmlns:a16="http://schemas.microsoft.com/office/drawing/2014/main" val="565148752"/>
                    </a:ext>
                  </a:extLst>
                </a:gridCol>
              </a:tblGrid>
              <a:tr h="730320">
                <a:tc>
                  <a:txBody>
                    <a:bodyPr/>
                    <a:lstStyle/>
                    <a:p>
                      <a:r>
                        <a:rPr lang="en-US" dirty="0">
                          <a:solidFill>
                            <a:sysClr val="windowText" lastClr="000000"/>
                          </a:solidFill>
                          <a:latin typeface="Arial" panose="020B0604020202020204" pitchFamily="34" charset="0"/>
                          <a:cs typeface="Arial" panose="020B0604020202020204" pitchFamily="34" charset="0"/>
                        </a:rPr>
                        <a:t>Our</a:t>
                      </a:r>
                    </a:p>
                    <a:p>
                      <a:r>
                        <a:rPr lang="en-US" dirty="0">
                          <a:solidFill>
                            <a:sysClr val="windowText" lastClr="000000"/>
                          </a:solidFill>
                          <a:latin typeface="Arial" panose="020B0604020202020204" pitchFamily="34" charset="0"/>
                          <a:cs typeface="Arial" panose="020B0604020202020204" pitchFamily="34" charset="0"/>
                        </a:rPr>
                        <a:t>Results</a:t>
                      </a:r>
                    </a:p>
                  </a:txBody>
                  <a:tcPr>
                    <a:solidFill>
                      <a:schemeClr val="accent5">
                        <a:lumMod val="40000"/>
                        <a:lumOff val="60000"/>
                      </a:schemeClr>
                    </a:solidFill>
                  </a:tcPr>
                </a:tc>
                <a:extLst>
                  <a:ext uri="{0D108BD9-81ED-4DB2-BD59-A6C34878D82A}">
                    <a16:rowId xmlns:a16="http://schemas.microsoft.com/office/drawing/2014/main" val="1774153435"/>
                  </a:ext>
                </a:extLst>
              </a:tr>
            </a:tbl>
          </a:graphicData>
        </a:graphic>
      </p:graphicFrame>
    </p:spTree>
    <p:extLst>
      <p:ext uri="{BB962C8B-B14F-4D97-AF65-F5344CB8AC3E}">
        <p14:creationId xmlns:p14="http://schemas.microsoft.com/office/powerpoint/2010/main" val="347233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93F0-1710-781C-C691-1A813E126A7B}"/>
              </a:ext>
            </a:extLst>
          </p:cNvPr>
          <p:cNvSpPr>
            <a:spLocks noGrp="1"/>
          </p:cNvSpPr>
          <p:nvPr>
            <p:ph type="title"/>
          </p:nvPr>
        </p:nvSpPr>
        <p:spPr/>
        <p:txBody>
          <a:bodyPr/>
          <a:lstStyle/>
          <a:p>
            <a:r>
              <a:rPr lang="en-US" sz="2000" dirty="0"/>
              <a:t>Comparison with Advancement of Medical Instrumentation (AAMI)</a:t>
            </a:r>
          </a:p>
        </p:txBody>
      </p:sp>
      <p:sp>
        <p:nvSpPr>
          <p:cNvPr id="3" name="Slide Number Placeholder 2">
            <a:extLst>
              <a:ext uri="{FF2B5EF4-FFF2-40B4-BE49-F238E27FC236}">
                <a16:creationId xmlns:a16="http://schemas.microsoft.com/office/drawing/2014/main" id="{4DD9259F-7926-4DC1-2450-ED7596D2DB35}"/>
              </a:ext>
            </a:extLst>
          </p:cNvPr>
          <p:cNvSpPr>
            <a:spLocks noGrp="1"/>
          </p:cNvSpPr>
          <p:nvPr>
            <p:ph type="sldNum" sz="quarter" idx="10"/>
          </p:nvPr>
        </p:nvSpPr>
        <p:spPr/>
        <p:txBody>
          <a:bodyPr/>
          <a:lstStyle/>
          <a:p>
            <a:pPr>
              <a:defRPr/>
            </a:pPr>
            <a:fld id="{E529AB77-D730-480D-8C3D-1608BB57B40C}" type="slidenum">
              <a:rPr lang="en-US" smtClean="0"/>
              <a:pPr>
                <a:defRPr/>
              </a:pPr>
              <a:t>19</a:t>
            </a:fld>
            <a:endParaRPr lang="en-US" dirty="0"/>
          </a:p>
        </p:txBody>
      </p:sp>
      <p:sp>
        <p:nvSpPr>
          <p:cNvPr id="4" name="Content Placeholder 3">
            <a:extLst>
              <a:ext uri="{FF2B5EF4-FFF2-40B4-BE49-F238E27FC236}">
                <a16:creationId xmlns:a16="http://schemas.microsoft.com/office/drawing/2014/main" id="{17E6B403-EB44-3C09-594B-83B47BB5205F}"/>
              </a:ext>
            </a:extLst>
          </p:cNvPr>
          <p:cNvSpPr>
            <a:spLocks noGrp="1"/>
          </p:cNvSpPr>
          <p:nvPr>
            <p:ph idx="1"/>
          </p:nvPr>
        </p:nvSpPr>
        <p:spPr/>
        <p:txBody>
          <a:bodyPr/>
          <a:lstStyle/>
          <a:p>
            <a:r>
              <a:rPr lang="en-US" sz="2000" dirty="0"/>
              <a:t>The Association for the Advancement of Medical Instrumentation (AAMI)</a:t>
            </a:r>
          </a:p>
          <a:p>
            <a:pPr lvl="1"/>
            <a:r>
              <a:rPr lang="en-US" dirty="0"/>
              <a:t>AAMI recommends that the mean error (ME) of blood pressure measurement from both methods should not exceed 5 mmHg, and the standard deviation should not be greater than 8 mmHg</a:t>
            </a:r>
          </a:p>
          <a:p>
            <a:pPr lvl="1"/>
            <a:r>
              <a:rPr lang="en-US" dirty="0"/>
              <a:t> Our model conforms to the AAMI international standards</a:t>
            </a:r>
          </a:p>
          <a:p>
            <a:endParaRPr lang="en-US" dirty="0"/>
          </a:p>
        </p:txBody>
      </p:sp>
      <p:grpSp>
        <p:nvGrpSpPr>
          <p:cNvPr id="5" name="Group 4">
            <a:extLst>
              <a:ext uri="{FF2B5EF4-FFF2-40B4-BE49-F238E27FC236}">
                <a16:creationId xmlns:a16="http://schemas.microsoft.com/office/drawing/2014/main" id="{015F5878-B7B2-D0AE-BA3F-13AE0E16FA5C}"/>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385708E2-C38E-1B0D-F3CB-74392DAF3E79}"/>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7FF3D83-CAA8-8AB2-4EA6-C2B1628949D6}"/>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graphicFrame>
        <p:nvGraphicFramePr>
          <p:cNvPr id="8" name="Table 8">
            <a:extLst>
              <a:ext uri="{FF2B5EF4-FFF2-40B4-BE49-F238E27FC236}">
                <a16:creationId xmlns:a16="http://schemas.microsoft.com/office/drawing/2014/main" id="{ACE8F6AD-0AC4-B1F7-1280-C8C17CF382E9}"/>
              </a:ext>
            </a:extLst>
          </p:cNvPr>
          <p:cNvGraphicFramePr>
            <a:graphicFrameLocks noGrp="1"/>
          </p:cNvGraphicFramePr>
          <p:nvPr>
            <p:extLst>
              <p:ext uri="{D42A27DB-BD31-4B8C-83A1-F6EECF244321}">
                <p14:modId xmlns:p14="http://schemas.microsoft.com/office/powerpoint/2010/main" val="1336438274"/>
              </p:ext>
            </p:extLst>
          </p:nvPr>
        </p:nvGraphicFramePr>
        <p:xfrm>
          <a:off x="2218835" y="3340245"/>
          <a:ext cx="6096000" cy="148336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8858292"/>
                    </a:ext>
                  </a:extLst>
                </a:gridCol>
                <a:gridCol w="1524000">
                  <a:extLst>
                    <a:ext uri="{9D8B030D-6E8A-4147-A177-3AD203B41FA5}">
                      <a16:colId xmlns:a16="http://schemas.microsoft.com/office/drawing/2014/main" val="5111805"/>
                    </a:ext>
                  </a:extLst>
                </a:gridCol>
                <a:gridCol w="1725636">
                  <a:extLst>
                    <a:ext uri="{9D8B030D-6E8A-4147-A177-3AD203B41FA5}">
                      <a16:colId xmlns:a16="http://schemas.microsoft.com/office/drawing/2014/main" val="2818570924"/>
                    </a:ext>
                  </a:extLst>
                </a:gridCol>
                <a:gridCol w="1322364">
                  <a:extLst>
                    <a:ext uri="{9D8B030D-6E8A-4147-A177-3AD203B41FA5}">
                      <a16:colId xmlns:a16="http://schemas.microsoft.com/office/drawing/2014/main" val="2308509286"/>
                    </a:ext>
                  </a:extLst>
                </a:gridCol>
              </a:tblGrid>
              <a:tr h="370840">
                <a:tc>
                  <a:txBody>
                    <a:bodyPr/>
                    <a:lstStyle/>
                    <a:p>
                      <a:endParaRPr lang="en-US" dirty="0">
                        <a:latin typeface="Arial" panose="020B0604020202020204" pitchFamily="34" charset="0"/>
                        <a:cs typeface="Arial" panose="020B0604020202020204" pitchFamily="34" charset="0"/>
                      </a:endParaRPr>
                    </a:p>
                  </a:txBody>
                  <a:tcPr>
                    <a:solidFill>
                      <a:schemeClr val="accent5">
                        <a:lumMod val="20000"/>
                        <a:lumOff val="80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ME (mmHg)</a:t>
                      </a:r>
                    </a:p>
                  </a:txBody>
                  <a:tcPr>
                    <a:solidFill>
                      <a:schemeClr val="accent5">
                        <a:lumMod val="20000"/>
                        <a:lumOff val="80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STD (mmHg)</a:t>
                      </a:r>
                    </a:p>
                  </a:txBody>
                  <a:tcPr>
                    <a:solidFill>
                      <a:schemeClr val="accent5">
                        <a:lumMod val="20000"/>
                        <a:lumOff val="80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Subjects</a:t>
                      </a:r>
                    </a:p>
                  </a:txBody>
                  <a:tcPr>
                    <a:solidFill>
                      <a:schemeClr val="accent5">
                        <a:lumMod val="20000"/>
                        <a:lumOff val="80000"/>
                      </a:schemeClr>
                    </a:solidFill>
                  </a:tcPr>
                </a:tc>
                <a:extLst>
                  <a:ext uri="{0D108BD9-81ED-4DB2-BD59-A6C34878D82A}">
                    <a16:rowId xmlns:a16="http://schemas.microsoft.com/office/drawing/2014/main" val="4089634319"/>
                  </a:ext>
                </a:extLst>
              </a:tr>
              <a:tr h="370840">
                <a:tc>
                  <a:txBody>
                    <a:bodyPr/>
                    <a:lstStyle/>
                    <a:p>
                      <a:r>
                        <a:rPr lang="en-US" dirty="0">
                          <a:latin typeface="Arial" panose="020B0604020202020204" pitchFamily="34" charset="0"/>
                          <a:cs typeface="Arial" panose="020B0604020202020204" pitchFamily="34" charset="0"/>
                        </a:rPr>
                        <a:t>DBP &amp; SBP</a:t>
                      </a:r>
                    </a:p>
                  </a:txBody>
                  <a:tcPr>
                    <a:solidFill>
                      <a:schemeClr val="bg1">
                        <a:lumMod val="8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 5</a:t>
                      </a:r>
                    </a:p>
                  </a:txBody>
                  <a:tcPr>
                    <a:solidFill>
                      <a:schemeClr val="bg1">
                        <a:lumMod val="8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 8</a:t>
                      </a:r>
                    </a:p>
                  </a:txBody>
                  <a:tcPr>
                    <a:solidFill>
                      <a:schemeClr val="bg1">
                        <a:lumMod val="85000"/>
                      </a:schemeClr>
                    </a:solidFill>
                  </a:tcPr>
                </a:tc>
                <a:tc>
                  <a:txBody>
                    <a:bodyPr/>
                    <a:lstStyle/>
                    <a:p>
                      <a:pPr algn="ctr"/>
                      <a:r>
                        <a:rPr lang="en-US" dirty="0">
                          <a:solidFill>
                            <a:sysClr val="windowText" lastClr="000000"/>
                          </a:solidFill>
                          <a:latin typeface="Arial" panose="020B0604020202020204" pitchFamily="34" charset="0"/>
                          <a:cs typeface="Arial" panose="020B0604020202020204" pitchFamily="34" charset="0"/>
                        </a:rPr>
                        <a:t>≥ 85</a:t>
                      </a:r>
                    </a:p>
                  </a:txBody>
                  <a:tcPr>
                    <a:solidFill>
                      <a:schemeClr val="bg1">
                        <a:lumMod val="85000"/>
                      </a:schemeClr>
                    </a:solidFill>
                  </a:tcPr>
                </a:tc>
                <a:extLst>
                  <a:ext uri="{0D108BD9-81ED-4DB2-BD59-A6C34878D82A}">
                    <a16:rowId xmlns:a16="http://schemas.microsoft.com/office/drawing/2014/main" val="3998053689"/>
                  </a:ext>
                </a:extLst>
              </a:tr>
              <a:tr h="370840">
                <a:tc>
                  <a:txBody>
                    <a:bodyPr/>
                    <a:lstStyle/>
                    <a:p>
                      <a:r>
                        <a:rPr lang="en-US" b="1" dirty="0">
                          <a:latin typeface="Arial" panose="020B0604020202020204" pitchFamily="34" charset="0"/>
                          <a:cs typeface="Arial" panose="020B0604020202020204" pitchFamily="34" charset="0"/>
                        </a:rPr>
                        <a:t>DBP</a:t>
                      </a:r>
                    </a:p>
                  </a:txBody>
                  <a:tcPr>
                    <a:solidFill>
                      <a:schemeClr val="bg1">
                        <a:lumMod val="75000"/>
                      </a:schemeClr>
                    </a:solidFill>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0.91</a:t>
                      </a:r>
                    </a:p>
                  </a:txBody>
                  <a:tcPr>
                    <a:solidFill>
                      <a:schemeClr val="bg1">
                        <a:lumMod val="75000"/>
                      </a:schemeClr>
                    </a:solidFill>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1.68</a:t>
                      </a:r>
                    </a:p>
                  </a:txBody>
                  <a:tcPr>
                    <a:solidFill>
                      <a:schemeClr val="bg1">
                        <a:lumMod val="75000"/>
                      </a:schemeClr>
                    </a:solidFill>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912</a:t>
                      </a:r>
                    </a:p>
                  </a:txBody>
                  <a:tcPr>
                    <a:solidFill>
                      <a:schemeClr val="bg1">
                        <a:lumMod val="75000"/>
                      </a:schemeClr>
                    </a:solidFill>
                  </a:tcPr>
                </a:tc>
                <a:extLst>
                  <a:ext uri="{0D108BD9-81ED-4DB2-BD59-A6C34878D82A}">
                    <a16:rowId xmlns:a16="http://schemas.microsoft.com/office/drawing/2014/main" val="665002787"/>
                  </a:ext>
                </a:extLst>
              </a:tr>
              <a:tr h="370840">
                <a:tc>
                  <a:txBody>
                    <a:bodyPr/>
                    <a:lstStyle/>
                    <a:p>
                      <a:r>
                        <a:rPr lang="en-US" b="1" dirty="0">
                          <a:latin typeface="Arial" panose="020B0604020202020204" pitchFamily="34" charset="0"/>
                          <a:cs typeface="Arial" panose="020B0604020202020204" pitchFamily="34" charset="0"/>
                        </a:rPr>
                        <a:t>SBP</a:t>
                      </a:r>
                    </a:p>
                  </a:txBody>
                  <a:tcPr>
                    <a:solidFill>
                      <a:schemeClr val="bg1">
                        <a:lumMod val="75000"/>
                      </a:schemeClr>
                    </a:solidFill>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1.15</a:t>
                      </a:r>
                    </a:p>
                  </a:txBody>
                  <a:tcPr>
                    <a:solidFill>
                      <a:schemeClr val="bg1">
                        <a:lumMod val="75000"/>
                      </a:schemeClr>
                    </a:solidFill>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2.43</a:t>
                      </a:r>
                    </a:p>
                  </a:txBody>
                  <a:tcPr>
                    <a:solidFill>
                      <a:schemeClr val="bg1">
                        <a:lumMod val="75000"/>
                      </a:schemeClr>
                    </a:solidFill>
                  </a:tcPr>
                </a:tc>
                <a:tc>
                  <a:txBody>
                    <a:bodyPr/>
                    <a:lstStyle/>
                    <a:p>
                      <a:pPr algn="ctr"/>
                      <a:r>
                        <a:rPr lang="en-US" b="1" dirty="0">
                          <a:solidFill>
                            <a:sysClr val="windowText" lastClr="000000"/>
                          </a:solidFill>
                          <a:latin typeface="Arial" panose="020B0604020202020204" pitchFamily="34" charset="0"/>
                          <a:cs typeface="Arial" panose="020B0604020202020204" pitchFamily="34" charset="0"/>
                        </a:rPr>
                        <a:t>912</a:t>
                      </a:r>
                    </a:p>
                  </a:txBody>
                  <a:tcPr>
                    <a:solidFill>
                      <a:schemeClr val="bg1">
                        <a:lumMod val="75000"/>
                      </a:schemeClr>
                    </a:solidFill>
                  </a:tcPr>
                </a:tc>
                <a:extLst>
                  <a:ext uri="{0D108BD9-81ED-4DB2-BD59-A6C34878D82A}">
                    <a16:rowId xmlns:a16="http://schemas.microsoft.com/office/drawing/2014/main" val="3845438445"/>
                  </a:ext>
                </a:extLst>
              </a:tr>
            </a:tbl>
          </a:graphicData>
        </a:graphic>
      </p:graphicFrame>
      <p:graphicFrame>
        <p:nvGraphicFramePr>
          <p:cNvPr id="17" name="Table 11">
            <a:extLst>
              <a:ext uri="{FF2B5EF4-FFF2-40B4-BE49-F238E27FC236}">
                <a16:creationId xmlns:a16="http://schemas.microsoft.com/office/drawing/2014/main" id="{362D970D-A64D-95CE-978D-5718FA54B915}"/>
              </a:ext>
            </a:extLst>
          </p:cNvPr>
          <p:cNvGraphicFramePr>
            <a:graphicFrameLocks noGrp="1"/>
          </p:cNvGraphicFramePr>
          <p:nvPr>
            <p:extLst>
              <p:ext uri="{D42A27DB-BD31-4B8C-83A1-F6EECF244321}">
                <p14:modId xmlns:p14="http://schemas.microsoft.com/office/powerpoint/2010/main" val="351288734"/>
              </p:ext>
            </p:extLst>
          </p:nvPr>
        </p:nvGraphicFramePr>
        <p:xfrm>
          <a:off x="703801" y="4107930"/>
          <a:ext cx="1515034" cy="730320"/>
        </p:xfrm>
        <a:graphic>
          <a:graphicData uri="http://schemas.openxmlformats.org/drawingml/2006/table">
            <a:tbl>
              <a:tblPr firstRow="1" bandRow="1">
                <a:tableStyleId>{5C22544A-7EE6-4342-B048-85BDC9FD1C3A}</a:tableStyleId>
              </a:tblPr>
              <a:tblGrid>
                <a:gridCol w="1515034">
                  <a:extLst>
                    <a:ext uri="{9D8B030D-6E8A-4147-A177-3AD203B41FA5}">
                      <a16:colId xmlns:a16="http://schemas.microsoft.com/office/drawing/2014/main" val="565148752"/>
                    </a:ext>
                  </a:extLst>
                </a:gridCol>
              </a:tblGrid>
              <a:tr h="730320">
                <a:tc>
                  <a:txBody>
                    <a:bodyPr/>
                    <a:lstStyle/>
                    <a:p>
                      <a:r>
                        <a:rPr lang="en-US" dirty="0">
                          <a:solidFill>
                            <a:sysClr val="windowText" lastClr="000000"/>
                          </a:solidFill>
                          <a:latin typeface="Arial" panose="020B0604020202020204" pitchFamily="34" charset="0"/>
                          <a:cs typeface="Arial" panose="020B0604020202020204" pitchFamily="34" charset="0"/>
                        </a:rPr>
                        <a:t>Our</a:t>
                      </a:r>
                    </a:p>
                    <a:p>
                      <a:r>
                        <a:rPr lang="en-US" dirty="0">
                          <a:solidFill>
                            <a:sysClr val="windowText" lastClr="000000"/>
                          </a:solidFill>
                          <a:latin typeface="Arial" panose="020B0604020202020204" pitchFamily="34" charset="0"/>
                          <a:cs typeface="Arial" panose="020B0604020202020204" pitchFamily="34" charset="0"/>
                        </a:rPr>
                        <a:t>Results</a:t>
                      </a:r>
                    </a:p>
                  </a:txBody>
                  <a:tcPr>
                    <a:solidFill>
                      <a:schemeClr val="accent5">
                        <a:lumMod val="40000"/>
                        <a:lumOff val="60000"/>
                      </a:schemeClr>
                    </a:solidFill>
                  </a:tcPr>
                </a:tc>
                <a:extLst>
                  <a:ext uri="{0D108BD9-81ED-4DB2-BD59-A6C34878D82A}">
                    <a16:rowId xmlns:a16="http://schemas.microsoft.com/office/drawing/2014/main" val="1774153435"/>
                  </a:ext>
                </a:extLst>
              </a:tr>
            </a:tbl>
          </a:graphicData>
        </a:graphic>
      </p:graphicFrame>
      <p:graphicFrame>
        <p:nvGraphicFramePr>
          <p:cNvPr id="18" name="Table 11">
            <a:extLst>
              <a:ext uri="{FF2B5EF4-FFF2-40B4-BE49-F238E27FC236}">
                <a16:creationId xmlns:a16="http://schemas.microsoft.com/office/drawing/2014/main" id="{2268A2E4-E7A4-1FE3-D1FF-7A4174B7AE24}"/>
              </a:ext>
            </a:extLst>
          </p:cNvPr>
          <p:cNvGraphicFramePr>
            <a:graphicFrameLocks noGrp="1"/>
          </p:cNvGraphicFramePr>
          <p:nvPr>
            <p:extLst>
              <p:ext uri="{D42A27DB-BD31-4B8C-83A1-F6EECF244321}">
                <p14:modId xmlns:p14="http://schemas.microsoft.com/office/powerpoint/2010/main" val="1696811654"/>
              </p:ext>
            </p:extLst>
          </p:nvPr>
        </p:nvGraphicFramePr>
        <p:xfrm>
          <a:off x="703801" y="3340245"/>
          <a:ext cx="1515034" cy="372249"/>
        </p:xfrm>
        <a:graphic>
          <a:graphicData uri="http://schemas.openxmlformats.org/drawingml/2006/table">
            <a:tbl>
              <a:tblPr firstRow="1" bandRow="1">
                <a:tableStyleId>{5C22544A-7EE6-4342-B048-85BDC9FD1C3A}</a:tableStyleId>
              </a:tblPr>
              <a:tblGrid>
                <a:gridCol w="1515034">
                  <a:extLst>
                    <a:ext uri="{9D8B030D-6E8A-4147-A177-3AD203B41FA5}">
                      <a16:colId xmlns:a16="http://schemas.microsoft.com/office/drawing/2014/main" val="565148752"/>
                    </a:ext>
                  </a:extLst>
                </a:gridCol>
              </a:tblGrid>
              <a:tr h="372249">
                <a:tc>
                  <a:txBody>
                    <a:bodyPr/>
                    <a:lstStyle/>
                    <a:p>
                      <a:endParaRPr lang="en-US" sz="1100" dirty="0">
                        <a:solidFill>
                          <a:sysClr val="windowText" lastClr="000000"/>
                        </a:solidFill>
                        <a:latin typeface="Arial" panose="020B0604020202020204" pitchFamily="34" charset="0"/>
                        <a:cs typeface="Arial" panose="020B0604020202020204" pitchFamily="34" charset="0"/>
                      </a:endParaRPr>
                    </a:p>
                  </a:txBody>
                  <a:tcPr>
                    <a:solidFill>
                      <a:schemeClr val="accent5">
                        <a:lumMod val="40000"/>
                        <a:lumOff val="60000"/>
                      </a:schemeClr>
                    </a:solidFill>
                  </a:tcPr>
                </a:tc>
                <a:extLst>
                  <a:ext uri="{0D108BD9-81ED-4DB2-BD59-A6C34878D82A}">
                    <a16:rowId xmlns:a16="http://schemas.microsoft.com/office/drawing/2014/main" val="1774153435"/>
                  </a:ext>
                </a:extLst>
              </a:tr>
            </a:tbl>
          </a:graphicData>
        </a:graphic>
      </p:graphicFrame>
      <p:graphicFrame>
        <p:nvGraphicFramePr>
          <p:cNvPr id="19" name="Table 11">
            <a:extLst>
              <a:ext uri="{FF2B5EF4-FFF2-40B4-BE49-F238E27FC236}">
                <a16:creationId xmlns:a16="http://schemas.microsoft.com/office/drawing/2014/main" id="{43812C07-1FF0-8D37-1614-E852C65520B5}"/>
              </a:ext>
            </a:extLst>
          </p:cNvPr>
          <p:cNvGraphicFramePr>
            <a:graphicFrameLocks noGrp="1"/>
          </p:cNvGraphicFramePr>
          <p:nvPr>
            <p:extLst>
              <p:ext uri="{D42A27DB-BD31-4B8C-83A1-F6EECF244321}">
                <p14:modId xmlns:p14="http://schemas.microsoft.com/office/powerpoint/2010/main" val="4024815655"/>
              </p:ext>
            </p:extLst>
          </p:nvPr>
        </p:nvGraphicFramePr>
        <p:xfrm>
          <a:off x="699390" y="3724087"/>
          <a:ext cx="1515034" cy="372249"/>
        </p:xfrm>
        <a:graphic>
          <a:graphicData uri="http://schemas.openxmlformats.org/drawingml/2006/table">
            <a:tbl>
              <a:tblPr firstRow="1" bandRow="1">
                <a:tableStyleId>{5C22544A-7EE6-4342-B048-85BDC9FD1C3A}</a:tableStyleId>
              </a:tblPr>
              <a:tblGrid>
                <a:gridCol w="1515034">
                  <a:extLst>
                    <a:ext uri="{9D8B030D-6E8A-4147-A177-3AD203B41FA5}">
                      <a16:colId xmlns:a16="http://schemas.microsoft.com/office/drawing/2014/main" val="565148752"/>
                    </a:ext>
                  </a:extLst>
                </a:gridCol>
              </a:tblGrid>
              <a:tr h="372249">
                <a:tc>
                  <a:txBody>
                    <a:bodyPr/>
                    <a:lstStyle/>
                    <a:p>
                      <a:r>
                        <a:rPr lang="en-US" sz="1800" b="0" dirty="0">
                          <a:solidFill>
                            <a:sysClr val="windowText" lastClr="000000"/>
                          </a:solidFill>
                          <a:latin typeface="Arial" panose="020B0604020202020204" pitchFamily="34" charset="0"/>
                          <a:cs typeface="Arial" panose="020B0604020202020204" pitchFamily="34" charset="0"/>
                        </a:rPr>
                        <a:t>AAMI [32]</a:t>
                      </a:r>
                    </a:p>
                  </a:txBody>
                  <a:tcPr>
                    <a:solidFill>
                      <a:schemeClr val="accent5">
                        <a:lumMod val="40000"/>
                        <a:lumOff val="60000"/>
                      </a:schemeClr>
                    </a:solidFill>
                  </a:tcPr>
                </a:tc>
                <a:extLst>
                  <a:ext uri="{0D108BD9-81ED-4DB2-BD59-A6C34878D82A}">
                    <a16:rowId xmlns:a16="http://schemas.microsoft.com/office/drawing/2014/main" val="1774153435"/>
                  </a:ext>
                </a:extLst>
              </a:tr>
            </a:tbl>
          </a:graphicData>
        </a:graphic>
      </p:graphicFrame>
    </p:spTree>
    <p:extLst>
      <p:ext uri="{BB962C8B-B14F-4D97-AF65-F5344CB8AC3E}">
        <p14:creationId xmlns:p14="http://schemas.microsoft.com/office/powerpoint/2010/main" val="358138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CEC4E-66E5-75CA-F095-687E29A41F59}"/>
              </a:ext>
            </a:extLst>
          </p:cNvPr>
          <p:cNvSpPr>
            <a:spLocks noGrp="1"/>
          </p:cNvSpPr>
          <p:nvPr>
            <p:ph type="title"/>
          </p:nvPr>
        </p:nvSpPr>
        <p:spPr/>
        <p:txBody>
          <a:bodyPr/>
          <a:lstStyle/>
          <a:p>
            <a:r>
              <a:rPr lang="en-US" dirty="0"/>
              <a:t>Contents</a:t>
            </a:r>
          </a:p>
        </p:txBody>
      </p:sp>
      <p:sp>
        <p:nvSpPr>
          <p:cNvPr id="3" name="Slide Number Placeholder 2">
            <a:extLst>
              <a:ext uri="{FF2B5EF4-FFF2-40B4-BE49-F238E27FC236}">
                <a16:creationId xmlns:a16="http://schemas.microsoft.com/office/drawing/2014/main" id="{EF802D09-76B1-9A91-E325-733EC71AC3F8}"/>
              </a:ext>
            </a:extLst>
          </p:cNvPr>
          <p:cNvSpPr>
            <a:spLocks noGrp="1"/>
          </p:cNvSpPr>
          <p:nvPr>
            <p:ph type="sldNum" sz="quarter" idx="10"/>
          </p:nvPr>
        </p:nvSpPr>
        <p:spPr/>
        <p:txBody>
          <a:bodyPr/>
          <a:lstStyle/>
          <a:p>
            <a:pPr>
              <a:defRPr/>
            </a:pPr>
            <a:fld id="{E529AB77-D730-480D-8C3D-1608BB57B40C}" type="slidenum">
              <a:rPr lang="en-US" smtClean="0"/>
              <a:pPr>
                <a:defRPr/>
              </a:pPr>
              <a:t>2</a:t>
            </a:fld>
            <a:endParaRPr lang="en-US" dirty="0"/>
          </a:p>
        </p:txBody>
      </p:sp>
      <p:sp>
        <p:nvSpPr>
          <p:cNvPr id="4" name="Content Placeholder 3">
            <a:extLst>
              <a:ext uri="{FF2B5EF4-FFF2-40B4-BE49-F238E27FC236}">
                <a16:creationId xmlns:a16="http://schemas.microsoft.com/office/drawing/2014/main" id="{42E5A374-6D79-B100-33C6-CD563F1D0A9A}"/>
              </a:ext>
            </a:extLst>
          </p:cNvPr>
          <p:cNvSpPr>
            <a:spLocks noGrp="1"/>
          </p:cNvSpPr>
          <p:nvPr>
            <p:ph idx="1"/>
          </p:nvPr>
        </p:nvSpPr>
        <p:spPr/>
        <p:txBody>
          <a:bodyPr/>
          <a:lstStyle/>
          <a:p>
            <a:r>
              <a:rPr lang="en-US" dirty="0"/>
              <a:t>Introduction</a:t>
            </a:r>
          </a:p>
          <a:p>
            <a:pPr lvl="1"/>
            <a:r>
              <a:rPr lang="en-US" dirty="0"/>
              <a:t>Blood pressure and its measurement methods</a:t>
            </a:r>
          </a:p>
          <a:p>
            <a:r>
              <a:rPr lang="en-US" dirty="0"/>
              <a:t>Problem definition and motivation</a:t>
            </a:r>
          </a:p>
          <a:p>
            <a:r>
              <a:rPr lang="en-US" dirty="0"/>
              <a:t>Objectives of the project</a:t>
            </a:r>
          </a:p>
          <a:p>
            <a:r>
              <a:rPr lang="en-US" dirty="0"/>
              <a:t>Proposed methodology</a:t>
            </a:r>
          </a:p>
          <a:p>
            <a:r>
              <a:rPr lang="en-US" dirty="0"/>
              <a:t>Experiment and Results</a:t>
            </a:r>
          </a:p>
          <a:p>
            <a:r>
              <a:rPr lang="en-US" dirty="0"/>
              <a:t>Conclusion</a:t>
            </a:r>
          </a:p>
        </p:txBody>
      </p:sp>
      <p:grpSp>
        <p:nvGrpSpPr>
          <p:cNvPr id="7" name="Group 6">
            <a:extLst>
              <a:ext uri="{FF2B5EF4-FFF2-40B4-BE49-F238E27FC236}">
                <a16:creationId xmlns:a16="http://schemas.microsoft.com/office/drawing/2014/main" id="{AFC08609-F7AC-883E-903E-A6A454B45FC3}"/>
              </a:ext>
            </a:extLst>
          </p:cNvPr>
          <p:cNvGrpSpPr/>
          <p:nvPr/>
        </p:nvGrpSpPr>
        <p:grpSpPr>
          <a:xfrm>
            <a:off x="-17930" y="-4203"/>
            <a:ext cx="7924800" cy="307777"/>
            <a:chOff x="0" y="16231"/>
            <a:chExt cx="7924800" cy="307777"/>
          </a:xfrm>
        </p:grpSpPr>
        <p:sp>
          <p:nvSpPr>
            <p:cNvPr id="6" name="Rectangle 5">
              <a:extLst>
                <a:ext uri="{FF2B5EF4-FFF2-40B4-BE49-F238E27FC236}">
                  <a16:creationId xmlns:a16="http://schemas.microsoft.com/office/drawing/2014/main" id="{04120790-3E7C-3926-9660-EC75CCC2FDBA}"/>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87C8403-F4F0-0DB8-57EE-A01301590B50}"/>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spTree>
    <p:extLst>
      <p:ext uri="{BB962C8B-B14F-4D97-AF65-F5344CB8AC3E}">
        <p14:creationId xmlns:p14="http://schemas.microsoft.com/office/powerpoint/2010/main" val="1919027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B1F0-18E6-AACF-F87D-C3A7743FB716}"/>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71078644-8131-E054-4075-58C844A3759D}"/>
              </a:ext>
            </a:extLst>
          </p:cNvPr>
          <p:cNvSpPr>
            <a:spLocks noGrp="1"/>
          </p:cNvSpPr>
          <p:nvPr>
            <p:ph type="sldNum" sz="quarter" idx="10"/>
          </p:nvPr>
        </p:nvSpPr>
        <p:spPr/>
        <p:txBody>
          <a:bodyPr/>
          <a:lstStyle/>
          <a:p>
            <a:pPr>
              <a:defRPr/>
            </a:pPr>
            <a:fld id="{E529AB77-D730-480D-8C3D-1608BB57B40C}" type="slidenum">
              <a:rPr lang="en-US" smtClean="0"/>
              <a:pPr>
                <a:defRPr/>
              </a:pPr>
              <a:t>20</a:t>
            </a:fld>
            <a:endParaRPr lang="en-US" dirty="0"/>
          </a:p>
        </p:txBody>
      </p:sp>
      <p:sp>
        <p:nvSpPr>
          <p:cNvPr id="4" name="Content Placeholder 3">
            <a:extLst>
              <a:ext uri="{FF2B5EF4-FFF2-40B4-BE49-F238E27FC236}">
                <a16:creationId xmlns:a16="http://schemas.microsoft.com/office/drawing/2014/main" id="{CA88FFA6-E64A-C2FF-424B-E02B5D2A74F5}"/>
              </a:ext>
            </a:extLst>
          </p:cNvPr>
          <p:cNvSpPr>
            <a:spLocks noGrp="1"/>
          </p:cNvSpPr>
          <p:nvPr>
            <p:ph idx="1"/>
          </p:nvPr>
        </p:nvSpPr>
        <p:spPr/>
        <p:txBody>
          <a:bodyPr>
            <a:normAutofit/>
          </a:bodyPr>
          <a:lstStyle/>
          <a:p>
            <a:r>
              <a:rPr lang="en-US" sz="2000" dirty="0"/>
              <a:t>We propose a ResNet-50 architecture consisting of 5 stages each with a convolution and Identity block. Each convolution block has 3 convolution layers and each identity block also has 3 convolution layers which operate directly on the PPG features to reduce information loss and effectively model the PPG-BP relationship.</a:t>
            </a:r>
          </a:p>
          <a:p>
            <a:r>
              <a:rPr lang="en-US" sz="2000" dirty="0"/>
              <a:t>The goal of this work is to demonstrate how to use PPG signals to make continuous blood pressure monitoring easier for older or fragile individuals. To be more specific, we concentrate at feature extraction strategies in order to improve the accuracy of blood pressure estimation.</a:t>
            </a:r>
          </a:p>
          <a:p>
            <a:r>
              <a:rPr lang="en-US" sz="2000" dirty="0"/>
              <a:t>We investigate the performance of machine learning algorithms, including traditional machine learning (Lasso, Ridge, ExtratreeRegressor, LGBM), and deep learning (i.e., VGG16, </a:t>
            </a:r>
            <a:r>
              <a:rPr lang="en-US" sz="2000" dirty="0" err="1"/>
              <a:t>GoogleNet</a:t>
            </a:r>
            <a:r>
              <a:rPr lang="en-US" sz="2000" dirty="0"/>
              <a:t>, AlexNet and ResNet-50)</a:t>
            </a:r>
          </a:p>
        </p:txBody>
      </p:sp>
      <p:grpSp>
        <p:nvGrpSpPr>
          <p:cNvPr id="5" name="Group 4">
            <a:extLst>
              <a:ext uri="{FF2B5EF4-FFF2-40B4-BE49-F238E27FC236}">
                <a16:creationId xmlns:a16="http://schemas.microsoft.com/office/drawing/2014/main" id="{93328374-8487-7E86-80F8-7BEFB30F84B5}"/>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C1BBFC56-B7AE-B7E6-5D2D-D639FAA2BD00}"/>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3877EAD-3D8B-3739-0BA7-14A57319D4D9}"/>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spTree>
    <p:extLst>
      <p:ext uri="{BB962C8B-B14F-4D97-AF65-F5344CB8AC3E}">
        <p14:creationId xmlns:p14="http://schemas.microsoft.com/office/powerpoint/2010/main" val="1634752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7B518-7AE6-CD7B-E451-4920ADFE897F}"/>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8763E664-9D35-C37F-E733-7A4BF0B6436D}"/>
              </a:ext>
            </a:extLst>
          </p:cNvPr>
          <p:cNvSpPr>
            <a:spLocks noGrp="1"/>
          </p:cNvSpPr>
          <p:nvPr>
            <p:ph type="sldNum" sz="quarter" idx="10"/>
          </p:nvPr>
        </p:nvSpPr>
        <p:spPr/>
        <p:txBody>
          <a:bodyPr/>
          <a:lstStyle/>
          <a:p>
            <a:pPr>
              <a:defRPr/>
            </a:pPr>
            <a:fld id="{E529AB77-D730-480D-8C3D-1608BB57B40C}" type="slidenum">
              <a:rPr lang="en-US" smtClean="0"/>
              <a:pPr>
                <a:defRPr/>
              </a:pPr>
              <a:t>21</a:t>
            </a:fld>
            <a:endParaRPr lang="en-US" dirty="0"/>
          </a:p>
        </p:txBody>
      </p:sp>
      <p:sp>
        <p:nvSpPr>
          <p:cNvPr id="4" name="Content Placeholder 3">
            <a:extLst>
              <a:ext uri="{FF2B5EF4-FFF2-40B4-BE49-F238E27FC236}">
                <a16:creationId xmlns:a16="http://schemas.microsoft.com/office/drawing/2014/main" id="{49D16255-773D-AD9C-3657-EC22E5FF75A3}"/>
              </a:ext>
            </a:extLst>
          </p:cNvPr>
          <p:cNvSpPr>
            <a:spLocks noGrp="1"/>
          </p:cNvSpPr>
          <p:nvPr>
            <p:ph idx="1"/>
          </p:nvPr>
        </p:nvSpPr>
        <p:spPr>
          <a:xfrm>
            <a:off x="340659" y="1064239"/>
            <a:ext cx="8314693" cy="5323550"/>
          </a:xfrm>
        </p:spPr>
        <p:txBody>
          <a:bodyPr>
            <a:normAutofit/>
          </a:bodyPr>
          <a:lstStyle/>
          <a:p>
            <a:pPr marL="457200" indent="-457200">
              <a:buFont typeface="+mj-lt"/>
              <a:buAutoNum type="arabicPeriod"/>
            </a:pPr>
            <a:r>
              <a:rPr lang="en-US" sz="1800" dirty="0"/>
              <a:t>J. Allen, “Photoplethysmography and its application in clinical physiological measurement,” Physiological measurement, vol. 28, no. 3, p. R1, 2007.</a:t>
            </a:r>
          </a:p>
          <a:p>
            <a:pPr marL="457200" indent="-457200">
              <a:buFont typeface="+mj-lt"/>
              <a:buAutoNum type="arabicPeriod"/>
            </a:pPr>
            <a:r>
              <a:rPr lang="en-US" sz="1800" dirty="0"/>
              <a:t>S. Maqsood, S. Xu, M. Springer, and R. </a:t>
            </a:r>
            <a:r>
              <a:rPr lang="en-US" sz="1800" dirty="0" err="1"/>
              <a:t>Mohawesh</a:t>
            </a:r>
            <a:r>
              <a:rPr lang="en-US" sz="1800" dirty="0"/>
              <a:t> “A Benchmark Study of Machine Learning for Analysis of Signal Feature Extraction Techniques for Blood Pressure Estimation Using Photoplethysmography (PPG),” IEEE Access, vol. 9, pp. 138817-138833, 2021.</a:t>
            </a:r>
          </a:p>
          <a:p>
            <a:pPr marL="457200" indent="-457200">
              <a:buFont typeface="+mj-lt"/>
              <a:buAutoNum type="arabicPeriod"/>
            </a:pPr>
            <a:r>
              <a:rPr lang="en-US" sz="1800" dirty="0"/>
              <a:t>M. Rong and K. Li, “A multi-type features fusion neural network for blood pressure prediction based on photoplethysmography,” Biomedical Signal Processing and Control, vol. 68, pp. 102772, 2021.</a:t>
            </a:r>
          </a:p>
          <a:p>
            <a:pPr marL="457200" indent="-457200">
              <a:buFont typeface="+mj-lt"/>
              <a:buAutoNum type="arabicPeriod"/>
            </a:pPr>
            <a:r>
              <a:rPr lang="en-US" sz="1800" dirty="0"/>
              <a:t>D. Wang, X. Yang, X. Liu, L. Ma, L. Li, and W. Wang, “Photoplethysmography-based blood pressure estimation combining filter-wrapper collaborated feature selection with lasso-</a:t>
            </a:r>
            <a:r>
              <a:rPr lang="en-US" sz="1800" dirty="0" err="1"/>
              <a:t>lstm</a:t>
            </a:r>
            <a:r>
              <a:rPr lang="en-US" sz="1800" dirty="0"/>
              <a:t> model,” IEEE Transactions on Instrumentation and Measurement, vol. 70, pp. 1-14, 2021.</a:t>
            </a:r>
          </a:p>
          <a:p>
            <a:pPr marL="457200" indent="-457200">
              <a:buFont typeface="+mj-lt"/>
              <a:buAutoNum type="arabicPeriod"/>
            </a:pPr>
            <a:r>
              <a:rPr lang="en-US" sz="1800" dirty="0"/>
              <a:t>S. G. Khalid, H. Liu, T. Zia, J. Zhang, F. Chen, and D. Zheng, “Cuffless blood pressure estimation using single channel photoplethysmography: a two-step method,” EEE Access, vol. 8, pp. 58146-58154, 2020.</a:t>
            </a:r>
          </a:p>
        </p:txBody>
      </p:sp>
    </p:spTree>
    <p:extLst>
      <p:ext uri="{BB962C8B-B14F-4D97-AF65-F5344CB8AC3E}">
        <p14:creationId xmlns:p14="http://schemas.microsoft.com/office/powerpoint/2010/main" val="923482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048B6-13FB-9149-85FE-9B16479B40C0}"/>
              </a:ext>
            </a:extLst>
          </p:cNvPr>
          <p:cNvSpPr>
            <a:spLocks noGrp="1"/>
          </p:cNvSpPr>
          <p:nvPr>
            <p:ph type="title"/>
          </p:nvPr>
        </p:nvSpPr>
        <p:spPr/>
        <p:txBody>
          <a:bodyPr/>
          <a:lstStyle/>
          <a:p>
            <a:r>
              <a:rPr lang="en-US" dirty="0"/>
              <a:t>Q&amp;A</a:t>
            </a:r>
          </a:p>
        </p:txBody>
      </p:sp>
      <p:sp>
        <p:nvSpPr>
          <p:cNvPr id="4" name="TextBox 4">
            <a:extLst>
              <a:ext uri="{FF2B5EF4-FFF2-40B4-BE49-F238E27FC236}">
                <a16:creationId xmlns:a16="http://schemas.microsoft.com/office/drawing/2014/main" id="{4BF1CD2E-92C0-7643-AA83-3F6468F70739}"/>
              </a:ext>
            </a:extLst>
          </p:cNvPr>
          <p:cNvSpPr txBox="1">
            <a:spLocks noChangeArrowheads="1"/>
          </p:cNvSpPr>
          <p:nvPr/>
        </p:nvSpPr>
        <p:spPr bwMode="auto">
          <a:xfrm>
            <a:off x="2633663" y="2805113"/>
            <a:ext cx="3876675" cy="861774"/>
          </a:xfrm>
          <a:prstGeom prst="rect">
            <a:avLst/>
          </a:prstGeom>
          <a:solidFill>
            <a:srgbClr val="EDF6F6"/>
          </a:solid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ko-KR" sz="5000" b="1" dirty="0">
                <a:solidFill>
                  <a:srgbClr val="203664"/>
                </a:solidFill>
                <a:latin typeface="Arial" panose="020B0604020202020204" pitchFamily="34" charset="0"/>
                <a:ea typeface="Malgun Gothic" panose="020B0503020000020004" pitchFamily="34" charset="-127"/>
                <a:cs typeface="Arial" panose="020B0604020202020204" pitchFamily="34" charset="0"/>
              </a:rPr>
              <a:t>Thank you</a:t>
            </a:r>
            <a:endParaRPr lang="en-US" sz="5000" b="1" dirty="0">
              <a:solidFill>
                <a:srgbClr val="203664"/>
              </a:solidFill>
              <a:latin typeface="Arial" panose="020B0604020202020204" pitchFamily="34" charset="0"/>
              <a:ea typeface="Malgun Gothic" panose="020B0503020000020004" pitchFamily="34" charset="-127"/>
              <a:cs typeface="Arial" panose="020B0604020202020204" pitchFamily="34" charset="0"/>
            </a:endParaRPr>
          </a:p>
        </p:txBody>
      </p:sp>
      <p:sp>
        <p:nvSpPr>
          <p:cNvPr id="6" name="TextBox 5">
            <a:extLst>
              <a:ext uri="{FF2B5EF4-FFF2-40B4-BE49-F238E27FC236}">
                <a16:creationId xmlns:a16="http://schemas.microsoft.com/office/drawing/2014/main" id="{8FB2B3B5-2194-5045-94B7-A254808FD858}"/>
              </a:ext>
            </a:extLst>
          </p:cNvPr>
          <p:cNvSpPr txBox="1"/>
          <p:nvPr/>
        </p:nvSpPr>
        <p:spPr>
          <a:xfrm>
            <a:off x="3700613" y="4441371"/>
            <a:ext cx="1742785" cy="1200329"/>
          </a:xfrm>
          <a:prstGeom prst="rect">
            <a:avLst/>
          </a:prstGeom>
          <a:noFill/>
        </p:spPr>
        <p:txBody>
          <a:bodyPr wrap="none" rtlCol="0">
            <a:spAutoFit/>
          </a:bodyPr>
          <a:lstStyle/>
          <a:p>
            <a:pPr algn="ctr"/>
            <a:r>
              <a:rPr lang="en-US" altLang="ko-KR" sz="2400" dirty="0">
                <a:solidFill>
                  <a:srgbClr val="203764"/>
                </a:solidFill>
                <a:latin typeface="Arial" panose="020B0604020202020204" pitchFamily="34" charset="0"/>
                <a:ea typeface="Malgun Gothic" panose="020B0503020000020004" pitchFamily="34" charset="-127"/>
                <a:cs typeface="Arial" panose="020B0604020202020204" pitchFamily="34" charset="0"/>
              </a:rPr>
              <a:t>Questions?</a:t>
            </a:r>
          </a:p>
          <a:p>
            <a:pPr algn="ctr"/>
            <a:endParaRPr lang="en-US" altLang="ko-KR" sz="2400" dirty="0">
              <a:solidFill>
                <a:srgbClr val="203764"/>
              </a:solidFill>
              <a:latin typeface="Arial" panose="020B0604020202020204" pitchFamily="34" charset="0"/>
              <a:ea typeface="Malgun Gothic" panose="020B0503020000020004" pitchFamily="34" charset="-127"/>
              <a:cs typeface="Arial" panose="020B0604020202020204" pitchFamily="34" charset="0"/>
            </a:endParaRPr>
          </a:p>
          <a:p>
            <a:pPr algn="ctr"/>
            <a:r>
              <a:rPr lang="en-US" altLang="ko-KR" sz="2400" dirty="0">
                <a:solidFill>
                  <a:srgbClr val="203764"/>
                </a:solidFill>
                <a:latin typeface="Arial" panose="020B0604020202020204" pitchFamily="34" charset="0"/>
                <a:ea typeface="Malgun Gothic" panose="020B0503020000020004" pitchFamily="34" charset="-127"/>
                <a:cs typeface="Arial" panose="020B0604020202020204" pitchFamily="34" charset="0"/>
              </a:rPr>
              <a:t>Contact:</a:t>
            </a:r>
          </a:p>
        </p:txBody>
      </p:sp>
      <p:sp>
        <p:nvSpPr>
          <p:cNvPr id="3" name="Slide Number Placeholder 2">
            <a:extLst>
              <a:ext uri="{FF2B5EF4-FFF2-40B4-BE49-F238E27FC236}">
                <a16:creationId xmlns:a16="http://schemas.microsoft.com/office/drawing/2014/main" id="{319F6F44-1313-470A-2C09-8AEB01D7E82C}"/>
              </a:ext>
            </a:extLst>
          </p:cNvPr>
          <p:cNvSpPr>
            <a:spLocks noGrp="1"/>
          </p:cNvSpPr>
          <p:nvPr>
            <p:ph type="sldNum" sz="quarter" idx="10"/>
          </p:nvPr>
        </p:nvSpPr>
        <p:spPr/>
        <p:txBody>
          <a:bodyPr/>
          <a:lstStyle/>
          <a:p>
            <a:pPr>
              <a:defRPr/>
            </a:pPr>
            <a:fld id="{E529AB77-D730-480D-8C3D-1608BB57B40C}" type="slidenum">
              <a:rPr lang="en-US" smtClean="0"/>
              <a:pPr>
                <a:defRPr/>
              </a:pPr>
              <a:t>22</a:t>
            </a:fld>
            <a:endParaRPr lang="en-US" dirty="0"/>
          </a:p>
        </p:txBody>
      </p:sp>
    </p:spTree>
    <p:extLst>
      <p:ext uri="{BB962C8B-B14F-4D97-AF65-F5344CB8AC3E}">
        <p14:creationId xmlns:p14="http://schemas.microsoft.com/office/powerpoint/2010/main" val="230347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8BAB-B334-531D-AAF9-06B7CCDFCD5F}"/>
              </a:ext>
            </a:extLst>
          </p:cNvPr>
          <p:cNvSpPr>
            <a:spLocks noGrp="1"/>
          </p:cNvSpPr>
          <p:nvPr>
            <p:ph type="title"/>
          </p:nvPr>
        </p:nvSpPr>
        <p:spPr/>
        <p:txBody>
          <a:bodyPr/>
          <a:lstStyle/>
          <a:p>
            <a:r>
              <a:rPr lang="en-US" dirty="0"/>
              <a:t>Introduction</a:t>
            </a:r>
          </a:p>
        </p:txBody>
      </p:sp>
      <p:sp>
        <p:nvSpPr>
          <p:cNvPr id="3" name="Slide Number Placeholder 2">
            <a:extLst>
              <a:ext uri="{FF2B5EF4-FFF2-40B4-BE49-F238E27FC236}">
                <a16:creationId xmlns:a16="http://schemas.microsoft.com/office/drawing/2014/main" id="{43134C25-0542-D0AF-5EA7-B8FC5200A819}"/>
              </a:ext>
            </a:extLst>
          </p:cNvPr>
          <p:cNvSpPr>
            <a:spLocks noGrp="1"/>
          </p:cNvSpPr>
          <p:nvPr>
            <p:ph type="sldNum" sz="quarter" idx="10"/>
          </p:nvPr>
        </p:nvSpPr>
        <p:spPr/>
        <p:txBody>
          <a:bodyPr/>
          <a:lstStyle/>
          <a:p>
            <a:pPr>
              <a:defRPr/>
            </a:pPr>
            <a:fld id="{E529AB77-D730-480D-8C3D-1608BB57B40C}" type="slidenum">
              <a:rPr lang="en-US" smtClean="0"/>
              <a:pPr>
                <a:defRPr/>
              </a:pPr>
              <a:t>3</a:t>
            </a:fld>
            <a:endParaRPr lang="en-US" dirty="0"/>
          </a:p>
        </p:txBody>
      </p:sp>
      <p:sp>
        <p:nvSpPr>
          <p:cNvPr id="4" name="Content Placeholder 3">
            <a:extLst>
              <a:ext uri="{FF2B5EF4-FFF2-40B4-BE49-F238E27FC236}">
                <a16:creationId xmlns:a16="http://schemas.microsoft.com/office/drawing/2014/main" id="{11B2534F-CA7F-72CF-7C43-0B669BEFEF5A}"/>
              </a:ext>
            </a:extLst>
          </p:cNvPr>
          <p:cNvSpPr>
            <a:spLocks noGrp="1"/>
          </p:cNvSpPr>
          <p:nvPr>
            <p:ph idx="1"/>
          </p:nvPr>
        </p:nvSpPr>
        <p:spPr/>
        <p:txBody>
          <a:bodyPr>
            <a:normAutofit/>
          </a:bodyPr>
          <a:lstStyle/>
          <a:p>
            <a:r>
              <a:rPr lang="en-US" dirty="0"/>
              <a:t> </a:t>
            </a:r>
            <a:r>
              <a:rPr lang="en-US" sz="2000" dirty="0"/>
              <a:t>Blood pressure (BP)</a:t>
            </a:r>
          </a:p>
          <a:p>
            <a:pPr lvl="1"/>
            <a:r>
              <a:rPr lang="en-US" dirty="0"/>
              <a:t>The force exerted by blood as it circulates in the arteries</a:t>
            </a:r>
          </a:p>
          <a:p>
            <a:pPr lvl="1"/>
            <a:r>
              <a:rPr lang="en-US" dirty="0"/>
              <a:t>BP can be described in terms of</a:t>
            </a:r>
          </a:p>
          <a:p>
            <a:pPr lvl="2"/>
            <a:r>
              <a:rPr lang="en-US" sz="1600" b="1" dirty="0"/>
              <a:t>Systolic blood pressure </a:t>
            </a:r>
            <a:r>
              <a:rPr lang="en-US" sz="1600" dirty="0"/>
              <a:t>(SBP, when the heart beats and BP is at its highest)</a:t>
            </a:r>
          </a:p>
          <a:p>
            <a:pPr lvl="2"/>
            <a:r>
              <a:rPr lang="en-US" sz="1600" b="1" dirty="0"/>
              <a:t>Diastolic blood pressure </a:t>
            </a:r>
            <a:r>
              <a:rPr lang="en-US" sz="1600" dirty="0"/>
              <a:t>(DBP, when the heart beats and BP is at its lowest)</a:t>
            </a:r>
          </a:p>
          <a:p>
            <a:endParaRPr lang="en-US" dirty="0"/>
          </a:p>
          <a:p>
            <a:r>
              <a:rPr lang="en-US" dirty="0"/>
              <a:t> </a:t>
            </a:r>
            <a:r>
              <a:rPr lang="en-US" sz="2200" dirty="0"/>
              <a:t>BP measurement methods</a:t>
            </a:r>
            <a:endParaRPr lang="en-US" dirty="0"/>
          </a:p>
          <a:p>
            <a:pPr lvl="1"/>
            <a:r>
              <a:rPr lang="en-US" dirty="0"/>
              <a:t>Both </a:t>
            </a:r>
            <a:r>
              <a:rPr lang="en-US" b="1" dirty="0"/>
              <a:t>invasive</a:t>
            </a:r>
            <a:r>
              <a:rPr lang="en-US" dirty="0"/>
              <a:t> and </a:t>
            </a:r>
            <a:r>
              <a:rPr lang="en-US" b="1" dirty="0"/>
              <a:t>noninvasive</a:t>
            </a:r>
            <a:r>
              <a:rPr lang="en-US" dirty="0"/>
              <a:t> methods of BP monitoring </a:t>
            </a:r>
          </a:p>
          <a:p>
            <a:pPr marL="285750" lvl="1" indent="0">
              <a:buNone/>
            </a:pPr>
            <a:r>
              <a:rPr lang="en-US" dirty="0"/>
              <a:t>    are presently in use</a:t>
            </a:r>
          </a:p>
          <a:p>
            <a:pPr lvl="2"/>
            <a:r>
              <a:rPr lang="en-US" dirty="0"/>
              <a:t>For continuous high accuracy BP measurement, </a:t>
            </a:r>
          </a:p>
          <a:p>
            <a:pPr marL="571500" lvl="2" indent="0">
              <a:buNone/>
            </a:pPr>
            <a:r>
              <a:rPr lang="en-US" dirty="0"/>
              <a:t>    an invasive arterial line is a clinical standard</a:t>
            </a:r>
          </a:p>
          <a:p>
            <a:pPr lvl="2"/>
            <a:r>
              <a:rPr lang="en-US" dirty="0"/>
              <a:t>However, this approach has negative consequences </a:t>
            </a:r>
          </a:p>
          <a:p>
            <a:pPr marL="571500" lvl="2" indent="0">
              <a:buNone/>
            </a:pPr>
            <a:r>
              <a:rPr lang="en-US" dirty="0"/>
              <a:t>    as an intrusive measurement, such as a risk of infection</a:t>
            </a:r>
          </a:p>
          <a:p>
            <a:pPr lvl="2"/>
            <a:r>
              <a:rPr lang="en-US" dirty="0"/>
              <a:t>In contrast, for noninvasive BP monitoring, </a:t>
            </a:r>
          </a:p>
          <a:p>
            <a:pPr marL="571500" lvl="2" indent="0">
              <a:buNone/>
            </a:pPr>
            <a:r>
              <a:rPr lang="en-US" dirty="0"/>
              <a:t>    PPG is a promising method</a:t>
            </a:r>
          </a:p>
          <a:p>
            <a:endParaRPr lang="en-US" dirty="0"/>
          </a:p>
        </p:txBody>
      </p:sp>
      <p:grpSp>
        <p:nvGrpSpPr>
          <p:cNvPr id="6" name="Group 5">
            <a:extLst>
              <a:ext uri="{FF2B5EF4-FFF2-40B4-BE49-F238E27FC236}">
                <a16:creationId xmlns:a16="http://schemas.microsoft.com/office/drawing/2014/main" id="{9741A8A1-91FB-2EC4-1FCB-A41178529E49}"/>
              </a:ext>
            </a:extLst>
          </p:cNvPr>
          <p:cNvGrpSpPr/>
          <p:nvPr/>
        </p:nvGrpSpPr>
        <p:grpSpPr>
          <a:xfrm>
            <a:off x="-31545" y="16231"/>
            <a:ext cx="7924800" cy="307777"/>
            <a:chOff x="0" y="16231"/>
            <a:chExt cx="7924800" cy="307777"/>
          </a:xfrm>
        </p:grpSpPr>
        <p:sp>
          <p:nvSpPr>
            <p:cNvPr id="7" name="Rectangle 6">
              <a:extLst>
                <a:ext uri="{FF2B5EF4-FFF2-40B4-BE49-F238E27FC236}">
                  <a16:creationId xmlns:a16="http://schemas.microsoft.com/office/drawing/2014/main" id="{8F432653-ADD1-83F8-5D57-7F25E3D04DCF}"/>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078F6BC-4A99-E43A-0DF2-C4D2AB833173}"/>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grpSp>
        <p:nvGrpSpPr>
          <p:cNvPr id="9" name="그룹 7">
            <a:extLst>
              <a:ext uri="{FF2B5EF4-FFF2-40B4-BE49-F238E27FC236}">
                <a16:creationId xmlns:a16="http://schemas.microsoft.com/office/drawing/2014/main" id="{F0A8A23A-4919-8D98-67CE-43A61266688C}"/>
              </a:ext>
            </a:extLst>
          </p:cNvPr>
          <p:cNvGrpSpPr/>
          <p:nvPr/>
        </p:nvGrpSpPr>
        <p:grpSpPr>
          <a:xfrm>
            <a:off x="6971091" y="873517"/>
            <a:ext cx="1684261" cy="1311599"/>
            <a:chOff x="7412674" y="960794"/>
            <a:chExt cx="1684261" cy="1311599"/>
          </a:xfrm>
        </p:grpSpPr>
        <p:pic>
          <p:nvPicPr>
            <p:cNvPr id="10" name="Picture 9">
              <a:extLst>
                <a:ext uri="{FF2B5EF4-FFF2-40B4-BE49-F238E27FC236}">
                  <a16:creationId xmlns:a16="http://schemas.microsoft.com/office/drawing/2014/main" id="{B5B27123-2CAA-8CCA-DED4-9141C21DBE37}"/>
                </a:ext>
              </a:extLst>
            </p:cNvPr>
            <p:cNvPicPr>
              <a:picLocks noChangeAspect="1"/>
            </p:cNvPicPr>
            <p:nvPr/>
          </p:nvPicPr>
          <p:blipFill>
            <a:blip r:embed="rId2"/>
            <a:stretch>
              <a:fillRect/>
            </a:stretch>
          </p:blipFill>
          <p:spPr>
            <a:xfrm>
              <a:off x="7412674" y="960794"/>
              <a:ext cx="1540824" cy="1084125"/>
            </a:xfrm>
            <a:prstGeom prst="rect">
              <a:avLst/>
            </a:prstGeom>
          </p:spPr>
        </p:pic>
        <p:sp>
          <p:nvSpPr>
            <p:cNvPr id="11" name="Rectangle 10">
              <a:extLst>
                <a:ext uri="{FF2B5EF4-FFF2-40B4-BE49-F238E27FC236}">
                  <a16:creationId xmlns:a16="http://schemas.microsoft.com/office/drawing/2014/main" id="{AD4BF8E9-EF21-EBD9-190F-A114E16909CE}"/>
                </a:ext>
              </a:extLst>
            </p:cNvPr>
            <p:cNvSpPr/>
            <p:nvPr/>
          </p:nvSpPr>
          <p:spPr>
            <a:xfrm>
              <a:off x="7454138" y="1998598"/>
              <a:ext cx="1642797" cy="27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DBP and SBP</a:t>
              </a:r>
            </a:p>
          </p:txBody>
        </p:sp>
      </p:grpSp>
      <p:grpSp>
        <p:nvGrpSpPr>
          <p:cNvPr id="12" name="그룹 5">
            <a:extLst>
              <a:ext uri="{FF2B5EF4-FFF2-40B4-BE49-F238E27FC236}">
                <a16:creationId xmlns:a16="http://schemas.microsoft.com/office/drawing/2014/main" id="{BD61A9D0-A17B-397A-BB13-1C9290A1FE65}"/>
              </a:ext>
            </a:extLst>
          </p:cNvPr>
          <p:cNvGrpSpPr/>
          <p:nvPr/>
        </p:nvGrpSpPr>
        <p:grpSpPr>
          <a:xfrm>
            <a:off x="6510558" y="4229923"/>
            <a:ext cx="1995768" cy="2085955"/>
            <a:chOff x="7031853" y="3748716"/>
            <a:chExt cx="1995768" cy="2085955"/>
          </a:xfrm>
        </p:grpSpPr>
        <p:pic>
          <p:nvPicPr>
            <p:cNvPr id="13" name="Picture 12">
              <a:extLst>
                <a:ext uri="{FF2B5EF4-FFF2-40B4-BE49-F238E27FC236}">
                  <a16:creationId xmlns:a16="http://schemas.microsoft.com/office/drawing/2014/main" id="{D7AAA323-8A1E-9F2D-5550-715B964B5220}"/>
                </a:ext>
              </a:extLst>
            </p:cNvPr>
            <p:cNvPicPr>
              <a:picLocks noChangeAspect="1"/>
            </p:cNvPicPr>
            <p:nvPr/>
          </p:nvPicPr>
          <p:blipFill>
            <a:blip r:embed="rId3"/>
            <a:stretch>
              <a:fillRect/>
            </a:stretch>
          </p:blipFill>
          <p:spPr>
            <a:xfrm>
              <a:off x="7031853" y="3929870"/>
              <a:ext cx="1995768" cy="1904801"/>
            </a:xfrm>
            <a:prstGeom prst="rect">
              <a:avLst/>
            </a:prstGeom>
          </p:spPr>
        </p:pic>
        <p:sp>
          <p:nvSpPr>
            <p:cNvPr id="14" name="Rectangle 13">
              <a:extLst>
                <a:ext uri="{FF2B5EF4-FFF2-40B4-BE49-F238E27FC236}">
                  <a16:creationId xmlns:a16="http://schemas.microsoft.com/office/drawing/2014/main" id="{20667E6D-C663-091C-E7FA-79C8B0F7FE9D}"/>
                </a:ext>
              </a:extLst>
            </p:cNvPr>
            <p:cNvSpPr/>
            <p:nvPr/>
          </p:nvSpPr>
          <p:spPr>
            <a:xfrm>
              <a:off x="7235786" y="3748716"/>
              <a:ext cx="1642797" cy="2737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rial" panose="020B0604020202020204" pitchFamily="34" charset="0"/>
                  <a:cs typeface="Arial" panose="020B0604020202020204" pitchFamily="34" charset="0"/>
                </a:rPr>
                <a:t>ABP and PPG</a:t>
              </a:r>
            </a:p>
          </p:txBody>
        </p:sp>
      </p:grpSp>
      <p:sp>
        <p:nvSpPr>
          <p:cNvPr id="15" name="TextBox 14">
            <a:extLst>
              <a:ext uri="{FF2B5EF4-FFF2-40B4-BE49-F238E27FC236}">
                <a16:creationId xmlns:a16="http://schemas.microsoft.com/office/drawing/2014/main" id="{6C7C31A1-2B8B-E22A-C17C-6B39FA0DCB91}"/>
              </a:ext>
            </a:extLst>
          </p:cNvPr>
          <p:cNvSpPr txBox="1"/>
          <p:nvPr/>
        </p:nvSpPr>
        <p:spPr>
          <a:xfrm>
            <a:off x="1778372" y="6384069"/>
            <a:ext cx="6598023" cy="307777"/>
          </a:xfrm>
          <a:prstGeom prst="rect">
            <a:avLst/>
          </a:prstGeom>
          <a:noFill/>
        </p:spPr>
        <p:txBody>
          <a:bodyPr wrap="square">
            <a:spAutoFit/>
          </a:bodyPr>
          <a:lstStyle/>
          <a:p>
            <a:r>
              <a:rPr lang="en-US" sz="1400" dirty="0">
                <a:hlinkClick r:id="rId4"/>
              </a:rPr>
              <a:t>https://coredifferences.com/difference between-systolic-and diastolic-blood-pressures/</a:t>
            </a:r>
            <a:r>
              <a:rPr lang="en-US" sz="1400" dirty="0"/>
              <a:t> </a:t>
            </a:r>
          </a:p>
        </p:txBody>
      </p:sp>
      <p:sp>
        <p:nvSpPr>
          <p:cNvPr id="16" name="TextBox 15">
            <a:extLst>
              <a:ext uri="{FF2B5EF4-FFF2-40B4-BE49-F238E27FC236}">
                <a16:creationId xmlns:a16="http://schemas.microsoft.com/office/drawing/2014/main" id="{54DCA5C7-98C9-114B-0885-554A22DB693C}"/>
              </a:ext>
            </a:extLst>
          </p:cNvPr>
          <p:cNvSpPr txBox="1"/>
          <p:nvPr/>
        </p:nvSpPr>
        <p:spPr>
          <a:xfrm>
            <a:off x="1778372" y="6605554"/>
            <a:ext cx="3573555" cy="307777"/>
          </a:xfrm>
          <a:prstGeom prst="rect">
            <a:avLst/>
          </a:prstGeom>
          <a:noFill/>
        </p:spPr>
        <p:txBody>
          <a:bodyPr wrap="square">
            <a:spAutoFit/>
          </a:bodyPr>
          <a:lstStyle/>
          <a:p>
            <a:r>
              <a:rPr lang="en-US" sz="1400" dirty="0">
                <a:hlinkClick r:id="rId5"/>
              </a:rPr>
              <a:t>https://www.mdpi.com/2077-0383/7/10/316</a:t>
            </a:r>
            <a:r>
              <a:rPr lang="en-US" sz="1400" dirty="0"/>
              <a:t> </a:t>
            </a:r>
          </a:p>
        </p:txBody>
      </p:sp>
    </p:spTree>
    <p:extLst>
      <p:ext uri="{BB962C8B-B14F-4D97-AF65-F5344CB8AC3E}">
        <p14:creationId xmlns:p14="http://schemas.microsoft.com/office/powerpoint/2010/main" val="72993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21B2E-785F-7C27-ABF5-087E38D9FB47}"/>
              </a:ext>
            </a:extLst>
          </p:cNvPr>
          <p:cNvSpPr>
            <a:spLocks noGrp="1"/>
          </p:cNvSpPr>
          <p:nvPr>
            <p:ph type="title"/>
          </p:nvPr>
        </p:nvSpPr>
        <p:spPr/>
        <p:txBody>
          <a:bodyPr/>
          <a:lstStyle/>
          <a:p>
            <a:r>
              <a:rPr lang="en-US" altLang="ko-KR" dirty="0" smtClean="0"/>
              <a:t>Introduction</a:t>
            </a:r>
            <a:endParaRPr lang="en-US" dirty="0"/>
          </a:p>
        </p:txBody>
      </p:sp>
      <p:sp>
        <p:nvSpPr>
          <p:cNvPr id="3" name="Slide Number Placeholder 2">
            <a:extLst>
              <a:ext uri="{FF2B5EF4-FFF2-40B4-BE49-F238E27FC236}">
                <a16:creationId xmlns:a16="http://schemas.microsoft.com/office/drawing/2014/main" id="{07667C90-5D2C-1D78-2270-0B8EFB593CF8}"/>
              </a:ext>
            </a:extLst>
          </p:cNvPr>
          <p:cNvSpPr>
            <a:spLocks noGrp="1"/>
          </p:cNvSpPr>
          <p:nvPr>
            <p:ph type="sldNum" sz="quarter" idx="10"/>
          </p:nvPr>
        </p:nvSpPr>
        <p:spPr/>
        <p:txBody>
          <a:bodyPr/>
          <a:lstStyle/>
          <a:p>
            <a:pPr>
              <a:defRPr/>
            </a:pPr>
            <a:fld id="{E529AB77-D730-480D-8C3D-1608BB57B40C}" type="slidenum">
              <a:rPr lang="en-US" smtClean="0"/>
              <a:pPr>
                <a:defRPr/>
              </a:pPr>
              <a:t>4</a:t>
            </a:fld>
            <a:endParaRPr lang="en-US" dirty="0"/>
          </a:p>
        </p:txBody>
      </p:sp>
      <p:sp>
        <p:nvSpPr>
          <p:cNvPr id="4" name="Content Placeholder 3">
            <a:extLst>
              <a:ext uri="{FF2B5EF4-FFF2-40B4-BE49-F238E27FC236}">
                <a16:creationId xmlns:a16="http://schemas.microsoft.com/office/drawing/2014/main" id="{AA255F06-FDC3-4753-36DD-3F618F905AB5}"/>
              </a:ext>
            </a:extLst>
          </p:cNvPr>
          <p:cNvSpPr>
            <a:spLocks noGrp="1"/>
          </p:cNvSpPr>
          <p:nvPr>
            <p:ph idx="1"/>
          </p:nvPr>
        </p:nvSpPr>
        <p:spPr/>
        <p:txBody>
          <a:bodyPr/>
          <a:lstStyle/>
          <a:p>
            <a:r>
              <a:rPr lang="en-US" dirty="0"/>
              <a:t> </a:t>
            </a:r>
            <a:r>
              <a:rPr lang="en-US" sz="2000" dirty="0"/>
              <a:t>PPG provide an optically obtained signal</a:t>
            </a:r>
          </a:p>
          <a:p>
            <a:pPr lvl="1"/>
            <a:r>
              <a:rPr lang="en-US" dirty="0"/>
              <a:t>that can be used to detect changes in the volume of blood in the microvascular tissue bed</a:t>
            </a:r>
          </a:p>
          <a:p>
            <a:r>
              <a:rPr lang="en-US" sz="2000" dirty="0"/>
              <a:t>In a clinical setting,</a:t>
            </a:r>
          </a:p>
          <a:p>
            <a:pPr lvl="1"/>
            <a:r>
              <a:rPr lang="en-US" dirty="0"/>
              <a:t>this signal is often obtained by a pulse oximeter while patients are ambulatory</a:t>
            </a:r>
          </a:p>
          <a:p>
            <a:r>
              <a:rPr lang="en-US" sz="2000" dirty="0"/>
              <a:t> Due to its </a:t>
            </a:r>
            <a:r>
              <a:rPr lang="en-US" sz="2000" b="1" dirty="0"/>
              <a:t>simplicity</a:t>
            </a:r>
            <a:r>
              <a:rPr lang="en-US" sz="2000" dirty="0"/>
              <a:t> and </a:t>
            </a:r>
            <a:r>
              <a:rPr lang="en-US" sz="2000" b="1" dirty="0"/>
              <a:t>low-cost,</a:t>
            </a:r>
          </a:p>
          <a:p>
            <a:pPr lvl="1"/>
            <a:r>
              <a:rPr lang="en-US" dirty="0"/>
              <a:t>PPG has a wide potential for clinical applications, such as the estimation of BP and heart rate</a:t>
            </a:r>
          </a:p>
          <a:p>
            <a:endParaRPr lang="en-US" dirty="0"/>
          </a:p>
        </p:txBody>
      </p:sp>
      <p:sp>
        <p:nvSpPr>
          <p:cNvPr id="5" name="Rectangle 4">
            <a:extLst>
              <a:ext uri="{FF2B5EF4-FFF2-40B4-BE49-F238E27FC236}">
                <a16:creationId xmlns:a16="http://schemas.microsoft.com/office/drawing/2014/main" id="{C74F4C81-2F1C-3693-9663-DCD48DC9FC53}"/>
              </a:ext>
            </a:extLst>
          </p:cNvPr>
          <p:cNvSpPr/>
          <p:nvPr/>
        </p:nvSpPr>
        <p:spPr>
          <a:xfrm>
            <a:off x="1658597" y="4537380"/>
            <a:ext cx="2384613" cy="8426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Working principle of PPG sensor</a:t>
            </a:r>
          </a:p>
        </p:txBody>
      </p:sp>
      <p:pic>
        <p:nvPicPr>
          <p:cNvPr id="6" name="Picture 5">
            <a:extLst>
              <a:ext uri="{FF2B5EF4-FFF2-40B4-BE49-F238E27FC236}">
                <a16:creationId xmlns:a16="http://schemas.microsoft.com/office/drawing/2014/main" id="{B4ABF840-EC13-A306-8B8B-4ECEADD5BCB7}"/>
              </a:ext>
            </a:extLst>
          </p:cNvPr>
          <p:cNvPicPr>
            <a:picLocks noChangeAspect="1"/>
          </p:cNvPicPr>
          <p:nvPr/>
        </p:nvPicPr>
        <p:blipFill>
          <a:blip r:embed="rId2"/>
          <a:stretch>
            <a:fillRect/>
          </a:stretch>
        </p:blipFill>
        <p:spPr>
          <a:xfrm>
            <a:off x="3935562" y="4159449"/>
            <a:ext cx="2989674" cy="2040290"/>
          </a:xfrm>
          <a:prstGeom prst="rect">
            <a:avLst/>
          </a:prstGeom>
        </p:spPr>
      </p:pic>
      <p:sp>
        <p:nvSpPr>
          <p:cNvPr id="7" name="TextBox 6">
            <a:extLst>
              <a:ext uri="{FF2B5EF4-FFF2-40B4-BE49-F238E27FC236}">
                <a16:creationId xmlns:a16="http://schemas.microsoft.com/office/drawing/2014/main" id="{FD1CE429-EC9F-DBE1-75C9-C2B606114135}"/>
              </a:ext>
            </a:extLst>
          </p:cNvPr>
          <p:cNvSpPr txBox="1"/>
          <p:nvPr/>
        </p:nvSpPr>
        <p:spPr>
          <a:xfrm>
            <a:off x="1142928" y="6199739"/>
            <a:ext cx="7521389" cy="307777"/>
          </a:xfrm>
          <a:prstGeom prst="rect">
            <a:avLst/>
          </a:prstGeom>
          <a:noFill/>
        </p:spPr>
        <p:txBody>
          <a:bodyPr wrap="square">
            <a:spAutoFit/>
          </a:bodyPr>
          <a:lstStyle/>
          <a:p>
            <a:r>
              <a:rPr lang="en-US" sz="1400" dirty="0">
                <a:hlinkClick r:id="rId3"/>
              </a:rPr>
              <a:t>https://www.rfwireless-world.com/Terminology/Advantages-and-Disadvantages-of-PPG-Sensor.html</a:t>
            </a:r>
            <a:r>
              <a:rPr lang="en-US" sz="1400" dirty="0"/>
              <a:t> </a:t>
            </a:r>
          </a:p>
        </p:txBody>
      </p:sp>
    </p:spTree>
    <p:extLst>
      <p:ext uri="{BB962C8B-B14F-4D97-AF65-F5344CB8AC3E}">
        <p14:creationId xmlns:p14="http://schemas.microsoft.com/office/powerpoint/2010/main" val="227540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798F5-6EC1-0A6C-6EA1-384E19F43F35}"/>
              </a:ext>
            </a:extLst>
          </p:cNvPr>
          <p:cNvSpPr>
            <a:spLocks noGrp="1"/>
          </p:cNvSpPr>
          <p:nvPr>
            <p:ph type="title"/>
          </p:nvPr>
        </p:nvSpPr>
        <p:spPr/>
        <p:txBody>
          <a:bodyPr/>
          <a:lstStyle/>
          <a:p>
            <a:r>
              <a:rPr lang="en-US" dirty="0"/>
              <a:t>Problem definition and Motivation</a:t>
            </a:r>
          </a:p>
        </p:txBody>
      </p:sp>
      <p:sp>
        <p:nvSpPr>
          <p:cNvPr id="3" name="Slide Number Placeholder 2">
            <a:extLst>
              <a:ext uri="{FF2B5EF4-FFF2-40B4-BE49-F238E27FC236}">
                <a16:creationId xmlns:a16="http://schemas.microsoft.com/office/drawing/2014/main" id="{A65FF8B2-0374-8563-6DC6-4E4B60D65320}"/>
              </a:ext>
            </a:extLst>
          </p:cNvPr>
          <p:cNvSpPr>
            <a:spLocks noGrp="1"/>
          </p:cNvSpPr>
          <p:nvPr>
            <p:ph type="sldNum" sz="quarter" idx="10"/>
          </p:nvPr>
        </p:nvSpPr>
        <p:spPr/>
        <p:txBody>
          <a:bodyPr/>
          <a:lstStyle/>
          <a:p>
            <a:pPr>
              <a:defRPr/>
            </a:pPr>
            <a:fld id="{E529AB77-D730-480D-8C3D-1608BB57B40C}" type="slidenum">
              <a:rPr lang="en-US" smtClean="0"/>
              <a:pPr>
                <a:defRPr/>
              </a:pPr>
              <a:t>5</a:t>
            </a:fld>
            <a:endParaRPr lang="en-US" dirty="0"/>
          </a:p>
        </p:txBody>
      </p:sp>
      <p:sp>
        <p:nvSpPr>
          <p:cNvPr id="4" name="Content Placeholder 3">
            <a:extLst>
              <a:ext uri="{FF2B5EF4-FFF2-40B4-BE49-F238E27FC236}">
                <a16:creationId xmlns:a16="http://schemas.microsoft.com/office/drawing/2014/main" id="{8A27C590-D41B-BEE6-FC5A-BA0360F7A6FD}"/>
              </a:ext>
            </a:extLst>
          </p:cNvPr>
          <p:cNvSpPr>
            <a:spLocks noGrp="1"/>
          </p:cNvSpPr>
          <p:nvPr>
            <p:ph idx="1"/>
          </p:nvPr>
        </p:nvSpPr>
        <p:spPr/>
        <p:txBody>
          <a:bodyPr>
            <a:normAutofit/>
          </a:bodyPr>
          <a:lstStyle/>
          <a:p>
            <a:r>
              <a:rPr lang="en-US" dirty="0"/>
              <a:t>Problem statement</a:t>
            </a:r>
          </a:p>
          <a:p>
            <a:pPr lvl="1"/>
            <a:r>
              <a:rPr lang="en-US" dirty="0"/>
              <a:t>Several current state-of-the-art methods extract only a limited number of features from the PPG signal, either in the time or frequency domain, which may be inadequate for effectively training models and achieving optimal results.</a:t>
            </a:r>
          </a:p>
          <a:p>
            <a:r>
              <a:rPr lang="en-US" dirty="0"/>
              <a:t>Motivation</a:t>
            </a:r>
          </a:p>
          <a:p>
            <a:pPr lvl="1"/>
            <a:r>
              <a:rPr lang="en-US" dirty="0"/>
              <a:t>Our goal is to illustrate the efficacy of utilizing a wide range of PPG features, including statistical, time-domain, frequency-domain, amplitude-based, gradient-based, and morphological features, in machine learning and deep learning models for the purpose of estimating blood pressure.</a:t>
            </a:r>
          </a:p>
        </p:txBody>
      </p:sp>
      <p:grpSp>
        <p:nvGrpSpPr>
          <p:cNvPr id="5" name="Group 4">
            <a:extLst>
              <a:ext uri="{FF2B5EF4-FFF2-40B4-BE49-F238E27FC236}">
                <a16:creationId xmlns:a16="http://schemas.microsoft.com/office/drawing/2014/main" id="{7E139410-031C-BA90-3AC6-73CA97C27EED}"/>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D2D98C5B-3C4E-E594-5B05-07B0246B81AD}"/>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E3121B8-DBDB-7224-034F-4EA77D41BF3A}"/>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spTree>
    <p:extLst>
      <p:ext uri="{BB962C8B-B14F-4D97-AF65-F5344CB8AC3E}">
        <p14:creationId xmlns:p14="http://schemas.microsoft.com/office/powerpoint/2010/main" val="402247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CE7D2-6626-EA9A-9454-3802367E6911}"/>
              </a:ext>
            </a:extLst>
          </p:cNvPr>
          <p:cNvSpPr>
            <a:spLocks noGrp="1"/>
          </p:cNvSpPr>
          <p:nvPr>
            <p:ph type="title"/>
          </p:nvPr>
        </p:nvSpPr>
        <p:spPr/>
        <p:txBody>
          <a:bodyPr/>
          <a:lstStyle/>
          <a:p>
            <a:r>
              <a:rPr lang="en-US" dirty="0"/>
              <a:t>Objectives of the project</a:t>
            </a:r>
          </a:p>
        </p:txBody>
      </p:sp>
      <p:sp>
        <p:nvSpPr>
          <p:cNvPr id="3" name="Slide Number Placeholder 2">
            <a:extLst>
              <a:ext uri="{FF2B5EF4-FFF2-40B4-BE49-F238E27FC236}">
                <a16:creationId xmlns:a16="http://schemas.microsoft.com/office/drawing/2014/main" id="{735240DC-C201-88CA-CB3C-61C8F9AFF13E}"/>
              </a:ext>
            </a:extLst>
          </p:cNvPr>
          <p:cNvSpPr>
            <a:spLocks noGrp="1"/>
          </p:cNvSpPr>
          <p:nvPr>
            <p:ph type="sldNum" sz="quarter" idx="10"/>
          </p:nvPr>
        </p:nvSpPr>
        <p:spPr/>
        <p:txBody>
          <a:bodyPr/>
          <a:lstStyle/>
          <a:p>
            <a:pPr>
              <a:defRPr/>
            </a:pPr>
            <a:fld id="{E529AB77-D730-480D-8C3D-1608BB57B40C}" type="slidenum">
              <a:rPr lang="en-US" smtClean="0"/>
              <a:pPr>
                <a:defRPr/>
              </a:pPr>
              <a:t>6</a:t>
            </a:fld>
            <a:endParaRPr lang="en-US" dirty="0"/>
          </a:p>
        </p:txBody>
      </p:sp>
      <p:sp>
        <p:nvSpPr>
          <p:cNvPr id="4" name="Content Placeholder 3">
            <a:extLst>
              <a:ext uri="{FF2B5EF4-FFF2-40B4-BE49-F238E27FC236}">
                <a16:creationId xmlns:a16="http://schemas.microsoft.com/office/drawing/2014/main" id="{C5B3F39D-0D9B-00F2-F401-97A0854494AA}"/>
              </a:ext>
            </a:extLst>
          </p:cNvPr>
          <p:cNvSpPr>
            <a:spLocks noGrp="1"/>
          </p:cNvSpPr>
          <p:nvPr>
            <p:ph idx="1"/>
          </p:nvPr>
        </p:nvSpPr>
        <p:spPr/>
        <p:txBody>
          <a:bodyPr/>
          <a:lstStyle/>
          <a:p>
            <a:r>
              <a:rPr lang="en-US" sz="2000" dirty="0"/>
              <a:t>The main objective of performing a regression task, such as blood pressure estimation are</a:t>
            </a:r>
          </a:p>
          <a:p>
            <a:pPr lvl="1"/>
            <a:r>
              <a:rPr lang="en-US" dirty="0"/>
              <a:t>To develop a predictive model that can help individuals to get valuable information about their health status.</a:t>
            </a:r>
          </a:p>
          <a:p>
            <a:pPr lvl="1"/>
            <a:r>
              <a:rPr lang="en-US" dirty="0"/>
              <a:t>To develop a predictive model that can help clinicians to identify patients who are at risk for hypertension, hypotension and other cardiovascular diseases, and to better understand the factors that contribute to these conditions.</a:t>
            </a:r>
          </a:p>
          <a:p>
            <a:endParaRPr lang="en-US" dirty="0"/>
          </a:p>
          <a:p>
            <a:endParaRPr lang="en-US" dirty="0"/>
          </a:p>
          <a:p>
            <a:endParaRPr lang="en-US" dirty="0"/>
          </a:p>
          <a:p>
            <a:endParaRPr lang="en-US" dirty="0"/>
          </a:p>
          <a:p>
            <a:endParaRPr lang="en-US" dirty="0"/>
          </a:p>
          <a:p>
            <a:endParaRPr lang="en-US" dirty="0"/>
          </a:p>
          <a:p>
            <a:endParaRPr lang="en-US" dirty="0"/>
          </a:p>
        </p:txBody>
      </p:sp>
      <p:grpSp>
        <p:nvGrpSpPr>
          <p:cNvPr id="5" name="Group 4">
            <a:extLst>
              <a:ext uri="{FF2B5EF4-FFF2-40B4-BE49-F238E27FC236}">
                <a16:creationId xmlns:a16="http://schemas.microsoft.com/office/drawing/2014/main" id="{B3E12225-9B80-57D2-C326-8065805BAA09}"/>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621FFBED-941D-8964-7A96-B05B0AD370E4}"/>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B98880B9-CCA7-6ED1-32C8-02F3BC87C9EA}"/>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spTree>
    <p:extLst>
      <p:ext uri="{BB962C8B-B14F-4D97-AF65-F5344CB8AC3E}">
        <p14:creationId xmlns:p14="http://schemas.microsoft.com/office/powerpoint/2010/main" val="154420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279BC-E53A-3068-000E-BA3AE4F81295}"/>
              </a:ext>
            </a:extLst>
          </p:cNvPr>
          <p:cNvSpPr>
            <a:spLocks noGrp="1"/>
          </p:cNvSpPr>
          <p:nvPr>
            <p:ph type="title"/>
          </p:nvPr>
        </p:nvSpPr>
        <p:spPr/>
        <p:txBody>
          <a:bodyPr/>
          <a:lstStyle/>
          <a:p>
            <a:r>
              <a:rPr lang="en-US" dirty="0"/>
              <a:t>Proposed methodology</a:t>
            </a:r>
          </a:p>
        </p:txBody>
      </p:sp>
      <p:sp>
        <p:nvSpPr>
          <p:cNvPr id="3" name="Slide Number Placeholder 2">
            <a:extLst>
              <a:ext uri="{FF2B5EF4-FFF2-40B4-BE49-F238E27FC236}">
                <a16:creationId xmlns:a16="http://schemas.microsoft.com/office/drawing/2014/main" id="{BDE361BC-F936-3077-E4DF-EFF6EA8021EB}"/>
              </a:ext>
            </a:extLst>
          </p:cNvPr>
          <p:cNvSpPr>
            <a:spLocks noGrp="1"/>
          </p:cNvSpPr>
          <p:nvPr>
            <p:ph type="sldNum" sz="quarter" idx="10"/>
          </p:nvPr>
        </p:nvSpPr>
        <p:spPr/>
        <p:txBody>
          <a:bodyPr/>
          <a:lstStyle/>
          <a:p>
            <a:pPr>
              <a:defRPr/>
            </a:pPr>
            <a:fld id="{E529AB77-D730-480D-8C3D-1608BB57B40C}" type="slidenum">
              <a:rPr lang="en-US" smtClean="0"/>
              <a:pPr>
                <a:defRPr/>
              </a:pPr>
              <a:t>7</a:t>
            </a:fld>
            <a:endParaRPr lang="en-US" dirty="0"/>
          </a:p>
        </p:txBody>
      </p:sp>
      <p:sp>
        <p:nvSpPr>
          <p:cNvPr id="4" name="Content Placeholder 3">
            <a:extLst>
              <a:ext uri="{FF2B5EF4-FFF2-40B4-BE49-F238E27FC236}">
                <a16:creationId xmlns:a16="http://schemas.microsoft.com/office/drawing/2014/main" id="{34424C96-AEA0-186B-7BEC-67D7FF4C7642}"/>
              </a:ext>
            </a:extLst>
          </p:cNvPr>
          <p:cNvSpPr>
            <a:spLocks noGrp="1"/>
          </p:cNvSpPr>
          <p:nvPr>
            <p:ph idx="1"/>
          </p:nvPr>
        </p:nvSpPr>
        <p:spPr>
          <a:xfrm>
            <a:off x="488648" y="858739"/>
            <a:ext cx="8166704" cy="5746816"/>
          </a:xfrm>
        </p:spPr>
        <p:txBody>
          <a:bodyPr>
            <a:normAutofit fontScale="77500" lnSpcReduction="20000"/>
          </a:bodyPr>
          <a:lstStyle/>
          <a:p>
            <a:r>
              <a:rPr lang="en-US" sz="2400" dirty="0"/>
              <a:t>The proposed method for estimating BP using the PPG signal have the following steps as shown in the block diagram below.</a:t>
            </a:r>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dirty="0"/>
          </a:p>
          <a:p>
            <a:pPr marL="0" indent="0">
              <a:buNone/>
            </a:pPr>
            <a:endParaRPr lang="en-US" sz="2000" dirty="0"/>
          </a:p>
          <a:p>
            <a:endParaRPr lang="en-US" sz="2000" dirty="0"/>
          </a:p>
          <a:p>
            <a:r>
              <a:rPr lang="en-US" sz="2400" dirty="0"/>
              <a:t>Where the abbreviation in the block diagram have the following meaning</a:t>
            </a:r>
          </a:p>
          <a:p>
            <a:pPr lvl="1"/>
            <a:r>
              <a:rPr lang="en-US" sz="2100" dirty="0"/>
              <a:t>MIMIC II - Multiparameter Intelligent Monitoring in Intensive Care II</a:t>
            </a:r>
          </a:p>
          <a:p>
            <a:pPr lvl="1"/>
            <a:r>
              <a:rPr lang="en-US" sz="2100" dirty="0"/>
              <a:t>ABP - Arterial Blood Pressure</a:t>
            </a:r>
          </a:p>
          <a:p>
            <a:pPr lvl="1"/>
            <a:r>
              <a:rPr lang="en-US" sz="2100" dirty="0"/>
              <a:t>PPG -  Photoplethysmography</a:t>
            </a:r>
          </a:p>
          <a:p>
            <a:pPr lvl="1"/>
            <a:r>
              <a:rPr lang="en-US" sz="2100" dirty="0"/>
              <a:t>SBP - Systolic Blood Pressure</a:t>
            </a:r>
          </a:p>
          <a:p>
            <a:pPr lvl="1"/>
            <a:r>
              <a:rPr lang="en-US" sz="2100" dirty="0"/>
              <a:t>DBP - Diastolic Blood Pressure</a:t>
            </a:r>
          </a:p>
        </p:txBody>
      </p:sp>
      <p:grpSp>
        <p:nvGrpSpPr>
          <p:cNvPr id="5" name="Group 4">
            <a:extLst>
              <a:ext uri="{FF2B5EF4-FFF2-40B4-BE49-F238E27FC236}">
                <a16:creationId xmlns:a16="http://schemas.microsoft.com/office/drawing/2014/main" id="{721670BC-3BDD-EDEA-49BE-C2F18125AB58}"/>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F3D8BDD9-B0F4-5C90-DDC2-139226BAEC31}"/>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306C250-5B52-A76A-E9D8-8FA5F0DCF228}"/>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grpSp>
        <p:nvGrpSpPr>
          <p:cNvPr id="8" name="Group 7">
            <a:extLst>
              <a:ext uri="{FF2B5EF4-FFF2-40B4-BE49-F238E27FC236}">
                <a16:creationId xmlns:a16="http://schemas.microsoft.com/office/drawing/2014/main" id="{6D63F82B-8912-A682-3977-34785678EB9C}"/>
              </a:ext>
            </a:extLst>
          </p:cNvPr>
          <p:cNvGrpSpPr/>
          <p:nvPr/>
        </p:nvGrpSpPr>
        <p:grpSpPr>
          <a:xfrm>
            <a:off x="681956" y="1472446"/>
            <a:ext cx="7780087" cy="3079373"/>
            <a:chOff x="839477" y="1313325"/>
            <a:chExt cx="7780087" cy="3079373"/>
          </a:xfrm>
        </p:grpSpPr>
        <p:sp>
          <p:nvSpPr>
            <p:cNvPr id="9" name="Flowchart: Magnetic Disk 8">
              <a:extLst>
                <a:ext uri="{FF2B5EF4-FFF2-40B4-BE49-F238E27FC236}">
                  <a16:creationId xmlns:a16="http://schemas.microsoft.com/office/drawing/2014/main" id="{F0CCC4A8-0FCD-EB21-0BBF-1EC4715CF20F}"/>
                </a:ext>
              </a:extLst>
            </p:cNvPr>
            <p:cNvSpPr/>
            <p:nvPr/>
          </p:nvSpPr>
          <p:spPr>
            <a:xfrm>
              <a:off x="839477" y="1313325"/>
              <a:ext cx="1201271" cy="1174377"/>
            </a:xfrm>
            <a:prstGeom prst="flowChartMagneticDisk">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MIMI II Database</a:t>
              </a:r>
            </a:p>
          </p:txBody>
        </p:sp>
        <p:sp>
          <p:nvSpPr>
            <p:cNvPr id="10" name="Rectangle 9">
              <a:extLst>
                <a:ext uri="{FF2B5EF4-FFF2-40B4-BE49-F238E27FC236}">
                  <a16:creationId xmlns:a16="http://schemas.microsoft.com/office/drawing/2014/main" id="{E5FE7633-1D07-2AF8-F840-368F0F8255A2}"/>
                </a:ext>
              </a:extLst>
            </p:cNvPr>
            <p:cNvSpPr/>
            <p:nvPr/>
          </p:nvSpPr>
          <p:spPr>
            <a:xfrm>
              <a:off x="2631146" y="1523996"/>
              <a:ext cx="1474693" cy="7530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ABP &amp; PPG Acquisition</a:t>
              </a:r>
            </a:p>
          </p:txBody>
        </p:sp>
        <p:sp>
          <p:nvSpPr>
            <p:cNvPr id="12" name="Rectangle 11">
              <a:extLst>
                <a:ext uri="{FF2B5EF4-FFF2-40B4-BE49-F238E27FC236}">
                  <a16:creationId xmlns:a16="http://schemas.microsoft.com/office/drawing/2014/main" id="{1D9363F0-9DDF-4476-1DCA-9613F48FCAA8}"/>
                </a:ext>
              </a:extLst>
            </p:cNvPr>
            <p:cNvSpPr/>
            <p:nvPr/>
          </p:nvSpPr>
          <p:spPr>
            <a:xfrm>
              <a:off x="4432479" y="3433485"/>
              <a:ext cx="2004187" cy="7530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latin typeface="Arial" panose="020B0604020202020204" pitchFamily="34" charset="0"/>
                  <a:cs typeface="Arial" panose="020B0604020202020204" pitchFamily="34" charset="0"/>
                </a:rPr>
                <a:t>Machine Learning or Deep Learning</a:t>
              </a:r>
            </a:p>
          </p:txBody>
        </p:sp>
        <p:sp>
          <p:nvSpPr>
            <p:cNvPr id="13" name="Rectangle 12">
              <a:extLst>
                <a:ext uri="{FF2B5EF4-FFF2-40B4-BE49-F238E27FC236}">
                  <a16:creationId xmlns:a16="http://schemas.microsoft.com/office/drawing/2014/main" id="{5E3AFE06-2089-6F36-AA5C-E163ADB960EC}"/>
                </a:ext>
              </a:extLst>
            </p:cNvPr>
            <p:cNvSpPr/>
            <p:nvPr/>
          </p:nvSpPr>
          <p:spPr>
            <a:xfrm>
              <a:off x="7009822" y="3428993"/>
              <a:ext cx="1609741" cy="7530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Feature Extraction</a:t>
              </a:r>
            </a:p>
          </p:txBody>
        </p:sp>
        <p:sp>
          <p:nvSpPr>
            <p:cNvPr id="14" name="Rectangle 13">
              <a:extLst>
                <a:ext uri="{FF2B5EF4-FFF2-40B4-BE49-F238E27FC236}">
                  <a16:creationId xmlns:a16="http://schemas.microsoft.com/office/drawing/2014/main" id="{47E1EE2D-B6FC-BE17-43B1-FECA75265CFE}"/>
                </a:ext>
              </a:extLst>
            </p:cNvPr>
            <p:cNvSpPr/>
            <p:nvPr/>
          </p:nvSpPr>
          <p:spPr>
            <a:xfrm>
              <a:off x="4683491" y="1523996"/>
              <a:ext cx="1726280" cy="7530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Preprocessing </a:t>
              </a:r>
            </a:p>
          </p:txBody>
        </p:sp>
        <p:sp>
          <p:nvSpPr>
            <p:cNvPr id="15" name="Rectangle 14">
              <a:extLst>
                <a:ext uri="{FF2B5EF4-FFF2-40B4-BE49-F238E27FC236}">
                  <a16:creationId xmlns:a16="http://schemas.microsoft.com/office/drawing/2014/main" id="{FB373917-05E1-7A62-759E-674FF56F0301}"/>
                </a:ext>
              </a:extLst>
            </p:cNvPr>
            <p:cNvSpPr/>
            <p:nvPr/>
          </p:nvSpPr>
          <p:spPr>
            <a:xfrm>
              <a:off x="7009823" y="1523995"/>
              <a:ext cx="1609741" cy="7530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Segmentation</a:t>
              </a:r>
            </a:p>
          </p:txBody>
        </p:sp>
        <p:sp>
          <p:nvSpPr>
            <p:cNvPr id="16" name="Rectangle 15">
              <a:extLst>
                <a:ext uri="{FF2B5EF4-FFF2-40B4-BE49-F238E27FC236}">
                  <a16:creationId xmlns:a16="http://schemas.microsoft.com/office/drawing/2014/main" id="{F22334D0-663C-8B6C-8E7B-F75CE52B6B4C}"/>
                </a:ext>
              </a:extLst>
            </p:cNvPr>
            <p:cNvSpPr/>
            <p:nvPr/>
          </p:nvSpPr>
          <p:spPr>
            <a:xfrm>
              <a:off x="2832846" y="3371278"/>
              <a:ext cx="717175" cy="3765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DBP</a:t>
              </a:r>
            </a:p>
          </p:txBody>
        </p:sp>
        <p:sp>
          <p:nvSpPr>
            <p:cNvPr id="17" name="Rectangle 16">
              <a:extLst>
                <a:ext uri="{FF2B5EF4-FFF2-40B4-BE49-F238E27FC236}">
                  <a16:creationId xmlns:a16="http://schemas.microsoft.com/office/drawing/2014/main" id="{16DC8FA1-9A70-3869-9026-7B6882FB65A9}"/>
                </a:ext>
              </a:extLst>
            </p:cNvPr>
            <p:cNvSpPr/>
            <p:nvPr/>
          </p:nvSpPr>
          <p:spPr>
            <a:xfrm>
              <a:off x="2832846" y="3868259"/>
              <a:ext cx="717176" cy="3765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SBP</a:t>
              </a:r>
            </a:p>
          </p:txBody>
        </p:sp>
        <p:sp>
          <p:nvSpPr>
            <p:cNvPr id="18" name="Rectangle: Rounded Corners 17">
              <a:extLst>
                <a:ext uri="{FF2B5EF4-FFF2-40B4-BE49-F238E27FC236}">
                  <a16:creationId xmlns:a16="http://schemas.microsoft.com/office/drawing/2014/main" id="{9F21A378-5148-6717-307E-BF6074970F9D}"/>
                </a:ext>
              </a:extLst>
            </p:cNvPr>
            <p:cNvSpPr/>
            <p:nvPr/>
          </p:nvSpPr>
          <p:spPr>
            <a:xfrm>
              <a:off x="2662517" y="2946076"/>
              <a:ext cx="1066799" cy="1446622"/>
            </a:xfrm>
            <a:prstGeom prst="round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B4BA11E3-D5DA-9302-CD29-003842F13D9C}"/>
                </a:ext>
              </a:extLst>
            </p:cNvPr>
            <p:cNvSpPr/>
            <p:nvPr/>
          </p:nvSpPr>
          <p:spPr>
            <a:xfrm>
              <a:off x="2548673" y="2972393"/>
              <a:ext cx="1308848" cy="376518"/>
            </a:xfrm>
            <a:prstGeom prst="rect">
              <a:avLst/>
            </a:prstGeom>
            <a:no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Arial" panose="020B0604020202020204" pitchFamily="34" charset="0"/>
                  <a:cs typeface="Arial" panose="020B0604020202020204" pitchFamily="34" charset="0"/>
                </a:rPr>
                <a:t>Estimate</a:t>
              </a:r>
            </a:p>
          </p:txBody>
        </p:sp>
        <p:cxnSp>
          <p:nvCxnSpPr>
            <p:cNvPr id="20" name="Straight Arrow Connector 19">
              <a:extLst>
                <a:ext uri="{FF2B5EF4-FFF2-40B4-BE49-F238E27FC236}">
                  <a16:creationId xmlns:a16="http://schemas.microsoft.com/office/drawing/2014/main" id="{C95A957D-F37C-1BE1-0C08-03B2840C39CB}"/>
                </a:ext>
              </a:extLst>
            </p:cNvPr>
            <p:cNvCxnSpPr>
              <a:stCxn id="15" idx="2"/>
              <a:endCxn id="13" idx="0"/>
            </p:cNvCxnSpPr>
            <p:nvPr/>
          </p:nvCxnSpPr>
          <p:spPr>
            <a:xfrm flipH="1">
              <a:off x="7814693" y="2277030"/>
              <a:ext cx="1" cy="11519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19CDF8-E2A7-7865-4461-2B5A33982410}"/>
                </a:ext>
              </a:extLst>
            </p:cNvPr>
            <p:cNvCxnSpPr>
              <a:stCxn id="14" idx="3"/>
              <a:endCxn id="15" idx="1"/>
            </p:cNvCxnSpPr>
            <p:nvPr/>
          </p:nvCxnSpPr>
          <p:spPr>
            <a:xfrm flipV="1">
              <a:off x="6409771" y="1900513"/>
              <a:ext cx="600052"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5736A93-58F2-A267-00DE-155F84995DBA}"/>
                </a:ext>
              </a:extLst>
            </p:cNvPr>
            <p:cNvCxnSpPr>
              <a:stCxn id="10" idx="3"/>
              <a:endCxn id="14" idx="1"/>
            </p:cNvCxnSpPr>
            <p:nvPr/>
          </p:nvCxnSpPr>
          <p:spPr>
            <a:xfrm>
              <a:off x="4105839" y="1900514"/>
              <a:ext cx="57765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190C0E-AF52-56AD-0577-48D8C1A2400F}"/>
                </a:ext>
              </a:extLst>
            </p:cNvPr>
            <p:cNvCxnSpPr>
              <a:cxnSpLocks/>
              <a:stCxn id="13" idx="1"/>
              <a:endCxn id="12" idx="3"/>
            </p:cNvCxnSpPr>
            <p:nvPr/>
          </p:nvCxnSpPr>
          <p:spPr>
            <a:xfrm flipH="1">
              <a:off x="6436666" y="3805511"/>
              <a:ext cx="573156" cy="449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2FC9BF46-F682-2F32-FD03-62471B4C64B9}"/>
                </a:ext>
              </a:extLst>
            </p:cNvPr>
            <p:cNvCxnSpPr>
              <a:cxnSpLocks/>
              <a:stCxn id="12" idx="1"/>
              <a:endCxn id="16" idx="3"/>
            </p:cNvCxnSpPr>
            <p:nvPr/>
          </p:nvCxnSpPr>
          <p:spPr>
            <a:xfrm rot="10800000">
              <a:off x="3550021" y="3559537"/>
              <a:ext cx="882458" cy="250466"/>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B63E7E93-FD11-11FB-7262-66823EFDDD58}"/>
                </a:ext>
              </a:extLst>
            </p:cNvPr>
            <p:cNvCxnSpPr>
              <a:cxnSpLocks/>
              <a:stCxn id="12" idx="1"/>
              <a:endCxn id="17" idx="3"/>
            </p:cNvCxnSpPr>
            <p:nvPr/>
          </p:nvCxnSpPr>
          <p:spPr>
            <a:xfrm rot="10800000" flipV="1">
              <a:off x="3550023" y="3810002"/>
              <a:ext cx="882457" cy="246515"/>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9E4757C-6992-96EF-A72A-FFDA9BAA216C}"/>
                </a:ext>
              </a:extLst>
            </p:cNvPr>
            <p:cNvCxnSpPr>
              <a:stCxn id="9" idx="4"/>
              <a:endCxn id="10" idx="1"/>
            </p:cNvCxnSpPr>
            <p:nvPr/>
          </p:nvCxnSpPr>
          <p:spPr>
            <a:xfrm>
              <a:off x="2040748" y="1900514"/>
              <a:ext cx="590398"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592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3EF2D-3D4A-30D6-4174-949C31F39D6B}"/>
              </a:ext>
            </a:extLst>
          </p:cNvPr>
          <p:cNvSpPr>
            <a:spLocks noGrp="1"/>
          </p:cNvSpPr>
          <p:nvPr>
            <p:ph type="title"/>
          </p:nvPr>
        </p:nvSpPr>
        <p:spPr/>
        <p:txBody>
          <a:bodyPr/>
          <a:lstStyle/>
          <a:p>
            <a:r>
              <a:rPr lang="en-US" dirty="0"/>
              <a:t>MIMIC II Dataset</a:t>
            </a:r>
          </a:p>
        </p:txBody>
      </p:sp>
      <p:sp>
        <p:nvSpPr>
          <p:cNvPr id="3" name="Slide Number Placeholder 2">
            <a:extLst>
              <a:ext uri="{FF2B5EF4-FFF2-40B4-BE49-F238E27FC236}">
                <a16:creationId xmlns:a16="http://schemas.microsoft.com/office/drawing/2014/main" id="{4C791DF4-E8D6-E1D3-A15C-B5653880B908}"/>
              </a:ext>
            </a:extLst>
          </p:cNvPr>
          <p:cNvSpPr>
            <a:spLocks noGrp="1"/>
          </p:cNvSpPr>
          <p:nvPr>
            <p:ph type="sldNum" sz="quarter" idx="10"/>
          </p:nvPr>
        </p:nvSpPr>
        <p:spPr/>
        <p:txBody>
          <a:bodyPr/>
          <a:lstStyle/>
          <a:p>
            <a:pPr>
              <a:defRPr/>
            </a:pPr>
            <a:fld id="{E529AB77-D730-480D-8C3D-1608BB57B40C}" type="slidenum">
              <a:rPr lang="en-US" smtClean="0"/>
              <a:pPr>
                <a:defRPr/>
              </a:pPr>
              <a:t>8</a:t>
            </a:fld>
            <a:endParaRPr lang="en-US" dirty="0"/>
          </a:p>
        </p:txBody>
      </p:sp>
      <p:sp>
        <p:nvSpPr>
          <p:cNvPr id="4" name="Content Placeholder 3">
            <a:extLst>
              <a:ext uri="{FF2B5EF4-FFF2-40B4-BE49-F238E27FC236}">
                <a16:creationId xmlns:a16="http://schemas.microsoft.com/office/drawing/2014/main" id="{229B6D09-A0C4-0B09-893C-7D6800401D39}"/>
              </a:ext>
            </a:extLst>
          </p:cNvPr>
          <p:cNvSpPr>
            <a:spLocks noGrp="1"/>
          </p:cNvSpPr>
          <p:nvPr>
            <p:ph idx="1"/>
          </p:nvPr>
        </p:nvSpPr>
        <p:spPr/>
        <p:txBody>
          <a:bodyPr>
            <a:normAutofit/>
          </a:bodyPr>
          <a:lstStyle/>
          <a:p>
            <a:r>
              <a:rPr lang="en-US" dirty="0"/>
              <a:t>MIMIC II (Multiparameter Intelligent Monitoring in Intensive Care II)</a:t>
            </a:r>
          </a:p>
          <a:p>
            <a:pPr lvl="1"/>
            <a:r>
              <a:rPr lang="en-US" dirty="0"/>
              <a:t>From University of California Irvine (UCI) Machine Learning Repository</a:t>
            </a:r>
          </a:p>
          <a:p>
            <a:pPr lvl="1"/>
            <a:r>
              <a:rPr lang="en-US" dirty="0"/>
              <a:t>Widely used for a comparative analysis with other related work</a:t>
            </a:r>
          </a:p>
          <a:p>
            <a:pPr lvl="1"/>
            <a:r>
              <a:rPr lang="en-US" dirty="0"/>
              <a:t>The dataset contained</a:t>
            </a:r>
          </a:p>
          <a:p>
            <a:pPr lvl="2"/>
            <a:r>
              <a:rPr lang="en-US" dirty="0"/>
              <a:t>Electrocardiogram (ECG) signals</a:t>
            </a:r>
          </a:p>
          <a:p>
            <a:pPr lvl="2"/>
            <a:r>
              <a:rPr lang="en-US" dirty="0"/>
              <a:t>Photoplethysmography (PPG) signals</a:t>
            </a:r>
          </a:p>
          <a:p>
            <a:pPr lvl="2"/>
            <a:r>
              <a:rPr lang="en-US" dirty="0"/>
              <a:t>and arterial blood pressure (ABP) signals from 12,000 patients</a:t>
            </a:r>
          </a:p>
          <a:p>
            <a:pPr lvl="1"/>
            <a:r>
              <a:rPr lang="en-US" dirty="0"/>
              <a:t> These parameters were simultaneously measured at a sampling rate of 125 Hz</a:t>
            </a:r>
          </a:p>
          <a:p>
            <a:pPr lvl="1"/>
            <a:r>
              <a:rPr lang="en-US" dirty="0"/>
              <a:t>PPG and ABP signals were collected through fingertip and invasive measurements respectively</a:t>
            </a:r>
          </a:p>
          <a:p>
            <a:pPr lvl="1"/>
            <a:r>
              <a:rPr lang="en-US" dirty="0"/>
              <a:t>ABP signals can indicate considerable information regarding cardiovascular functions</a:t>
            </a:r>
          </a:p>
          <a:p>
            <a:pPr lvl="2"/>
            <a:r>
              <a:rPr lang="en-US" dirty="0"/>
              <a:t>therefore, in this study, SBP and DBP were calculated based on ABP signals</a:t>
            </a:r>
          </a:p>
          <a:p>
            <a:endParaRPr lang="en-US" dirty="0"/>
          </a:p>
        </p:txBody>
      </p:sp>
      <p:grpSp>
        <p:nvGrpSpPr>
          <p:cNvPr id="5" name="Group 4">
            <a:extLst>
              <a:ext uri="{FF2B5EF4-FFF2-40B4-BE49-F238E27FC236}">
                <a16:creationId xmlns:a16="http://schemas.microsoft.com/office/drawing/2014/main" id="{9C6BF012-F2A2-A3F1-2F6A-D8B7A74BA210}"/>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39EF48D6-C460-1B42-0A96-6F9E389DC6B0}"/>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E8F8C4-7282-714C-7AD1-4BF75B379C80}"/>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sp>
        <p:nvSpPr>
          <p:cNvPr id="8" name="TextBox 7">
            <a:extLst>
              <a:ext uri="{FF2B5EF4-FFF2-40B4-BE49-F238E27FC236}">
                <a16:creationId xmlns:a16="http://schemas.microsoft.com/office/drawing/2014/main" id="{2B2512AA-67D6-901F-8821-67A2649F94CA}"/>
              </a:ext>
            </a:extLst>
          </p:cNvPr>
          <p:cNvSpPr txBox="1"/>
          <p:nvPr/>
        </p:nvSpPr>
        <p:spPr>
          <a:xfrm>
            <a:off x="1882590" y="6537958"/>
            <a:ext cx="5871882" cy="307777"/>
          </a:xfrm>
          <a:prstGeom prst="rect">
            <a:avLst/>
          </a:prstGeom>
          <a:noFill/>
        </p:spPr>
        <p:txBody>
          <a:bodyPr wrap="square">
            <a:spAutoFit/>
          </a:bodyPr>
          <a:lstStyle/>
          <a:p>
            <a:r>
              <a:rPr lang="en-US" sz="1400" dirty="0">
                <a:hlinkClick r:id="rId2"/>
              </a:rPr>
              <a:t>https://archive.ics.uci.edu/ml/datasets/Cuff-Less+Blood+Pressure+Estimation</a:t>
            </a:r>
            <a:endParaRPr lang="en-US" sz="1400" dirty="0"/>
          </a:p>
        </p:txBody>
      </p:sp>
    </p:spTree>
    <p:extLst>
      <p:ext uri="{BB962C8B-B14F-4D97-AF65-F5344CB8AC3E}">
        <p14:creationId xmlns:p14="http://schemas.microsoft.com/office/powerpoint/2010/main" val="1261386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11F57-73D8-CBD0-F186-C07BA4BB18B7}"/>
              </a:ext>
            </a:extLst>
          </p:cNvPr>
          <p:cNvSpPr>
            <a:spLocks noGrp="1"/>
          </p:cNvSpPr>
          <p:nvPr>
            <p:ph type="title"/>
          </p:nvPr>
        </p:nvSpPr>
        <p:spPr/>
        <p:txBody>
          <a:bodyPr/>
          <a:lstStyle/>
          <a:p>
            <a:r>
              <a:rPr lang="en-US" dirty="0"/>
              <a:t>Preprocessing and segmentation of PPG signal</a:t>
            </a:r>
          </a:p>
        </p:txBody>
      </p:sp>
      <p:sp>
        <p:nvSpPr>
          <p:cNvPr id="3" name="Slide Number Placeholder 2">
            <a:extLst>
              <a:ext uri="{FF2B5EF4-FFF2-40B4-BE49-F238E27FC236}">
                <a16:creationId xmlns:a16="http://schemas.microsoft.com/office/drawing/2014/main" id="{02C6E8E8-AD99-B060-76B0-C44BDE4952C2}"/>
              </a:ext>
            </a:extLst>
          </p:cNvPr>
          <p:cNvSpPr>
            <a:spLocks noGrp="1"/>
          </p:cNvSpPr>
          <p:nvPr>
            <p:ph type="sldNum" sz="quarter" idx="10"/>
          </p:nvPr>
        </p:nvSpPr>
        <p:spPr/>
        <p:txBody>
          <a:bodyPr/>
          <a:lstStyle/>
          <a:p>
            <a:pPr>
              <a:defRPr/>
            </a:pPr>
            <a:fld id="{E529AB77-D730-480D-8C3D-1608BB57B40C}" type="slidenum">
              <a:rPr lang="en-US" smtClean="0"/>
              <a:pPr>
                <a:defRPr/>
              </a:pPr>
              <a:t>9</a:t>
            </a:fld>
            <a:endParaRPr lang="en-US" dirty="0"/>
          </a:p>
        </p:txBody>
      </p:sp>
      <p:sp>
        <p:nvSpPr>
          <p:cNvPr id="4" name="Content Placeholder 3">
            <a:extLst>
              <a:ext uri="{FF2B5EF4-FFF2-40B4-BE49-F238E27FC236}">
                <a16:creationId xmlns:a16="http://schemas.microsoft.com/office/drawing/2014/main" id="{47D4B66E-308E-807A-7F7C-219E516D563F}"/>
              </a:ext>
            </a:extLst>
          </p:cNvPr>
          <p:cNvSpPr>
            <a:spLocks noGrp="1"/>
          </p:cNvSpPr>
          <p:nvPr>
            <p:ph idx="1"/>
          </p:nvPr>
        </p:nvSpPr>
        <p:spPr/>
        <p:txBody>
          <a:bodyPr/>
          <a:lstStyle/>
          <a:p>
            <a:r>
              <a:rPr lang="en-US" sz="2000" dirty="0"/>
              <a:t>Preprocessing of ABP signal</a:t>
            </a:r>
          </a:p>
          <a:p>
            <a:pPr lvl="1"/>
            <a:r>
              <a:rPr lang="en-US" dirty="0"/>
              <a:t>Criteria to obtain the DBP and SBP values</a:t>
            </a:r>
          </a:p>
          <a:p>
            <a:pPr lvl="2"/>
            <a:r>
              <a:rPr lang="en-US" dirty="0"/>
              <a:t>60 ≤ DBP ≤ 130 (exclude DBP values less than 60 and DBP values  greater than 130)</a:t>
            </a:r>
          </a:p>
          <a:p>
            <a:pPr lvl="2"/>
            <a:r>
              <a:rPr lang="en-US" dirty="0"/>
              <a:t>80 ≤ SBP ≤ 180 (exclude SBP values less than 80 and SBP values  greater than 180)</a:t>
            </a:r>
          </a:p>
          <a:p>
            <a:r>
              <a:rPr lang="en-US" sz="2000" dirty="0"/>
              <a:t>Segmentation of PPG signal</a:t>
            </a:r>
          </a:p>
          <a:p>
            <a:pPr lvl="1"/>
            <a:r>
              <a:rPr lang="en-US" dirty="0"/>
              <a:t>We used sliding window to extract 8 second overlapped window (with 2 second stride)</a:t>
            </a:r>
          </a:p>
          <a:p>
            <a:endParaRPr lang="en-US" dirty="0"/>
          </a:p>
        </p:txBody>
      </p:sp>
      <p:grpSp>
        <p:nvGrpSpPr>
          <p:cNvPr id="5" name="Group 4">
            <a:extLst>
              <a:ext uri="{FF2B5EF4-FFF2-40B4-BE49-F238E27FC236}">
                <a16:creationId xmlns:a16="http://schemas.microsoft.com/office/drawing/2014/main" id="{A7F6BB1F-7807-C602-AEA7-F236D604F14D}"/>
              </a:ext>
            </a:extLst>
          </p:cNvPr>
          <p:cNvGrpSpPr/>
          <p:nvPr/>
        </p:nvGrpSpPr>
        <p:grpSpPr>
          <a:xfrm>
            <a:off x="0" y="0"/>
            <a:ext cx="7924800" cy="307777"/>
            <a:chOff x="0" y="16231"/>
            <a:chExt cx="7924800" cy="307777"/>
          </a:xfrm>
        </p:grpSpPr>
        <p:sp>
          <p:nvSpPr>
            <p:cNvPr id="6" name="Rectangle 5">
              <a:extLst>
                <a:ext uri="{FF2B5EF4-FFF2-40B4-BE49-F238E27FC236}">
                  <a16:creationId xmlns:a16="http://schemas.microsoft.com/office/drawing/2014/main" id="{9573286A-D884-B77F-ACE4-7EFCF4DEE70A}"/>
                </a:ext>
              </a:extLst>
            </p:cNvPr>
            <p:cNvSpPr/>
            <p:nvPr/>
          </p:nvSpPr>
          <p:spPr>
            <a:xfrm>
              <a:off x="80682" y="57271"/>
              <a:ext cx="407966" cy="18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F19042-3F61-4115-6966-BEDD699F81B8}"/>
                </a:ext>
              </a:extLst>
            </p:cNvPr>
            <p:cNvSpPr txBox="1">
              <a:spLocks noChangeArrowheads="1"/>
            </p:cNvSpPr>
            <p:nvPr/>
          </p:nvSpPr>
          <p:spPr bwMode="auto">
            <a:xfrm>
              <a:off x="0" y="16231"/>
              <a:ext cx="7924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defRPr/>
              </a:pPr>
              <a:r>
                <a:rPr lang="en-US" altLang="ko-KR" sz="1400" b="1" dirty="0">
                  <a:solidFill>
                    <a:srgbClr val="203764"/>
                  </a:solidFill>
                  <a:latin typeface="Arial" panose="020B0604020202020204" pitchFamily="34" charset="0"/>
                  <a:cs typeface="Arial" panose="020B0604020202020204" pitchFamily="34" charset="0"/>
                </a:rPr>
                <a:t>Optimizing Blood Pressure Estimation using Multiple Features Extracted from PPG Signals</a:t>
              </a:r>
            </a:p>
          </p:txBody>
        </p:sp>
      </p:grpSp>
      <p:pic>
        <p:nvPicPr>
          <p:cNvPr id="8" name="Picture 7">
            <a:extLst>
              <a:ext uri="{FF2B5EF4-FFF2-40B4-BE49-F238E27FC236}">
                <a16:creationId xmlns:a16="http://schemas.microsoft.com/office/drawing/2014/main" id="{41A9F664-FF4D-177C-EF8A-4CC8AC720492}"/>
              </a:ext>
            </a:extLst>
          </p:cNvPr>
          <p:cNvPicPr>
            <a:picLocks noChangeAspect="1"/>
          </p:cNvPicPr>
          <p:nvPr/>
        </p:nvPicPr>
        <p:blipFill>
          <a:blip r:embed="rId2"/>
          <a:stretch>
            <a:fillRect/>
          </a:stretch>
        </p:blipFill>
        <p:spPr>
          <a:xfrm>
            <a:off x="846195" y="3853265"/>
            <a:ext cx="3729944" cy="2225934"/>
          </a:xfrm>
          <a:prstGeom prst="rect">
            <a:avLst/>
          </a:prstGeom>
        </p:spPr>
      </p:pic>
      <p:sp>
        <p:nvSpPr>
          <p:cNvPr id="9" name="Rectangle 8">
            <a:extLst>
              <a:ext uri="{FF2B5EF4-FFF2-40B4-BE49-F238E27FC236}">
                <a16:creationId xmlns:a16="http://schemas.microsoft.com/office/drawing/2014/main" id="{40EB026C-8022-1E99-204D-2D3F6E02E5E2}"/>
              </a:ext>
            </a:extLst>
          </p:cNvPr>
          <p:cNvSpPr/>
          <p:nvPr/>
        </p:nvSpPr>
        <p:spPr>
          <a:xfrm>
            <a:off x="751969" y="6160166"/>
            <a:ext cx="3910119" cy="4391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8 second window of inappropriate PPG signal that were applied in this work</a:t>
            </a:r>
          </a:p>
        </p:txBody>
      </p:sp>
      <p:pic>
        <p:nvPicPr>
          <p:cNvPr id="10" name="Picture 9">
            <a:extLst>
              <a:ext uri="{FF2B5EF4-FFF2-40B4-BE49-F238E27FC236}">
                <a16:creationId xmlns:a16="http://schemas.microsoft.com/office/drawing/2014/main" id="{1C94D296-F64B-9CB0-3041-063B0FADD0CE}"/>
              </a:ext>
            </a:extLst>
          </p:cNvPr>
          <p:cNvPicPr>
            <a:picLocks noChangeAspect="1"/>
          </p:cNvPicPr>
          <p:nvPr/>
        </p:nvPicPr>
        <p:blipFill>
          <a:blip r:embed="rId3"/>
          <a:stretch>
            <a:fillRect/>
          </a:stretch>
        </p:blipFill>
        <p:spPr>
          <a:xfrm>
            <a:off x="4958607" y="3853265"/>
            <a:ext cx="3800327" cy="2267937"/>
          </a:xfrm>
          <a:prstGeom prst="rect">
            <a:avLst/>
          </a:prstGeom>
        </p:spPr>
      </p:pic>
      <p:sp>
        <p:nvSpPr>
          <p:cNvPr id="11" name="Rectangle 10">
            <a:extLst>
              <a:ext uri="{FF2B5EF4-FFF2-40B4-BE49-F238E27FC236}">
                <a16:creationId xmlns:a16="http://schemas.microsoft.com/office/drawing/2014/main" id="{CD2F2965-F7C2-659A-72E9-EA9C3CFD98A1}"/>
              </a:ext>
            </a:extLst>
          </p:cNvPr>
          <p:cNvSpPr/>
          <p:nvPr/>
        </p:nvSpPr>
        <p:spPr>
          <a:xfrm>
            <a:off x="5022051" y="6134986"/>
            <a:ext cx="3808604" cy="72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rial" panose="020B0604020202020204" pitchFamily="34" charset="0"/>
                <a:cs typeface="Arial" panose="020B0604020202020204" pitchFamily="34" charset="0"/>
              </a:rPr>
              <a:t>8 second window of inappropriate PPG signal </a:t>
            </a:r>
            <a:r>
              <a:rPr lang="en-US" sz="1400" dirty="0">
                <a:solidFill>
                  <a:schemeClr val="tx1"/>
                </a:solidFill>
                <a:latin typeface="Arial" panose="020B0604020202020204" pitchFamily="34" charset="0"/>
                <a:cs typeface="Arial" panose="020B0604020202020204" pitchFamily="34" charset="0"/>
              </a:rPr>
              <a:t>because of drug influence, sensor</a:t>
            </a:r>
          </a:p>
          <a:p>
            <a:r>
              <a:rPr lang="en-US" sz="1400" dirty="0">
                <a:solidFill>
                  <a:schemeClr val="tx1"/>
                </a:solidFill>
                <a:latin typeface="Arial" panose="020B0604020202020204" pitchFamily="34" charset="0"/>
                <a:cs typeface="Arial" panose="020B0604020202020204" pitchFamily="34" charset="0"/>
              </a:rPr>
              <a:t>movement, and other circumstances</a:t>
            </a:r>
          </a:p>
        </p:txBody>
      </p:sp>
    </p:spTree>
    <p:extLst>
      <p:ext uri="{BB962C8B-B14F-4D97-AF65-F5344CB8AC3E}">
        <p14:creationId xmlns:p14="http://schemas.microsoft.com/office/powerpoint/2010/main" val="25963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3705</TotalTime>
  <Words>2035</Words>
  <Application>Microsoft Office PowerPoint</Application>
  <PresentationFormat>화면 슬라이드 쇼(4:3)</PresentationFormat>
  <Paragraphs>398</Paragraphs>
  <Slides>22</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22</vt:i4>
      </vt:variant>
    </vt:vector>
  </HeadingPairs>
  <TitlesOfParts>
    <vt:vector size="30" baseType="lpstr">
      <vt:lpstr>KOPUBDOTUM MEDIUM</vt:lpstr>
      <vt:lpstr>Malgun Gothic</vt:lpstr>
      <vt:lpstr>Malgun Gothic</vt:lpstr>
      <vt:lpstr>Arial</vt:lpstr>
      <vt:lpstr>Calibri</vt:lpstr>
      <vt:lpstr>Wingdings</vt:lpstr>
      <vt:lpstr>Wingdings 2</vt:lpstr>
      <vt:lpstr>Office Theme</vt:lpstr>
      <vt:lpstr>PowerPoint 프레젠테이션</vt:lpstr>
      <vt:lpstr>Contents</vt:lpstr>
      <vt:lpstr>Introduction</vt:lpstr>
      <vt:lpstr>Introduction</vt:lpstr>
      <vt:lpstr>Problem definition and Motivation</vt:lpstr>
      <vt:lpstr>Objectives of the project</vt:lpstr>
      <vt:lpstr>Proposed methodology</vt:lpstr>
      <vt:lpstr>MIMIC II Dataset</vt:lpstr>
      <vt:lpstr>Preprocessing and segmentation of PPG signal</vt:lpstr>
      <vt:lpstr>Feature extraction </vt:lpstr>
      <vt:lpstr>List of 82 features extracted from PPG signal</vt:lpstr>
      <vt:lpstr>Experiment and Results</vt:lpstr>
      <vt:lpstr>Machine Learning and CNN variant Results</vt:lpstr>
      <vt:lpstr>Design of the proposed ResNet-50 Model</vt:lpstr>
      <vt:lpstr>ResNet-50 Model Training</vt:lpstr>
      <vt:lpstr>BP Estimation with ResNet-50 Model Results</vt:lpstr>
      <vt:lpstr>BP Estimation with ResNet-50 Model Results</vt:lpstr>
      <vt:lpstr>Comparison with British Hypertension Society (BHS) </vt:lpstr>
      <vt:lpstr>Comparison with Advancement of Medical Instrumentation (AAMI)</vt:lpstr>
      <vt:lpstr>Conclusion</vt:lpstr>
      <vt:lpstr>References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JaesoekYun</dc:creator>
  <cp:lastModifiedBy>Geonwoo Ji</cp:lastModifiedBy>
  <cp:revision>511</cp:revision>
  <dcterms:created xsi:type="dcterms:W3CDTF">2022-02-09T01:19:43Z</dcterms:created>
  <dcterms:modified xsi:type="dcterms:W3CDTF">2023-06-14T01:06:58Z</dcterms:modified>
</cp:coreProperties>
</file>