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zyqY1FR5FV5S/XQ4canoMkAgA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9241EA-6AFA-41BC-BE2A-0F6127BB9B1A}">
  <a:tblStyle styleId="{FB9241EA-6AFA-41BC-BE2A-0F6127BB9B1A}" styleName="Table_0">
    <a:wholeTbl>
      <a:tcTxStyle b="off" i="off">
        <a:font>
          <a:latin typeface="游ゴシック"/>
          <a:ea typeface="游ゴシック"/>
          <a:cs typeface="游ゴシック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d2a6770df_6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5d2a6770df_6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5d2a6770df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5d2a6770df_6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5d2a6770df_6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5d2a6770df_6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ユーザー設定レイアウト">
  <p:cSld name="ユーザー設定レイアウト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0.png"/><Relationship Id="rId5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hyperlink" Target="https://ntrs.nasa.gov/citations/20130010972" TargetMode="External"/><Relationship Id="rId10" Type="http://schemas.openxmlformats.org/officeDocument/2006/relationships/hyperlink" Target="https://d2pn8kiwq2w21t.cloudfront.net/documents/mpf_bQIcJKD.pdf" TargetMode="External"/><Relationship Id="rId12" Type="http://schemas.openxmlformats.org/officeDocument/2006/relationships/hyperlink" Target="https://arc.aiaa.org/doi/abs/10.2514/6.2011-7268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jaxa.jp/article/special/explore/imamura01_j.html" TargetMode="External"/><Relationship Id="rId4" Type="http://schemas.openxmlformats.org/officeDocument/2006/relationships/hyperlink" Target="https://www.jaxa.jp/countdown/f17/overview/venus_j.html" TargetMode="External"/><Relationship Id="rId9" Type="http://schemas.openxmlformats.org/officeDocument/2006/relationships/hyperlink" Target="https://tenbou.nies.go.jp/science/description/detail.php?id=100" TargetMode="External"/><Relationship Id="rId5" Type="http://schemas.openxmlformats.org/officeDocument/2006/relationships/hyperlink" Target="https://www.nasa.gov/audience/foreducators/k-4/features/F_Measuring_the_Distance_Student_Pages.html" TargetMode="External"/><Relationship Id="rId6" Type="http://schemas.openxmlformats.org/officeDocument/2006/relationships/hyperlink" Target="https://mars.nasa.gov/msl/surface-experience/?drive=2176&amp;inSitu=false&amp;site=82" TargetMode="External"/><Relationship Id="rId7" Type="http://schemas.openxmlformats.org/officeDocument/2006/relationships/hyperlink" Target="https://solarsystem.nasa.gov/missions/venera-13/in-depth/" TargetMode="External"/><Relationship Id="rId8" Type="http://schemas.openxmlformats.org/officeDocument/2006/relationships/hyperlink" Target="https://mars.nasa.gov/MPF/roverpwr/power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hyperlink" Target="https://images.app.goo.gl/F2bXuQchhkJCdp8D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1"/>
          <p:cNvGrpSpPr/>
          <p:nvPr/>
        </p:nvGrpSpPr>
        <p:grpSpPr>
          <a:xfrm>
            <a:off x="0" y="3296011"/>
            <a:ext cx="12192000" cy="3561989"/>
            <a:chOff x="0" y="3296011"/>
            <a:chExt cx="12192000" cy="3561989"/>
          </a:xfrm>
        </p:grpSpPr>
        <p:grpSp>
          <p:nvGrpSpPr>
            <p:cNvPr id="103" name="Google Shape;103;p1"/>
            <p:cNvGrpSpPr/>
            <p:nvPr/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04" name="Google Shape;104;p1"/>
              <p:cNvSpPr/>
              <p:nvPr/>
            </p:nvSpPr>
            <p:spPr>
              <a:xfrm>
                <a:off x="0" y="3681702"/>
                <a:ext cx="12192000" cy="3176298"/>
              </a:xfrm>
              <a:custGeom>
                <a:rect b="b" l="l" r="r" t="t"/>
                <a:pathLst>
                  <a:path extrusionOk="0" h="3176298" w="12192000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0" y="3681702"/>
                <a:ext cx="12192000" cy="3176298"/>
              </a:xfrm>
              <a:custGeom>
                <a:rect b="b" l="l" r="r" t="t"/>
                <a:pathLst>
                  <a:path extrusionOk="0" h="3176298" w="12192000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lt1">
                  <a:alpha val="1372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" name="Google Shape;106;p1"/>
            <p:cNvGrpSpPr/>
            <p:nvPr/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07" name="Google Shape;107;p1"/>
              <p:cNvSpPr/>
              <p:nvPr/>
            </p:nvSpPr>
            <p:spPr>
              <a:xfrm>
                <a:off x="544" y="3296011"/>
                <a:ext cx="12191456" cy="2849975"/>
              </a:xfrm>
              <a:custGeom>
                <a:rect b="b" l="l" r="r" t="t"/>
                <a:pathLst>
                  <a:path extrusionOk="0" h="1424940" w="6095524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544" y="3296011"/>
                <a:ext cx="12191456" cy="2849975"/>
              </a:xfrm>
              <a:custGeom>
                <a:rect b="b" l="l" r="r" t="t"/>
                <a:pathLst>
                  <a:path extrusionOk="0" h="1424940" w="6095524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 rotWithShape="1">
                <a:blip r:embed="rId3">
                  <a:alphaModFix amt="57000"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9" name="Google Shape;109;p1"/>
          <p:cNvSpPr txBox="1"/>
          <p:nvPr>
            <p:ph type="ctrTitle"/>
          </p:nvPr>
        </p:nvSpPr>
        <p:spPr>
          <a:xfrm>
            <a:off x="838199" y="1120676"/>
            <a:ext cx="702151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ja-JP" sz="7200">
                <a:solidFill>
                  <a:schemeClr val="lt1"/>
                </a:solidFill>
              </a:rPr>
              <a:t>Venus Survival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835024" y="3809999"/>
            <a:ext cx="7025753" cy="1012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ja-JP">
                <a:solidFill>
                  <a:schemeClr val="lt1"/>
                </a:solidFill>
              </a:rPr>
              <a:t>Team：Seekers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p9"/>
          <p:cNvGrpSpPr/>
          <p:nvPr/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226" name="Google Shape;226;p9"/>
            <p:cNvSpPr/>
            <p:nvPr/>
          </p:nvSpPr>
          <p:spPr>
            <a:xfrm>
              <a:off x="0" y="0"/>
              <a:ext cx="12192000" cy="2561771"/>
            </a:xfrm>
            <a:custGeom>
              <a:rect b="b" l="l" r="r" t="t"/>
              <a:pathLst>
                <a:path extrusionOk="0" h="2561771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0" y="0"/>
              <a:ext cx="12192000" cy="2561771"/>
            </a:xfrm>
            <a:custGeom>
              <a:rect b="b" l="l" r="r" t="t"/>
              <a:pathLst>
                <a:path extrusionOk="0" h="2561771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dk1">
                <a:alpha val="8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9"/>
          <p:cNvSpPr txBox="1"/>
          <p:nvPr>
            <p:ph type="title"/>
          </p:nvPr>
        </p:nvSpPr>
        <p:spPr>
          <a:xfrm>
            <a:off x="1712914" y="1040400"/>
            <a:ext cx="8766171" cy="7003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ja-JP" sz="4000">
                <a:latin typeface="MS PGothic"/>
                <a:ea typeface="MS PGothic"/>
                <a:cs typeface="MS PGothic"/>
                <a:sym typeface="MS PGothic"/>
              </a:rPr>
              <a:t>火星と金星の表面の比較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grpSp>
        <p:nvGrpSpPr>
          <p:cNvPr id="229" name="Google Shape;229;p9"/>
          <p:cNvGrpSpPr/>
          <p:nvPr/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230" name="Google Shape;230;p9"/>
            <p:cNvSpPr/>
            <p:nvPr/>
          </p:nvSpPr>
          <p:spPr>
            <a:xfrm>
              <a:off x="0" y="2959818"/>
              <a:ext cx="12192000" cy="757168"/>
            </a:xfrm>
            <a:custGeom>
              <a:rect b="b" l="l" r="r" t="t"/>
              <a:pathLst>
                <a:path extrusionOk="0" h="757168" w="12192000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0" rotWithShape="0" algn="t" dir="5400000" dist="152400">
                <a:srgbClr val="000000">
                  <a:alpha val="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0" y="2959818"/>
              <a:ext cx="12192000" cy="757168"/>
            </a:xfrm>
            <a:custGeom>
              <a:rect b="b" l="l" r="r" t="t"/>
              <a:pathLst>
                <a:path extrusionOk="0" h="757168" w="12192000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 rotWithShape="1">
              <a:blip r:embed="rId3">
                <a:alphaModFix amt="57000"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9"/>
          <p:cNvSpPr txBox="1"/>
          <p:nvPr>
            <p:ph idx="1" type="body"/>
          </p:nvPr>
        </p:nvSpPr>
        <p:spPr>
          <a:xfrm>
            <a:off x="1712914" y="3070719"/>
            <a:ext cx="7866061" cy="2937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233" name="Google Shape;23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763" y="3666500"/>
            <a:ext cx="7360826" cy="174641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9"/>
          <p:cNvSpPr txBox="1"/>
          <p:nvPr/>
        </p:nvSpPr>
        <p:spPr>
          <a:xfrm>
            <a:off x="-243925" y="6008700"/>
            <a:ext cx="495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lt1"/>
                </a:solidFill>
                <a:highlight>
                  <a:schemeClr val="dk1"/>
                </a:highlight>
                <a:latin typeface="MS PMincho"/>
                <a:ea typeface="MS PMincho"/>
                <a:cs typeface="MS PMincho"/>
                <a:sym typeface="MS PMincho"/>
              </a:rPr>
              <a:t>火星ローバ「Soujurner」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MS PMincho"/>
              <a:ea typeface="MS PMincho"/>
              <a:cs typeface="MS PMincho"/>
              <a:sym typeface="MS PMinch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lt1"/>
                </a:solidFill>
                <a:highlight>
                  <a:schemeClr val="dk1"/>
                </a:highlight>
                <a:latin typeface="MS PMincho"/>
                <a:ea typeface="MS PMincho"/>
                <a:cs typeface="MS PMincho"/>
                <a:sym typeface="MS PMincho"/>
              </a:rPr>
              <a:t>が撮影した画像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MS PMincho"/>
              <a:ea typeface="MS PMincho"/>
              <a:cs typeface="MS PMincho"/>
              <a:sym typeface="MS PMincho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5860575" y="5647375"/>
            <a:ext cx="495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lt1"/>
                </a:solidFill>
                <a:highlight>
                  <a:schemeClr val="dk1"/>
                </a:highlight>
                <a:latin typeface="MS PMincho"/>
                <a:ea typeface="MS PMincho"/>
                <a:cs typeface="MS PMincho"/>
                <a:sym typeface="MS PMincho"/>
              </a:rPr>
              <a:t>金星ローバ</a:t>
            </a:r>
            <a:r>
              <a:rPr lang="ja-JP" sz="2400">
                <a:solidFill>
                  <a:schemeClr val="lt1"/>
                </a:solidFill>
                <a:highlight>
                  <a:schemeClr val="dk1"/>
                </a:highlight>
                <a:latin typeface="MS PMincho"/>
                <a:ea typeface="MS PMincho"/>
                <a:cs typeface="MS PMincho"/>
                <a:sym typeface="MS PMincho"/>
              </a:rPr>
              <a:t>「Venera」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MS PMincho"/>
              <a:ea typeface="MS PMincho"/>
              <a:cs typeface="MS PMincho"/>
              <a:sym typeface="MS PMinch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lt1"/>
                </a:solidFill>
                <a:highlight>
                  <a:schemeClr val="dk1"/>
                </a:highlight>
                <a:latin typeface="MS PMincho"/>
                <a:ea typeface="MS PMincho"/>
                <a:cs typeface="MS PMincho"/>
                <a:sym typeface="MS PMincho"/>
              </a:rPr>
              <a:t>が撮影した画像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MS PMincho"/>
              <a:ea typeface="MS PMincho"/>
              <a:cs typeface="MS PMincho"/>
              <a:sym typeface="MS PMincho"/>
            </a:endParaRPr>
          </a:p>
        </p:txBody>
      </p:sp>
      <p:pic>
        <p:nvPicPr>
          <p:cNvPr id="236" name="Google Shape;236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100" y="3173749"/>
            <a:ext cx="4361998" cy="27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11"/>
          <p:cNvGrpSpPr/>
          <p:nvPr/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243" name="Google Shape;243;p11"/>
            <p:cNvSpPr/>
            <p:nvPr/>
          </p:nvSpPr>
          <p:spPr>
            <a:xfrm>
              <a:off x="0" y="0"/>
              <a:ext cx="12192000" cy="2561771"/>
            </a:xfrm>
            <a:custGeom>
              <a:rect b="b" l="l" r="r" t="t"/>
              <a:pathLst>
                <a:path extrusionOk="0" h="2561771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0" y="0"/>
              <a:ext cx="12192000" cy="2561771"/>
            </a:xfrm>
            <a:custGeom>
              <a:rect b="b" l="l" r="r" t="t"/>
              <a:pathLst>
                <a:path extrusionOk="0" h="2561771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dk1">
                <a:alpha val="8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11"/>
          <p:cNvSpPr txBox="1"/>
          <p:nvPr>
            <p:ph type="title"/>
          </p:nvPr>
        </p:nvSpPr>
        <p:spPr>
          <a:xfrm>
            <a:off x="1712914" y="1040400"/>
            <a:ext cx="8766171" cy="7003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ja-JP" sz="4000">
                <a:latin typeface="MS PGothic"/>
                <a:ea typeface="MS PGothic"/>
                <a:cs typeface="MS PGothic"/>
                <a:sym typeface="MS PGothic"/>
              </a:rPr>
              <a:t>ローバーのデザイン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grpSp>
        <p:nvGrpSpPr>
          <p:cNvPr id="246" name="Google Shape;246;p11"/>
          <p:cNvGrpSpPr/>
          <p:nvPr/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247" name="Google Shape;247;p11"/>
            <p:cNvSpPr/>
            <p:nvPr/>
          </p:nvSpPr>
          <p:spPr>
            <a:xfrm>
              <a:off x="0" y="2959818"/>
              <a:ext cx="12192000" cy="757168"/>
            </a:xfrm>
            <a:custGeom>
              <a:rect b="b" l="l" r="r" t="t"/>
              <a:pathLst>
                <a:path extrusionOk="0" h="757168" w="12192000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0" rotWithShape="0" algn="t" dir="5400000" dist="152400">
                <a:srgbClr val="000000">
                  <a:alpha val="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0" y="2959818"/>
              <a:ext cx="12192000" cy="757168"/>
            </a:xfrm>
            <a:custGeom>
              <a:rect b="b" l="l" r="r" t="t"/>
              <a:pathLst>
                <a:path extrusionOk="0" h="757168" w="12192000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 rotWithShape="1">
              <a:blip r:embed="rId3">
                <a:alphaModFix amt="57000"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9" name="Google Shape;24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250" y="2784325"/>
            <a:ext cx="5475740" cy="397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1"/>
          <p:cNvSpPr/>
          <p:nvPr/>
        </p:nvSpPr>
        <p:spPr>
          <a:xfrm>
            <a:off x="2990790" y="2784325"/>
            <a:ext cx="2745600" cy="188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pic>
        <p:nvPicPr>
          <p:cNvPr id="251" name="Google Shape;251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9550" y="2784325"/>
            <a:ext cx="5096500" cy="397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2" name="Google Shape;252;p11"/>
          <p:cNvSpPr/>
          <p:nvPr/>
        </p:nvSpPr>
        <p:spPr>
          <a:xfrm>
            <a:off x="853400" y="5015550"/>
            <a:ext cx="1091400" cy="10914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1"/>
          <p:cNvSpPr/>
          <p:nvPr/>
        </p:nvSpPr>
        <p:spPr>
          <a:xfrm rot="9231585">
            <a:off x="2245520" y="3766100"/>
            <a:ext cx="4469665" cy="982510"/>
          </a:xfrm>
          <a:prstGeom prst="leftArrow">
            <a:avLst>
              <a:gd fmla="val 41659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1"/>
          <p:cNvSpPr txBox="1"/>
          <p:nvPr/>
        </p:nvSpPr>
        <p:spPr>
          <a:xfrm>
            <a:off x="4063100" y="4748125"/>
            <a:ext cx="1596900" cy="4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/>
              <a:t>通気ダクト</a:t>
            </a:r>
            <a:endParaRPr sz="2000"/>
          </a:p>
        </p:txBody>
      </p:sp>
      <p:sp>
        <p:nvSpPr>
          <p:cNvPr id="255" name="Google Shape;255;p11"/>
          <p:cNvSpPr txBox="1"/>
          <p:nvPr/>
        </p:nvSpPr>
        <p:spPr>
          <a:xfrm>
            <a:off x="8625963" y="6099975"/>
            <a:ext cx="1276500" cy="53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>
                <a:solidFill>
                  <a:schemeClr val="accent1"/>
                </a:solidFill>
              </a:rPr>
              <a:t>冷却</a:t>
            </a:r>
            <a:endParaRPr sz="2300">
              <a:solidFill>
                <a:schemeClr val="accent1"/>
              </a:solidFill>
            </a:endParaRPr>
          </a:p>
        </p:txBody>
      </p:sp>
      <p:sp>
        <p:nvSpPr>
          <p:cNvPr id="256" name="Google Shape;256;p11"/>
          <p:cNvSpPr txBox="1"/>
          <p:nvPr/>
        </p:nvSpPr>
        <p:spPr>
          <a:xfrm>
            <a:off x="10884652" y="4931425"/>
            <a:ext cx="1091400" cy="4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/>
              <a:t>本体へ</a:t>
            </a:r>
            <a:endParaRPr sz="2000"/>
          </a:p>
        </p:txBody>
      </p:sp>
      <p:sp>
        <p:nvSpPr>
          <p:cNvPr id="257" name="Google Shape;257;p11"/>
          <p:cNvSpPr txBox="1"/>
          <p:nvPr/>
        </p:nvSpPr>
        <p:spPr>
          <a:xfrm>
            <a:off x="10633702" y="3950725"/>
            <a:ext cx="1091400" cy="4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/>
              <a:t>外気</a:t>
            </a:r>
            <a:endParaRPr sz="2000"/>
          </a:p>
        </p:txBody>
      </p:sp>
      <p:sp>
        <p:nvSpPr>
          <p:cNvPr id="258" name="Google Shape;258;p11"/>
          <p:cNvSpPr txBox="1"/>
          <p:nvPr/>
        </p:nvSpPr>
        <p:spPr>
          <a:xfrm>
            <a:off x="8305625" y="2994525"/>
            <a:ext cx="2912700" cy="53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/>
              <a:t>NASバッテリー</a:t>
            </a:r>
            <a:endParaRPr sz="2300"/>
          </a:p>
        </p:txBody>
      </p:sp>
      <p:sp>
        <p:nvSpPr>
          <p:cNvPr id="259" name="Google Shape;259;p11"/>
          <p:cNvSpPr txBox="1"/>
          <p:nvPr/>
        </p:nvSpPr>
        <p:spPr>
          <a:xfrm>
            <a:off x="9542298" y="3521675"/>
            <a:ext cx="2024100" cy="4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/>
              <a:t>フィルタ</a:t>
            </a:r>
            <a:endParaRPr sz="2000"/>
          </a:p>
        </p:txBody>
      </p:sp>
      <p:sp>
        <p:nvSpPr>
          <p:cNvPr id="260" name="Google Shape;260;p11"/>
          <p:cNvSpPr txBox="1"/>
          <p:nvPr/>
        </p:nvSpPr>
        <p:spPr>
          <a:xfrm>
            <a:off x="7111040" y="3521675"/>
            <a:ext cx="1091400" cy="4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/>
              <a:t>加熱</a:t>
            </a:r>
            <a:endParaRPr sz="2000"/>
          </a:p>
        </p:txBody>
      </p:sp>
      <p:sp>
        <p:nvSpPr>
          <p:cNvPr id="261" name="Google Shape;261;p11"/>
          <p:cNvSpPr/>
          <p:nvPr/>
        </p:nvSpPr>
        <p:spPr>
          <a:xfrm rot="10800000">
            <a:off x="10276950" y="4268250"/>
            <a:ext cx="818700" cy="40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1"/>
          <p:cNvSpPr/>
          <p:nvPr/>
        </p:nvSpPr>
        <p:spPr>
          <a:xfrm rot="10800000">
            <a:off x="8905275" y="4268250"/>
            <a:ext cx="1070100" cy="40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1"/>
          <p:cNvSpPr/>
          <p:nvPr/>
        </p:nvSpPr>
        <p:spPr>
          <a:xfrm rot="10800000">
            <a:off x="7533900" y="4268250"/>
            <a:ext cx="1207500" cy="40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5d2a6770df_6_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15d2a6770df_6_17"/>
          <p:cNvSpPr txBox="1"/>
          <p:nvPr>
            <p:ph type="title"/>
          </p:nvPr>
        </p:nvSpPr>
        <p:spPr>
          <a:xfrm>
            <a:off x="1371600" y="1978650"/>
            <a:ext cx="9437400" cy="29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ja-JP" sz="35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まとめ</a:t>
            </a:r>
            <a:endParaRPr sz="35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sz="35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ja-JP" sz="35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1)NAS電池を1個組込み、</a:t>
            </a:r>
            <a:r>
              <a:rPr lang="ja-JP" sz="3511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1日10分間であれば、</a:t>
            </a:r>
            <a:endParaRPr sz="3511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9683"/>
              <a:buFont typeface="Arial"/>
              <a:buNone/>
            </a:pPr>
            <a:r>
              <a:rPr lang="ja-JP" sz="3511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　ローバを動かすために必要な電力を供給することが</a:t>
            </a:r>
            <a:endParaRPr sz="3511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9683"/>
              <a:buFont typeface="Arial"/>
              <a:buNone/>
            </a:pPr>
            <a:r>
              <a:rPr lang="ja-JP" sz="3511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　可能である</a:t>
            </a:r>
            <a:endParaRPr sz="3511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76200" lvl="0" marL="228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8354"/>
              <a:buFont typeface="Arial"/>
              <a:buNone/>
            </a:pPr>
            <a:r>
              <a:t/>
            </a:r>
            <a:endParaRPr sz="3511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8354"/>
              <a:buFont typeface="Arial"/>
              <a:buNone/>
            </a:pPr>
            <a:r>
              <a:rPr lang="ja-JP" sz="3511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2)ローバに必要な電力が低くなる場合、NAS電池の</a:t>
            </a:r>
            <a:endParaRPr sz="3511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8354"/>
              <a:buFont typeface="Arial"/>
              <a:buNone/>
            </a:pPr>
            <a:r>
              <a:rPr lang="ja-JP" sz="3511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　受容性はさらに高まる</a:t>
            </a:r>
            <a:endParaRPr sz="3511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75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cxnSp>
        <p:nvCxnSpPr>
          <p:cNvPr id="270" name="Google Shape;270;g15d2a6770df_6_17"/>
          <p:cNvCxnSpPr/>
          <p:nvPr/>
        </p:nvCxnSpPr>
        <p:spPr>
          <a:xfrm rot="10800000">
            <a:off x="1432950" y="1310175"/>
            <a:ext cx="9150900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1" name="Google Shape;271;g15d2a6770df_6_17"/>
          <p:cNvCxnSpPr/>
          <p:nvPr/>
        </p:nvCxnSpPr>
        <p:spPr>
          <a:xfrm rot="10800000">
            <a:off x="1509150" y="5272575"/>
            <a:ext cx="9150900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5d2a6770df_6_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15d2a6770df_6_25"/>
          <p:cNvSpPr txBox="1"/>
          <p:nvPr>
            <p:ph type="title"/>
          </p:nvPr>
        </p:nvSpPr>
        <p:spPr>
          <a:xfrm>
            <a:off x="1371600" y="5776425"/>
            <a:ext cx="94374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lang="ja-JP" sz="35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ご清聴ありがとうございました</a:t>
            </a:r>
            <a:endParaRPr sz="40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cxnSp>
        <p:nvCxnSpPr>
          <p:cNvPr id="278" name="Google Shape;278;g15d2a6770df_6_25"/>
          <p:cNvCxnSpPr/>
          <p:nvPr/>
        </p:nvCxnSpPr>
        <p:spPr>
          <a:xfrm rot="10800000">
            <a:off x="1432950" y="243375"/>
            <a:ext cx="9150900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9" name="Google Shape;279;g15d2a6770df_6_25"/>
          <p:cNvCxnSpPr/>
          <p:nvPr/>
        </p:nvCxnSpPr>
        <p:spPr>
          <a:xfrm rot="10800000">
            <a:off x="1509150" y="6644175"/>
            <a:ext cx="9150900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80" name="Google Shape;280;g15d2a6770df_6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1413" y="379875"/>
            <a:ext cx="5333975" cy="53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5d2a6770df_6_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5d2a6770df_6_32"/>
          <p:cNvSpPr txBox="1"/>
          <p:nvPr>
            <p:ph type="title"/>
          </p:nvPr>
        </p:nvSpPr>
        <p:spPr>
          <a:xfrm>
            <a:off x="926850" y="632775"/>
            <a:ext cx="10338300" cy="57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ja-JP" sz="35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参考文献</a:t>
            </a:r>
            <a:endParaRPr sz="35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sz="35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6666"/>
              <a:buFont typeface="Arial"/>
              <a:buNone/>
            </a:pPr>
            <a:r>
              <a:rPr lang="ja-JP" sz="3000" u="sng">
                <a:solidFill>
                  <a:schemeClr val="hlink"/>
                </a:solidFill>
                <a:latin typeface="MS PGothic"/>
                <a:ea typeface="MS PGothic"/>
                <a:cs typeface="MS PGothic"/>
                <a:sym typeface="MS PGothic"/>
                <a:hlinkClick r:id="rId3"/>
              </a:rPr>
              <a:t>https://www.jaxa.jp/article/special/explore/imamura01_j.html</a:t>
            </a:r>
            <a:endParaRPr sz="30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6666"/>
              <a:buFont typeface="Arial"/>
              <a:buNone/>
            </a:pPr>
            <a:r>
              <a:rPr lang="ja-JP" sz="3000" u="sng">
                <a:solidFill>
                  <a:schemeClr val="hlink"/>
                </a:solidFill>
                <a:latin typeface="MS PGothic"/>
                <a:ea typeface="MS PGothic"/>
                <a:cs typeface="MS PGothic"/>
                <a:sym typeface="MS PGothic"/>
                <a:hlinkClick r:id="rId4"/>
              </a:rPr>
              <a:t>https://www.jaxa.jp/countdown/f17/overview/venus_j.html</a:t>
            </a:r>
            <a:endParaRPr sz="30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6666"/>
              <a:buFont typeface="Arial"/>
              <a:buNone/>
            </a:pPr>
            <a:r>
              <a:rPr lang="ja-JP" sz="3000" u="sng">
                <a:solidFill>
                  <a:schemeClr val="hlink"/>
                </a:solidFill>
                <a:latin typeface="MS PGothic"/>
                <a:ea typeface="MS PGothic"/>
                <a:cs typeface="MS PGothic"/>
                <a:sym typeface="MS PGothic"/>
                <a:hlinkClick r:id="rId5"/>
              </a:rPr>
              <a:t>https://www.nasa.gov/audience/foreducators/k-4/features/F_Measuring_the_Distance_Student_Pages.html</a:t>
            </a:r>
            <a:endParaRPr sz="30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6666"/>
              <a:buFont typeface="Arial"/>
              <a:buNone/>
            </a:pPr>
            <a:r>
              <a:rPr lang="ja-JP" sz="3000" u="sng">
                <a:solidFill>
                  <a:schemeClr val="hlink"/>
                </a:solidFill>
                <a:latin typeface="MS PGothic"/>
                <a:ea typeface="MS PGothic"/>
                <a:cs typeface="MS PGothic"/>
                <a:sym typeface="MS PGothic"/>
                <a:hlinkClick r:id="rId6"/>
              </a:rPr>
              <a:t>https://mars.nasa.gov/msl/surface-experience/?drive=2176&amp;inSitu=false&amp;site=82</a:t>
            </a:r>
            <a:endParaRPr sz="30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6666"/>
              <a:buFont typeface="Arial"/>
              <a:buNone/>
            </a:pPr>
            <a:r>
              <a:rPr lang="ja-JP" sz="3000" u="sng">
                <a:solidFill>
                  <a:schemeClr val="hlink"/>
                </a:solidFill>
                <a:latin typeface="MS PGothic"/>
                <a:ea typeface="MS PGothic"/>
                <a:cs typeface="MS PGothic"/>
                <a:sym typeface="MS PGothic"/>
                <a:hlinkClick r:id="rId7"/>
              </a:rPr>
              <a:t>https://solarsystem.nasa.gov/missions/venera-13/in-depth/</a:t>
            </a:r>
            <a:endParaRPr sz="30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6666"/>
              <a:buFont typeface="Arial"/>
              <a:buNone/>
            </a:pPr>
            <a:r>
              <a:rPr lang="ja-JP" sz="3000" u="sng">
                <a:solidFill>
                  <a:schemeClr val="hlink"/>
                </a:solidFill>
                <a:latin typeface="MS PGothic"/>
                <a:ea typeface="MS PGothic"/>
                <a:cs typeface="MS PGothic"/>
                <a:sym typeface="MS PGothic"/>
                <a:hlinkClick r:id="rId8"/>
              </a:rPr>
              <a:t>https://mars.nasa.gov/MPF/roverpwr/power.html</a:t>
            </a:r>
            <a:endParaRPr sz="30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6666"/>
              <a:buFont typeface="Arial"/>
              <a:buNone/>
            </a:pPr>
            <a:r>
              <a:rPr lang="ja-JP" sz="3000" u="sng">
                <a:solidFill>
                  <a:schemeClr val="hlink"/>
                </a:solidFill>
                <a:latin typeface="MS PGothic"/>
                <a:ea typeface="MS PGothic"/>
                <a:cs typeface="MS PGothic"/>
                <a:sym typeface="MS PGothic"/>
                <a:hlinkClick r:id="rId9"/>
              </a:rPr>
              <a:t>https://tenbou.nies.go.jp/science/description/detail.php?id=100</a:t>
            </a:r>
            <a:endParaRPr sz="30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6666"/>
              <a:buFont typeface="Arial"/>
              <a:buNone/>
            </a:pPr>
            <a:r>
              <a:rPr lang="ja-JP" sz="3000" u="sng">
                <a:solidFill>
                  <a:schemeClr val="hlink"/>
                </a:solidFill>
                <a:latin typeface="MS PGothic"/>
                <a:ea typeface="MS PGothic"/>
                <a:cs typeface="MS PGothic"/>
                <a:sym typeface="MS PGothic"/>
                <a:hlinkClick r:id="rId10"/>
              </a:rPr>
              <a:t>https://d2pn8kiwq2w21t.cloudfront.net/documents/mpf_bQIcJKD.pdf</a:t>
            </a:r>
            <a:endParaRPr sz="30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6666"/>
              <a:buFont typeface="Arial"/>
              <a:buNone/>
            </a:pPr>
            <a:r>
              <a:rPr lang="ja-JP" sz="3000" u="sng">
                <a:solidFill>
                  <a:schemeClr val="hlink"/>
                </a:solidFill>
                <a:latin typeface="MS PGothic"/>
                <a:ea typeface="MS PGothic"/>
                <a:cs typeface="MS PGothic"/>
                <a:sym typeface="MS PGothic"/>
                <a:hlinkClick r:id="rId11"/>
              </a:rPr>
              <a:t>https://ntrs.nasa.gov/citations/20130010972</a:t>
            </a:r>
            <a:endParaRPr sz="30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6666"/>
              <a:buFont typeface="Arial"/>
              <a:buNone/>
            </a:pPr>
            <a:r>
              <a:rPr lang="ja-JP" sz="3000" u="sng">
                <a:solidFill>
                  <a:schemeClr val="hlink"/>
                </a:solidFill>
                <a:latin typeface="MS PGothic"/>
                <a:ea typeface="MS PGothic"/>
                <a:cs typeface="MS PGothic"/>
                <a:sym typeface="MS PGothic"/>
                <a:hlinkClick r:id="rId12"/>
              </a:rPr>
              <a:t>https://arc.aiaa.org/doi/abs/10.2514/6.2011-7268</a:t>
            </a:r>
            <a:endParaRPr sz="30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6666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6666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cxnSp>
        <p:nvCxnSpPr>
          <p:cNvPr id="287" name="Google Shape;287;g15d2a6770df_6_32"/>
          <p:cNvCxnSpPr/>
          <p:nvPr/>
        </p:nvCxnSpPr>
        <p:spPr>
          <a:xfrm rot="10800000">
            <a:off x="1509150" y="284750"/>
            <a:ext cx="9150900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8" name="Google Shape;288;g15d2a6770df_6_32"/>
          <p:cNvCxnSpPr/>
          <p:nvPr/>
        </p:nvCxnSpPr>
        <p:spPr>
          <a:xfrm rot="10800000">
            <a:off x="1509150" y="6567975"/>
            <a:ext cx="9150900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2"/>
          <p:cNvGrpSpPr/>
          <p:nvPr/>
        </p:nvGrpSpPr>
        <p:grpSpPr>
          <a:xfrm>
            <a:off x="-2" y="-1"/>
            <a:ext cx="4581526" cy="6858002"/>
            <a:chOff x="-2" y="-1"/>
            <a:chExt cx="4581526" cy="6858002"/>
          </a:xfrm>
        </p:grpSpPr>
        <p:grpSp>
          <p:nvGrpSpPr>
            <p:cNvPr id="117" name="Google Shape;117;p2"/>
            <p:cNvGrpSpPr/>
            <p:nvPr/>
          </p:nvGrpSpPr>
          <p:grpSpPr>
            <a:xfrm>
              <a:off x="-2" y="-1"/>
              <a:ext cx="4572002" cy="6858002"/>
              <a:chOff x="-2" y="-1"/>
              <a:chExt cx="4572002" cy="6858002"/>
            </a:xfrm>
          </p:grpSpPr>
          <p:sp>
            <p:nvSpPr>
              <p:cNvPr id="118" name="Google Shape;118;p2"/>
              <p:cNvSpPr/>
              <p:nvPr/>
            </p:nvSpPr>
            <p:spPr>
              <a:xfrm>
                <a:off x="-2" y="-1"/>
                <a:ext cx="4572002" cy="6858002"/>
              </a:xfrm>
              <a:custGeom>
                <a:rect b="b" l="l" r="r" t="t"/>
                <a:pathLst>
                  <a:path extrusionOk="0" h="6858002" w="4572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-2" y="-1"/>
                <a:ext cx="4572002" cy="6858002"/>
              </a:xfrm>
              <a:custGeom>
                <a:rect b="b" l="l" r="r" t="t"/>
                <a:pathLst>
                  <a:path extrusionOk="0" h="6858002" w="4572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dk1">
                  <a:alpha val="8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" name="Google Shape;120;p2"/>
            <p:cNvGrpSpPr/>
            <p:nvPr/>
          </p:nvGrpSpPr>
          <p:grpSpPr>
            <a:xfrm>
              <a:off x="3697283" y="0"/>
              <a:ext cx="884241" cy="6858002"/>
              <a:chOff x="3697283" y="0"/>
              <a:chExt cx="884241" cy="6858002"/>
            </a:xfrm>
          </p:grpSpPr>
          <p:grpSp>
            <p:nvGrpSpPr>
              <p:cNvPr id="121" name="Google Shape;121;p2"/>
              <p:cNvGrpSpPr/>
              <p:nvPr/>
            </p:nvGrpSpPr>
            <p:grpSpPr>
              <a:xfrm>
                <a:off x="3697283" y="0"/>
                <a:ext cx="884241" cy="6858001"/>
                <a:chOff x="3697283" y="0"/>
                <a:chExt cx="884241" cy="6858001"/>
              </a:xfrm>
            </p:grpSpPr>
            <p:sp>
              <p:nvSpPr>
                <p:cNvPr id="122" name="Google Shape;122;p2"/>
                <p:cNvSpPr/>
                <p:nvPr/>
              </p:nvSpPr>
              <p:spPr>
                <a:xfrm flipH="1" rot="-5400000">
                  <a:off x="705641" y="2991642"/>
                  <a:ext cx="6858001" cy="874716"/>
                </a:xfrm>
                <a:custGeom>
                  <a:rect b="b" l="l" r="r" t="t"/>
                  <a:pathLst>
                    <a:path extrusionOk="0" h="874716" w="6858001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" name="Google Shape;123;p2"/>
                <p:cNvSpPr/>
                <p:nvPr/>
              </p:nvSpPr>
              <p:spPr>
                <a:xfrm flipH="1" rot="-5400000">
                  <a:off x="715166" y="2991642"/>
                  <a:ext cx="6858001" cy="874716"/>
                </a:xfrm>
                <a:custGeom>
                  <a:rect b="b" l="l" r="r" t="t"/>
                  <a:pathLst>
                    <a:path extrusionOk="0" h="874716" w="6858001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4" name="Google Shape;124;p2"/>
              <p:cNvGrpSpPr/>
              <p:nvPr/>
            </p:nvGrpSpPr>
            <p:grpSpPr>
              <a:xfrm>
                <a:off x="3697283" y="1"/>
                <a:ext cx="884241" cy="6858001"/>
                <a:chOff x="3697283" y="0"/>
                <a:chExt cx="884241" cy="6858001"/>
              </a:xfrm>
            </p:grpSpPr>
            <p:sp>
              <p:nvSpPr>
                <p:cNvPr id="125" name="Google Shape;125;p2"/>
                <p:cNvSpPr/>
                <p:nvPr/>
              </p:nvSpPr>
              <p:spPr>
                <a:xfrm flipH="1" rot="-5400000">
                  <a:off x="705641" y="2991642"/>
                  <a:ext cx="6858001" cy="874716"/>
                </a:xfrm>
                <a:custGeom>
                  <a:rect b="b" l="l" r="r" t="t"/>
                  <a:pathLst>
                    <a:path extrusionOk="0" h="874716" w="6858001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blipFill rotWithShape="1">
                  <a:blip r:embed="rId3">
                    <a:alphaModFix amt="57000"/>
                  </a:blip>
                  <a:tile algn="tl" flip="none" tx="0" sx="100000" ty="0" sy="100000"/>
                </a:blip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" name="Google Shape;126;p2"/>
                <p:cNvSpPr/>
                <p:nvPr/>
              </p:nvSpPr>
              <p:spPr>
                <a:xfrm flipH="1" rot="-5400000">
                  <a:off x="715166" y="2991642"/>
                  <a:ext cx="6858001" cy="874716"/>
                </a:xfrm>
                <a:custGeom>
                  <a:rect b="b" l="l" r="r" t="t"/>
                  <a:pathLst>
                    <a:path extrusionOk="0" h="874716" w="6858001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blipFill rotWithShape="1">
                  <a:blip r:embed="rId3">
                    <a:alphaModFix amt="57000"/>
                  </a:blip>
                  <a:tile algn="tl" flip="none" tx="0" sx="100000" ty="0" sy="100000"/>
                </a:blip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27" name="Google Shape;127;p2"/>
          <p:cNvSpPr txBox="1"/>
          <p:nvPr>
            <p:ph type="title"/>
          </p:nvPr>
        </p:nvSpPr>
        <p:spPr>
          <a:xfrm>
            <a:off x="724725" y="1452750"/>
            <a:ext cx="15681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S Gothic"/>
              <a:buNone/>
            </a:pPr>
            <a:r>
              <a:rPr lang="ja-JP" sz="4900">
                <a:latin typeface="MS Gothic"/>
                <a:ea typeface="MS Gothic"/>
                <a:cs typeface="MS Gothic"/>
                <a:sym typeface="MS Gothic"/>
              </a:rPr>
              <a:t>目次</a:t>
            </a:r>
            <a:endParaRPr sz="5300"/>
          </a:p>
        </p:txBody>
      </p:sp>
      <p:sp>
        <p:nvSpPr>
          <p:cNvPr id="128" name="Google Shape;128;p2"/>
          <p:cNvSpPr txBox="1"/>
          <p:nvPr>
            <p:ph idx="1" type="body"/>
          </p:nvPr>
        </p:nvSpPr>
        <p:spPr>
          <a:xfrm>
            <a:off x="5416651" y="1452754"/>
            <a:ext cx="6140400" cy="3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MS PMincho"/>
              <a:buChar char="•"/>
            </a:pPr>
            <a:r>
              <a:rPr lang="ja-JP" sz="3900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選んだ</a:t>
            </a:r>
            <a:r>
              <a:rPr lang="ja-JP" sz="3900">
                <a:latin typeface="MS PMincho"/>
                <a:ea typeface="MS PMincho"/>
                <a:cs typeface="MS PMincho"/>
                <a:sym typeface="MS PMincho"/>
              </a:rPr>
              <a:t>課題</a:t>
            </a:r>
            <a:endParaRPr sz="3900">
              <a:solidFill>
                <a:schemeClr val="lt1"/>
              </a:solidFill>
              <a:latin typeface="MS PMincho"/>
              <a:ea typeface="MS PMincho"/>
              <a:cs typeface="MS PMincho"/>
              <a:sym typeface="MS PMincho"/>
            </a:endParaRPr>
          </a:p>
          <a:p>
            <a:pPr indent="-2984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MS PMincho"/>
              <a:buChar char="•"/>
            </a:pPr>
            <a:r>
              <a:rPr lang="ja-JP" sz="3900">
                <a:latin typeface="MS PMincho"/>
                <a:ea typeface="MS PMincho"/>
                <a:cs typeface="MS PMincho"/>
                <a:sym typeface="MS PMincho"/>
              </a:rPr>
              <a:t>課題</a:t>
            </a:r>
            <a:r>
              <a:rPr lang="ja-JP" sz="3900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背景</a:t>
            </a:r>
            <a:endParaRPr sz="3900">
              <a:solidFill>
                <a:schemeClr val="lt1"/>
              </a:solidFill>
              <a:latin typeface="MS PMincho"/>
              <a:ea typeface="MS PMincho"/>
              <a:cs typeface="MS PMincho"/>
              <a:sym typeface="MS PMincho"/>
            </a:endParaRPr>
          </a:p>
          <a:p>
            <a:pPr indent="-2984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MS PMincho"/>
              <a:buChar char="•"/>
            </a:pPr>
            <a:r>
              <a:rPr lang="ja-JP" sz="3900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チームの目標</a:t>
            </a:r>
            <a:endParaRPr sz="3900">
              <a:solidFill>
                <a:schemeClr val="lt1"/>
              </a:solidFill>
              <a:latin typeface="MS PMincho"/>
              <a:ea typeface="MS PMincho"/>
              <a:cs typeface="MS PMincho"/>
              <a:sym typeface="MS PMincho"/>
            </a:endParaRPr>
          </a:p>
          <a:p>
            <a:pPr indent="-2984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MS PMincho"/>
              <a:buChar char="•"/>
            </a:pPr>
            <a:r>
              <a:rPr lang="ja-JP" sz="3900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目標を達成するために</a:t>
            </a:r>
            <a:endParaRPr sz="3900">
              <a:solidFill>
                <a:schemeClr val="lt1"/>
              </a:solidFill>
              <a:latin typeface="MS PMincho"/>
              <a:ea typeface="MS PMincho"/>
              <a:cs typeface="MS PMincho"/>
              <a:sym typeface="MS PMincho"/>
            </a:endParaRPr>
          </a:p>
          <a:p>
            <a:pPr indent="-2984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MS PMincho"/>
              <a:buChar char="•"/>
            </a:pPr>
            <a:r>
              <a:rPr lang="ja-JP" sz="3900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まとめ</a:t>
            </a:r>
            <a:endParaRPr sz="3900">
              <a:solidFill>
                <a:schemeClr val="lt1"/>
              </a:solidFill>
              <a:latin typeface="MS PMincho"/>
              <a:ea typeface="MS PMincho"/>
              <a:cs typeface="MS PMincho"/>
              <a:sym typeface="MS PMinch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"/>
          <p:cNvPicPr preferRelativeResize="0"/>
          <p:nvPr/>
        </p:nvPicPr>
        <p:blipFill rotWithShape="1">
          <a:blip r:embed="rId3">
            <a:alphaModFix/>
          </a:blip>
          <a:srcRect b="10168" l="0" r="1" t="118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/>
          <p:nvPr/>
        </p:nvSpPr>
        <p:spPr>
          <a:xfrm>
            <a:off x="7488621" y="2277613"/>
            <a:ext cx="4703379" cy="4580387"/>
          </a:xfrm>
          <a:custGeom>
            <a:rect b="b" l="l" r="r" t="t"/>
            <a:pathLst>
              <a:path extrusionOk="0" h="1298" w="1333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lt1">
              <a:alpha val="698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 txBox="1"/>
          <p:nvPr>
            <p:ph type="title"/>
          </p:nvPr>
        </p:nvSpPr>
        <p:spPr>
          <a:xfrm>
            <a:off x="8022025" y="4299057"/>
            <a:ext cx="38520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ja-JP" sz="4000">
                <a:latin typeface="MS PMincho"/>
                <a:ea typeface="MS PMincho"/>
                <a:cs typeface="MS PMincho"/>
                <a:sym typeface="MS PMincho"/>
              </a:rPr>
              <a:t>選択した課題</a:t>
            </a:r>
            <a:endParaRPr>
              <a:latin typeface="MS PMincho"/>
              <a:ea typeface="MS PMincho"/>
              <a:cs typeface="MS PMincho"/>
              <a:sym typeface="MS PMincho"/>
            </a:endParaRPr>
          </a:p>
        </p:txBody>
      </p:sp>
      <p:cxnSp>
        <p:nvCxnSpPr>
          <p:cNvPr id="136" name="Google Shape;136;p3"/>
          <p:cNvCxnSpPr/>
          <p:nvPr/>
        </p:nvCxnSpPr>
        <p:spPr>
          <a:xfrm>
            <a:off x="8495725" y="5117900"/>
            <a:ext cx="2988900" cy="0"/>
          </a:xfrm>
          <a:prstGeom prst="straightConnector1">
            <a:avLst/>
          </a:prstGeom>
          <a:noFill/>
          <a:ln cap="sq" cmpd="sng" w="38100">
            <a:solidFill>
              <a:srgbClr val="262626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4"/>
          <p:cNvGrpSpPr/>
          <p:nvPr/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43" name="Google Shape;143;p4"/>
            <p:cNvSpPr/>
            <p:nvPr/>
          </p:nvSpPr>
          <p:spPr>
            <a:xfrm>
              <a:off x="0" y="0"/>
              <a:ext cx="12192000" cy="2561771"/>
            </a:xfrm>
            <a:custGeom>
              <a:rect b="b" l="l" r="r" t="t"/>
              <a:pathLst>
                <a:path extrusionOk="0" h="2561771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0" y="0"/>
              <a:ext cx="12192000" cy="2561771"/>
            </a:xfrm>
            <a:custGeom>
              <a:rect b="b" l="l" r="r" t="t"/>
              <a:pathLst>
                <a:path extrusionOk="0" h="2561771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dk1">
                <a:alpha val="8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4"/>
          <p:cNvSpPr txBox="1"/>
          <p:nvPr>
            <p:ph type="title"/>
          </p:nvPr>
        </p:nvSpPr>
        <p:spPr>
          <a:xfrm>
            <a:off x="1712915" y="1040400"/>
            <a:ext cx="78660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ja-JP" sz="4000">
                <a:latin typeface="MS PGothic"/>
                <a:ea typeface="MS PGothic"/>
                <a:cs typeface="MS PGothic"/>
                <a:sym typeface="MS PGothic"/>
              </a:rPr>
              <a:t>金星を探査する理由</a:t>
            </a:r>
            <a:endParaRPr sz="4000">
              <a:latin typeface="MS PGothic"/>
              <a:ea typeface="MS PGothic"/>
              <a:cs typeface="MS PGothic"/>
              <a:sym typeface="MS PGothic"/>
            </a:endParaRPr>
          </a:p>
        </p:txBody>
      </p:sp>
      <p:grpSp>
        <p:nvGrpSpPr>
          <p:cNvPr id="146" name="Google Shape;146;p4"/>
          <p:cNvGrpSpPr/>
          <p:nvPr/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47" name="Google Shape;147;p4"/>
            <p:cNvSpPr/>
            <p:nvPr/>
          </p:nvSpPr>
          <p:spPr>
            <a:xfrm>
              <a:off x="0" y="2959818"/>
              <a:ext cx="12192000" cy="757168"/>
            </a:xfrm>
            <a:custGeom>
              <a:rect b="b" l="l" r="r" t="t"/>
              <a:pathLst>
                <a:path extrusionOk="0" h="757168" w="12192000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0" rotWithShape="0" algn="t" dir="5400000" dist="152400">
                <a:srgbClr val="000000">
                  <a:alpha val="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0" y="2959818"/>
              <a:ext cx="12192000" cy="757168"/>
            </a:xfrm>
            <a:custGeom>
              <a:rect b="b" l="l" r="r" t="t"/>
              <a:pathLst>
                <a:path extrusionOk="0" h="757168" w="12192000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 rotWithShape="1">
              <a:blip r:embed="rId3">
                <a:alphaModFix amt="57000"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4"/>
          <p:cNvSpPr txBox="1"/>
          <p:nvPr>
            <p:ph idx="1" type="body"/>
          </p:nvPr>
        </p:nvSpPr>
        <p:spPr>
          <a:xfrm>
            <a:off x="1496550" y="5318175"/>
            <a:ext cx="91989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S PMincho"/>
              <a:buChar char="•"/>
            </a:pPr>
            <a:r>
              <a:rPr lang="ja-JP" sz="3000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太陽系の中では唯一地球とほぼ</a:t>
            </a:r>
            <a:r>
              <a:rPr lang="ja-JP" sz="3000">
                <a:solidFill>
                  <a:srgbClr val="FF0000"/>
                </a:solidFill>
                <a:latin typeface="MS PMincho"/>
                <a:ea typeface="MS PMincho"/>
                <a:cs typeface="MS PMincho"/>
                <a:sym typeface="MS PMincho"/>
              </a:rPr>
              <a:t>同じ大きさ</a:t>
            </a:r>
            <a:r>
              <a:rPr lang="ja-JP" sz="3000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と</a:t>
            </a:r>
            <a:endParaRPr sz="3000">
              <a:solidFill>
                <a:schemeClr val="lt1"/>
              </a:solidFill>
              <a:latin typeface="MS PMincho"/>
              <a:ea typeface="MS PMincho"/>
              <a:cs typeface="MS PMincho"/>
              <a:sym typeface="MS PMinch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000">
                <a:solidFill>
                  <a:srgbClr val="FF0000"/>
                </a:solidFill>
                <a:latin typeface="MS PMincho"/>
                <a:ea typeface="MS PMincho"/>
                <a:cs typeface="MS PMincho"/>
                <a:sym typeface="MS PMincho"/>
              </a:rPr>
              <a:t>質量</a:t>
            </a:r>
            <a:r>
              <a:rPr lang="ja-JP" sz="3000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を持っているため、地球と同時期に似たような姿で誕生したと考えられている</a:t>
            </a:r>
            <a:endParaRPr sz="3000">
              <a:solidFill>
                <a:schemeClr val="lt1"/>
              </a:solidFill>
              <a:latin typeface="MS PMincho"/>
              <a:ea typeface="MS PMincho"/>
              <a:cs typeface="MS PMincho"/>
              <a:sym typeface="MS PMincho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</p:txBody>
      </p:sp>
      <p:graphicFrame>
        <p:nvGraphicFramePr>
          <p:cNvPr id="150" name="Google Shape;150;p4"/>
          <p:cNvGraphicFramePr/>
          <p:nvPr/>
        </p:nvGraphicFramePr>
        <p:xfrm>
          <a:off x="1087124" y="282334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{FB9241EA-6AFA-41BC-BE2A-0F6127BB9B1A}</a:tableStyleId>
              </a:tblPr>
              <a:tblGrid>
                <a:gridCol w="2113800"/>
                <a:gridCol w="2378925"/>
                <a:gridCol w="2793100"/>
                <a:gridCol w="2731925"/>
              </a:tblGrid>
              <a:tr h="3624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u="none" cap="none" strike="noStrike"/>
                        <a:t> 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>
                          <a:solidFill>
                            <a:srgbClr val="FF0000"/>
                          </a:solidFill>
                        </a:rPr>
                        <a:t>金星</a:t>
                      </a:r>
                      <a:endParaRPr sz="105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地球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火星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6631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u="none" cap="none" strike="noStrike"/>
                        <a:t>太陽との距離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u="none" cap="none" strike="noStrike">
                          <a:latin typeface="Meiryo"/>
                          <a:ea typeface="Meiryo"/>
                          <a:cs typeface="Meiryo"/>
                          <a:sym typeface="Meiryo"/>
                        </a:rPr>
                        <a:t>1億</a:t>
                      </a:r>
                      <a:r>
                        <a:rPr lang="ja-JP" sz="2400">
                          <a:latin typeface="Meiryo"/>
                          <a:ea typeface="Meiryo"/>
                          <a:cs typeface="Meiryo"/>
                          <a:sym typeface="Meiryo"/>
                        </a:rPr>
                        <a:t>820</a:t>
                      </a:r>
                      <a:r>
                        <a:rPr lang="ja-JP" sz="2400" u="none" cap="none" strike="noStrike">
                          <a:latin typeface="Meiryo"/>
                          <a:ea typeface="Meiryo"/>
                          <a:cs typeface="Meiryo"/>
                          <a:sym typeface="Meiryo"/>
                        </a:rPr>
                        <a:t>万km</a:t>
                      </a:r>
                      <a:endParaRPr sz="1050" u="none" cap="none" strike="noStrike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>
                          <a:latin typeface="Meiryo"/>
                          <a:ea typeface="Meiryo"/>
                          <a:cs typeface="Meiryo"/>
                          <a:sym typeface="Meiryo"/>
                        </a:rPr>
                        <a:t>1</a:t>
                      </a:r>
                      <a:r>
                        <a:rPr lang="ja-JP" sz="2400" u="none" cap="none" strike="noStrike">
                          <a:latin typeface="Meiryo"/>
                          <a:ea typeface="Meiryo"/>
                          <a:cs typeface="Meiryo"/>
                          <a:sym typeface="Meiryo"/>
                        </a:rPr>
                        <a:t>億</a:t>
                      </a:r>
                      <a:r>
                        <a:rPr lang="ja-JP" sz="2400">
                          <a:latin typeface="Meiryo"/>
                          <a:ea typeface="Meiryo"/>
                          <a:cs typeface="Meiryo"/>
                          <a:sym typeface="Meiryo"/>
                        </a:rPr>
                        <a:t>4960</a:t>
                      </a:r>
                      <a:r>
                        <a:rPr lang="ja-JP" sz="2400" u="none" cap="none" strike="noStrike">
                          <a:latin typeface="Meiryo"/>
                          <a:ea typeface="Meiryo"/>
                          <a:cs typeface="Meiryo"/>
                          <a:sym typeface="Meiryo"/>
                        </a:rPr>
                        <a:t>万km</a:t>
                      </a:r>
                      <a:endParaRPr sz="1050" u="none" cap="none" strike="noStrike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>
                          <a:latin typeface="Meiryo"/>
                          <a:ea typeface="Meiryo"/>
                          <a:cs typeface="Meiryo"/>
                          <a:sym typeface="Meiryo"/>
                        </a:rPr>
                        <a:t>2</a:t>
                      </a:r>
                      <a:r>
                        <a:rPr lang="ja-JP" sz="2400" u="none" cap="none" strike="noStrike">
                          <a:latin typeface="Meiryo"/>
                          <a:ea typeface="Meiryo"/>
                          <a:cs typeface="Meiryo"/>
                          <a:sym typeface="Meiryo"/>
                        </a:rPr>
                        <a:t>億2794万km</a:t>
                      </a:r>
                      <a:endParaRPr sz="1050" u="none" cap="none" strike="noStrike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0" marB="0" marR="68575" marL="68575"/>
                </a:tc>
              </a:tr>
              <a:tr h="6258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u="none" cap="none" strike="noStrike"/>
                        <a:t>大きさ(半径)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u="none" cap="none" strike="noStrike">
                          <a:latin typeface="Meiryo"/>
                          <a:ea typeface="Meiryo"/>
                          <a:cs typeface="Meiryo"/>
                          <a:sym typeface="Meiryo"/>
                        </a:rPr>
                        <a:t>約6</a:t>
                      </a:r>
                      <a:r>
                        <a:rPr lang="ja-JP" sz="2400">
                          <a:latin typeface="Meiryo"/>
                          <a:ea typeface="Meiryo"/>
                          <a:cs typeface="Meiryo"/>
                          <a:sym typeface="Meiryo"/>
                        </a:rPr>
                        <a:t>052</a:t>
                      </a:r>
                      <a:r>
                        <a:rPr lang="ja-JP" sz="2400" u="none" cap="none" strike="noStrike">
                          <a:latin typeface="Meiryo"/>
                          <a:ea typeface="Meiryo"/>
                          <a:cs typeface="Meiryo"/>
                          <a:sym typeface="Meiryo"/>
                        </a:rPr>
                        <a:t>km</a:t>
                      </a:r>
                      <a:endParaRPr sz="1050" u="none" cap="none" strike="noStrike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u="none" cap="none" strike="noStrike">
                          <a:latin typeface="Meiryo"/>
                          <a:ea typeface="Meiryo"/>
                          <a:cs typeface="Meiryo"/>
                          <a:sym typeface="Meiryo"/>
                        </a:rPr>
                        <a:t>約</a:t>
                      </a:r>
                      <a:r>
                        <a:rPr lang="ja-JP" sz="2400">
                          <a:latin typeface="Meiryo"/>
                          <a:ea typeface="Meiryo"/>
                          <a:cs typeface="Meiryo"/>
                          <a:sym typeface="Meiryo"/>
                        </a:rPr>
                        <a:t>6378</a:t>
                      </a:r>
                      <a:r>
                        <a:rPr lang="ja-JP" sz="2400" u="none" cap="none" strike="noStrike">
                          <a:latin typeface="Meiryo"/>
                          <a:ea typeface="Meiryo"/>
                          <a:cs typeface="Meiryo"/>
                          <a:sym typeface="Meiryo"/>
                        </a:rPr>
                        <a:t>km</a:t>
                      </a:r>
                      <a:endParaRPr sz="1050" u="none" cap="none" strike="noStrike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u="none" cap="none" strike="noStrike">
                          <a:latin typeface="Meiryo"/>
                          <a:ea typeface="Meiryo"/>
                          <a:cs typeface="Meiryo"/>
                          <a:sym typeface="Meiryo"/>
                        </a:rPr>
                        <a:t>約</a:t>
                      </a:r>
                      <a:r>
                        <a:rPr lang="ja-JP" sz="2400">
                          <a:latin typeface="Meiryo"/>
                          <a:ea typeface="Meiryo"/>
                          <a:cs typeface="Meiryo"/>
                          <a:sym typeface="Meiryo"/>
                        </a:rPr>
                        <a:t>6779</a:t>
                      </a:r>
                      <a:r>
                        <a:rPr lang="ja-JP" sz="2400" u="none" cap="none" strike="noStrike">
                          <a:latin typeface="Meiryo"/>
                          <a:ea typeface="Meiryo"/>
                          <a:cs typeface="Meiryo"/>
                          <a:sym typeface="Meiryo"/>
                        </a:rPr>
                        <a:t>km</a:t>
                      </a:r>
                      <a:endParaRPr sz="1050" u="none" cap="none" strike="noStrike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0" marB="0" marR="68575" marL="68575"/>
                </a:tc>
              </a:tr>
              <a:tr h="7249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u="none" cap="none" strike="noStrike"/>
                        <a:t>質量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>
                          <a:latin typeface="Meiryo"/>
                          <a:ea typeface="Meiryo"/>
                          <a:cs typeface="Meiryo"/>
                          <a:sym typeface="Meiryo"/>
                        </a:rPr>
                        <a:t>4.869</a:t>
                      </a:r>
                      <a:r>
                        <a:rPr lang="ja-JP" sz="2400" u="none" cap="none" strike="noStrike">
                          <a:latin typeface="Meiryo"/>
                          <a:ea typeface="Meiryo"/>
                          <a:cs typeface="Meiryo"/>
                          <a:sym typeface="Meiryo"/>
                        </a:rPr>
                        <a:t>×10^24kg</a:t>
                      </a:r>
                      <a:endParaRPr sz="1050" u="none" cap="none" strike="noStrike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>
                          <a:latin typeface="Meiryo"/>
                          <a:ea typeface="Meiryo"/>
                          <a:cs typeface="Meiryo"/>
                          <a:sym typeface="Meiryo"/>
                        </a:rPr>
                        <a:t>5.974</a:t>
                      </a:r>
                      <a:r>
                        <a:rPr lang="ja-JP" sz="2400" u="none" cap="none" strike="noStrike">
                          <a:latin typeface="Meiryo"/>
                          <a:ea typeface="Meiryo"/>
                          <a:cs typeface="Meiryo"/>
                          <a:sym typeface="Meiryo"/>
                        </a:rPr>
                        <a:t>×10^2</a:t>
                      </a:r>
                      <a:r>
                        <a:rPr lang="ja-JP" sz="2400">
                          <a:latin typeface="Meiryo"/>
                          <a:ea typeface="Meiryo"/>
                          <a:cs typeface="Meiryo"/>
                          <a:sym typeface="Meiryo"/>
                        </a:rPr>
                        <a:t>4kg</a:t>
                      </a:r>
                      <a:endParaRPr sz="1050" u="none" cap="none" strike="noStrike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>
                          <a:latin typeface="Meiryo"/>
                          <a:ea typeface="Meiryo"/>
                          <a:cs typeface="Meiryo"/>
                          <a:sym typeface="Meiryo"/>
                        </a:rPr>
                        <a:t>0.64169</a:t>
                      </a:r>
                      <a:r>
                        <a:rPr lang="ja-JP" sz="2400" u="none" cap="none" strike="noStrike">
                          <a:latin typeface="Meiryo"/>
                          <a:ea typeface="Meiryo"/>
                          <a:cs typeface="Meiryo"/>
                          <a:sym typeface="Meiryo"/>
                        </a:rPr>
                        <a:t>×10^24kg</a:t>
                      </a:r>
                      <a:endParaRPr sz="1050" u="none" cap="none" strike="noStrike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 txBox="1"/>
          <p:nvPr>
            <p:ph type="title"/>
          </p:nvPr>
        </p:nvSpPr>
        <p:spPr>
          <a:xfrm>
            <a:off x="2399271" y="1978640"/>
            <a:ext cx="6935700" cy="29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lang="ja-JP" sz="35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目標</a:t>
            </a:r>
            <a:endParaRPr sz="35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t/>
            </a:r>
            <a:endParaRPr sz="35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lang="ja-JP" sz="40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金星環境における</a:t>
            </a:r>
            <a:r>
              <a:rPr lang="ja-JP" sz="40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60日間</a:t>
            </a:r>
            <a:r>
              <a:rPr lang="ja-JP" sz="40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の</a:t>
            </a:r>
            <a:br>
              <a:rPr lang="ja-JP" sz="40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 sz="40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電力供給システムを設計する</a:t>
            </a:r>
            <a:endParaRPr sz="40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cxnSp>
        <p:nvCxnSpPr>
          <p:cNvPr id="157" name="Google Shape;157;p5"/>
          <p:cNvCxnSpPr/>
          <p:nvPr/>
        </p:nvCxnSpPr>
        <p:spPr>
          <a:xfrm rot="10800000">
            <a:off x="2399233" y="1883640"/>
            <a:ext cx="6935760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" name="Google Shape;158;p5"/>
          <p:cNvCxnSpPr/>
          <p:nvPr/>
        </p:nvCxnSpPr>
        <p:spPr>
          <a:xfrm rot="10800000">
            <a:off x="2399233" y="5066757"/>
            <a:ext cx="6935760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8"/>
          <p:cNvGrpSpPr/>
          <p:nvPr/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65" name="Google Shape;165;p8"/>
            <p:cNvSpPr/>
            <p:nvPr/>
          </p:nvSpPr>
          <p:spPr>
            <a:xfrm>
              <a:off x="0" y="0"/>
              <a:ext cx="12192000" cy="2561771"/>
            </a:xfrm>
            <a:custGeom>
              <a:rect b="b" l="l" r="r" t="t"/>
              <a:pathLst>
                <a:path extrusionOk="0" h="2561771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0" y="0"/>
              <a:ext cx="12192000" cy="2561771"/>
            </a:xfrm>
            <a:custGeom>
              <a:rect b="b" l="l" r="r" t="t"/>
              <a:pathLst>
                <a:path extrusionOk="0" h="2561771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dk1">
                <a:alpha val="8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8"/>
          <p:cNvSpPr txBox="1"/>
          <p:nvPr>
            <p:ph type="title"/>
          </p:nvPr>
        </p:nvSpPr>
        <p:spPr>
          <a:xfrm>
            <a:off x="1712914" y="1040400"/>
            <a:ext cx="8766171" cy="7003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ja-JP" sz="4000">
                <a:latin typeface="MS PGothic"/>
                <a:ea typeface="MS PGothic"/>
                <a:cs typeface="MS PGothic"/>
                <a:sym typeface="MS PGothic"/>
              </a:rPr>
              <a:t>NAS電池(</a:t>
            </a:r>
            <a:r>
              <a:rPr lang="ja-JP" sz="4000">
                <a:latin typeface="MS PGothic"/>
                <a:ea typeface="MS PGothic"/>
                <a:cs typeface="MS PGothic"/>
                <a:sym typeface="MS PGothic"/>
              </a:rPr>
              <a:t>ナトリウム硫黄電池</a:t>
            </a:r>
            <a:r>
              <a:rPr lang="ja-JP" sz="4000">
                <a:latin typeface="MS PGothic"/>
                <a:ea typeface="MS PGothic"/>
                <a:cs typeface="MS PGothic"/>
                <a:sym typeface="MS PGothic"/>
              </a:rPr>
              <a:t>)の仕組み</a:t>
            </a:r>
            <a:endParaRPr sz="4000">
              <a:latin typeface="MS PGothic"/>
              <a:ea typeface="MS PGothic"/>
              <a:cs typeface="MS PGothic"/>
              <a:sym typeface="MS PGothic"/>
            </a:endParaRPr>
          </a:p>
        </p:txBody>
      </p:sp>
      <p:grpSp>
        <p:nvGrpSpPr>
          <p:cNvPr id="168" name="Google Shape;168;p8"/>
          <p:cNvGrpSpPr/>
          <p:nvPr/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69" name="Google Shape;169;p8"/>
            <p:cNvSpPr/>
            <p:nvPr/>
          </p:nvSpPr>
          <p:spPr>
            <a:xfrm>
              <a:off x="0" y="2959818"/>
              <a:ext cx="12192000" cy="757168"/>
            </a:xfrm>
            <a:custGeom>
              <a:rect b="b" l="l" r="r" t="t"/>
              <a:pathLst>
                <a:path extrusionOk="0" h="757168" w="12192000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0" rotWithShape="0" algn="t" dir="5400000" dist="152400">
                <a:srgbClr val="000000">
                  <a:alpha val="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0" y="2959818"/>
              <a:ext cx="12192000" cy="757168"/>
            </a:xfrm>
            <a:custGeom>
              <a:rect b="b" l="l" r="r" t="t"/>
              <a:pathLst>
                <a:path extrusionOk="0" h="757168" w="12192000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 rotWithShape="1">
              <a:blip r:embed="rId3">
                <a:alphaModFix amt="57000"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8"/>
          <p:cNvSpPr txBox="1"/>
          <p:nvPr>
            <p:ph idx="1" type="body"/>
          </p:nvPr>
        </p:nvSpPr>
        <p:spPr>
          <a:xfrm>
            <a:off x="1712914" y="3070719"/>
            <a:ext cx="7866061" cy="2937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5273300" y="2920186"/>
            <a:ext cx="6209400" cy="3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S PMincho"/>
              <a:buChar char="•"/>
            </a:pPr>
            <a:r>
              <a:rPr lang="ja-JP" sz="3000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固体電解質の中をナトリウムイオン</a:t>
            </a:r>
            <a:r>
              <a:rPr lang="ja-JP" sz="3000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が</a:t>
            </a:r>
            <a:endParaRPr sz="3000">
              <a:solidFill>
                <a:schemeClr val="lt1"/>
              </a:solidFill>
              <a:latin typeface="MS PMincho"/>
              <a:ea typeface="MS PMincho"/>
              <a:cs typeface="MS PMincho"/>
              <a:sym typeface="MS PMinch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000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  移動できる特性を利用</a:t>
            </a:r>
            <a:endParaRPr sz="3000">
              <a:solidFill>
                <a:schemeClr val="lt1"/>
              </a:solidFill>
              <a:latin typeface="MS PMincho"/>
              <a:ea typeface="MS PMincho"/>
              <a:cs typeface="MS PMincho"/>
              <a:sym typeface="MS PMincho"/>
            </a:endParaRPr>
          </a:p>
          <a:p>
            <a:pPr indent="-241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S PMincho"/>
              <a:buChar char="•"/>
            </a:pPr>
            <a:r>
              <a:rPr lang="ja-JP" sz="3000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NaとSを液体状態に保つために</a:t>
            </a:r>
            <a:endParaRPr sz="3000">
              <a:solidFill>
                <a:schemeClr val="lt1"/>
              </a:solidFill>
              <a:latin typeface="MS PMincho"/>
              <a:ea typeface="MS PMincho"/>
              <a:cs typeface="MS PMincho"/>
              <a:sym typeface="MS PMinch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3000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  高温環境下でないといけない</a:t>
            </a:r>
            <a:endParaRPr sz="3000">
              <a:solidFill>
                <a:schemeClr val="lt1"/>
              </a:solidFill>
              <a:latin typeface="MS PMincho"/>
              <a:ea typeface="MS PMincho"/>
              <a:cs typeface="MS PMincho"/>
              <a:sym typeface="MS PMinch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  <a:latin typeface="MS PMincho"/>
              <a:ea typeface="MS PMincho"/>
              <a:cs typeface="MS PMincho"/>
              <a:sym typeface="MS PMinch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  <a:latin typeface="MS PMincho"/>
              <a:ea typeface="MS PMincho"/>
              <a:cs typeface="MS PMincho"/>
              <a:sym typeface="MS PMinch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lang="ja-JP" sz="3000">
                <a:solidFill>
                  <a:srgbClr val="FF0000"/>
                </a:solidFill>
                <a:latin typeface="MS PMincho"/>
                <a:ea typeface="MS PMincho"/>
                <a:cs typeface="MS PMincho"/>
                <a:sym typeface="MS PMincho"/>
              </a:rPr>
              <a:t>　　　金星の表面温度は475℃</a:t>
            </a:r>
            <a:endParaRPr b="1" sz="3000">
              <a:solidFill>
                <a:schemeClr val="lt1"/>
              </a:solidFill>
              <a:latin typeface="MS PMincho"/>
              <a:ea typeface="MS PMincho"/>
              <a:cs typeface="MS PMincho"/>
              <a:sym typeface="MS PMincho"/>
            </a:endParaRPr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4">
            <a:alphaModFix/>
          </a:blip>
          <a:srcRect b="31409" l="57490" r="18751" t="20354"/>
          <a:stretch/>
        </p:blipFill>
        <p:spPr>
          <a:xfrm>
            <a:off x="592050" y="2687325"/>
            <a:ext cx="3507202" cy="40054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/>
          <p:nvPr/>
        </p:nvSpPr>
        <p:spPr>
          <a:xfrm rot="10800000">
            <a:off x="7210263" y="5052490"/>
            <a:ext cx="1711800" cy="8187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6"/>
          <p:cNvGrpSpPr/>
          <p:nvPr/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81" name="Google Shape;181;p6"/>
            <p:cNvSpPr/>
            <p:nvPr/>
          </p:nvSpPr>
          <p:spPr>
            <a:xfrm>
              <a:off x="0" y="0"/>
              <a:ext cx="12192000" cy="2561771"/>
            </a:xfrm>
            <a:custGeom>
              <a:rect b="b" l="l" r="r" t="t"/>
              <a:pathLst>
                <a:path extrusionOk="0" h="2561771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0" y="0"/>
              <a:ext cx="12192000" cy="2561771"/>
            </a:xfrm>
            <a:custGeom>
              <a:rect b="b" l="l" r="r" t="t"/>
              <a:pathLst>
                <a:path extrusionOk="0" h="2561771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dk1">
                <a:alpha val="8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6"/>
          <p:cNvSpPr txBox="1"/>
          <p:nvPr>
            <p:ph type="title"/>
          </p:nvPr>
        </p:nvSpPr>
        <p:spPr>
          <a:xfrm>
            <a:off x="1712920" y="1040400"/>
            <a:ext cx="49482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ja-JP" sz="4000">
                <a:latin typeface="MS PGothic"/>
                <a:ea typeface="MS PGothic"/>
                <a:cs typeface="MS PGothic"/>
                <a:sym typeface="MS PGothic"/>
              </a:rPr>
              <a:t>NAS電池(</a:t>
            </a:r>
            <a:r>
              <a:rPr lang="ja-JP" sz="4000">
                <a:latin typeface="MS PGothic"/>
                <a:ea typeface="MS PGothic"/>
                <a:cs typeface="MS PGothic"/>
                <a:sym typeface="MS PGothic"/>
              </a:rPr>
              <a:t>日本ガイシ)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grpSp>
        <p:nvGrpSpPr>
          <p:cNvPr id="184" name="Google Shape;184;p6"/>
          <p:cNvGrpSpPr/>
          <p:nvPr/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85" name="Google Shape;185;p6"/>
            <p:cNvSpPr/>
            <p:nvPr/>
          </p:nvSpPr>
          <p:spPr>
            <a:xfrm>
              <a:off x="0" y="2959818"/>
              <a:ext cx="12192000" cy="757168"/>
            </a:xfrm>
            <a:custGeom>
              <a:rect b="b" l="l" r="r" t="t"/>
              <a:pathLst>
                <a:path extrusionOk="0" h="757168" w="12192000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0" rotWithShape="0" algn="t" dir="5400000" dist="152400">
                <a:srgbClr val="000000">
                  <a:alpha val="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0" y="2959818"/>
              <a:ext cx="12192000" cy="757168"/>
            </a:xfrm>
            <a:custGeom>
              <a:rect b="b" l="l" r="r" t="t"/>
              <a:pathLst>
                <a:path extrusionOk="0" h="757168" w="12192000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 rotWithShape="1">
              <a:blip r:embed="rId3">
                <a:alphaModFix amt="57000"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6"/>
          <p:cNvSpPr txBox="1"/>
          <p:nvPr>
            <p:ph idx="1" type="body"/>
          </p:nvPr>
        </p:nvSpPr>
        <p:spPr>
          <a:xfrm>
            <a:off x="1712914" y="3070719"/>
            <a:ext cx="7866061" cy="2937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2163000" y="3070876"/>
            <a:ext cx="7866000" cy="3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Char char="•"/>
            </a:pPr>
            <a:r>
              <a:rPr i="0" lang="ja-JP" sz="3400" u="none" cap="none" strike="noStrike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直径</a:t>
            </a:r>
            <a:r>
              <a:rPr b="0" i="0" lang="ja-JP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：9cm</a:t>
            </a:r>
            <a:endParaRPr sz="3400"/>
          </a:p>
          <a:p>
            <a:pPr indent="-2921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Char char="•"/>
            </a:pPr>
            <a:r>
              <a:rPr i="0" lang="ja-JP" sz="3400" u="none" cap="none" strike="noStrike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長さ</a:t>
            </a:r>
            <a:r>
              <a:rPr b="0" i="0" lang="ja-JP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：50cm</a:t>
            </a:r>
            <a:endParaRPr sz="3400"/>
          </a:p>
          <a:p>
            <a:pPr indent="-2921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Char char="•"/>
            </a:pPr>
            <a:r>
              <a:rPr i="0" lang="ja-JP" sz="3400" u="none" cap="none" strike="noStrike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重さ</a:t>
            </a:r>
            <a:r>
              <a:rPr b="0" i="0" lang="ja-JP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：5kg</a:t>
            </a:r>
            <a:endParaRPr sz="3400"/>
          </a:p>
          <a:p>
            <a:pPr indent="-2921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Char char="•"/>
            </a:pPr>
            <a:r>
              <a:rPr i="0" lang="ja-JP" sz="3400" u="none" cap="none" strike="noStrike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電圧</a:t>
            </a:r>
            <a:r>
              <a:rPr b="0" i="0" lang="ja-JP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：2V</a:t>
            </a:r>
            <a:endParaRPr sz="3400"/>
          </a:p>
          <a:p>
            <a:pPr indent="-2921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Char char="•"/>
            </a:pPr>
            <a:r>
              <a:rPr i="0" lang="ja-JP" sz="3400" u="none" cap="none" strike="noStrike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ワット時</a:t>
            </a:r>
            <a:r>
              <a:rPr b="0" i="0" lang="ja-JP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：1080Wh</a:t>
            </a:r>
            <a:endParaRPr sz="3400"/>
          </a:p>
          <a:p>
            <a:pPr indent="-2921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S PMincho"/>
              <a:buChar char="•"/>
            </a:pPr>
            <a:r>
              <a:rPr i="0" lang="ja-JP" sz="3400" u="none" cap="none" strike="noStrike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自然放電無し</a:t>
            </a:r>
            <a:endParaRPr i="0" sz="3400" u="none" cap="none" strike="noStrike">
              <a:solidFill>
                <a:schemeClr val="lt1"/>
              </a:solidFill>
              <a:latin typeface="MS PMincho"/>
              <a:ea typeface="MS PMincho"/>
              <a:cs typeface="MS PMincho"/>
              <a:sym typeface="MS PMincho"/>
            </a:endParaRPr>
          </a:p>
          <a:p>
            <a:pPr indent="-2921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S PMincho"/>
              <a:buChar char="•"/>
            </a:pPr>
            <a:r>
              <a:rPr i="0" lang="ja-JP" sz="3400" u="none" cap="none" strike="noStrike">
                <a:solidFill>
                  <a:schemeClr val="lt1"/>
                </a:solidFill>
                <a:latin typeface="MS PMincho"/>
                <a:ea typeface="MS PMincho"/>
                <a:cs typeface="MS PMincho"/>
                <a:sym typeface="MS PMincho"/>
              </a:rPr>
              <a:t>300℃で利用可</a:t>
            </a:r>
            <a:endParaRPr i="0" sz="3400" u="none" cap="none" strike="noStrike">
              <a:solidFill>
                <a:schemeClr val="lt1"/>
              </a:solidFill>
              <a:latin typeface="MS PMincho"/>
              <a:ea typeface="MS PMincho"/>
              <a:cs typeface="MS PMincho"/>
              <a:sym typeface="MS PMincho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">
            <a:off x="9363375" y="2759363"/>
            <a:ext cx="1058670" cy="37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6"/>
          <p:cNvSpPr txBox="1"/>
          <p:nvPr/>
        </p:nvSpPr>
        <p:spPr>
          <a:xfrm>
            <a:off x="7923522" y="6462413"/>
            <a:ext cx="46498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https://www.ngk.co.jp/product/nas-about.html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7"/>
          <p:cNvGrpSpPr/>
          <p:nvPr/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97" name="Google Shape;197;p7"/>
            <p:cNvSpPr/>
            <p:nvPr/>
          </p:nvSpPr>
          <p:spPr>
            <a:xfrm>
              <a:off x="0" y="0"/>
              <a:ext cx="12192000" cy="2561771"/>
            </a:xfrm>
            <a:custGeom>
              <a:rect b="b" l="l" r="r" t="t"/>
              <a:pathLst>
                <a:path extrusionOk="0" h="2561771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0" y="0"/>
              <a:ext cx="12192000" cy="2561771"/>
            </a:xfrm>
            <a:custGeom>
              <a:rect b="b" l="l" r="r" t="t"/>
              <a:pathLst>
                <a:path extrusionOk="0" h="2561771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dk1">
                <a:alpha val="8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7"/>
          <p:cNvSpPr txBox="1"/>
          <p:nvPr>
            <p:ph type="title"/>
          </p:nvPr>
        </p:nvSpPr>
        <p:spPr>
          <a:xfrm>
            <a:off x="1712914" y="1040400"/>
            <a:ext cx="8766171" cy="7003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ja-JP" sz="4000">
                <a:latin typeface="MS PGothic"/>
                <a:ea typeface="MS PGothic"/>
                <a:cs typeface="MS PGothic"/>
                <a:sym typeface="MS PGothic"/>
              </a:rPr>
              <a:t>金星環境におけるNAS電池の有効性</a:t>
            </a:r>
            <a:endParaRPr sz="4000">
              <a:latin typeface="MS PGothic"/>
              <a:ea typeface="MS PGothic"/>
              <a:cs typeface="MS PGothic"/>
              <a:sym typeface="MS PGothic"/>
            </a:endParaRPr>
          </a:p>
        </p:txBody>
      </p:sp>
      <p:grpSp>
        <p:nvGrpSpPr>
          <p:cNvPr id="200" name="Google Shape;200;p7"/>
          <p:cNvGrpSpPr/>
          <p:nvPr/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201" name="Google Shape;201;p7"/>
            <p:cNvSpPr/>
            <p:nvPr/>
          </p:nvSpPr>
          <p:spPr>
            <a:xfrm>
              <a:off x="0" y="2959818"/>
              <a:ext cx="12192000" cy="757168"/>
            </a:xfrm>
            <a:custGeom>
              <a:rect b="b" l="l" r="r" t="t"/>
              <a:pathLst>
                <a:path extrusionOk="0" h="757168" w="12192000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0" rotWithShape="0" algn="t" dir="5400000" dist="152400">
                <a:srgbClr val="000000">
                  <a:alpha val="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0" y="2959818"/>
              <a:ext cx="12192000" cy="757168"/>
            </a:xfrm>
            <a:custGeom>
              <a:rect b="b" l="l" r="r" t="t"/>
              <a:pathLst>
                <a:path extrusionOk="0" h="757168" w="12192000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 rotWithShape="1">
              <a:blip r:embed="rId3">
                <a:alphaModFix amt="57000"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7"/>
          <p:cNvSpPr txBox="1"/>
          <p:nvPr>
            <p:ph idx="1" type="body"/>
          </p:nvPr>
        </p:nvSpPr>
        <p:spPr>
          <a:xfrm>
            <a:off x="1712914" y="3070719"/>
            <a:ext cx="7866061" cy="2937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04" name="Google Shape;204;p7"/>
          <p:cNvSpPr txBox="1"/>
          <p:nvPr/>
        </p:nvSpPr>
        <p:spPr>
          <a:xfrm>
            <a:off x="759850" y="2918325"/>
            <a:ext cx="11432100" cy="3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797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S PGothic"/>
              <a:buChar char="•"/>
            </a:pPr>
            <a:r>
              <a:rPr lang="ja-JP" sz="30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電圧密度から電力を求めた</a:t>
            </a:r>
            <a:endParaRPr sz="30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ja-JP" sz="30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電圧密度：36W/kg、NAS</a:t>
            </a:r>
            <a:r>
              <a:rPr lang="ja-JP" sz="30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電池の重量が5kgであるため、</a:t>
            </a:r>
            <a:endParaRPr sz="30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ja-JP" sz="30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電力[W]=36×5=180W</a:t>
            </a:r>
            <a:endParaRPr sz="30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26797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S PGothic"/>
              <a:buChar char="•"/>
            </a:pPr>
            <a:r>
              <a:rPr lang="ja-JP" sz="30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ワット時：1080Wh</a:t>
            </a:r>
            <a:endParaRPr sz="30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ja-JP" sz="30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ローバの動作電力が180Wだった場合</a:t>
            </a:r>
            <a:r>
              <a:rPr lang="ja-JP" sz="30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：1080÷180=6h</a:t>
            </a:r>
            <a:endParaRPr sz="30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ja-JP" sz="30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60日間使用したい場合：6÷60=0.1h=10min</a:t>
            </a:r>
            <a:endParaRPr sz="30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ja-JP" sz="30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60</a:t>
            </a:r>
            <a:r>
              <a:rPr lang="ja-JP" sz="30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日間電力を供給するには</a:t>
            </a:r>
            <a:r>
              <a:rPr lang="ja-JP" sz="30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1日10分間使用可能であると推測した</a:t>
            </a:r>
            <a:endParaRPr sz="30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p10"/>
          <p:cNvGrpSpPr/>
          <p:nvPr/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211" name="Google Shape;211;p10"/>
            <p:cNvSpPr/>
            <p:nvPr/>
          </p:nvSpPr>
          <p:spPr>
            <a:xfrm>
              <a:off x="0" y="0"/>
              <a:ext cx="12192000" cy="2561771"/>
            </a:xfrm>
            <a:custGeom>
              <a:rect b="b" l="l" r="r" t="t"/>
              <a:pathLst>
                <a:path extrusionOk="0" h="2561771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0" y="0"/>
              <a:ext cx="12192000" cy="2561771"/>
            </a:xfrm>
            <a:custGeom>
              <a:rect b="b" l="l" r="r" t="t"/>
              <a:pathLst>
                <a:path extrusionOk="0" h="2561771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dk1">
                <a:alpha val="8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10"/>
          <p:cNvSpPr txBox="1"/>
          <p:nvPr>
            <p:ph type="title"/>
          </p:nvPr>
        </p:nvSpPr>
        <p:spPr>
          <a:xfrm>
            <a:off x="1712914" y="1040400"/>
            <a:ext cx="8766171" cy="7003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ja-JP" sz="4000">
                <a:latin typeface="MS PGothic"/>
                <a:ea typeface="MS PGothic"/>
                <a:cs typeface="MS PGothic"/>
                <a:sym typeface="MS PGothic"/>
              </a:rPr>
              <a:t>火星ローバについて</a:t>
            </a:r>
            <a:endParaRPr sz="4000">
              <a:latin typeface="MS PGothic"/>
              <a:ea typeface="MS PGothic"/>
              <a:cs typeface="MS PGothic"/>
              <a:sym typeface="MS PGothic"/>
            </a:endParaRPr>
          </a:p>
        </p:txBody>
      </p:sp>
      <p:grpSp>
        <p:nvGrpSpPr>
          <p:cNvPr id="214" name="Google Shape;214;p10"/>
          <p:cNvGrpSpPr/>
          <p:nvPr/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215" name="Google Shape;215;p10"/>
            <p:cNvSpPr/>
            <p:nvPr/>
          </p:nvSpPr>
          <p:spPr>
            <a:xfrm>
              <a:off x="0" y="2959818"/>
              <a:ext cx="12192000" cy="757168"/>
            </a:xfrm>
            <a:custGeom>
              <a:rect b="b" l="l" r="r" t="t"/>
              <a:pathLst>
                <a:path extrusionOk="0" h="757168" w="12192000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0" rotWithShape="0" algn="t" dir="5400000" dist="152400">
                <a:srgbClr val="000000">
                  <a:alpha val="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0" y="2959818"/>
              <a:ext cx="12192000" cy="757168"/>
            </a:xfrm>
            <a:custGeom>
              <a:rect b="b" l="l" r="r" t="t"/>
              <a:pathLst>
                <a:path extrusionOk="0" h="757168" w="12192000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 rotWithShape="1">
              <a:blip r:embed="rId3">
                <a:alphaModFix amt="57000"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10"/>
          <p:cNvSpPr txBox="1"/>
          <p:nvPr>
            <p:ph idx="1" type="body"/>
          </p:nvPr>
        </p:nvSpPr>
        <p:spPr>
          <a:xfrm>
            <a:off x="0" y="3070725"/>
            <a:ext cx="103914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r>
              <a:rPr lang="ja-JP" sz="3400"/>
              <a:t>・</a:t>
            </a:r>
            <a:r>
              <a:rPr lang="ja-JP" sz="3400">
                <a:latin typeface="MS PMincho"/>
                <a:ea typeface="MS PMincho"/>
                <a:cs typeface="MS PMincho"/>
                <a:sym typeface="MS PMincho"/>
              </a:rPr>
              <a:t>バッテリー</a:t>
            </a:r>
            <a:r>
              <a:rPr lang="ja-JP" sz="3400"/>
              <a:t>：8～11 V (3つで)</a:t>
            </a:r>
            <a:endParaRPr sz="3400"/>
          </a:p>
          <a:p>
            <a:pPr indent="-7620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r>
              <a:rPr lang="ja-JP" sz="3400"/>
              <a:t>・</a:t>
            </a:r>
            <a:r>
              <a:rPr lang="ja-JP" sz="3400">
                <a:latin typeface="MS PMincho"/>
                <a:ea typeface="MS PMincho"/>
                <a:cs typeface="MS PMincho"/>
                <a:sym typeface="MS PMincho"/>
              </a:rPr>
              <a:t>重量</a:t>
            </a:r>
            <a:r>
              <a:rPr lang="ja-JP" sz="3400"/>
              <a:t>：10.6 kg + 5 kg (取付・展開装置)</a:t>
            </a:r>
            <a:endParaRPr sz="3400"/>
          </a:p>
          <a:p>
            <a:pPr indent="-7620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r>
              <a:rPr lang="ja-JP" sz="3400"/>
              <a:t>・</a:t>
            </a:r>
            <a:r>
              <a:rPr lang="ja-JP" sz="3400">
                <a:latin typeface="MS PMincho"/>
                <a:ea typeface="MS PMincho"/>
                <a:cs typeface="MS PMincho"/>
                <a:sym typeface="MS PMincho"/>
              </a:rPr>
              <a:t>全長</a:t>
            </a:r>
            <a:r>
              <a:rPr lang="ja-JP" sz="3400"/>
              <a:t>：68 cm　・</a:t>
            </a:r>
            <a:r>
              <a:rPr lang="ja-JP" sz="3400">
                <a:latin typeface="MS PMincho"/>
                <a:ea typeface="MS PMincho"/>
                <a:cs typeface="MS PMincho"/>
                <a:sym typeface="MS PMincho"/>
              </a:rPr>
              <a:t>幅</a:t>
            </a:r>
            <a:r>
              <a:rPr lang="ja-JP" sz="3400"/>
              <a:t>：48 cm　</a:t>
            </a:r>
            <a:endParaRPr sz="3400"/>
          </a:p>
          <a:p>
            <a:pPr indent="-7620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r>
              <a:rPr lang="ja-JP" sz="3400"/>
              <a:t>・</a:t>
            </a:r>
            <a:r>
              <a:rPr lang="ja-JP" sz="3400">
                <a:latin typeface="MS PMincho"/>
                <a:ea typeface="MS PMincho"/>
                <a:cs typeface="MS PMincho"/>
                <a:sym typeface="MS PMincho"/>
              </a:rPr>
              <a:t>高さ</a:t>
            </a:r>
            <a:r>
              <a:rPr lang="ja-JP" sz="3400"/>
              <a:t>：28 cm</a:t>
            </a:r>
            <a:endParaRPr sz="3400"/>
          </a:p>
          <a:p>
            <a:pPr indent="-7620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r>
              <a:rPr lang="ja-JP" sz="3400"/>
              <a:t>・</a:t>
            </a:r>
            <a:r>
              <a:rPr lang="ja-JP" sz="3400">
                <a:latin typeface="MS PMincho"/>
                <a:ea typeface="MS PMincho"/>
                <a:cs typeface="MS PMincho"/>
                <a:sym typeface="MS PMincho"/>
              </a:rPr>
              <a:t>速度</a:t>
            </a:r>
            <a:r>
              <a:rPr lang="ja-JP" sz="3400"/>
              <a:t>：1.0 cm/s</a:t>
            </a:r>
            <a:endParaRPr sz="3400"/>
          </a:p>
          <a:p>
            <a:pPr indent="-7620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r>
              <a:rPr lang="ja-JP" sz="3400"/>
              <a:t>・</a:t>
            </a:r>
            <a:r>
              <a:rPr lang="ja-JP" sz="3400">
                <a:latin typeface="MS PMincho"/>
                <a:ea typeface="MS PMincho"/>
                <a:cs typeface="MS PMincho"/>
                <a:sym typeface="MS PMincho"/>
              </a:rPr>
              <a:t>ホイール直径</a:t>
            </a:r>
            <a:r>
              <a:rPr lang="ja-JP" sz="3400"/>
              <a:t>：13 cm</a:t>
            </a:r>
            <a:endParaRPr sz="3400"/>
          </a:p>
          <a:p>
            <a:pPr indent="0" lvl="0" marL="152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r>
              <a:t/>
            </a:r>
            <a:endParaRPr sz="3475"/>
          </a:p>
          <a:p>
            <a:pPr indent="-7620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r>
              <a:t/>
            </a:r>
            <a:endParaRPr sz="3475"/>
          </a:p>
        </p:txBody>
      </p:sp>
      <p:pic>
        <p:nvPicPr>
          <p:cNvPr id="218" name="Google Shape;21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1450" y="3131969"/>
            <a:ext cx="3778150" cy="32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0"/>
          <p:cNvSpPr txBox="1"/>
          <p:nvPr/>
        </p:nvSpPr>
        <p:spPr>
          <a:xfrm>
            <a:off x="7928275" y="6437025"/>
            <a:ext cx="44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u="sng">
                <a:solidFill>
                  <a:schemeClr val="hlink"/>
                </a:solidFill>
                <a:hlinkClick r:id="rId5"/>
              </a:rPr>
              <a:t>https://images.app.goo.gl/F2bXuQchhkJCdp8DA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2022-10-01T09:38:44Z</dcterms:created>
  <dc:creator>堀田　新</dc:creator>
</cp:coreProperties>
</file>