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5" r:id="rId2"/>
    <p:sldId id="312" r:id="rId3"/>
    <p:sldId id="316" r:id="rId4"/>
    <p:sldId id="318" r:id="rId5"/>
    <p:sldId id="317" r:id="rId6"/>
    <p:sldId id="315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729"/>
    <a:srgbClr val="92D050"/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7614" autoAdjust="0"/>
  </p:normalViewPr>
  <p:slideViewPr>
    <p:cSldViewPr>
      <p:cViewPr varScale="1">
        <p:scale>
          <a:sx n="63" d="100"/>
          <a:sy n="63" d="100"/>
        </p:scale>
        <p:origin x="67" y="3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9C2EE9C7-E4BC-4376-9CD2-0E104FF568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3A514D9-156D-41CE-9DC7-5268CD991D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C0DB2-052F-40BA-8D4B-907E05EC5076}" type="datetimeFigureOut">
              <a:rPr lang="cs-CZ" smtClean="0"/>
              <a:t>13.01.2022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9AF8A25-F0EE-4325-9B0B-11D5C668F6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4A13D80-26F3-40A9-A6C3-C81A0181EA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7ECE2-1D81-4D8D-80B2-31877A4BFE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49015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13.01.2022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Druhou metodou </a:t>
            </a:r>
            <a:r>
              <a:rPr lang="cs-CZ" dirty="0" err="1"/>
              <a:t>trenovani</a:t>
            </a:r>
            <a:r>
              <a:rPr lang="cs-CZ" dirty="0"/>
              <a:t> neuronových sítí pro separaci řečníků je DC. Tato metoda spočívá ve vytvoření tzv. </a:t>
            </a:r>
            <a:r>
              <a:rPr lang="cs-CZ" dirty="0" err="1"/>
              <a:t>embedding</a:t>
            </a:r>
            <a:r>
              <a:rPr lang="cs-CZ" dirty="0"/>
              <a:t> vektorů pro jednotlivé </a:t>
            </a:r>
            <a:r>
              <a:rPr lang="cs-CZ" dirty="0" err="1"/>
              <a:t>time-frequency</a:t>
            </a:r>
            <a:r>
              <a:rPr lang="cs-CZ" dirty="0"/>
              <a:t> </a:t>
            </a:r>
            <a:r>
              <a:rPr lang="cs-CZ" dirty="0" err="1"/>
              <a:t>biny</a:t>
            </a:r>
            <a:r>
              <a:rPr lang="cs-CZ" dirty="0"/>
              <a:t>. Neuronová síť je v touto metodou učena tak, aby stejnému řečníku predikovala podobné vektory vlastností. Při separaci řečníků natrénovanou sítí jsou získány tyto vektory, které jsou následně </a:t>
            </a:r>
            <a:r>
              <a:rPr lang="cs-CZ" dirty="0" err="1"/>
              <a:t>klusterovány</a:t>
            </a:r>
            <a:r>
              <a:rPr lang="cs-CZ" dirty="0"/>
              <a:t> za pomoci algoritmu jako je KMEANS nebo GMM. Nakonec jsou těmito algoritmy odděleny </a:t>
            </a:r>
            <a:r>
              <a:rPr lang="cs-CZ" dirty="0" err="1"/>
              <a:t>biny</a:t>
            </a:r>
            <a:r>
              <a:rPr lang="cs-CZ" dirty="0"/>
              <a:t>, které patří prvnímu a druhému řečníku.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667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Druhou metodou </a:t>
            </a:r>
            <a:r>
              <a:rPr lang="cs-CZ" dirty="0" err="1"/>
              <a:t>trenovani</a:t>
            </a:r>
            <a:r>
              <a:rPr lang="cs-CZ" dirty="0"/>
              <a:t> neuronových sítí pro separaci řečníků je DC. Tato metoda spočívá ve vytvoření tzv. </a:t>
            </a:r>
            <a:r>
              <a:rPr lang="cs-CZ" dirty="0" err="1"/>
              <a:t>embedding</a:t>
            </a:r>
            <a:r>
              <a:rPr lang="cs-CZ" dirty="0"/>
              <a:t> vektorů pro jednotlivé </a:t>
            </a:r>
            <a:r>
              <a:rPr lang="cs-CZ" dirty="0" err="1"/>
              <a:t>time-frequency</a:t>
            </a:r>
            <a:r>
              <a:rPr lang="cs-CZ" dirty="0"/>
              <a:t> </a:t>
            </a:r>
            <a:r>
              <a:rPr lang="cs-CZ" dirty="0" err="1"/>
              <a:t>biny</a:t>
            </a:r>
            <a:r>
              <a:rPr lang="cs-CZ" dirty="0"/>
              <a:t>. Neuronová síť je v touto metodou učena tak, aby stejnému řečníku predikovala podobné vektory vlastností. Při separaci řečníků natrénovanou sítí jsou získány tyto vektory, které jsou následně </a:t>
            </a:r>
            <a:r>
              <a:rPr lang="cs-CZ" dirty="0" err="1"/>
              <a:t>klusterovány</a:t>
            </a:r>
            <a:r>
              <a:rPr lang="cs-CZ" dirty="0"/>
              <a:t> za pomoci algoritmu jako je KMEANS nebo GMM. Nakonec jsou těmito algoritmy odděleny </a:t>
            </a:r>
            <a:r>
              <a:rPr lang="cs-CZ" dirty="0" err="1"/>
              <a:t>biny</a:t>
            </a:r>
            <a:r>
              <a:rPr lang="cs-CZ" dirty="0"/>
              <a:t>, které patří prvnímu a druhému řečníku.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898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Druhou metodou </a:t>
            </a:r>
            <a:r>
              <a:rPr lang="cs-CZ" dirty="0" err="1"/>
              <a:t>trenovani</a:t>
            </a:r>
            <a:r>
              <a:rPr lang="cs-CZ" dirty="0"/>
              <a:t> neuronových sítí pro separaci řečníků je DC. Tato metoda spočívá ve vytvoření tzv. </a:t>
            </a:r>
            <a:r>
              <a:rPr lang="cs-CZ" dirty="0" err="1"/>
              <a:t>embedding</a:t>
            </a:r>
            <a:r>
              <a:rPr lang="cs-CZ" dirty="0"/>
              <a:t> vektorů pro jednotlivé </a:t>
            </a:r>
            <a:r>
              <a:rPr lang="cs-CZ" dirty="0" err="1"/>
              <a:t>time-frequency</a:t>
            </a:r>
            <a:r>
              <a:rPr lang="cs-CZ" dirty="0"/>
              <a:t> </a:t>
            </a:r>
            <a:r>
              <a:rPr lang="cs-CZ" dirty="0" err="1"/>
              <a:t>biny</a:t>
            </a:r>
            <a:r>
              <a:rPr lang="cs-CZ" dirty="0"/>
              <a:t>. Neuronová síť je v touto metodou učena tak, aby stejnému řečníku predikovala podobné vektory vlastností. Při separaci řečníků natrénovanou sítí jsou získány tyto vektory, které jsou následně </a:t>
            </a:r>
            <a:r>
              <a:rPr lang="cs-CZ" dirty="0" err="1"/>
              <a:t>klusterovány</a:t>
            </a:r>
            <a:r>
              <a:rPr lang="cs-CZ" dirty="0"/>
              <a:t> za pomoci algoritmu jako je KMEANS nebo GMM. Nakonec jsou těmito algoritmy odděleny </a:t>
            </a:r>
            <a:r>
              <a:rPr lang="cs-CZ" dirty="0" err="1"/>
              <a:t>biny</a:t>
            </a:r>
            <a:r>
              <a:rPr lang="cs-CZ" dirty="0"/>
              <a:t>, které patří prvnímu a druhému řečníku.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161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Druhou metodou </a:t>
            </a:r>
            <a:r>
              <a:rPr lang="cs-CZ" dirty="0" err="1"/>
              <a:t>trenovani</a:t>
            </a:r>
            <a:r>
              <a:rPr lang="cs-CZ" dirty="0"/>
              <a:t> neuronových sítí pro separaci řečníků je DC. Tato metoda spočívá ve vytvoření tzv. </a:t>
            </a:r>
            <a:r>
              <a:rPr lang="cs-CZ" dirty="0" err="1"/>
              <a:t>embedding</a:t>
            </a:r>
            <a:r>
              <a:rPr lang="cs-CZ" dirty="0"/>
              <a:t> vektorů pro jednotlivé </a:t>
            </a:r>
            <a:r>
              <a:rPr lang="cs-CZ" dirty="0" err="1"/>
              <a:t>time-frequency</a:t>
            </a:r>
            <a:r>
              <a:rPr lang="cs-CZ" dirty="0"/>
              <a:t> </a:t>
            </a:r>
            <a:r>
              <a:rPr lang="cs-CZ" dirty="0" err="1"/>
              <a:t>biny</a:t>
            </a:r>
            <a:r>
              <a:rPr lang="cs-CZ" dirty="0"/>
              <a:t>. Neuronová síť je v touto metodou učena tak, aby stejnému řečníku predikovala podobné vektory vlastností. Při separaci řečníků natrénovanou sítí jsou získány tyto vektory, které jsou následně </a:t>
            </a:r>
            <a:r>
              <a:rPr lang="cs-CZ" dirty="0" err="1"/>
              <a:t>klusterovány</a:t>
            </a:r>
            <a:r>
              <a:rPr lang="cs-CZ" dirty="0"/>
              <a:t> za pomoci algoritmu jako je KMEANS nebo GMM. Nakonec jsou těmito algoritmy odděleny </a:t>
            </a:r>
            <a:r>
              <a:rPr lang="cs-CZ" dirty="0" err="1"/>
              <a:t>biny</a:t>
            </a:r>
            <a:r>
              <a:rPr lang="cs-CZ" dirty="0"/>
              <a:t>, které patří prvnímu a druhému řečníku.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481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 dirty="0"/>
              <a:t>Kliknutím na některou z ikon můžete vložit libovolný objekt (obrázek, graf, tabulku atd.)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Fakulta informačních technologií </a:t>
            </a:r>
            <a:r>
              <a:rPr lang="cs-CZ" sz="1400" b="1" dirty="0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 dirty="0">
                <a:solidFill>
                  <a:schemeClr val="bg1"/>
                </a:solidFill>
              </a:rPr>
              <a:t>Vysoké </a:t>
            </a:r>
            <a:r>
              <a:rPr lang="cs-CZ" sz="1400" b="1" baseline="0" dirty="0">
                <a:solidFill>
                  <a:schemeClr val="bg1"/>
                </a:solidFill>
              </a:rPr>
              <a:t>učení technické v Brně</a:t>
            </a:r>
            <a:endParaRPr lang="cs-CZ" sz="1400" b="1" u="sng" dirty="0">
              <a:solidFill>
                <a:schemeClr val="bg1"/>
              </a:solidFill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35D635C1-DD72-4ED1-B11B-AB2D38DE3C4F}"/>
              </a:ext>
            </a:extLst>
          </p:cNvPr>
          <p:cNvSpPr txBox="1"/>
          <p:nvPr userDrawn="1"/>
        </p:nvSpPr>
        <p:spPr>
          <a:xfrm>
            <a:off x="7668344" y="650559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Snímek </a:t>
            </a:r>
            <a:fld id="{6C429BFC-E7E0-413C-AE9D-7C63E609947D}" type="slidenum">
              <a:rPr lang="cs-CZ" sz="1400" smtClean="0">
                <a:solidFill>
                  <a:schemeClr val="bg1"/>
                </a:solidFill>
              </a:rPr>
              <a:t>‹#›</a:t>
            </a:fld>
            <a:r>
              <a:rPr lang="cs-CZ" sz="1400" dirty="0">
                <a:solidFill>
                  <a:schemeClr val="bg1"/>
                </a:solidFill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Nikolas Patrik, Ján </a:t>
            </a:r>
            <a:r>
              <a:rPr lang="cs-CZ" dirty="0" err="1"/>
              <a:t>Pavlus</a:t>
            </a:r>
            <a:r>
              <a:rPr lang="cs-CZ" dirty="0"/>
              <a:t>, Milan </a:t>
            </a:r>
            <a:r>
              <a:rPr lang="sk-SK" dirty="0"/>
              <a:t>Š</a:t>
            </a:r>
            <a:r>
              <a:rPr lang="cs-CZ" dirty="0"/>
              <a:t>alko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683568" y="2744676"/>
            <a:ext cx="7776864" cy="1080120"/>
          </a:xfrm>
        </p:spPr>
        <p:txBody>
          <a:bodyPr/>
          <a:lstStyle/>
          <a:p>
            <a:r>
              <a:rPr lang="cs-CZ" sz="4000" b="1" dirty="0"/>
              <a:t>Automatický přepis textu (OCR)</a:t>
            </a: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5B246B-2C5F-4631-9CB4-6CF16D5D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používáme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63ABD7-3B15-422E-91EF-618538D71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dirty="0"/>
              <a:t>Pero </a:t>
            </a:r>
            <a:r>
              <a:rPr lang="cs-CZ" dirty="0" err="1"/>
              <a:t>dataset</a:t>
            </a:r>
            <a:endParaRPr lang="cs-CZ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dirty="0"/>
              <a:t>Řádky textu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dirty="0"/>
              <a:t>CRNN model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dirty="0"/>
              <a:t>Konvoluční síť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dirty="0"/>
              <a:t>Dvě vrstvy BLSTM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dirty="0"/>
              <a:t>Abeceda vygenerována z Pero </a:t>
            </a:r>
            <a:r>
              <a:rPr lang="cs-CZ" dirty="0" err="1"/>
              <a:t>datasetu</a:t>
            </a:r>
            <a:endParaRPr lang="cs-CZ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dirty="0"/>
              <a:t>Metriky CER a WER (menší hodnota lepší)</a:t>
            </a:r>
          </a:p>
        </p:txBody>
      </p:sp>
    </p:spTree>
    <p:extLst>
      <p:ext uri="{BB962C8B-B14F-4D97-AF65-F5344CB8AC3E}">
        <p14:creationId xmlns:p14="http://schemas.microsoft.com/office/powerpoint/2010/main" val="62952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BDDDA3-7169-4A63-A607-9D07D62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1.</a:t>
            </a:r>
          </a:p>
        </p:txBody>
      </p:sp>
      <p:graphicFrame>
        <p:nvGraphicFramePr>
          <p:cNvPr id="5" name="Tabuľka 5">
            <a:extLst>
              <a:ext uri="{FF2B5EF4-FFF2-40B4-BE49-F238E27FC236}">
                <a16:creationId xmlns:a16="http://schemas.microsoft.com/office/drawing/2014/main" id="{AA687ACA-31F4-4F30-A163-FAF4A7456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83439"/>
              </p:ext>
            </p:extLst>
          </p:nvPr>
        </p:nvGraphicFramePr>
        <p:xfrm>
          <a:off x="990600" y="2276872"/>
          <a:ext cx="7162800" cy="158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57760116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3252103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79589098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68383407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11552970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7173915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00413266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513613378"/>
                    </a:ext>
                  </a:extLst>
                </a:gridCol>
              </a:tblGrid>
              <a:tr h="528059">
                <a:tc gridSpan="2">
                  <a:txBody>
                    <a:bodyPr/>
                    <a:lstStyle/>
                    <a:p>
                      <a:r>
                        <a:rPr lang="sk-SK" dirty="0" err="1"/>
                        <a:t>Easy</a:t>
                      </a:r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dirty="0" err="1"/>
                        <a:t>Medium</a:t>
                      </a:r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dirty="0" err="1"/>
                        <a:t>Hard</a:t>
                      </a:r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dirty="0"/>
                        <a:t>Spolu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45438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90816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r>
                        <a:rPr lang="en-US" dirty="0"/>
                        <a:t>.70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26.69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47.48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86.21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5.01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12.89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949926"/>
                  </a:ext>
                </a:extLst>
              </a:tr>
            </a:tbl>
          </a:graphicData>
        </a:graphic>
      </p:graphicFrame>
      <p:sp>
        <p:nvSpPr>
          <p:cNvPr id="12" name="BlokTextu 11">
            <a:extLst>
              <a:ext uri="{FF2B5EF4-FFF2-40B4-BE49-F238E27FC236}">
                <a16:creationId xmlns:a16="http://schemas.microsoft.com/office/drawing/2014/main" id="{1696A871-4955-47A6-8328-2BF892974825}"/>
              </a:ext>
            </a:extLst>
          </p:cNvPr>
          <p:cNvSpPr txBox="1"/>
          <p:nvPr/>
        </p:nvSpPr>
        <p:spPr>
          <a:xfrm>
            <a:off x="990600" y="1524089"/>
            <a:ext cx="716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 err="1"/>
              <a:t>Výsledek</a:t>
            </a:r>
            <a:r>
              <a:rPr lang="sk-SK" dirty="0"/>
              <a:t> modelu trénovaného na jednoduchých </a:t>
            </a:r>
            <a:r>
              <a:rPr lang="sk-SK" dirty="0" err="1"/>
              <a:t>datech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7379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BDDDA3-7169-4A63-A607-9D07D62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2.</a:t>
            </a:r>
          </a:p>
        </p:txBody>
      </p:sp>
      <p:graphicFrame>
        <p:nvGraphicFramePr>
          <p:cNvPr id="5" name="Tabuľka 5">
            <a:extLst>
              <a:ext uri="{FF2B5EF4-FFF2-40B4-BE49-F238E27FC236}">
                <a16:creationId xmlns:a16="http://schemas.microsoft.com/office/drawing/2014/main" id="{AA687ACA-31F4-4F30-A163-FAF4A7456E70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276872"/>
          <a:ext cx="7162800" cy="158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57760116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3252103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79589098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68383407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11552970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7173915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00413266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513613378"/>
                    </a:ext>
                  </a:extLst>
                </a:gridCol>
              </a:tblGrid>
              <a:tr h="528059">
                <a:tc gridSpan="2">
                  <a:txBody>
                    <a:bodyPr/>
                    <a:lstStyle/>
                    <a:p>
                      <a:r>
                        <a:rPr lang="sk-SK" dirty="0" err="1"/>
                        <a:t>Easy</a:t>
                      </a:r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dirty="0" err="1"/>
                        <a:t>Medium</a:t>
                      </a:r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dirty="0" err="1"/>
                        <a:t>Hard</a:t>
                      </a:r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dirty="0"/>
                        <a:t>Spolu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45438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90816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r>
                        <a:rPr lang="en-US" dirty="0"/>
                        <a:t>.</a:t>
                      </a:r>
                      <a:r>
                        <a:rPr lang="sk-SK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2.02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12.93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28.38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62.21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7.61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949926"/>
                  </a:ext>
                </a:extLst>
              </a:tr>
            </a:tbl>
          </a:graphicData>
        </a:graphic>
      </p:graphicFrame>
      <p:sp>
        <p:nvSpPr>
          <p:cNvPr id="12" name="BlokTextu 11">
            <a:extLst>
              <a:ext uri="{FF2B5EF4-FFF2-40B4-BE49-F238E27FC236}">
                <a16:creationId xmlns:a16="http://schemas.microsoft.com/office/drawing/2014/main" id="{1696A871-4955-47A6-8328-2BF892974825}"/>
              </a:ext>
            </a:extLst>
          </p:cNvPr>
          <p:cNvSpPr txBox="1"/>
          <p:nvPr/>
        </p:nvSpPr>
        <p:spPr>
          <a:xfrm>
            <a:off x="990600" y="1524089"/>
            <a:ext cx="716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 err="1"/>
              <a:t>Výsledek</a:t>
            </a:r>
            <a:r>
              <a:rPr lang="sk-SK" dirty="0"/>
              <a:t> modelu trénovaného na jednoduchých a </a:t>
            </a:r>
            <a:r>
              <a:rPr lang="sk-SK" dirty="0" err="1"/>
              <a:t>středních</a:t>
            </a:r>
            <a:r>
              <a:rPr lang="sk-SK" dirty="0"/>
              <a:t> </a:t>
            </a:r>
            <a:r>
              <a:rPr lang="sk-SK" dirty="0" err="1"/>
              <a:t>datech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3197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BDDDA3-7169-4A63-A607-9D07D62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</a:t>
            </a:r>
            <a:r>
              <a:rPr lang="en-US" dirty="0"/>
              <a:t>3</a:t>
            </a:r>
            <a:r>
              <a:rPr lang="cs-CZ" dirty="0"/>
              <a:t>.</a:t>
            </a:r>
          </a:p>
        </p:txBody>
      </p:sp>
      <p:graphicFrame>
        <p:nvGraphicFramePr>
          <p:cNvPr id="5" name="Tabuľka 5">
            <a:extLst>
              <a:ext uri="{FF2B5EF4-FFF2-40B4-BE49-F238E27FC236}">
                <a16:creationId xmlns:a16="http://schemas.microsoft.com/office/drawing/2014/main" id="{AA687ACA-31F4-4F30-A163-FAF4A7456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93273"/>
              </p:ext>
            </p:extLst>
          </p:nvPr>
        </p:nvGraphicFramePr>
        <p:xfrm>
          <a:off x="990600" y="1901797"/>
          <a:ext cx="7162800" cy="158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57760116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3252103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79589098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68383407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11552970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7173915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00413266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513613378"/>
                    </a:ext>
                  </a:extLst>
                </a:gridCol>
              </a:tblGrid>
              <a:tr h="528059">
                <a:tc gridSpan="2">
                  <a:txBody>
                    <a:bodyPr/>
                    <a:lstStyle/>
                    <a:p>
                      <a:r>
                        <a:rPr lang="sk-SK" dirty="0" err="1"/>
                        <a:t>Easy</a:t>
                      </a:r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dirty="0" err="1"/>
                        <a:t>Medium</a:t>
                      </a:r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dirty="0" err="1"/>
                        <a:t>Hard</a:t>
                      </a:r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dirty="0"/>
                        <a:t>Spolu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45438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90816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r>
                        <a:rPr lang="en-US" dirty="0"/>
                        <a:t>.42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3.71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12.44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22.96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53.66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2.27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6.86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949926"/>
                  </a:ext>
                </a:extLst>
              </a:tr>
            </a:tbl>
          </a:graphicData>
        </a:graphic>
      </p:graphicFrame>
      <p:sp>
        <p:nvSpPr>
          <p:cNvPr id="12" name="BlokTextu 11">
            <a:extLst>
              <a:ext uri="{FF2B5EF4-FFF2-40B4-BE49-F238E27FC236}">
                <a16:creationId xmlns:a16="http://schemas.microsoft.com/office/drawing/2014/main" id="{1696A871-4955-47A6-8328-2BF892974825}"/>
              </a:ext>
            </a:extLst>
          </p:cNvPr>
          <p:cNvSpPr txBox="1"/>
          <p:nvPr/>
        </p:nvSpPr>
        <p:spPr>
          <a:xfrm>
            <a:off x="990600" y="1524089"/>
            <a:ext cx="716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 err="1"/>
              <a:t>Výsledek</a:t>
            </a:r>
            <a:r>
              <a:rPr lang="sk-SK" dirty="0"/>
              <a:t> modelu trénovaného na celé </a:t>
            </a:r>
            <a:r>
              <a:rPr lang="sk-SK" dirty="0" err="1"/>
              <a:t>datové</a:t>
            </a:r>
            <a:r>
              <a:rPr lang="sk-SK" dirty="0"/>
              <a:t> </a:t>
            </a:r>
            <a:r>
              <a:rPr lang="sk-SK" dirty="0" err="1"/>
              <a:t>sadě</a:t>
            </a:r>
            <a:r>
              <a:rPr lang="sk-SK" dirty="0"/>
              <a:t> bez </a:t>
            </a:r>
            <a:r>
              <a:rPr lang="en-US" dirty="0"/>
              <a:t>dropout</a:t>
            </a:r>
            <a:endParaRPr lang="sk-SK" dirty="0"/>
          </a:p>
        </p:txBody>
      </p:sp>
      <p:graphicFrame>
        <p:nvGraphicFramePr>
          <p:cNvPr id="6" name="Tabuľka 5">
            <a:extLst>
              <a:ext uri="{FF2B5EF4-FFF2-40B4-BE49-F238E27FC236}">
                <a16:creationId xmlns:a16="http://schemas.microsoft.com/office/drawing/2014/main" id="{5F8C9D79-52BC-4F96-8F58-CBBACBC53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35448"/>
              </p:ext>
            </p:extLst>
          </p:nvPr>
        </p:nvGraphicFramePr>
        <p:xfrm>
          <a:off x="990600" y="4293096"/>
          <a:ext cx="7162800" cy="158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57760116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3252103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79589098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68383407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11552970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7173915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00413266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513613378"/>
                    </a:ext>
                  </a:extLst>
                </a:gridCol>
              </a:tblGrid>
              <a:tr h="528059">
                <a:tc gridSpan="2">
                  <a:txBody>
                    <a:bodyPr/>
                    <a:lstStyle/>
                    <a:p>
                      <a:r>
                        <a:rPr lang="sk-SK" dirty="0" err="1"/>
                        <a:t>Easy</a:t>
                      </a:r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dirty="0" err="1"/>
                        <a:t>Medium</a:t>
                      </a:r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dirty="0" err="1"/>
                        <a:t>Hard</a:t>
                      </a:r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dirty="0"/>
                        <a:t>Spolu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45438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90816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r>
                        <a:rPr lang="en-US" dirty="0"/>
                        <a:t>.55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16.96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38.72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75.95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9.44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949926"/>
                  </a:ext>
                </a:extLst>
              </a:tr>
            </a:tbl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id="{D87BB53B-8EBD-4480-ABA6-4D1582972EF7}"/>
              </a:ext>
            </a:extLst>
          </p:cNvPr>
          <p:cNvSpPr txBox="1"/>
          <p:nvPr/>
        </p:nvSpPr>
        <p:spPr>
          <a:xfrm>
            <a:off x="990600" y="3916516"/>
            <a:ext cx="716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 err="1"/>
              <a:t>Výsledek</a:t>
            </a:r>
            <a:r>
              <a:rPr lang="sk-SK" dirty="0"/>
              <a:t> modelu trénovaného na celé </a:t>
            </a:r>
            <a:r>
              <a:rPr lang="sk-SK" dirty="0" err="1"/>
              <a:t>datové</a:t>
            </a:r>
            <a:r>
              <a:rPr lang="sk-SK" dirty="0"/>
              <a:t> </a:t>
            </a:r>
            <a:r>
              <a:rPr lang="sk-SK" dirty="0" err="1"/>
              <a:t>sadě</a:t>
            </a:r>
            <a:r>
              <a:rPr lang="sk-SK" dirty="0"/>
              <a:t> </a:t>
            </a:r>
            <a:r>
              <a:rPr lang="en-US" dirty="0"/>
              <a:t>s</a:t>
            </a:r>
            <a:r>
              <a:rPr lang="sk-SK" dirty="0"/>
              <a:t> </a:t>
            </a:r>
            <a:r>
              <a:rPr lang="en-US" dirty="0"/>
              <a:t>dropout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545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BDDDA3-7169-4A63-A607-9D07D62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Ukázky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F2C4ADA9-CD31-4070-B7BF-7412E5D6A6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47664" y="404664"/>
            <a:ext cx="3176736" cy="317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A72EB6DE-2576-48A3-8990-763A839FEA17}"/>
              </a:ext>
            </a:extLst>
          </p:cNvPr>
          <p:cNvSpPr txBox="1"/>
          <p:nvPr/>
        </p:nvSpPr>
        <p:spPr>
          <a:xfrm>
            <a:off x="457200" y="1417639"/>
            <a:ext cx="8229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Easy test</a:t>
            </a:r>
            <a:endParaRPr lang="sk-SK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Medium test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sk-SK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sk-SK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Hard test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9E2D3944-B536-42AB-987A-E7FEC8D30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52" y="1772816"/>
            <a:ext cx="3114675" cy="685800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9C0339A0-9048-410B-B326-7C5CE9052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263" y="1772816"/>
            <a:ext cx="2457450" cy="685800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578F71CE-26AB-41AA-8010-3697FA138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809" y="1778152"/>
            <a:ext cx="2619375" cy="685800"/>
          </a:xfrm>
          <a:prstGeom prst="rect">
            <a:avLst/>
          </a:prstGeom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8E0AE57E-2126-4120-AEC1-23CED48C1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855497"/>
            <a:ext cx="5467350" cy="685800"/>
          </a:xfrm>
          <a:prstGeom prst="rect">
            <a:avLst/>
          </a:prstGeom>
        </p:spPr>
      </p:pic>
      <p:pic>
        <p:nvPicPr>
          <p:cNvPr id="16" name="Obrázok 15">
            <a:extLst>
              <a:ext uri="{FF2B5EF4-FFF2-40B4-BE49-F238E27FC236}">
                <a16:creationId xmlns:a16="http://schemas.microsoft.com/office/drawing/2014/main" id="{57E835BE-98DF-4EC2-B82A-45444F41C8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553574"/>
            <a:ext cx="6400800" cy="685800"/>
          </a:xfrm>
          <a:prstGeom prst="rect">
            <a:avLst/>
          </a:prstGeom>
        </p:spPr>
      </p:pic>
      <p:pic>
        <p:nvPicPr>
          <p:cNvPr id="18" name="Obrázok 17">
            <a:extLst>
              <a:ext uri="{FF2B5EF4-FFF2-40B4-BE49-F238E27FC236}">
                <a16:creationId xmlns:a16="http://schemas.microsoft.com/office/drawing/2014/main" id="{1A54154C-2E1A-430C-AF8A-B9F5218C5F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4600168"/>
            <a:ext cx="5886450" cy="685800"/>
          </a:xfrm>
          <a:prstGeom prst="rect">
            <a:avLst/>
          </a:prstGeom>
        </p:spPr>
      </p:pic>
      <p:pic>
        <p:nvPicPr>
          <p:cNvPr id="19" name="Obrázok 18">
            <a:extLst>
              <a:ext uri="{FF2B5EF4-FFF2-40B4-BE49-F238E27FC236}">
                <a16:creationId xmlns:a16="http://schemas.microsoft.com/office/drawing/2014/main" id="{72083007-CF9F-44FC-AD3C-A1F2AF7BE5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2237" y="4600168"/>
            <a:ext cx="22574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0175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29088</TotalTime>
  <Words>496</Words>
  <Application>Microsoft Office PowerPoint</Application>
  <PresentationFormat>Prezentácia na obrazovke (4:3)</PresentationFormat>
  <Paragraphs>119</Paragraphs>
  <Slides>6</Slides>
  <Notes>5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Motiv systému Office</vt:lpstr>
      <vt:lpstr>Automatický přepis textu (OCR)</vt:lpstr>
      <vt:lpstr>Co používáme</vt:lpstr>
      <vt:lpstr>Výsledky 1.</vt:lpstr>
      <vt:lpstr>Výsledky 2.</vt:lpstr>
      <vt:lpstr>Výsledky 3.</vt:lpstr>
      <vt:lpstr>Ukázky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Vaňková Marta</dc:creator>
  <cp:lastModifiedBy>Šalko Milan (196270)</cp:lastModifiedBy>
  <cp:revision>111</cp:revision>
  <dcterms:created xsi:type="dcterms:W3CDTF">2016-01-14T08:43:43Z</dcterms:created>
  <dcterms:modified xsi:type="dcterms:W3CDTF">2022-01-13T15:47:00Z</dcterms:modified>
</cp:coreProperties>
</file>