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85" r:id="rId2"/>
    <p:sldId id="312" r:id="rId3"/>
    <p:sldId id="311" r:id="rId4"/>
    <p:sldId id="313" r:id="rId5"/>
    <p:sldId id="314" r:id="rId6"/>
    <p:sldId id="315" r:id="rId7"/>
    <p:sldId id="293" r:id="rId8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9729"/>
    <a:srgbClr val="92D050"/>
    <a:srgbClr val="E4002B"/>
    <a:srgbClr val="00A9E0"/>
    <a:srgbClr val="003DA5"/>
    <a:srgbClr val="00AB8E"/>
    <a:srgbClr val="7A99AC"/>
    <a:srgbClr val="D4ECE7"/>
    <a:srgbClr val="EEF8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9" autoAdjust="0"/>
    <p:restoredTop sz="87614" autoAdjust="0"/>
  </p:normalViewPr>
  <p:slideViewPr>
    <p:cSldViewPr>
      <p:cViewPr varScale="1">
        <p:scale>
          <a:sx n="97" d="100"/>
          <a:sy n="97" d="100"/>
        </p:scale>
        <p:origin x="1902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>
            <a:extLst>
              <a:ext uri="{FF2B5EF4-FFF2-40B4-BE49-F238E27FC236}">
                <a16:creationId xmlns:a16="http://schemas.microsoft.com/office/drawing/2014/main" id="{9C2EE9C7-E4BC-4376-9CD2-0E104FF5689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93A514D9-156D-41CE-9DC7-5268CD991D5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1C0DB2-052F-40BA-8D4B-907E05EC5076}" type="datetimeFigureOut">
              <a:rPr lang="cs-CZ" smtClean="0"/>
              <a:t>13.01.2022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B9AF8A25-F0EE-4325-9B0B-11D5C668F69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4A13D80-26F3-40A9-A6C3-C81A0181EA1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27ECE2-1D81-4D8D-80B2-31877A4BFE3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049015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47B827-01B0-40C7-BA68-3ACC7CEACCE7}" type="datetimeFigureOut">
              <a:rPr lang="cs-CZ" smtClean="0"/>
              <a:t>13.01.2022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1BD250-9BF5-4AE8-86BD-080F3A22271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464090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1BD250-9BF5-4AE8-86BD-080F3A22271A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49067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Druhou metodou </a:t>
            </a:r>
            <a:r>
              <a:rPr lang="cs-CZ" dirty="0" err="1"/>
              <a:t>trenovani</a:t>
            </a:r>
            <a:r>
              <a:rPr lang="cs-CZ" dirty="0"/>
              <a:t> neuronových sítí pro separaci řečníků je DC. Tato metoda spočívá ve vytvoření tzv. </a:t>
            </a:r>
            <a:r>
              <a:rPr lang="cs-CZ" dirty="0" err="1"/>
              <a:t>embedding</a:t>
            </a:r>
            <a:r>
              <a:rPr lang="cs-CZ" dirty="0"/>
              <a:t> vektorů pro jednotlivé </a:t>
            </a:r>
            <a:r>
              <a:rPr lang="cs-CZ" dirty="0" err="1"/>
              <a:t>time-frequency</a:t>
            </a:r>
            <a:r>
              <a:rPr lang="cs-CZ" dirty="0"/>
              <a:t> </a:t>
            </a:r>
            <a:r>
              <a:rPr lang="cs-CZ" dirty="0" err="1"/>
              <a:t>biny</a:t>
            </a:r>
            <a:r>
              <a:rPr lang="cs-CZ" dirty="0"/>
              <a:t>. Neuronová síť je v touto metodou učena tak, aby stejnému řečníku predikovala podobné vektory vlastností. Při separaci řečníků natrénovanou sítí jsou získány tyto vektory, které jsou následně </a:t>
            </a:r>
            <a:r>
              <a:rPr lang="cs-CZ" dirty="0" err="1"/>
              <a:t>klusterovány</a:t>
            </a:r>
            <a:r>
              <a:rPr lang="cs-CZ" dirty="0"/>
              <a:t> za pomoci algoritmu jako je KMEANS nebo GMM. Nakonec jsou těmito algoritmy odděleny </a:t>
            </a:r>
            <a:r>
              <a:rPr lang="cs-CZ" dirty="0" err="1"/>
              <a:t>biny</a:t>
            </a:r>
            <a:r>
              <a:rPr lang="cs-CZ" dirty="0"/>
              <a:t>, které patří prvnímu a druhému řečníku.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BD250-9BF5-4AE8-86BD-080F3A22271A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345009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Druhou metodou </a:t>
            </a:r>
            <a:r>
              <a:rPr lang="cs-CZ" dirty="0" err="1"/>
              <a:t>trenovani</a:t>
            </a:r>
            <a:r>
              <a:rPr lang="cs-CZ" dirty="0"/>
              <a:t> neuronových sítí pro separaci řečníků je DC. Tato metoda spočívá ve vytvoření tzv. </a:t>
            </a:r>
            <a:r>
              <a:rPr lang="cs-CZ" dirty="0" err="1"/>
              <a:t>embedding</a:t>
            </a:r>
            <a:r>
              <a:rPr lang="cs-CZ" dirty="0"/>
              <a:t> vektorů pro jednotlivé </a:t>
            </a:r>
            <a:r>
              <a:rPr lang="cs-CZ" dirty="0" err="1"/>
              <a:t>time-frequency</a:t>
            </a:r>
            <a:r>
              <a:rPr lang="cs-CZ" dirty="0"/>
              <a:t> </a:t>
            </a:r>
            <a:r>
              <a:rPr lang="cs-CZ" dirty="0" err="1"/>
              <a:t>biny</a:t>
            </a:r>
            <a:r>
              <a:rPr lang="cs-CZ" dirty="0"/>
              <a:t>. Neuronová síť je v touto metodou učena tak, aby stejnému řečníku predikovala podobné vektory vlastností. Při separaci řečníků natrénovanou sítí jsou získány tyto vektory, které jsou následně </a:t>
            </a:r>
            <a:r>
              <a:rPr lang="cs-CZ" dirty="0" err="1"/>
              <a:t>klusterovány</a:t>
            </a:r>
            <a:r>
              <a:rPr lang="cs-CZ" dirty="0"/>
              <a:t> za pomoci algoritmu jako je KMEANS nebo GMM. Nakonec jsou těmito algoritmy odděleny </a:t>
            </a:r>
            <a:r>
              <a:rPr lang="cs-CZ" dirty="0" err="1"/>
              <a:t>biny</a:t>
            </a:r>
            <a:r>
              <a:rPr lang="cs-CZ" dirty="0"/>
              <a:t>, které patří prvnímu a druhému řečníku.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BD250-9BF5-4AE8-86BD-080F3A22271A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20428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Druhou metodou </a:t>
            </a:r>
            <a:r>
              <a:rPr lang="cs-CZ" dirty="0" err="1"/>
              <a:t>trenovani</a:t>
            </a:r>
            <a:r>
              <a:rPr lang="cs-CZ" dirty="0"/>
              <a:t> neuronových sítí pro separaci řečníků je DC. Tato metoda spočívá ve vytvoření tzv. </a:t>
            </a:r>
            <a:r>
              <a:rPr lang="cs-CZ" dirty="0" err="1"/>
              <a:t>embedding</a:t>
            </a:r>
            <a:r>
              <a:rPr lang="cs-CZ" dirty="0"/>
              <a:t> vektorů pro jednotlivé </a:t>
            </a:r>
            <a:r>
              <a:rPr lang="cs-CZ" dirty="0" err="1"/>
              <a:t>time-frequency</a:t>
            </a:r>
            <a:r>
              <a:rPr lang="cs-CZ" dirty="0"/>
              <a:t> </a:t>
            </a:r>
            <a:r>
              <a:rPr lang="cs-CZ" dirty="0" err="1"/>
              <a:t>biny</a:t>
            </a:r>
            <a:r>
              <a:rPr lang="cs-CZ" dirty="0"/>
              <a:t>. Neuronová síť je v touto metodou učena tak, aby stejnému řečníku predikovala podobné vektory vlastností. Při separaci řečníků natrénovanou sítí jsou získány tyto vektory, které jsou následně </a:t>
            </a:r>
            <a:r>
              <a:rPr lang="cs-CZ" dirty="0" err="1"/>
              <a:t>klusterovány</a:t>
            </a:r>
            <a:r>
              <a:rPr lang="cs-CZ" dirty="0"/>
              <a:t> za pomoci algoritmu jako je KMEANS nebo GMM. Nakonec jsou těmito algoritmy odděleny </a:t>
            </a:r>
            <a:r>
              <a:rPr lang="cs-CZ" dirty="0" err="1"/>
              <a:t>biny</a:t>
            </a:r>
            <a:r>
              <a:rPr lang="cs-CZ" dirty="0"/>
              <a:t>, které patří prvnímu a druhému řečníku.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BD250-9BF5-4AE8-86BD-080F3A22271A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278456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Druhou metodou </a:t>
            </a:r>
            <a:r>
              <a:rPr lang="cs-CZ" dirty="0" err="1"/>
              <a:t>trenovani</a:t>
            </a:r>
            <a:r>
              <a:rPr lang="cs-CZ" dirty="0"/>
              <a:t> neuronových sítí pro separaci řečníků je DC. Tato metoda spočívá ve vytvoření tzv. </a:t>
            </a:r>
            <a:r>
              <a:rPr lang="cs-CZ" dirty="0" err="1"/>
              <a:t>embedding</a:t>
            </a:r>
            <a:r>
              <a:rPr lang="cs-CZ" dirty="0"/>
              <a:t> vektorů pro jednotlivé </a:t>
            </a:r>
            <a:r>
              <a:rPr lang="cs-CZ" dirty="0" err="1"/>
              <a:t>time-frequency</a:t>
            </a:r>
            <a:r>
              <a:rPr lang="cs-CZ" dirty="0"/>
              <a:t> </a:t>
            </a:r>
            <a:r>
              <a:rPr lang="cs-CZ" dirty="0" err="1"/>
              <a:t>biny</a:t>
            </a:r>
            <a:r>
              <a:rPr lang="cs-CZ" dirty="0"/>
              <a:t>. Neuronová síť je v touto metodou učena tak, aby stejnému řečníku predikovala podobné vektory vlastností. Při separaci řečníků natrénovanou sítí jsou získány tyto vektory, které jsou následně </a:t>
            </a:r>
            <a:r>
              <a:rPr lang="cs-CZ" dirty="0" err="1"/>
              <a:t>klusterovány</a:t>
            </a:r>
            <a:r>
              <a:rPr lang="cs-CZ" dirty="0"/>
              <a:t> za pomoci algoritmu jako je KMEANS nebo GMM. Nakonec jsou těmito algoritmy odděleny </a:t>
            </a:r>
            <a:r>
              <a:rPr lang="cs-CZ" dirty="0" err="1"/>
              <a:t>biny</a:t>
            </a:r>
            <a:r>
              <a:rPr lang="cs-CZ" dirty="0"/>
              <a:t>, které patří prvnímu a druhému řečníku.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BD250-9BF5-4AE8-86BD-080F3A22271A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34811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Zástupný symbol pro text 15"/>
          <p:cNvSpPr>
            <a:spLocks noGrp="1"/>
          </p:cNvSpPr>
          <p:nvPr>
            <p:ph type="body" sz="quarter" idx="11" hasCustomPrompt="1"/>
          </p:nvPr>
        </p:nvSpPr>
        <p:spPr>
          <a:xfrm>
            <a:off x="896938" y="3933824"/>
            <a:ext cx="7127875" cy="122336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aseline="0"/>
            </a:lvl1pPr>
          </a:lstStyle>
          <a:p>
            <a:pPr lvl="0"/>
            <a:r>
              <a:rPr lang="cs-CZ"/>
              <a:t>doplňující popis prezentace</a:t>
            </a:r>
          </a:p>
        </p:txBody>
      </p:sp>
      <p:sp>
        <p:nvSpPr>
          <p:cNvPr id="18" name="Zástupný symbol pro text 17"/>
          <p:cNvSpPr>
            <a:spLocks noGrp="1"/>
          </p:cNvSpPr>
          <p:nvPr>
            <p:ph type="body" sz="quarter" idx="12" hasCustomPrompt="1"/>
          </p:nvPr>
        </p:nvSpPr>
        <p:spPr>
          <a:xfrm>
            <a:off x="896938" y="5661496"/>
            <a:ext cx="5043487" cy="431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aseline="0"/>
            </a:lvl1pPr>
          </a:lstStyle>
          <a:p>
            <a:pPr lvl="0"/>
            <a:r>
              <a:rPr lang="cs-CZ"/>
              <a:t>Autor: Jméno Příjmení</a:t>
            </a:r>
          </a:p>
        </p:txBody>
      </p:sp>
      <p:sp>
        <p:nvSpPr>
          <p:cNvPr id="20" name="Zástupný symbol pro text 19"/>
          <p:cNvSpPr>
            <a:spLocks noGrp="1"/>
          </p:cNvSpPr>
          <p:nvPr>
            <p:ph type="body" sz="quarter" idx="13" hasCustomPrompt="1"/>
          </p:nvPr>
        </p:nvSpPr>
        <p:spPr>
          <a:xfrm>
            <a:off x="6156325" y="5661496"/>
            <a:ext cx="1871663" cy="4318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600"/>
            </a:lvl1pPr>
          </a:lstStyle>
          <a:p>
            <a:pPr lvl="0"/>
            <a:r>
              <a:rPr lang="cs-CZ"/>
              <a:t>datum</a:t>
            </a:r>
          </a:p>
        </p:txBody>
      </p:sp>
      <p:sp>
        <p:nvSpPr>
          <p:cNvPr id="23" name="Nadpis 22"/>
          <p:cNvSpPr>
            <a:spLocks noGrp="1"/>
          </p:cNvSpPr>
          <p:nvPr>
            <p:ph type="title" hasCustomPrompt="1"/>
          </p:nvPr>
        </p:nvSpPr>
        <p:spPr>
          <a:xfrm>
            <a:off x="899592" y="2852936"/>
            <a:ext cx="7128792" cy="936104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r>
              <a:rPr lang="cs-CZ"/>
              <a:t>HLAVNÍ NÁZEV</a:t>
            </a:r>
            <a:br>
              <a:rPr lang="cs-CZ"/>
            </a:br>
            <a:r>
              <a:rPr lang="cs-CZ"/>
              <a:t>PREZENTACE</a:t>
            </a:r>
          </a:p>
        </p:txBody>
      </p:sp>
      <p:pic>
        <p:nvPicPr>
          <p:cNvPr id="3" name="Obrázek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128" y="915981"/>
            <a:ext cx="4553744" cy="1010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862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cs-CZ"/>
              <a:t>nadpis snímku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 hasCustomPrompt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2800" baseline="0"/>
            </a:lvl1pPr>
            <a:lvl2pPr marL="742950" indent="-285750">
              <a:buFont typeface="Wingdings" panose="05000000000000000000" pitchFamily="2" charset="2"/>
              <a:buChar char="§"/>
              <a:defRPr sz="2400"/>
            </a:lvl2pPr>
            <a:lvl3pPr marL="1143000" indent="-228600">
              <a:buFont typeface="Wingdings" panose="05000000000000000000" pitchFamily="2" charset="2"/>
              <a:buChar char="§"/>
              <a:defRPr sz="2000"/>
            </a:lvl3pPr>
            <a:lvl4pPr marL="1600200" indent="-228600">
              <a:buFont typeface="Wingdings" panose="05000000000000000000" pitchFamily="2" charset="2"/>
              <a:buChar char="§"/>
              <a:defRPr sz="1800"/>
            </a:lvl4pPr>
            <a:lvl5pPr marL="2057400" indent="-228600">
              <a:buFont typeface="Wingdings" panose="05000000000000000000" pitchFamily="2" charset="2"/>
              <a:buChar char="§"/>
              <a:defRPr sz="2800"/>
            </a:lvl5pPr>
          </a:lstStyle>
          <a:p>
            <a:pPr lvl="0"/>
            <a:r>
              <a:rPr lang="cs-CZ" dirty="0"/>
              <a:t>Kliknutím na některou z ikon můžete vložit libovolný objekt (obrázek, graf, tabulku atd.)</a:t>
            </a:r>
          </a:p>
        </p:txBody>
      </p:sp>
    </p:spTree>
    <p:extLst>
      <p:ext uri="{BB962C8B-B14F-4D97-AF65-F5344CB8AC3E}">
        <p14:creationId xmlns:p14="http://schemas.microsoft.com/office/powerpoint/2010/main" val="241259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2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cs-CZ"/>
              <a:t>nadpis snímku</a:t>
            </a:r>
          </a:p>
        </p:txBody>
      </p:sp>
      <p:sp>
        <p:nvSpPr>
          <p:cNvPr id="9" name="Zástupný symbol pro text 8"/>
          <p:cNvSpPr>
            <a:spLocks noGrp="1"/>
          </p:cNvSpPr>
          <p:nvPr>
            <p:ph type="body" sz="quarter" idx="10"/>
          </p:nvPr>
        </p:nvSpPr>
        <p:spPr>
          <a:xfrm>
            <a:off x="468313" y="1628775"/>
            <a:ext cx="3959225" cy="46799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endParaRPr lang="cs-CZ"/>
          </a:p>
        </p:txBody>
      </p:sp>
      <p:sp>
        <p:nvSpPr>
          <p:cNvPr id="10" name="Zástupný symbol pro text 8"/>
          <p:cNvSpPr>
            <a:spLocks noGrp="1"/>
          </p:cNvSpPr>
          <p:nvPr>
            <p:ph type="body" sz="quarter" idx="11"/>
          </p:nvPr>
        </p:nvSpPr>
        <p:spPr>
          <a:xfrm>
            <a:off x="4716016" y="1628800"/>
            <a:ext cx="3959225" cy="46799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42604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cs-CZ"/>
              <a:t>nadpis snímku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F0000"/>
              </a:buClr>
              <a:buFont typeface="Wingdings" panose="05000000000000000000" pitchFamily="2" charset="2"/>
              <a:buChar char="§"/>
              <a:defRPr sz="2000"/>
            </a:lvl1pPr>
            <a:lvl2pPr marL="742950" indent="-285750">
              <a:buClr>
                <a:srgbClr val="FF0000"/>
              </a:buClr>
              <a:buFont typeface="Wingdings" panose="05000000000000000000" pitchFamily="2" charset="2"/>
              <a:buChar char="§"/>
              <a:defRPr sz="2000"/>
            </a:lvl2pPr>
            <a:lvl3pPr marL="1143000" indent="-228600">
              <a:buClr>
                <a:srgbClr val="FF0000"/>
              </a:buClr>
              <a:buFont typeface="Wingdings" panose="05000000000000000000" pitchFamily="2" charset="2"/>
              <a:buChar char="§"/>
              <a:defRPr sz="1800"/>
            </a:lvl3pPr>
            <a:lvl4pPr marL="1600200" indent="-228600">
              <a:buClr>
                <a:srgbClr val="FF0000"/>
              </a:buClr>
              <a:buFont typeface="Wingdings" panose="05000000000000000000" pitchFamily="2" charset="2"/>
              <a:buChar char="§"/>
              <a:defRPr sz="1600"/>
            </a:lvl4pPr>
            <a:lvl5pPr marL="2057400" indent="-228600">
              <a:buClr>
                <a:srgbClr val="FF0000"/>
              </a:buClr>
              <a:buFont typeface="Wingdings" panose="05000000000000000000" pitchFamily="2" charset="2"/>
              <a:buChar char="§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F0000"/>
              </a:buClr>
              <a:buFont typeface="Wingdings" panose="05000000000000000000" pitchFamily="2" charset="2"/>
              <a:buChar char="§"/>
              <a:defRPr sz="2000"/>
            </a:lvl1pPr>
            <a:lvl2pPr marL="742950" indent="-285750">
              <a:buClr>
                <a:srgbClr val="FF0000"/>
              </a:buClr>
              <a:buFont typeface="Wingdings" panose="05000000000000000000" pitchFamily="2" charset="2"/>
              <a:buChar char="§"/>
              <a:defRPr sz="2000"/>
            </a:lvl2pPr>
            <a:lvl3pPr marL="1143000" indent="-228600">
              <a:buClr>
                <a:srgbClr val="FF0000"/>
              </a:buClr>
              <a:buFont typeface="Wingdings" panose="05000000000000000000" pitchFamily="2" charset="2"/>
              <a:buChar char="§"/>
              <a:defRPr sz="1800"/>
            </a:lvl3pPr>
            <a:lvl4pPr marL="1600200" indent="-228600">
              <a:buClr>
                <a:srgbClr val="FF0000"/>
              </a:buClr>
              <a:buFont typeface="Wingdings" panose="05000000000000000000" pitchFamily="2" charset="2"/>
              <a:buChar char="§"/>
              <a:defRPr sz="1600"/>
            </a:lvl4pPr>
            <a:lvl5pPr marL="2057400" indent="-228600">
              <a:buClr>
                <a:srgbClr val="FF0000"/>
              </a:buClr>
              <a:buFont typeface="Wingdings" panose="05000000000000000000" pitchFamily="2" charset="2"/>
              <a:buChar char="§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</p:txBody>
      </p:sp>
    </p:spTree>
    <p:extLst>
      <p:ext uri="{BB962C8B-B14F-4D97-AF65-F5344CB8AC3E}">
        <p14:creationId xmlns:p14="http://schemas.microsoft.com/office/powerpoint/2010/main" val="1177050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atič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9601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1104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/>
          <p:cNvSpPr/>
          <p:nvPr userDrawn="1"/>
        </p:nvSpPr>
        <p:spPr>
          <a:xfrm>
            <a:off x="440267" y="6453397"/>
            <a:ext cx="8703733" cy="404603"/>
          </a:xfrm>
          <a:prstGeom prst="rect">
            <a:avLst/>
          </a:prstGeom>
          <a:solidFill>
            <a:srgbClr val="00A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7" name="Obrázek 6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" y="6453397"/>
            <a:ext cx="404664" cy="404664"/>
          </a:xfrm>
          <a:prstGeom prst="rect">
            <a:avLst/>
          </a:prstGeom>
        </p:spPr>
      </p:pic>
      <p:sp>
        <p:nvSpPr>
          <p:cNvPr id="8" name="TextovéPole 7"/>
          <p:cNvSpPr txBox="1"/>
          <p:nvPr userDrawn="1"/>
        </p:nvSpPr>
        <p:spPr>
          <a:xfrm>
            <a:off x="467544" y="6505599"/>
            <a:ext cx="8676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b="1" dirty="0">
                <a:solidFill>
                  <a:schemeClr val="bg1"/>
                </a:solidFill>
              </a:rPr>
              <a:t>Fakulta informačních technologií </a:t>
            </a:r>
            <a:r>
              <a:rPr lang="cs-CZ" sz="1400" b="1" dirty="0">
                <a:solidFill>
                  <a:schemeClr val="bg1"/>
                </a:solidFill>
                <a:latin typeface="Calibri"/>
              </a:rPr>
              <a:t>• </a:t>
            </a:r>
            <a:r>
              <a:rPr lang="cs-CZ" sz="1400" b="1" dirty="0">
                <a:solidFill>
                  <a:schemeClr val="bg1"/>
                </a:solidFill>
              </a:rPr>
              <a:t>Vysoké </a:t>
            </a:r>
            <a:r>
              <a:rPr lang="cs-CZ" sz="1400" b="1" baseline="0" dirty="0">
                <a:solidFill>
                  <a:schemeClr val="bg1"/>
                </a:solidFill>
              </a:rPr>
              <a:t>učení technické v Brně</a:t>
            </a:r>
            <a:endParaRPr lang="cs-CZ" sz="1400" b="1" u="sng" dirty="0">
              <a:solidFill>
                <a:schemeClr val="bg1"/>
              </a:solidFill>
            </a:endParaRPr>
          </a:p>
        </p:txBody>
      </p:sp>
      <p:sp>
        <p:nvSpPr>
          <p:cNvPr id="2" name="TextovéPole 1">
            <a:extLst>
              <a:ext uri="{FF2B5EF4-FFF2-40B4-BE49-F238E27FC236}">
                <a16:creationId xmlns:a16="http://schemas.microsoft.com/office/drawing/2014/main" id="{35D635C1-DD72-4ED1-B11B-AB2D38DE3C4F}"/>
              </a:ext>
            </a:extLst>
          </p:cNvPr>
          <p:cNvSpPr txBox="1"/>
          <p:nvPr userDrawn="1"/>
        </p:nvSpPr>
        <p:spPr>
          <a:xfrm>
            <a:off x="7668344" y="6505599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>
                <a:solidFill>
                  <a:schemeClr val="bg1"/>
                </a:solidFill>
              </a:rPr>
              <a:t>Snímek </a:t>
            </a:r>
            <a:fld id="{6C429BFC-E7E0-413C-AE9D-7C63E609947D}" type="slidenum">
              <a:rPr lang="cs-CZ" sz="1400" smtClean="0">
                <a:solidFill>
                  <a:schemeClr val="bg1"/>
                </a:solidFill>
              </a:rPr>
              <a:t>‹#›</a:t>
            </a:fld>
            <a:r>
              <a:rPr lang="cs-CZ" sz="1400" dirty="0">
                <a:solidFill>
                  <a:schemeClr val="bg1"/>
                </a:solidFill>
              </a:rPr>
              <a:t>/23</a:t>
            </a:r>
          </a:p>
        </p:txBody>
      </p:sp>
    </p:spTree>
    <p:extLst>
      <p:ext uri="{BB962C8B-B14F-4D97-AF65-F5344CB8AC3E}">
        <p14:creationId xmlns:p14="http://schemas.microsoft.com/office/powerpoint/2010/main" val="3027624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5" r:id="rId5"/>
    <p:sldLayoutId id="2147483656" r:id="rId6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text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cs-CZ" dirty="0"/>
              <a:t>Nikolas, Mino, Pavlus</a:t>
            </a:r>
          </a:p>
        </p:txBody>
      </p:sp>
      <p:sp>
        <p:nvSpPr>
          <p:cNvPr id="5" name="Nadpis 4"/>
          <p:cNvSpPr>
            <a:spLocks noGrp="1"/>
          </p:cNvSpPr>
          <p:nvPr>
            <p:ph type="title"/>
          </p:nvPr>
        </p:nvSpPr>
        <p:spPr>
          <a:xfrm>
            <a:off x="683568" y="2744676"/>
            <a:ext cx="7776864" cy="1080120"/>
          </a:xfrm>
        </p:spPr>
        <p:txBody>
          <a:bodyPr/>
          <a:lstStyle/>
          <a:p>
            <a:endParaRPr lang="cs-CZ" sz="4000" b="1" dirty="0"/>
          </a:p>
        </p:txBody>
      </p:sp>
    </p:spTree>
    <p:extLst>
      <p:ext uri="{BB962C8B-B14F-4D97-AF65-F5344CB8AC3E}">
        <p14:creationId xmlns:p14="http://schemas.microsoft.com/office/powerpoint/2010/main" val="3388467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D5B246B-2C5F-4631-9CB4-6CF16D5D5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Co používáme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B63ABD7-3B15-422E-91EF-618538D71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cs-CZ" dirty="0"/>
              <a:t>Pero </a:t>
            </a:r>
            <a:r>
              <a:rPr lang="cs-CZ" dirty="0" err="1"/>
              <a:t>dataset</a:t>
            </a:r>
            <a:endParaRPr lang="cs-CZ" dirty="0"/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cs-CZ" dirty="0"/>
              <a:t>Řádky textu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cs-CZ" dirty="0"/>
              <a:t>CRNN model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cs-CZ" dirty="0"/>
              <a:t>Konvoluční síť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cs-CZ" dirty="0"/>
              <a:t>Dvě vrstvy BLSTM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cs-CZ" dirty="0"/>
              <a:t>Abeceda vygenerována z Pero </a:t>
            </a:r>
            <a:r>
              <a:rPr lang="cs-CZ" dirty="0" err="1"/>
              <a:t>datasetu</a:t>
            </a:r>
            <a:endParaRPr lang="cs-CZ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cs-CZ" dirty="0"/>
              <a:t>Metriky CER a WER (menší hodnota lepší)</a:t>
            </a:r>
          </a:p>
        </p:txBody>
      </p:sp>
    </p:spTree>
    <p:extLst>
      <p:ext uri="{BB962C8B-B14F-4D97-AF65-F5344CB8AC3E}">
        <p14:creationId xmlns:p14="http://schemas.microsoft.com/office/powerpoint/2010/main" val="629526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6BDDDA3-7169-4A63-A607-9D07D622E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Výsledky</a:t>
            </a:r>
          </a:p>
        </p:txBody>
      </p:sp>
    </p:spTree>
    <p:extLst>
      <p:ext uri="{BB962C8B-B14F-4D97-AF65-F5344CB8AC3E}">
        <p14:creationId xmlns:p14="http://schemas.microsoft.com/office/powerpoint/2010/main" val="3335491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6BDDDA3-7169-4A63-A607-9D07D622E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Výsledky</a:t>
            </a:r>
          </a:p>
        </p:txBody>
      </p:sp>
    </p:spTree>
    <p:extLst>
      <p:ext uri="{BB962C8B-B14F-4D97-AF65-F5344CB8AC3E}">
        <p14:creationId xmlns:p14="http://schemas.microsoft.com/office/powerpoint/2010/main" val="1585044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6BDDDA3-7169-4A63-A607-9D07D622E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Výsledky</a:t>
            </a:r>
          </a:p>
        </p:txBody>
      </p:sp>
    </p:spTree>
    <p:extLst>
      <p:ext uri="{BB962C8B-B14F-4D97-AF65-F5344CB8AC3E}">
        <p14:creationId xmlns:p14="http://schemas.microsoft.com/office/powerpoint/2010/main" val="3159322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6BDDDA3-7169-4A63-A607-9D07D622E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Ukázky</a:t>
            </a:r>
          </a:p>
        </p:txBody>
      </p:sp>
    </p:spTree>
    <p:extLst>
      <p:ext uri="{BB962C8B-B14F-4D97-AF65-F5344CB8AC3E}">
        <p14:creationId xmlns:p14="http://schemas.microsoft.com/office/powerpoint/2010/main" val="3700801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F716BD9-5AD6-4414-A10A-830C18C10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Shrnutí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5067C42-EAD7-4A49-81FB-0A9242401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cs-CZ" dirty="0">
                <a:latin typeface="+mj-lt"/>
              </a:rPr>
              <a:t>neco</a:t>
            </a:r>
          </a:p>
        </p:txBody>
      </p:sp>
    </p:spTree>
    <p:extLst>
      <p:ext uri="{BB962C8B-B14F-4D97-AF65-F5344CB8AC3E}">
        <p14:creationId xmlns:p14="http://schemas.microsoft.com/office/powerpoint/2010/main" val="498582774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systému Office">
  <a:themeElements>
    <a:clrScheme name="VUT">
      <a:dk1>
        <a:srgbClr val="000000"/>
      </a:dk1>
      <a:lt1>
        <a:srgbClr val="FFFFFF"/>
      </a:lt1>
      <a:dk2>
        <a:srgbClr val="595959"/>
      </a:dk2>
      <a:lt2>
        <a:srgbClr val="F1F5F5"/>
      </a:lt2>
      <a:accent1>
        <a:srgbClr val="BF0000"/>
      </a:accent1>
      <a:accent2>
        <a:srgbClr val="E4002B"/>
      </a:accent2>
      <a:accent3>
        <a:srgbClr val="FFC000"/>
      </a:accent3>
      <a:accent4>
        <a:srgbClr val="FFFF00"/>
      </a:accent4>
      <a:accent5>
        <a:srgbClr val="B0F0C1"/>
      </a:accent5>
      <a:accent6>
        <a:srgbClr val="92CDDC"/>
      </a:accent6>
      <a:hlink>
        <a:srgbClr val="31859B"/>
      </a:hlink>
      <a:folHlink>
        <a:srgbClr val="205867"/>
      </a:folHlink>
    </a:clrScheme>
    <a:fontScheme name="VUT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29047</TotalTime>
  <Words>359</Words>
  <Application>Microsoft Office PowerPoint</Application>
  <PresentationFormat>Předvádění na obrazovce (4:3)</PresentationFormat>
  <Paragraphs>24</Paragraphs>
  <Slides>7</Slides>
  <Notes>5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7</vt:i4>
      </vt:variant>
    </vt:vector>
  </HeadingPairs>
  <TitlesOfParts>
    <vt:vector size="12" baseType="lpstr">
      <vt:lpstr>Arial</vt:lpstr>
      <vt:lpstr>Arial Black</vt:lpstr>
      <vt:lpstr>Calibri</vt:lpstr>
      <vt:lpstr>Wingdings</vt:lpstr>
      <vt:lpstr>Motiv systému Office</vt:lpstr>
      <vt:lpstr>Prezentace aplikace PowerPoint</vt:lpstr>
      <vt:lpstr>Co používáme</vt:lpstr>
      <vt:lpstr>Výsledky</vt:lpstr>
      <vt:lpstr>Výsledky</vt:lpstr>
      <vt:lpstr>Výsledky</vt:lpstr>
      <vt:lpstr>Ukázky</vt:lpstr>
      <vt:lpstr>Shrnutí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Vaňková Marta</dc:creator>
  <cp:lastModifiedBy>Pavlus Ján (204282)</cp:lastModifiedBy>
  <cp:revision>109</cp:revision>
  <dcterms:created xsi:type="dcterms:W3CDTF">2016-01-14T08:43:43Z</dcterms:created>
  <dcterms:modified xsi:type="dcterms:W3CDTF">2022-01-13T14:11:50Z</dcterms:modified>
</cp:coreProperties>
</file>