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87" r:id="rId4"/>
    <p:sldId id="299" r:id="rId5"/>
    <p:sldId id="294" r:id="rId6"/>
    <p:sldId id="295" r:id="rId7"/>
    <p:sldId id="300" r:id="rId8"/>
    <p:sldId id="288" r:id="rId9"/>
    <p:sldId id="289" r:id="rId10"/>
    <p:sldId id="296" r:id="rId11"/>
    <p:sldId id="297" r:id="rId12"/>
    <p:sldId id="298" r:id="rId13"/>
    <p:sldId id="301" r:id="rId14"/>
    <p:sldId id="302" r:id="rId15"/>
    <p:sldId id="303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8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DFB1B-102D-4D47-AF34-E538E05D4CA7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8B831-0FC7-4A79-A82A-0AA456EB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52601"/>
            <a:ext cx="103632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8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2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684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427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714" y="121523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2152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5200" y="30480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4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ChengXiang Zhai, 2007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3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000" y="1219140"/>
            <a:ext cx="116840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8800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ChengXiang Zhai, 2007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D08FE-21CA-447A-B5E0-10774CCDBD3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207433" y="-144463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AutoShape 4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410633" y="79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AutoShape 6" descr="data:image/jpeg;base64,/9j/4AAQSkZJRgABAQAAAQABAAD/2wCEAAkGBhQREBUUEhQVFRUWFx0UGBcYFh4fGxweGxwYIB8gGh8YISggGRwjHBoaIS8gIywpLywsHSAzNTQqNSYuLCoBCQoKDgwOGg8PGiwkHyUpLzQpLiwsKSksLCwsLCksLSksLCwsLCksKSksLCwsLCwsLCwsLCwsLCksLCwsLCksLP/AABEIAF0CHQMBIgACEQEDEQH/xAAcAAEAAgMBAQEAAAAAAAAAAAAABQYDBAcIAgH/xABQEAACAQMCBAMEBQgECggHAAABAgMABBESIQUGEzEiQVEHMmFxFCNCUoEVVHKCkaGx0mKSk7IIFiQzo7PBwtHiF2NzlMPT4fAYNDVTdIOi/8QAGQEBAAMBAQAAAAAAAAAAAAAAAAECAwQF/8QALREAAgIBAwMBCAEFAAAAAAAAAAECEQMSITEEE0FRIiMycYGRscFhFFKh0fD/2gAMAwEAAhEDEQA/AOn8xc/WdhII7mR0YoJNoZGGklhklFIG6naoYe27hP5y39hL/JV7rj3t75ThEEd5HGqy9URyMoxqVlbBbHcgqAD3wflUN0rNMcVOSiWb/pu4T+ct/YS/yU/6buE/nLf2Ev8AJXmxbfJxXofh/sF4bGPrBNMfV5Sv+qC1SMtXB0ZsCxVq8m6PbZwn85Yf/om/krftPapwuTGm9hGfvkp/rAK0m9ivCSP/AJU/28389QPG/wDB7tXBNrNLC3kG+sT9+G/HUflVtzBKD8nTLDisM66oZY5V9Y3DD9qk1tV5R5i5JvOFSqZVKHPgniY6ScfZcYKnvscH4Yq08ne2m6tSqXZN1D2yf86o27Mff+T7n7wqvcXDN/6SbWqG6PQtK0uD8Ziu4VmgcPG4yCP3gjuCPMGt2tDkarZilKUIFKUoCo8+e0eHhTW6yKXMz4bDY0RgjU52OrGRhds777VbQc9q8te0vj/0/iU0qnMa/UxemhM7j1DMWb9au4+yHmL6XwyMMcyQfUP6nTjQd++UK5PmQaoppujpydPKEFJl1pSlXOYUpSgILmnmNrbpRwRCa4nYrHGXCqAoy8kjHOmNBjOASSVHnVRk5p4oIRObrgCws2hZDNNoLb+EPnBbY7D0NTvPfBJJTFNHEbhVjmtpoVcK7RXCqGMbMQA6lFOCRkFvPFRHD+TJDaXBNpZwmadZYra5QSRRKkaR5YR4AlYKzHSftbnvUF1wQXGvahf20DSi64HPpx9XBLI8hywHhXWM4zk/AGqz/wDENxD/AOzaf2cn/m1L+0Dk6aHh80jw8IQIYwxtrZkmGZExpYsdOcjOe6k+tVj2S8jpxG9PXGYIV6jr21EnCqcb4O5PwXHnVG3dHTjhFwc2uDqPsj9o1xxVrkXCQr0RGV6SsPf6mc6mb7o9K6PWvZWEcKBIY0jQbBUUKB8gNq2K0ORu3sCaofMftp4fZsUDtcODgrAAwHzdiF/YSaontk9ozzSvY2zFYUOiZgd5G80yPsL2I8znyG8p7NfYvD0kub9NbONSQHZVB7GQd2Yj7J2GdwT2pqt0jfs6Y65+eD5b/CSi14FlJo9TMur+rpx//VT/AAX278OnIWQy25O2ZU8P9aMtgfFsVdIuW7VU0LbQKnbSIkC799sYqrcyexnh92p6cQtpMbPCNK/jGPAR+APxFW3M7gy523EI5IxLHIjxkag6sCuPXI2xUPyVzevE4HnjTQizPEvizqC4w3YadQOdPl615v5p5RueGTPBKSFcZDKTolUdj8SPNT2PzBPafYKuOFH/ALd/4JVVK3RrPBohru0dHpSlXOYUpSgFKUoBSlKAUpSgFKUoBSlKAUpSgFKUoBSlKAUpSgFKUoBSlKAUpSgFKUoBSlKAUpSgFKUoBVK9r0GvhjL/ANbH/eq61W/aBDrsyP6a/wAah7muF1ki/wCTgEfBvENvMfxr1HXEU4XuNvOu3VEY0dXWZNen6/oUpSrHAavFOFxXMLQzoHjcYZT/ALPMEdwRuDuK8/c2cgmxuDHu0beKJz3ZfQ4+0vY/gds4Houq/wA8cHFxaMceKP6xT8veH4rn8QKq4pnV02d4pV4ZyPkDjz8OuBkn6PIQJV8h6OPivn6rnuQK72rZGR2riH5L+FdQ5HvC9oqN3iPT/Ae7+4gfhRKjXq0pe2vqWClKVY4BVY9ovGjbWEmg4kl+pT1BYHLfqrqPzx61Z653zhG17epCvZD0x+kcaz+AAH6pqGbYUnNXwjk0/K7xxxOy4WUMUPqEbSf34+YIPnVu9k14bS+6Z2juB0z8HXJQ/vZfmwrpHN/LiPYhEXHQAKD+iowR/V3+YFc4ThxUgrsQQQfQjcH8DVVCj0e+s0Gn/wB6HbqVqcJv+vCkn3l3HoexH4HNbdXPJarYUpShAqB57TVw6ceqj+8tT1RHNqZspR8B/eWhaHxI55zfb6ouNj709p/4FbnsN4YIorp8btIifgq5/i5rd5gtcpxT+lLbn9nT/wCFSHsxg0W0vxm/3Eq2lJWdkpe5a+X4Rca0uNXphtppR3jieQfqqT/srdrX4haiWKSM9nRkP6wI/wBtVOJVe55lh4SNamTxDUpcnuRkFviSRmvUKkY27eVcSfhBUkEYIOCPQjvV15T5p6SLDP7q7I/oPIN8B5H9vrVYxo9Hq28qTXgvNK+UcEAggg7gjsa+qseaVf2jcsrfWEi6cyRjqxHz1KDt8mGV/EHyqM9jVvo4cw/69z+0JV7qE5T4KbWF4yAB1WZcH7JwB+4VFb2brJ7pwfqTdKUqTAUpSgFKUoBSlKAUpSgFKUoBSlKAUpSgFKUoBSlKAUpSgFKUoBSlKAUpSgFKUoBSlKAUpSgFKUoBUNzYmbf9YVM1D81Ni3/WFEWh8SKWtuM10yubLKM10mpZrm8GnxfhguIjGzOgLIxKMVYhHViuV3AbTpON8E1TOGcNWXjHEIHMhiWCAqolkGkur6ipDZUnA3GDV/qscK5fnj4pdXb9Lp3CRxhVdtSiIEAnKANqz6jHxqDAjeL67fidgEWS4f6LOhAYDWV+jgM2ohF7sSRvvsDsKlIuc4n4e11JG8YDNA8R0lxIJDFoyDpJL4AJIG+SQM4zcR4PM/Ebe5UR9OGKWMguwYmUocgBCMDpjz31HtjeJj5Jmfh9xbSSJFJJcPdRyRktoYzdZchlXOlgB8Rvt5AVTh/FFkmaErhlXWGU6kYZwQGAADA91PrkZqauDo4dxDSSCtrJIpBIKsiPggjcEEjeonhhutRa7khyMqFhDaSSRlmL752wAMAZPfIxOQcPe6t7qCLTqlt3hyxIA6g052BJxnOPP1FWOqd6dzJwngbT8FtpYpporn6KkqzLK5JfphvrFYlZFJ7hgdicYO9b3LHOr3PDLS56LPLcHpFVGFDqXVnY79OPMbHO/cDua+Lbly9/J0diZIIVWFbdp42d3KBdLFFZUEbEDY5bGfhWXjXJ7i0tbezERjt3XVBOzCOZAjKVkKq2d2D4KkFgMiqnKfk/PwPD7y6jjy9o0kToXGnXGAfCw95SGUg488bGorlm6aOJLl4ZJZJGSFAg1ZeTGXcqMRoNyzHYAnzwKi+I8BnRL61kkhP0qV5lMSsMGWJIwGVjtjT2BOc5yO1T03Kt63DbeAtbdSKRGkizJ0Zo1GGSRtOohj48acdlIYZJk03jH5lh5f5gW7E40aWglMDjUGUkKrZVh7ykOO4BzkEVSeY4fosmkRs5aQIgUeTbgsfsqB3b4etWjlPgE9tLdNK0BSebrKIlYEfVxrghtgF0Y2zqznw+7Ub7UOByTQxPFoOiQdVJCQkib+FyoJxk9sEE4yKIY5NM1eS+bx0Lr6p2NuzZRWQ6igUtoYsFIKkHfB77ZqX4Tz31pLRXt5YlvYzJC7MpBIjEhUhSSvhyQTjOOwqh8IsZ4PpXihJmZnQDUoGuNUIbvgAA9s5+HarlYcr3AHCt4StimliJG8eYTFlfq9tjrwfl/SoxkTTsy818f6lvfxQxvILeJhK6vpIYxltMeN3ZVKsew3ABJyBJ8if/AEqx/wDxIP8AVJUJc8pXkct8LZ7cwXwZyJdYeKRo9BK6QRIrYHcrj443svLfDWtrO3gcqzQwpESucHQoXIz64qDMr3H4s8b4euWCtFcM6hiFcosYXWoOGxqOM/D0r85q5sb/ACq2S1lkaGNJS2qMKVYtg5LZHuEAYySewGTW9xfgdxJxK1uo+j07dZEZWdgzCUKDjCEKVKg9znceHvWlxvgs6zX1wBEUmt44VBkYEGMvgt4CAD1D2zjT552lEx5RAc28ZMvB766gDKJo4JVJOGQMqHy+0M42PftW9yf0rCMssTCa7nWFIVfwswTUWx7q4XUzPjJAHc4B0r/l+ZeDXFjmLqIkFuz6m04XSNQ8GSSAPDtjPc43krPgkt1DDNEY0uLWfqoCSY2ygV0ZguQGU+8FJB8jVnwav4ft+Cx2HM4kkuIWidZ7cKzRgg61cEq0bHSGU4I304IIOK0+Ac6Pdw9dbKdYTD1kdmi8ZB90DXkHzBbAOD5YJzcO4JMJ7i7lEQnliSFYkkYxqsesjMhQFizOSToGBgYOCS5Z4JNa8NS1fpNJFH0lKu2lttiSUyvyw1UMSm8V4/1zbTx2U4W8XweKMl36esALqyMqGGo43XPbc6dhxQSJMWidGgYo6bMchQ3h0e9kEYHfNWqz5SuY4eGR/UE2LAseo/jAjePw/V7HDlt/MY88j8l5GmkN+S6RPcuZIpEdmKHpqg1Aqv3Q2Qc5JHlkymaxyNbMgeXuc5I51h0MhaH6QEZgRjIBVhsY5PEMgbfE4qw8l88PdvdiZAhjuHijQMDsiReEE6dTFizZOPex5VT4eTLu0uIZZlt1VYWhbpayCWZWLBiBqZiCTqwQT9rvX7wawkglucmNo5ZmnXc6suFGG2woGnuNWc+VSXcde5deA8xW0HCmulikhhV5T0i2uQv1nUqMsdTvLnA1YywGcVJRcz6buO1uIzFJMjSQnWGV9G7rkYIkUEEjBGOxOK5xZ8PkPC3sZnVQXaRHjJJRjL1VI1Bez7EeYHcZ2vHDuGy3lxa3dyYR9GWQRiF2YO8iqpdtaIY8KGHT8XvZ1bDNTGUHHk1bj2lhI7mVrScRWs/QmfVH4fcywCsS2NYOB5eflV1qgXvI91JZ8RgzADezmZW1vhAwjGD9XuQIx89Xlje9wZ0rqADYGQDkA/AkDI+OBQqc85n4sLTiEr8SjnNlKiJBcRNJ04MDDiQREGORnbaQZbGkA7HFgXi62PC+upe8iiVpNaOHdo9THXqc+MhTljnyNZZrS9SW5KC3nimdSkcsjp0wIo0YErHIGVmUnRpHcnJzgYOC2Fvwjh6xXM0SIXbUzYSLVKzMUQMThRkgAnsMmgJeHjIeWJEXUJIjPrVgVVfDpz669Xhx30t2xvpcE5rF02Y48x9SSHWHBZWiLA9RAMpq05Xc5BGcZArU9nnAhbWxOpmDsREXHiW3Vn6CeukIxYat/Ge3YadjybL+UIrp0t4nj19SaGR9dwrKQFlj6aqNyrFizboMAZ8IEly3zDLPNeiZFRLecxKQ+cKscTeLYZJ1Fj5DtvjJw2PP0csluFjYx3ORHIrKxXbKmZBvGHHY74yA2k7Vm4Xy9NFcXuoxG3upOrsW6mWiSNlIxpA8GQ2Sd+w71pcqcA4haiO2lnt3tYMLG6owndF9xH+wgGwJGolRjYnNAZOIc/GM3gW0mf6FhpTqjA0lOpqXLb+DcKN/XG2drh/OQluIYmgljW5iaaB3K+IJoJ1KCWj2dSNW+++DtUfecp3LniuOji/QInjbKYhEOW8G+3iwPPb41nj5cufpHD5T0cWkLwyASNluoI1yng8hGDg9842xkgbkfNge4lijj19GZIJMONalwh16O5iGsDVnuG2wCasBFUrjHJs1xeJMUt0aOdZEukkdbgRrgmJkCaZAw1JkvgK3Y48V1NAUzkiL/LeJ5LHp3IRAXYhF6SHCAnCjLHtj9wqycZ4oYFQrE8rSSLEqoCcFvtOQDojABJY9viSAa/wng19bT3cqpauLmYTYM0gKYRVxkRHVsoPl+NfvHOX724tI0MkDzC4E00bFxBLHlvqSQC2jSV7ghiu4IYigM3+MC3lnfAKUaDqwvh8jUsYYFGQ5KkMO+D3BFRHKHOHQtOGQz28scc8MMEU5ZNDSdIaQQG1Lr0nSSN9th5SXA+VJ4hfrK8Gm6dnTpqw06okTBBOAF0+ROrv4e1Y+GcqTtDZ2910RFYmJkMbszStChVCwZFEQBw5AL5IxnHcCSu+aiGuBDC0wtcdYhgDkrrKRg++4QqSDpHiABJyBr8T58jjhtJoopZ0vHWOIppG7qWUEOwIOAe+wwckVjXl+6t7m6e1MLxXbCRhK7KYpNIVmUKjCUEAHSSm4xnfIwXfJMiQcOgtjGVspUlJkYqX0K6keFWwWLls+Xoc7ASjcyShbcNaSpLOXyjEaIhGCSZZY9SICANPfJYD1xEcZ59Y8Elv7aPDKHUK7DwMrmMt4chwGGQB7wx28pLmngdxPNavCYWjiZjLDNq0NkDQ40g6njYZVWGMnOVIBqGj5EuDwa5sJJIdchlMbqGC+OVpAXzkrkkAgatPq1AWbiXHugIVZCZp5OlHEGG5wWJLdgqopYnfbYAkgHBY81CR7mJonWe2AZ4sg6lcEq0bsQrKcEb4wQQQK0+Ncu3FwLS4zCt5ayGQDxGJg6lXj1Y1DK4+s07Ee75VmsOBzCW5upREJ540iWNZGMarGHxmQoGYszkk6BgYABxkgfPL/ADc95GJVs50heHrI7NH4yfsAa9QPoWwDg79idfgHMltDwm3njRooG0pFGz6my8mlVLOT3Y9ycAfAVIcrcJmteHxW79NpIYxEpV20tpGASSuVz5jBx8ahLbkWccHhsuskc9uySRSqCy6o5NalgQDg9iN8d9+1ATPC+bVledGQqYFEhZWDxupBOY2GMkYwVIBBx3zWXl3mM3ao4jxHJGJUdZA43x4W0+7IM7jcehO+MXCba/MUhu5LcSlCka26voVsHxs0mSxJxtgBQD72aj+WeUXgvXuTHBb64jHJHbyOySuWUiRlZEWNlwwAAYnWd9twLfSlKAUpSgFKUoBSlKAUpSgFVvn+fRZk/wBNf41ZKpPthm0cLZh5SR/3qhulZrgWrJFfyUhOL7jfzrtteVouNeJfmP416pqsJajs67F29P1/QpSlXPOFa3E70QwySHsiM/7ATWzXMvbRzeIYUtEPjlIeTHkinIB9NTAfgretRJ0rNsOJ5ZqKK6OL/Gr97NwXjll8iwQfqjJ/vfurhVnfvNIscSl5HYKqjuSew/8AWvSfLfBhaWsUAOSi+JvvMd2P4sSapGWo7+tgsca8sk6w3d0sUbSOcKilmPwAyazVzb21c0/R7eO2U4aZtT48kQ5/DU2B8QGq7dKzz8ON5ZqC8mhYcTuLidp4YzIytrIxkLnOkHt2xt8qn/y5xP8AN/8AR/8ANUl7OeCG2sI9YxJL9dJnuCwGF/VXSPmD61Z6Lg2y5YqTSSaRRvy5xP8AN/8AR/8ANWG74lxKVGR7fKsMHwfw8Xer/Shn3V/ajic3ESjFWyGUlSD3BGxB/GuicgccE9uUJ8UR0/qndT/Efq1z32yWBtrtZ1B0XA374EiAA/LUuk49QxqG9m3OPQ4jEGOEm+ob0yxGk/g+BnyDGs9dOmejLB3cGuPpf+z0HSlK1PHFRfND4tJT8B/eFSlQnOj4sJz6KP7y1KLQ+JEDx25wnEf6MkA/bord9nU+qCT4Sf7q1Wea7zTHxg/dntB+3o/8a2vY5xQSLcp5qUf+sGH+7Vr2OuUPdN/L8I6RSlfE/ut8j/CqHEfqOCMggj1FfVc/9ifFxNwwR58UEjJ+DeMH5eIj9WugVEXas0y4+3Nw9GfLoCCCAQdiD2qr8b5L1AtbHS3fQfdPyP2T+75VaqVJWM3F2jitzfNG7JICrqcMp7g/+/Pzqc5L5o0XKxsfBKdHyb7J/E+H8R6Vte2Tg6/RRdqAHhKq5+8jNpwfXDMCPTLetch4XxhjcQhfe6sePnrXFZOdOj2MWOOfFq+56ipSlaniiviWFWGGAYd8EZG3bvVcPMkhuY0XQ0cs8tsGCHwtHHOxOosOphoWUqFABJ8Xh32+XC9xw+E3DlnlhVmePVGfEoOxRsqfipHwxQE3SqZw+N0hjaOWUySXbxEyzSSLpjkuFUaWbyUDIGNWkZPmM0HNU8hjjRE6h+lB20kg/RZxD4U1qQHJ1Z1HRsPFnNCC20qu8f4g5s4JRqiZ57PUAwyokuIAylkOGGGKnBwQT3BrJdcSkWZ1jKktNHENeSqaoixOARvsDjIznuM5oST1KqK8xTsyaY1eYQ32FDMqO9tPDGPDkga85BOopnAJyc7LczvKVFuFZZGbpyadYKoqajgOuTrcrjIxoY79qEWWWlVX/GO6ZnCRRBorSO5MbPu7yfSVEavkIg1xKeoc7ZGN8rkh427tGjkdQThD9XJFgNDKwJQsdYypGzMpx5Muwks1KqkPMM0UEHV6cjzoyxtgoGmyvTjIyx8QLEkdgjGpnid5IHiiiKK8mo63UsoCAE+EMpYnIwNQ2yfLBAkqVV+EXUtzdRSuwVVtw/SRn063Z1Y5DhZV8IKl0OBuME5rJd3jieUB2wJ7dQM7ANjUPkfOgLJSqlHxuSOFnHjdYbmQa3bBMc2FBx5YwM4JA7Vuz8ZmRxCemZHmESyBG0KGjeTLrqycCNl2YZJXtmgLBSqgeZZS6hUV5RDeDCuQjPbz28QwrMFyxbOGOVOVDbkma4JxUypJrI1xPof6t48eFWGVkzjZhuCwPfPcACVpVMvOZLhrWcqURjatcxP0WGAMfZd9TbEYLKm43XyEvzRO8dtGQ+G+k2isyZXIa5gVx3JCsCQQSdjg5oCcpUBf8RlWSRYShZpI4l6mSqakJJwpBONm05Ge2RnIxW/FJkmkLMjRfShBp8RcakjwQc4UBj7mD4fFq8qAslKp0nOciwSzaUdfocl7EQrKGEYUgZZizqwceIqh27b7SdxxiWMtGxjMmpAhWNjnWHOkJqyzARtvqUY3OMEUBPUqvWvMUj2jv0yZl66gKpKloWkUZwSELFB4dRwTjJxmoy7ToWjSQ3cskklo8wDzlhIQIz1UySIgCwGIgqfWDw7LgC6Uqvz8alQtGxi6plEcZEbHVqjMmAmrdgFbcsowCdsYrRtua55RGqrGrlLxmLAkZs544dlVtteon3jp9WxuBbqVUp+ap4y6ssRb/I2TGoAC8naHS2TlymgtqGnVkeFcb5l5hmLNANHXSRo8iJiHCpC5ZE6g0qOsisWfZtt8igLPSqXFzk7RCcIAXtbKXBdmCm5ldDhR75XuAuGkwFG+nEha8Qum0LmMPI8uHeFlUIhAUrGWD7juGbuSQcYWgLJStPg18Z7aGVlCmSNJCoOQCygkA4GQM98CtygFc+9uU4XhJB7tNGo+e7fwU1YOYec1s5AhtryYlA+YLdpF3JGNQ2DbdviPWuQ+0vmG+4oUjj4feR28Z1gNbyF2bGNTYXC4BIABPckk7AUm9jo6de8Tfg5ssm9eyK8jf4qXv5nd/wDd5P5a6FZe0nj8YAazkl+L2UoP+j0j91Z4/Z5O7rH3qpra/PyO70rjLe1fjJXC8KbX6/Rrgj+rsf31oX3GOZL5dKwSwKdiEj6J/rSnWPwIrXUcCwPy19zoXPvtNg4ahQES3JHhiB934yEe6Ph3Pltkjzrf8Rlu7hpJC0ksr5O2SSdgFA/ABR5YAq/8I9gt7MdVzLHADudzJJk98gYXPx1Guq8o+zez4b4okLy4wZpN3/V2AQfogZ881m4ynydmPNi6dezuyu+yn2ZGzAurpR9IYeBO/SB7/rkbH0G3ma6XStfiN50YZJdDvoQvojXU7YGcIPNj2ArVJJUjgyZJZZapGaSQKCSQABkk9gB6159trn8u8wqSMwB8gHt0YskAg+TnuPLqGpjn7ny/voGt7bh17DE+zu0Emth5rhVwqnz3ORt2zmmcoLxHh12lxHY3LYBVkNvKAynuM6fCexB8iB3Gxzm7aR19PHRGUrVtbbnp+lVHlv2gm7mSJrC+t2YE65YCIhgE7ue2cYGRucVbq1OFprkUpX4xwKEFS9qvBBdcKnGPFEv0hDjsY8k4+aah+NeZNdd05u9pdxNayQ2nDOIBpFMZeW2caQwwSoTVlsdskYO++MHjf+Kl7+Z3f/d5P5a58it7HrdHk7cGpP8AyelfZ7zSOIWEUucyAdOUejrjPy1DDD4NVkrzVyPf8T4XMXisrp0cASRNbygNjOCCF8LDJwcHudjXceVOc/pzMptLu2ZVDHrxFVO+MKx94/gK1i7W5wZsajJuPBZKpPGeeLKeF4ZBdaXGDptpQdiDt4Nu1SXO95eRxJ9CVi5Y6iqBiAB6Ntuf4VzW74xzLnwLNj/sIf5as9lZbFiUlqbX3r9GXn7mOzayvjB9K6t08Lt1IJFQdNohsWUBfCudyck/hVT9lXOa2V+DM2IZV6TnyXJBVj8iMH0DE1u8dXmO8haC4imkifBZejEudLBhuqg9wD3quRezXif5lN+wf8azd8o6sMoaXjk+T1THIGAZSCCMgg5BB8wR3r5uPcb9E/wrknsl4Ff210BPHPFD038LE9PUSuPDnGe++K61c+436J/hWpw5cahKk7PNfsu54HDbvMuehKAkuBnTg+F8Dc6cnIHkx7nAr0rb3CyIrowZGAZWU5BB7EEbEH1rzfyf7IrniNmLlJYo1bIjD6vFpJBJKg6RkEefY/jLWNpx3geRHE0sGfdUGaLfckBMPH8T4R65rGFx5O3qFDK7i9zv1K47Zf4RKdp7N1YbHRID89mCkfLetbi3+ESdJFtagHGzyyZwf0EG/wDWFaa0cn9Pk9Cze3DjyQ8OMBP1lwyhV8wqMrMx+HhC/rVzD2S8ttecSjbH1VuRNIfiN0HzLgbegb0rJw/kninG7gzzh0VsapplKqF9I02LAAnAUBc5yQTmu8cq8qw8Ot1ggG3dmPvO3mzH1/gNqz06pWzq7ywYnji7b5JilKi+K3T9a3ijbSXdnfGM9ONTq94H7bRLtj3u9bHnpWbI4RCJBJ0o9YYuH0DUGIIJBxkEgkE+YJrNbWiRghFCgkthRgZPc7VG33MSoQEXqeOOPKke9KRpC/ewpEjeib79qxLzPlHcRN01lMAfUApYS9InfcIrZJbHYHGTtUWTpZKpYxgABEADGQAKMBmLEsPRiWYk+ZJ9awz8EgddLwxMupn0lFI1OWLnGO7Fmz66jnvWgeZjoGIJDIQ7LGPNUYKGzjChyQVLadjk6QDjb4/LKsB+j46uVwuRlgGBcJq8Osxh9OrbOM7UsaXwblxaJIhjdFdGGlkZQVI9CDsR8KxW/C4o1CpEiqG1gBQAGOfF+lud+9RnDeNakUIXnZlExLBUZY5HIQMMDxYDDGBnptnBwDlXmRDIFA8J6viJx4YTh30nfQHIXPmTntglY0skIuHxqwZY0VhrwQoBHUYO+CPvuAzepAJr4k4RCyLGYoyinKroGFO+6jGx3Pb1PrUTw3jrhIkZZJJnRZnUgAxrM7aVYqNOVAZfLPTOTkjO7zBdOqRpE2iSWZI1OAds6pMAgjPRSQj4gUsaXdG4OHRb/Vp4kETeAbourCHbdBqbC9hqPrXxb8Ihj9yKNcNr2Qe9p06v0tPhz6bdqjoOaFeVowh2Mo1lgFPQ0hz64DsFJ8j67407LmRlj6kwbWY45njyNMQldhGinSC8re7p9V8tQ1LJ0MmDwSPWjAaVR2lCKAFLsGBc7Zzhm88ZOe9bN3YxygLKiuAcgMAcHBGRnscEj5E1Ezcz6Rcv0ZDHb68uCMOyKh0xjuxJYr2xqQjNY4OcUJfWjRrGsru5IKgQFA/u5zgsV+asBnBwsjQycjtUU5VVBChBgAeEdht5DJwK/Gs0JJKKSSGJ0jJK+6T8R5HyqFuuZnCyBIcyK8MQUuD45iPC+nODGrK7AZGk7E96zNx/ErJpYkzLbRrthn6fVYhvuqhJJ/oMACcArGhkieGxYI6aYIZSNIxhjlh8idyPM1+3PD45ARJGjBipIZQclSCpOfNSAQfIgYqEu+c1SNWWF3zFLNhcdoWVcA+essNH3qmOKSssLFDpcjSh22dsKuc5HvEUsaWj8fg8BUIYYioRogpRcaH06kxjGltK5XscD0rLa2SRAiNFQE5IUAZOwycdzgDf4VVrTm5pUtX1hI+g1zcuV8o411qNsDTI6hj6hlG6tiSl5p0iTMTZQwppDAtrmYAIQOzqGVmHbDAgmlol45LYkIeBW6KVWCJVKGMqI1wUOAVxj3cADT22rPJYxtEYmRWjK6CjAFSPQg7EfCoiTm1FiaQoRpEzsCdgkDlWYt28RHhH2s7bAmsz8wYlWIREudGpdQyNYY5x5oulgWOBkYGTtSyNDN634XFGoVI0VQ2sAKANX3v0vj3r9/JkXU6nTTqDfXpGrJBGc984JGfQn1qLl5pAhkmWJ3jVNaEd5MnChMjxF9tOM9xnBOKx23OKNrJjdUjWZmbY/wCZkEZAA3JZtQGNiUbGe5WhofoSS8BtwCBBFhkaMjprujY1IdvcOBle21Z7jh8cmdaI2cE5UH3clf2EnHpmo2XmMpp1QuC8phUZG4EZcuc40qNLKScbjIyCCXDOPtPLGqx6VNulw+onWvVJ6a4xjfRJnfIwNqWND5JW2tUjXTGqooydKgAbnJ2G253rVg4Dbpr0QRL1Bh8RqNQJY4bA3GWY4PmxPmawXfMCpJ01XWeqkB8QHjcBsKD7xWM9Ru3h7ZOQNWHnBCWzG4RRMS+M56EgjOkDc6mPh9cbZ3wsaGTE/Do3zrjRskMcqO4GAfmBtmviHhUKABIo1ADqNKAYEjBnAwNg7AMw8yATWlwm/ea4nyQI49EWgEHEmC75IG5CvEMAkAht60bnmJobm41spjEIeFSQN4y/WYnGQi5TJOcaTjcgFZOh3RKcT5fhuE0ugGWhJIVcsIJBIiNkHKagfD6M2MZzWUcEg0BOjHpUlgugYBbJY9u7EnPrk5qFt+PSwwarjLyRWn0qdVCjxPkhFAHqkir3zjc53rbXmEv4QjRt9IS3GSMsSiyMV9dKFgR5aG8xSxoZn4hy3DLEY9CoCI18KJusTalQhlKtGCW8JG2o4wd6+uEcAjttWgDdi48CqEyqghAgAUHSCfMkkk1qQc2qzOBFIVQTnUozn6O4RtIAy2WJA9SNs743eEcW6+shMKpADhsq2VDeAj3gNQBIyM5GTg0shwa5N6GFUUKihVUBVUDAAHYADsAPKvulKkqKUpQClKUApSlAKUpQClKUApSlAKUpQClKUApSlAKUpQClKUApSlAK/CK/aUBitbRIkCRoqIuyqqgKPkBsKy0pQGtdcMil/wA5FG/6SA/xFfFrweCL/NwxJ+hGq/wFblKE2xSlKECtW54XFI2qSNGbSUyygnScZXf7JIGR54FbVKA024PAXDmGMuCpDaBkFfd3x5eXpWO/4MkqImAERtWjSNBxnGofBiGGMYZVPlUhShNs0Y+DRAR6lEjRghHkGpxkgnDNv3A/qj0rPc2SSFS6KxU5UkbqSCCVPkcEjI8iR51npQWzVHC4gyMIowyLoQ6BlVHYLtsB6CsX5At/F9RF4g6t9Wu4kOXB23DHcjz8636UFs1fyZFqV+lHqQBVbQMqB2AONgPIeVZJbRGZWZVLISUJG6kjBx6ZBI+VZqUFsjb3gEUo0lFAwyNhFyUk3dMkZAc7nGM1tvZRlw5RSwxhiBnbON/hqbHpk+tZ6UFs1/oEejR0006upp0jGrXr1Y+9r8WfXfvXw3CITkGKM6laM5Qbq5JZTturEkkeZrbpQWzSj4LAvaGIeISbIvvKNIbt7wXYH0rIeGRb/VpuxkPhG7EYLH+kRtn02rZpQWzWl4ZEwIaNGBCqQVBGEOVGPQHcDyrLLbq2NQB0kMM+RHYj4islKCzUbhEJyDFGQUMRGkYKHuhH3T93tSDhEMZykUanUHyqAeIDSDsO4XbPpW3SgtmhJy/bMoVoISFVlAMakAMcsBt2J3I86xpwFRN1dTag2rY4JGkgI2NmjGSQpGx371J0qKGpmnFweBQQsMagsJCAgA1BtQbt3D+IHyO9DweEhgYYyGTpN4Bum50Hbdcs23bc1uUqRbNUcLi06emmkBlxpGMP7w+TY39a+4bGNDqREU6QmQoB0r7o28hnYVnpQWzTbg8Jk6hhjMmoPrKDVqC6Q2cZ1Bds+m1H4PARgwxkFOkQUHufd7e78O1blKC2YLWxjiz00RNRydKgZOAMnHc4AHyArE3B4ShQxRlGDAqVGCHOpgR5hm3PqdzW5Sgtms3DYiSxjQkhQSVGSEOVBPmFO49DX4OFxAg9KPIcyg6Rs7Agv294gkau+9bVKC2aF1wWN1wFCHToDKo1BdQYpnHuMRgjz+B3r74bw1YFYKThm1YydK7KMICToXw50jbJJ863KUFvgUpShB//2Q=="/>
          <p:cNvSpPr>
            <a:spLocks noChangeAspect="1" noChangeArrowheads="1"/>
          </p:cNvSpPr>
          <p:nvPr userDrawn="1"/>
        </p:nvSpPr>
        <p:spPr bwMode="auto">
          <a:xfrm>
            <a:off x="613833" y="1603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34" y="6570366"/>
            <a:ext cx="2230967" cy="2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1" descr="data:image/jpeg;base64,/9j/4AAQSkZJRgABAQAAAQABAAD/2wCEAAkGBggGDxQIBxETERQUDSEWExUWDRcTEhAWGxwhGRgUFxIcHyogGBkkGRIUHy8mLzMvLiw4ISA9NjQqNTI3LCkBCQoKDgwOGg8PGTIjHyQ1LDI0NSwsNTM0LS80NS4uLDQ1NCk1MCwsLC81LSwpLC8sLyoqLCwsLC8sKSwsLCksKf/AABEIAQAAxQMBIgACEQEDEQH/xAAcAAEBAAMBAQEBAAAAAAAAAAAABgEDBwUIBAL/xABPEAABAwAECAgLBAULBQAAAAAAAQIDBAUGEQcSITQ1UXOyFjFydbGzwtITFyJSVGGRlKKk4RVBgdMUU1VxlRgjMjNCQ4KSoaXjdIOTo8H/xAAZAQEBAQEBAQAAAAAAAAAAAAAABQQDAQL/xAAzEQABAgMDCQgCAwEAAAAAAAAAAQIDBBEVcsEFMjM1UVSBkfASFCExQVJzwhNxIlNh0f/aAAwDAQACEQMRAD8A5mAUtS2Yo1ZwNpMr5EVVVLkxbsiqn3p6ipNTcKVZ+SKtErQwSspEmn9iEnj5k0C04D0Tz5vh7o4D0Tz5vh7pNt+S9y8lKV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04D0Tz5vh7o4D0Tz5vh7ot+S9y8lFgTmxOaEWCzWw9DTjfL8PdJ6v6siqmZIIVc5PBo691196qupPUapXKktNP/HCWq+fkpmmslTEqz8kREp+zzQAUiYC2qHRy8iTtESW1Q6OXkSdoh5d0DL7cS9kLTvurgRKOdrX2mcZ2tfafyhkukKqmcZ2tfaMZ2tfaYAFVM4zta+0Yzta+0wAKqZxna19oxna19pgAVUzjO1r7RjO1r7TAAqpnGdrX2jGdrX2mABVTOM7WvtGM7WvtMACqmcZ2tfaMZ2tfaYAFVM4zta+0Yzta+0wAKqZxna19oxna19pgAVU9myTlWltv8x26pstnnKbBvS41WRztuzduqbbZ5ymwb0uITtbJ8f2UvJqlb+B4QALhABbVDo5eRJ2iJLaodHLyJO0Q8u6Bl9uJeyFp33VwIhDJhDJcIIAAAB+2p6lp9fzJQaqjWWRUvuTIjUTjc5y5GtS9Mq+r78h0ur8BTImeGr+nJH5yRMRGt/70nH/AJUOT4zGeanVkJz/ACOTg6/4o7HftOT3mi9weKOx37Tk95ovcOfemHTuzzkAOv8Aijsd+05PeaL3B4o7HftOT3mi9wd6hjuzzkAO00XAhZunIr6JTqRIiLcqsko7kReO69I+PKhu8QdSelUv2wflDvUMd2f/AIcQB2/xB1J6VS/bB+UPEHUnpVL9sH5Q71DHdn/4cQB2/wAQdSelUv2wflHNcIVlaNY6mpVtDfJI1aK2TGkxca9znoqeS1Eu/m0/1Ppkdj1oh8vgOYlVJoAHc4AAAHsWRztuzduqbbZ5ymwb0uNVkc7bs3bqm22ecpsG9LiG7WyfH9lL7dUrfwPCABcIALaodHLyJO0RJbVDo5eRJ2iHl3QMvtxL2QtO+6uBEIZMIZLhBAAAOzWakgwbWf8At1GNdSKS1r0v/tOk/qGL9+I1i46py9ZM1FYK0GE9FrquKTisc5UY+Riyq+5bl8HCitaxiKipku4lyfetJXVDltZZWiyVWivdR4o1cxqXucsLVhlaiJxqnlOu++7JxkZScI6zVJHZmKNWObitdMk1zHRtdjIiImW9bkaqcXH+4nMRy1VvnXkUXdlPBfKh+e2uDSsLFI2kTKyeFzsVJWMxcV33Nexb8W+5blvVF9S3IvsWRwNvtRQ2Vq+lMhSRVxWJRfCrio5W3udjtuW9q5Pu/fxU1apS6DZHwVfq7wro2o1JFVZExpkdC1b8uM1mJkXKly38REWGqa19eskjs1SXwRxv8q+myQx47stzWtRfKuyrkT7sp0SI9zF/lSi+Z8KxqP8ALzKr+T2np7f4f/zD+T2np7f4f/zH88A8J37Q/wB1n/LHAPCd+0P91n/LOf5H+9OuB99hvt65l7g/sUlhqPJQkmSfwlI8JjJD4LF8lrMXFxnX/wBXff6yoJbB9U9f1LR5IbTT+HkdSMZjv0h82KzFamLjORFTymuW71lSZHLVVqtTunkADkGELDBPR5H1VZhyJiKrZKRio7ykyK2JFyZFyK5b/vuT+0esYr1oh45yNSqnWaVTKPQWrNS3sjanG570a1P8S5D59wvVtQa5rP8ASKsljmYlCYxXRvR7cZHyKrcZMl6I5vtI+m0yk1m/9IrCR8z/ADpJFkd+CuvuNRQgy/YXtKpiix0enZRAADWZQAAD2LI523Zu3VNts85TYN6XGqyOdt2bt1TbbPOU2DelxDdrZPj+yl9uqVv4HhAAuEAFtUOjl5EnaIktqh0cvIk7RDy7oGX24l7IWnfdXAiEMmEMlwggAAFTYXCDTrEvcyNvhoHuvkiV2Lc7ix2Oy4rrkRF+5bk4uMukwpWEa/7SZV7v0i/Gxv0GBJcbX4bG4/XfeccBwfLsetTuyO5qUKe3Nv6fbeRvhmpFDGt8cSOxsq5Md7smM+5VTiRERVu41VfHqqv60qJXLVVIkgx7kdiPuR93Fei5FXKt335T8BVYK42yV1REeiL5b1ypflSGRUX96KiKfTmtYxfDwQ8a5z3p4n5fGFar0+kf5m90y631rWXK+nUlMZL23qiYya08nKnrPRwoxsWvZmXJcskN6XZHXsjvv13nQcOsMf2bE7FS9tOajVuytRWPRUTUmRP9Dh2mVb/FPE79l1Hfy8j9WBmu6xr2hTzVrM+ZzaarGueqKqN8HG67InFe5VOgHMsAeYUjnFeqjOmmKKiI9UQ0w1q1FJLChaOSzdWSTUZ2LLKqQxKnG1z773IutrGvcnrRD5uREbkQ6zh+rDGkolXtXiY+VyetVRjF9iSnJzfKtoyu0xzLquoAAajKAAAAAAexZHO27N26pttnnKbBvS41WRztuzduqbbZ5ymwb0uIbtbJ8f2Uvt1St/A8IAFwgAtqh0cvIk7REltUOjl5EnaIeXdAy+3EvZC077q4EQhkwhkuEEAAAAAAFZgo01ROVJ1MhJlZgo01ROVJ1Mhzi5inWFnofowoafl2kO5GdCw66Mj5wZuSHPcKGn5dpDuRnQsOujI+cGbkhi9YZr9HmnAHmFI5xXqozppzLAHmFI5xXqozppnjaRTtDzEOAYbqT4etvB/q6Exvtc9676ECV+Ft+PXVJTU2NP3fzTF7RIFSClIaE6Mv81AAOpy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XhW03S+VH1EZKFWFmJ+ibFz1AAOhzAAAAAAPYsjnbdm7dU22zzlNg3pcarI523Zu3VNts85TYN6XEN2tk+P7KX26pW/geEAC4QAW1Q6OXkSdoiS2qHRy8iTtEPLugZfbiXshad91cCIQyYQyXCCAAAAAACswUaaonKk6mQkyswUaaonKk6mQ5xcxTrCz0P0YUNPy7SHcjOhYddGR84M3JDnuFDT8u0h3IzoWHXRkfODNyQxesM1+jzTgDzCkc4r1UZ005lgDzCkc4r1UZ00zxtIp2h5iHzbhW03S+VH1EZKFZhXara6pV/3rGv/pjT/wCEmVYWYn6JsXPUAA6HMAAAAAA9iyOdt2bt1TbbPOU2Delxqsjnbdm7dU22zzlNg3pcQ3a2T4/spfbqlb+B4QALhABbVDo5eRJ2iJLaodHLyJO0Q8u6Bl9uJeyFp33VwIhDJhDJcIIAAAAAAKzBRpqicqTqZCTKzBRpqicqTqZDnFzFOsLPQ/RhQ0/LtIdyM6Fh10ZHzgzckOe4UNPy7SHcjOhYddGR84M3JDF6wzX6PNOAPMKRzivVRnTTmWAPMKRzivVRnTTPG0inaHmIfO+GOFYa5lct/lwRu+HEyf8AjIo6Rh3oqxVjDSbsklBRv71Y91/+krTm5TgLWGhPjpR6gAHY4gAAAAAHsWRztuzduqbbZ5ymwb0uNVkc7bs3bqm22ecpsG9LiG7WyfH9lL7dUrfwPCABcIALaodHLyJO0RJbVDo5eRJ2iHl3QMvtxL2QtO+6uBEIZMIZLhBAAAAAABWYKNNUTlSdTISZ7thq6o1nayo9Z07G8HG92PitxnIjo3MvxfvuV6Lr4+M5xUqxUQ6Qlo9D18KGn5dpDuRnQsOujI+cGbkhyu3FoKLX1aS1tQEcsayMVuM3Fc9I2tRVxV4r1Yt1/wCNxY4VcIFR2ooUVCqh7nvWkpK5FhexIkRrkucrkS9170yJfxLl4r8nYdWH4GvtJR/ie7gDzCkc4r1UZ005lgDzCkc4r1UZ00yxtIp3h5iHK8PdWrLRqNWLf7ukLG71Nkbff/mhan4nFj6ktjUKWmoE9WZEc+LyFXibI1caNV9WO1t/4ny49j4lWOVFa5rlRzVS5WuRblaqa0VFQ2yjqt7OwyTLfFHGAAbDIAAAAAAexZHO27N26pttnnKbBvS41WRztuzduqbbZ5ymwb0uIbtbJ8f2Uvt1St/A8IAFwgAtqh0cvIk7REltUOjl5EnaIeXdAy+3EvZC077q4EQhkwhkuEEAAAFRg/sQluJ5KM6dIEiiR63Mx3vvVUTFaqpkS7KvrbryeRUlnK2tG5YangfMrU8rFuRrL+LGe5Ual9y3JfeuU91mCu2kS48dEc1U4lSlwNVPxSW84xHpRU7VFO0Ni1qraoWviAo/p0nuze8PEBR/TpPdm94j/Ftb39RN/EYvzh4tre/qJv4jF+cZqu/sQ00b7Cw8QFH9Ok92b3h4gKP6dJ7s3vEf4tre/qJv4jF+cPFtb39RN/EYvzhV39iCjfYdlsJYyOxEElCjldN4SfwiuWNGKi4rWXXIq/q0KUh8E1RVzUFEmo9ftcx7qWrmI6dsq4ng2J/Sa513lNdkLgxPzl8amlvkDkeFbBlSKZI6vqgYr3Oy0iFqeU5U/vY2/e65PKbxrxpet9/XAeserFqh45qOSinyF6tS3L6l1LqUH05aCwFnrTKstY0dvhFT+tYqxy/i9t2N+N6HOLZYG6BUNEmrWgUma6GJX4kjGPxrvux2o1U/flKDJpq+C+BidLKnkpyoAGsygAAHsWRztuzduqbbZ5ymwb0uNVkc7bs3bqm22ecpsG9LiG7WyfH9lL7dUrfwPCABcIALaodHLyJO0RJbVDo5eRJ2iHl3QMvtxL2QtO+6uBEIZMIZLhBAAAPoLArBHFU7JGIiK+kyK5fOVHqxFX/CxqfgXZ8lQVlTqK3wdHnmY2/+iykSMal+VfJRyJxmz7arT0mke+S94wOlXOcq1NzZlqIiUPrEHyd9tVp6TSPfJe8PtqtPSaR75L3j57m7ae95bsPrEHyd9tVp6TSPfJe8PtqtPSaR75L3h3N20d5bsPrEHyd9tVp6TSPfJe8PtqtPSaR75L3h3N20d5bsPrEHyd9tVp6TSPfJe8PtqtPSaR75L3h3N20d5bsPrEmcJWh6b/0jj50+2q09JpHvkveP4lrWsJ2rHNSJ3NVLla6kyOa5NStV1yoepKORa1HeW7D8ygAoGAAAA9iyOdt2bt1TbbPOU2Delxqsjnbdm7dU22zzlNg3pcQ3a2T4/spfbqlb+B4QALhABbVDo5eRJ2iJLaodHLyJO0Q8u6Bl9uJeyFp33VwIhDJhDJcIIAAAAAAAAAAAAAAAAAAAAAAAAAAB7Fkc7bs3bqm22ecpsG9LjVZHO27N26pttnnKbBvS4hu1snx/ZS+3VK38DwgAXCAC4s0+B1DbFK5qX46KmOiLcqqnQpDmLkMM/JpOQkhq7s0VFr+q/wDShITvc4ixOzWqULjg3Uev5n6jg3Uev5n6kPcguQw2ZMb0/ribr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jg3Uev5n6jg3Uev5n6kPcguQWZMb0/riLVl92b1wL+hVRVVXvSkUZyI5EVMs6KmVLlyXk7bB7ZKSisVFTwKZUVFTjXUeFcgOsrkx0GP+d8VXrSnjs89pymsptjQPwMhIxK18DIAK5GP/9k="/>
          <p:cNvSpPr>
            <a:spLocks noChangeAspect="1" noChangeArrowheads="1"/>
          </p:cNvSpPr>
          <p:nvPr userDrawn="1"/>
        </p:nvSpPr>
        <p:spPr bwMode="auto">
          <a:xfrm>
            <a:off x="817033" y="312738"/>
            <a:ext cx="4064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039" name="Picture 15" descr="C:\Users\zhai\Pictures\uiuc-logo-2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" y="6564478"/>
            <a:ext cx="300567" cy="29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hai\Pictures\timan-newlogo-40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538" y="6492082"/>
            <a:ext cx="1010463" cy="3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01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273175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altLang="en-US" sz="4900" b="1" dirty="0" smtClean="0"/>
              <a:t>Overview of Statistical Language Models </a:t>
            </a:r>
            <a:r>
              <a:rPr lang="en-US" altLang="en-US" sz="4900" dirty="0"/>
              <a:t/>
            </a:r>
            <a:br>
              <a:rPr lang="en-US" altLang="en-US" sz="4900" dirty="0"/>
            </a:b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11353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45000"/>
              </a:spcBef>
              <a:spcAft>
                <a:spcPct val="0"/>
              </a:spcAft>
              <a:buSzPct val="155000"/>
              <a:buNone/>
              <a:defRPr sz="2800" b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eaLnBrk="0" fontAlgn="base" hangingPunct="0">
              <a:spcBef>
                <a:spcPct val="45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 smtClean="0">
                <a:latin typeface="Arial" charset="0"/>
                <a:cs typeface="Arial" charset="0"/>
              </a:rPr>
              <a:t>ChengXiang</a:t>
            </a:r>
            <a:r>
              <a:rPr lang="en-US" kern="0" dirty="0" smtClean="0">
                <a:latin typeface="Arial" charset="0"/>
                <a:cs typeface="Arial" charset="0"/>
              </a:rPr>
              <a:t> Zhai</a:t>
            </a:r>
          </a:p>
          <a:p>
            <a:pPr>
              <a:spcBef>
                <a:spcPts val="600"/>
              </a:spcBef>
              <a:defRPr/>
            </a:pPr>
            <a:endParaRPr lang="en-US" sz="2000" b="0" i="1" kern="0" dirty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400" b="0" i="1" dirty="0" smtClean="0">
                <a:latin typeface="Arial" charset="0"/>
                <a:cs typeface="Arial" charset="0"/>
              </a:rPr>
              <a:t>Department </a:t>
            </a:r>
            <a:r>
              <a:rPr lang="en-US" sz="2400" b="0" i="1" dirty="0">
                <a:latin typeface="Arial" charset="0"/>
                <a:cs typeface="Arial" charset="0"/>
              </a:rPr>
              <a:t>of Computer Science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0" i="1" dirty="0" smtClean="0">
                <a:latin typeface="Arial" charset="0"/>
                <a:cs typeface="Arial" charset="0"/>
              </a:rPr>
              <a:t>University </a:t>
            </a:r>
            <a:r>
              <a:rPr lang="en-US" sz="2400" b="0" i="1" dirty="0">
                <a:latin typeface="Arial" charset="0"/>
                <a:cs typeface="Arial" charset="0"/>
              </a:rPr>
              <a:t>of Illinois, Urbana-Champaign</a:t>
            </a:r>
            <a:r>
              <a:rPr lang="en-US" b="0" dirty="0">
                <a:latin typeface="Arial" charset="0"/>
                <a:cs typeface="Arial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endParaRPr lang="en-US" sz="2000" b="0" i="1" kern="0" dirty="0" smtClean="0">
              <a:latin typeface="Arial" charset="0"/>
              <a:cs typeface="Arial" charset="0"/>
            </a:endParaRPr>
          </a:p>
          <a:p>
            <a:pPr>
              <a:spcBef>
                <a:spcPts val="600"/>
              </a:spcBef>
              <a:defRPr/>
            </a:pPr>
            <a:endParaRPr lang="en-US" sz="2400" b="0" kern="0" dirty="0" smtClean="0">
              <a:latin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SLMs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</a:t>
            </a:r>
            <a:r>
              <a:rPr lang="en-US" b="1" dirty="0" smtClean="0"/>
              <a:t>prior</a:t>
            </a:r>
            <a:r>
              <a:rPr lang="en-US" dirty="0" smtClean="0"/>
              <a:t> for </a:t>
            </a:r>
            <a:r>
              <a:rPr lang="en-US" b="1" dirty="0" smtClean="0"/>
              <a:t>Bayesian inference </a:t>
            </a:r>
            <a:r>
              <a:rPr lang="en-US" dirty="0" smtClean="0"/>
              <a:t>when the random variable to infer is text </a:t>
            </a:r>
          </a:p>
          <a:p>
            <a:r>
              <a:rPr lang="en-US" dirty="0" smtClean="0"/>
              <a:t>As the “</a:t>
            </a:r>
            <a:r>
              <a:rPr lang="en-US" b="1" dirty="0" smtClean="0"/>
              <a:t>likelihood</a:t>
            </a:r>
            <a:r>
              <a:rPr lang="en-US" dirty="0" smtClean="0"/>
              <a:t> part” in </a:t>
            </a:r>
            <a:r>
              <a:rPr lang="en-US" b="1" dirty="0" smtClean="0"/>
              <a:t>Bayesian inference</a:t>
            </a:r>
            <a:r>
              <a:rPr lang="en-US" dirty="0" smtClean="0"/>
              <a:t> when the observed data is text </a:t>
            </a:r>
          </a:p>
          <a:p>
            <a:r>
              <a:rPr lang="en-US" dirty="0" smtClean="0"/>
              <a:t>As a way to “understand” text data and obtain a more meaningful representation of text for a particular application (</a:t>
            </a:r>
            <a:r>
              <a:rPr lang="en-US" b="1" dirty="0" smtClean="0"/>
              <a:t>Text Mining</a:t>
            </a:r>
            <a:r>
              <a:rPr lang="en-US" dirty="0" smtClean="0"/>
              <a:t>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-265520" y="242094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Application 1: As Prior in Bayesian Inference: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81200" y="1554164"/>
            <a:ext cx="9144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581400" y="15240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Transmitter</a:t>
            </a:r>
          </a:p>
          <a:p>
            <a:r>
              <a:rPr lang="en-GB" altLang="en-US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8991600" y="1600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7239000" y="15240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Receiver</a:t>
            </a:r>
          </a:p>
          <a:p>
            <a:r>
              <a:rPr lang="en-GB" altLang="en-US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486400" y="1524001"/>
            <a:ext cx="914400" cy="579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Noisy</a:t>
            </a:r>
          </a:p>
          <a:p>
            <a:r>
              <a:rPr lang="en-GB" altLang="en-US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3048002" y="3428999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4876802" y="3428999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6477001" y="3428999"/>
            <a:ext cx="147639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8153401" y="3428999"/>
            <a:ext cx="147639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8305800" y="1754189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2038352" y="2133600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P(X)</a:t>
            </a:r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306889" y="2362200"/>
            <a:ext cx="881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P(Y|X)</a:t>
            </a:r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2895600" y="182880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6553200" y="19050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Y</a:t>
            </a:r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8382000" y="1905000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X’</a:t>
            </a:r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3352800" y="1295400"/>
            <a:ext cx="32004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7258051" y="2259013"/>
            <a:ext cx="118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P(X|Y)=?</a:t>
            </a:r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82269"/>
              </p:ext>
            </p:extLst>
          </p:nvPr>
        </p:nvGraphicFramePr>
        <p:xfrm>
          <a:off x="1295400" y="2858526"/>
          <a:ext cx="6263797" cy="662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3176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8526"/>
                        <a:ext cx="6263797" cy="662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2676577" y="3563435"/>
            <a:ext cx="6077305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When X is text, p(X) is a language 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2895600" y="17526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4876800" y="17526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6477000" y="17526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7849719" y="2842559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580104" y="4067492"/>
            <a:ext cx="11346376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2400" i="0" dirty="0">
                <a:latin typeface="Arial" panose="020B0604020202020204" pitchFamily="34" charset="0"/>
              </a:rPr>
              <a:t>      	</a:t>
            </a:r>
            <a:r>
              <a:rPr lang="en-US" altLang="en-US" sz="2400" b="0" i="0" dirty="0">
                <a:latin typeface="Arial" panose="020B0604020202020204" pitchFamily="34" charset="0"/>
              </a:rPr>
              <a:t>Speech recognition: 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X=Word </a:t>
            </a:r>
            <a:r>
              <a:rPr lang="en-US" altLang="en-US" sz="2400" b="0" i="0" dirty="0">
                <a:latin typeface="Arial" panose="020B0604020202020204" pitchFamily="34" charset="0"/>
              </a:rPr>
              <a:t>sequence   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Y=Speech </a:t>
            </a:r>
            <a:r>
              <a:rPr lang="en-US" altLang="en-US" sz="2400" b="0" i="0" dirty="0">
                <a:latin typeface="Arial" panose="020B0604020202020204" pitchFamily="34" charset="0"/>
              </a:rPr>
              <a:t>signal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Machine translation: 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X=English </a:t>
            </a:r>
            <a:r>
              <a:rPr lang="en-US" altLang="en-US" sz="2400" b="0" i="0" dirty="0">
                <a:latin typeface="Arial" panose="020B0604020202020204" pitchFamily="34" charset="0"/>
              </a:rPr>
              <a:t>sentence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Y=Chinese </a:t>
            </a:r>
            <a:r>
              <a:rPr lang="en-US" altLang="en-US" sz="2400" b="0" i="0" dirty="0">
                <a:latin typeface="Arial" panose="020B0604020202020204" pitchFamily="34" charset="0"/>
              </a:rPr>
              <a:t>sentence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OCR Error Correction: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X=Correct </a:t>
            </a:r>
            <a:r>
              <a:rPr lang="en-US" altLang="en-US" sz="2400" b="0" i="0" dirty="0">
                <a:latin typeface="Arial" panose="020B0604020202020204" pitchFamily="34" charset="0"/>
              </a:rPr>
              <a:t>word        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Y</a:t>
            </a:r>
            <a:r>
              <a:rPr lang="en-US" altLang="en-US" sz="2400" b="0" i="0" dirty="0">
                <a:latin typeface="Arial" panose="020B0604020202020204" pitchFamily="34" charset="0"/>
              </a:rPr>
              <a:t>= Erroneous word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Information Retrieval: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X=Document                  	Y=Query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Summarization:         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X=Summary                   	Y=Document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9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-265520" y="242094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Application 2: As Likelihood in Bayesian Inference</a:t>
            </a:r>
          </a:p>
        </p:txBody>
      </p:sp>
      <p:sp>
        <p:nvSpPr>
          <p:cNvPr id="31749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81200" y="1554164"/>
            <a:ext cx="914400" cy="50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Source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3581400" y="1524000"/>
            <a:ext cx="1219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Transmitter</a:t>
            </a:r>
          </a:p>
          <a:p>
            <a:r>
              <a:rPr lang="en-GB" altLang="en-US" i="0" dirty="0"/>
              <a:t>(encoder)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8991600" y="16002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1800" i="0"/>
              <a:t>Destination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7239000" y="1524000"/>
            <a:ext cx="990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Receiver</a:t>
            </a:r>
          </a:p>
          <a:p>
            <a:r>
              <a:rPr lang="en-GB" altLang="en-US" i="0" dirty="0"/>
              <a:t>(decoder)</a:t>
            </a:r>
          </a:p>
        </p:txBody>
      </p:sp>
      <p:sp>
        <p:nvSpPr>
          <p:cNvPr id="31753" name="Rectangle 7"/>
          <p:cNvSpPr>
            <a:spLocks noChangeArrowheads="1"/>
          </p:cNvSpPr>
          <p:nvPr/>
        </p:nvSpPr>
        <p:spPr bwMode="auto">
          <a:xfrm>
            <a:off x="5486400" y="1524001"/>
            <a:ext cx="914400" cy="579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i="0" dirty="0"/>
              <a:t>Noisy</a:t>
            </a:r>
          </a:p>
          <a:p>
            <a:r>
              <a:rPr lang="en-GB" altLang="en-US" i="0" dirty="0"/>
              <a:t>Channel</a:t>
            </a:r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3048002" y="3428999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5" name="Line 9"/>
          <p:cNvSpPr>
            <a:spLocks noChangeShapeType="1"/>
          </p:cNvSpPr>
          <p:nvPr/>
        </p:nvSpPr>
        <p:spPr bwMode="auto">
          <a:xfrm>
            <a:off x="4876802" y="3428999"/>
            <a:ext cx="1190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6" name="Line 10"/>
          <p:cNvSpPr>
            <a:spLocks noChangeShapeType="1"/>
          </p:cNvSpPr>
          <p:nvPr/>
        </p:nvSpPr>
        <p:spPr bwMode="auto">
          <a:xfrm>
            <a:off x="6477001" y="3428999"/>
            <a:ext cx="147639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7" name="Line 11"/>
          <p:cNvSpPr>
            <a:spLocks noChangeShapeType="1"/>
          </p:cNvSpPr>
          <p:nvPr/>
        </p:nvSpPr>
        <p:spPr bwMode="auto">
          <a:xfrm>
            <a:off x="8153401" y="3428999"/>
            <a:ext cx="147639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8305800" y="1754189"/>
            <a:ext cx="685800" cy="150812"/>
          </a:xfrm>
          <a:prstGeom prst="rightArrow">
            <a:avLst>
              <a:gd name="adj1" fmla="val 50000"/>
              <a:gd name="adj2" fmla="val 1136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2038352" y="2133600"/>
            <a:ext cx="668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P(X)</a:t>
            </a:r>
            <a:endParaRPr lang="en-US" altLang="en-US" sz="2000" b="0" dirty="0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4306889" y="2362200"/>
            <a:ext cx="881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P(Y|X)</a:t>
            </a:r>
            <a:endParaRPr lang="en-US" altLang="en-US" sz="2000" b="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2895600" y="1828800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X</a:t>
            </a:r>
            <a:endParaRPr lang="en-US" altLang="en-US" sz="2000" b="0" dirty="0"/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6553200" y="19050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Y</a:t>
            </a:r>
            <a:endParaRPr lang="en-US" altLang="en-US" sz="2000" b="0" dirty="0"/>
          </a:p>
        </p:txBody>
      </p:sp>
      <p:sp>
        <p:nvSpPr>
          <p:cNvPr id="31763" name="Text Box 20"/>
          <p:cNvSpPr txBox="1">
            <a:spLocks noChangeArrowheads="1"/>
          </p:cNvSpPr>
          <p:nvPr/>
        </p:nvSpPr>
        <p:spPr bwMode="auto">
          <a:xfrm>
            <a:off x="8382000" y="1905000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X’</a:t>
            </a:r>
            <a:endParaRPr lang="en-US" altLang="en-US" sz="2000" b="0" dirty="0"/>
          </a:p>
        </p:txBody>
      </p:sp>
      <p:sp>
        <p:nvSpPr>
          <p:cNvPr id="31764" name="Rectangle 21"/>
          <p:cNvSpPr>
            <a:spLocks noChangeArrowheads="1"/>
          </p:cNvSpPr>
          <p:nvPr/>
        </p:nvSpPr>
        <p:spPr bwMode="auto">
          <a:xfrm>
            <a:off x="3352800" y="1295400"/>
            <a:ext cx="3200400" cy="1066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7258051" y="2259013"/>
            <a:ext cx="11833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 dirty="0" smtClean="0"/>
              <a:t>P(X|Y)=?</a:t>
            </a:r>
            <a:endParaRPr lang="en-US" altLang="en-US" sz="2000" b="0" dirty="0"/>
          </a:p>
        </p:txBody>
      </p:sp>
      <p:graphicFrame>
        <p:nvGraphicFramePr>
          <p:cNvPr id="31766" name="Object 23"/>
          <p:cNvGraphicFramePr>
            <a:graphicFrameLocks noChangeAspect="1"/>
          </p:cNvGraphicFramePr>
          <p:nvPr/>
        </p:nvGraphicFramePr>
        <p:xfrm>
          <a:off x="1295400" y="2859088"/>
          <a:ext cx="62642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3124200" imgH="330200" progId="Equation.DSMT4">
                  <p:embed/>
                </p:oleObj>
              </mc:Choice>
              <mc:Fallback>
                <p:oleObj name="Equation" r:id="rId4" imgW="3124200" imgH="330200" progId="Equation.DSMT4">
                  <p:embed/>
                  <p:pic>
                    <p:nvPicPr>
                      <p:cNvPr id="3176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59088"/>
                        <a:ext cx="626427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7" name="Text Box 24"/>
          <p:cNvSpPr txBox="1">
            <a:spLocks noChangeArrowheads="1"/>
          </p:cNvSpPr>
          <p:nvPr/>
        </p:nvSpPr>
        <p:spPr bwMode="auto">
          <a:xfrm>
            <a:off x="1687326" y="3521043"/>
            <a:ext cx="8286307" cy="4616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When </a:t>
            </a:r>
            <a:r>
              <a:rPr lang="en-US" altLang="en-US" sz="2400" i="0" dirty="0" smtClean="0">
                <a:latin typeface="Arial" panose="020B0604020202020204" pitchFamily="34" charset="0"/>
              </a:rPr>
              <a:t>Y </a:t>
            </a:r>
            <a:r>
              <a:rPr lang="en-US" altLang="en-US" sz="2400" i="0" dirty="0">
                <a:latin typeface="Arial" panose="020B0604020202020204" pitchFamily="34" charset="0"/>
              </a:rPr>
              <a:t>is text, </a:t>
            </a:r>
            <a:r>
              <a:rPr lang="en-US" altLang="en-US" sz="2400" i="0" dirty="0" smtClean="0">
                <a:latin typeface="Arial" panose="020B0604020202020204" pitchFamily="34" charset="0"/>
              </a:rPr>
              <a:t>p(Y|X) </a:t>
            </a:r>
            <a:r>
              <a:rPr lang="en-US" altLang="en-US" sz="2400" i="0" dirty="0">
                <a:latin typeface="Arial" panose="020B0604020202020204" pitchFamily="34" charset="0"/>
              </a:rPr>
              <a:t>is a </a:t>
            </a:r>
            <a:r>
              <a:rPr lang="en-US" altLang="en-US" sz="2400" i="0" dirty="0" smtClean="0">
                <a:latin typeface="Arial" panose="020B0604020202020204" pitchFamily="34" charset="0"/>
              </a:rPr>
              <a:t>(conditional) language </a:t>
            </a:r>
            <a:r>
              <a:rPr lang="en-US" altLang="en-US" sz="2400" i="0" dirty="0">
                <a:latin typeface="Arial" panose="020B0604020202020204" pitchFamily="34" charset="0"/>
              </a:rPr>
              <a:t>model</a:t>
            </a:r>
          </a:p>
        </p:txBody>
      </p:sp>
      <p:sp>
        <p:nvSpPr>
          <p:cNvPr id="31768" name="AutoShape 25"/>
          <p:cNvSpPr>
            <a:spLocks noChangeArrowheads="1"/>
          </p:cNvSpPr>
          <p:nvPr/>
        </p:nvSpPr>
        <p:spPr bwMode="auto">
          <a:xfrm>
            <a:off x="2895600" y="17526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69" name="AutoShape 26"/>
          <p:cNvSpPr>
            <a:spLocks noChangeArrowheads="1"/>
          </p:cNvSpPr>
          <p:nvPr/>
        </p:nvSpPr>
        <p:spPr bwMode="auto">
          <a:xfrm>
            <a:off x="4876800" y="1752600"/>
            <a:ext cx="609600" cy="150813"/>
          </a:xfrm>
          <a:prstGeom prst="rightArrow">
            <a:avLst>
              <a:gd name="adj1" fmla="val 50000"/>
              <a:gd name="adj2" fmla="val 1010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0" name="AutoShape 27"/>
          <p:cNvSpPr>
            <a:spLocks noChangeArrowheads="1"/>
          </p:cNvSpPr>
          <p:nvPr/>
        </p:nvSpPr>
        <p:spPr bwMode="auto">
          <a:xfrm>
            <a:off x="6477000" y="1752600"/>
            <a:ext cx="685800" cy="150813"/>
          </a:xfrm>
          <a:prstGeom prst="rightArrow">
            <a:avLst>
              <a:gd name="adj1" fmla="val 50000"/>
              <a:gd name="adj2" fmla="val 1136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1771" name="Text Box 28"/>
          <p:cNvSpPr txBox="1">
            <a:spLocks noChangeArrowheads="1"/>
          </p:cNvSpPr>
          <p:nvPr/>
        </p:nvSpPr>
        <p:spPr bwMode="auto">
          <a:xfrm>
            <a:off x="7849719" y="2842559"/>
            <a:ext cx="2050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0" dirty="0">
                <a:latin typeface="Arial" panose="020B0604020202020204" pitchFamily="34" charset="0"/>
              </a:rPr>
              <a:t>(Bayes Rule)</a:t>
            </a:r>
          </a:p>
        </p:txBody>
      </p:sp>
      <p:sp>
        <p:nvSpPr>
          <p:cNvPr id="31772" name="Text Box 29"/>
          <p:cNvSpPr txBox="1">
            <a:spLocks noChangeArrowheads="1"/>
          </p:cNvSpPr>
          <p:nvPr/>
        </p:nvSpPr>
        <p:spPr bwMode="auto">
          <a:xfrm>
            <a:off x="580104" y="4431372"/>
            <a:ext cx="1134637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800" i="0" dirty="0">
                <a:latin typeface="Arial" panose="020B0604020202020204" pitchFamily="34" charset="0"/>
              </a:rPr>
              <a:t>Many Examples: </a:t>
            </a:r>
          </a:p>
          <a:p>
            <a:pPr algn="l"/>
            <a:r>
              <a:rPr lang="en-US" altLang="en-US" sz="2400" i="0" dirty="0">
                <a:latin typeface="Arial" panose="020B0604020202020204" pitchFamily="34" charset="0"/>
              </a:rPr>
              <a:t>      	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Text categorization:      	X=Topic Category       	Y=Text document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Machine translation:      	X=English </a:t>
            </a:r>
            <a:r>
              <a:rPr lang="en-US" altLang="en-US" sz="2400" b="0" i="0" dirty="0">
                <a:latin typeface="Arial" panose="020B0604020202020204" pitchFamily="34" charset="0"/>
              </a:rPr>
              <a:t>sentence     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	Y=Chinese </a:t>
            </a:r>
            <a:r>
              <a:rPr lang="en-US" altLang="en-US" sz="2400" b="0" i="0" dirty="0">
                <a:latin typeface="Arial" panose="020B0604020202020204" pitchFamily="34" charset="0"/>
              </a:rPr>
              <a:t>sentence</a:t>
            </a:r>
          </a:p>
          <a:p>
            <a:pPr algn="l"/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b="0" i="0" dirty="0" smtClean="0">
                <a:latin typeface="Arial" panose="020B0604020202020204" pitchFamily="34" charset="0"/>
              </a:rPr>
              <a:t>Sentiment tagging:  		X=Sentiment label             	Y= Text object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3: Language Model for Text Mining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interested in the parameters of a language model than the accuracy of the language model itself </a:t>
            </a:r>
          </a:p>
          <a:p>
            <a:pPr lvl="1"/>
            <a:r>
              <a:rPr lang="en-US" dirty="0" smtClean="0"/>
              <a:t>Parameter values estimated based on a text object or a set of text objects can be directly useful for a task (e.g., topics covered in the text data) </a:t>
            </a:r>
          </a:p>
          <a:p>
            <a:pPr lvl="1"/>
            <a:r>
              <a:rPr lang="en-US" dirty="0" smtClean="0"/>
              <a:t>Parameter values may serve as a “model-based representation” of text objects to further support downstream applications (e.g., dimension reduction due to representing text by a set of topics rather than a set of words)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discovery of frequent sequential patterns in text data by fitting an n-gram language model to the text data </a:t>
            </a:r>
          </a:p>
          <a:p>
            <a:pPr lvl="1"/>
            <a:r>
              <a:rPr lang="en-US" dirty="0" smtClean="0"/>
              <a:t>Part-of-speech tagging &amp; parsing with a SLM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Using Language Models for </a:t>
            </a:r>
            <a:r>
              <a:rPr lang="en-US" altLang="en-US" sz="3600" dirty="0"/>
              <a:t>POS Tagging </a:t>
            </a:r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590801" y="1287462"/>
            <a:ext cx="543242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/>
              <a:t>This      sentence          serves    as    an     example  of</a:t>
            </a:r>
          </a:p>
          <a:p>
            <a:pPr algn="l"/>
            <a:r>
              <a:rPr lang="en-US" altLang="en-US" sz="1800" i="0"/>
              <a:t> Det           N                  V1        P    Det       N         P       </a:t>
            </a:r>
          </a:p>
          <a:p>
            <a:pPr algn="l"/>
            <a:r>
              <a:rPr lang="en-US" altLang="en-US" sz="1800"/>
              <a:t>annotated       text…</a:t>
            </a:r>
          </a:p>
          <a:p>
            <a:pPr algn="l"/>
            <a:r>
              <a:rPr lang="en-US" altLang="en-US" sz="1800" i="0"/>
              <a:t>   V2               N</a:t>
            </a:r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3200401" y="838200"/>
            <a:ext cx="354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>
                <a:latin typeface="Arial" panose="020B0604020202020204" pitchFamily="34" charset="0"/>
              </a:rPr>
              <a:t>Training data (Annotated text)</a:t>
            </a: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4343400" y="3063874"/>
            <a:ext cx="14478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0"/>
              <a:t>POS Tagger</a:t>
            </a:r>
          </a:p>
        </p:txBody>
      </p:sp>
      <p:sp>
        <p:nvSpPr>
          <p:cNvPr id="3080" name="AutoShape 12"/>
          <p:cNvSpPr>
            <a:spLocks noChangeArrowheads="1"/>
          </p:cNvSpPr>
          <p:nvPr/>
        </p:nvSpPr>
        <p:spPr bwMode="auto">
          <a:xfrm>
            <a:off x="4876800" y="2530475"/>
            <a:ext cx="457200" cy="519113"/>
          </a:xfrm>
          <a:prstGeom prst="downArrow">
            <a:avLst>
              <a:gd name="adj1" fmla="val 50000"/>
              <a:gd name="adj2" fmla="val 283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46188" y="3063874"/>
            <a:ext cx="8240712" cy="641350"/>
            <a:chOff x="449" y="2314"/>
            <a:chExt cx="5191" cy="404"/>
          </a:xfrm>
        </p:grpSpPr>
        <p:sp>
          <p:nvSpPr>
            <p:cNvPr id="3093" name="Rectangle 13"/>
            <p:cNvSpPr>
              <a:spLocks noChangeArrowheads="1"/>
            </p:cNvSpPr>
            <p:nvPr/>
          </p:nvSpPr>
          <p:spPr bwMode="auto">
            <a:xfrm>
              <a:off x="449" y="2395"/>
              <a:ext cx="15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/>
                <a:t>“This is a new sentence”</a:t>
              </a:r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2064" y="245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312" y="2458"/>
              <a:ext cx="336" cy="162"/>
            </a:xfrm>
            <a:prstGeom prst="rightArrow">
              <a:avLst>
                <a:gd name="adj1" fmla="val 50000"/>
                <a:gd name="adj2" fmla="val 5185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Rectangle 16"/>
            <p:cNvSpPr>
              <a:spLocks noChangeArrowheads="1"/>
            </p:cNvSpPr>
            <p:nvPr/>
          </p:nvSpPr>
          <p:spPr bwMode="auto">
            <a:xfrm>
              <a:off x="3696" y="2314"/>
              <a:ext cx="19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/>
                <a:t>This   is       a     new    sentence</a:t>
              </a:r>
            </a:p>
            <a:p>
              <a:pPr algn="l"/>
              <a:r>
                <a:rPr lang="en-US" altLang="en-US" sz="1800" i="0"/>
                <a:t>Det   Aux   Det    Adj         N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762000" y="3902075"/>
            <a:ext cx="5851526" cy="1508125"/>
            <a:chOff x="144" y="2842"/>
            <a:chExt cx="3686" cy="950"/>
          </a:xfrm>
        </p:grpSpPr>
        <p:sp>
          <p:nvSpPr>
            <p:cNvPr id="3090" name="Rectangle 17"/>
            <p:cNvSpPr>
              <a:spLocks noChangeArrowheads="1"/>
            </p:cNvSpPr>
            <p:nvPr/>
          </p:nvSpPr>
          <p:spPr bwMode="auto">
            <a:xfrm>
              <a:off x="1392" y="2842"/>
              <a:ext cx="2438" cy="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altLang="en-US" sz="1800"/>
                <a:t>	</a:t>
              </a:r>
              <a:r>
                <a:rPr lang="en-US" altLang="en-US"/>
                <a:t>This   is         a      new    sentence</a:t>
              </a:r>
            </a:p>
            <a:p>
              <a:pPr algn="l"/>
              <a:r>
                <a:rPr lang="en-US" altLang="en-US" sz="1800" i="0"/>
                <a:t>	</a:t>
              </a:r>
              <a:r>
                <a:rPr lang="en-US" altLang="en-US" sz="1400" b="1" i="0"/>
                <a:t>Det    Det        Det    Det       Det</a:t>
              </a:r>
            </a:p>
            <a:p>
              <a:pPr algn="l"/>
              <a:r>
                <a:rPr lang="en-US" altLang="en-US" sz="1400" b="1" i="0"/>
                <a:t>                           … …</a:t>
              </a:r>
            </a:p>
            <a:p>
              <a:pPr algn="l"/>
              <a:r>
                <a:rPr lang="en-US" altLang="en-US" sz="1400" b="1" i="0"/>
                <a:t>	Det    Aux       Det    Adj        N</a:t>
              </a:r>
            </a:p>
            <a:p>
              <a:pPr algn="l"/>
              <a:r>
                <a:rPr lang="en-US" altLang="en-US" sz="1400" b="1" i="0"/>
                <a:t>	      … …</a:t>
              </a:r>
            </a:p>
            <a:p>
              <a:pPr algn="l"/>
              <a:r>
                <a:rPr lang="en-US" altLang="en-US" sz="1400" b="1" i="0"/>
                <a:t>	V2      V2        V2      V2        V2</a:t>
              </a:r>
            </a:p>
          </p:txBody>
        </p:sp>
        <p:sp>
          <p:nvSpPr>
            <p:cNvPr id="3091" name="AutoShape 19"/>
            <p:cNvSpPr>
              <a:spLocks/>
            </p:cNvSpPr>
            <p:nvPr/>
          </p:nvSpPr>
          <p:spPr bwMode="auto">
            <a:xfrm>
              <a:off x="1824" y="3130"/>
              <a:ext cx="144" cy="576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Text Box 20"/>
            <p:cNvSpPr txBox="1">
              <a:spLocks noChangeArrowheads="1"/>
            </p:cNvSpPr>
            <p:nvPr/>
          </p:nvSpPr>
          <p:spPr bwMode="auto">
            <a:xfrm>
              <a:off x="144" y="3034"/>
              <a:ext cx="16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i="0">
                  <a:latin typeface="Arial" panose="020B0604020202020204" pitchFamily="34" charset="0"/>
                </a:rPr>
                <a:t>Consider all possibilities,</a:t>
              </a:r>
            </a:p>
            <a:p>
              <a:r>
                <a:rPr lang="en-US" altLang="en-US" sz="1800" i="0">
                  <a:latin typeface="Arial" panose="020B0604020202020204" pitchFamily="34" charset="0"/>
                </a:rPr>
                <a:t>and pick the one with</a:t>
              </a:r>
            </a:p>
            <a:p>
              <a:r>
                <a:rPr lang="en-US" altLang="en-US" sz="1800" i="0">
                  <a:latin typeface="Arial" panose="020B0604020202020204" pitchFamily="34" charset="0"/>
                </a:rPr>
                <a:t>the highest probability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150225" y="3673474"/>
            <a:ext cx="4041775" cy="2312988"/>
            <a:chOff x="4660" y="2623"/>
            <a:chExt cx="2546" cy="1457"/>
          </a:xfrm>
        </p:grpSpPr>
        <p:sp>
          <p:nvSpPr>
            <p:cNvPr id="3086" name="Text Box 22"/>
            <p:cNvSpPr txBox="1">
              <a:spLocks noChangeArrowheads="1"/>
            </p:cNvSpPr>
            <p:nvPr/>
          </p:nvSpPr>
          <p:spPr bwMode="auto">
            <a:xfrm>
              <a:off x="5201" y="2623"/>
              <a:ext cx="20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i="0" dirty="0">
                  <a:latin typeface="Arial" panose="020B0604020202020204" pitchFamily="34" charset="0"/>
                </a:rPr>
                <a:t>Method 1: Independent assignment</a:t>
              </a:r>
            </a:p>
            <a:p>
              <a:r>
                <a:rPr lang="en-US" altLang="en-US" sz="1400" b="1" i="0" dirty="0">
                  <a:latin typeface="Arial" panose="020B0604020202020204" pitchFamily="34" charset="0"/>
                </a:rPr>
                <a:t>Most common tag</a:t>
              </a:r>
            </a:p>
          </p:txBody>
        </p:sp>
        <p:sp>
          <p:nvSpPr>
            <p:cNvPr id="3087" name="Line 23"/>
            <p:cNvSpPr>
              <a:spLocks noChangeShapeType="1"/>
            </p:cNvSpPr>
            <p:nvPr/>
          </p:nvSpPr>
          <p:spPr bwMode="auto">
            <a:xfrm>
              <a:off x="5382" y="287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Text Box 24"/>
            <p:cNvSpPr txBox="1">
              <a:spLocks noChangeArrowheads="1"/>
            </p:cNvSpPr>
            <p:nvPr/>
          </p:nvSpPr>
          <p:spPr bwMode="auto">
            <a:xfrm>
              <a:off x="4660" y="3888"/>
              <a:ext cx="16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i="0" dirty="0">
                  <a:latin typeface="Arial" panose="020B0604020202020204" pitchFamily="34" charset="0"/>
                </a:rPr>
                <a:t>Method 2: Partial dependency</a:t>
              </a:r>
            </a:p>
          </p:txBody>
        </p:sp>
        <p:sp>
          <p:nvSpPr>
            <p:cNvPr id="3089" name="Line 25"/>
            <p:cNvSpPr>
              <a:spLocks noChangeShapeType="1"/>
            </p:cNvSpPr>
            <p:nvPr/>
          </p:nvSpPr>
          <p:spPr bwMode="auto">
            <a:xfrm flipH="1" flipV="1">
              <a:off x="4992" y="3706"/>
              <a:ext cx="209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946167" y="3918225"/>
            <a:ext cx="7603444" cy="2270421"/>
            <a:chOff x="819033" y="4883988"/>
            <a:chExt cx="6166815" cy="1680085"/>
          </a:xfrm>
        </p:grpSpPr>
        <p:graphicFrame>
          <p:nvGraphicFramePr>
            <p:cNvPr id="44341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689659"/>
                </p:ext>
              </p:extLst>
            </p:nvPr>
          </p:nvGraphicFramePr>
          <p:xfrm>
            <a:off x="3937848" y="4883988"/>
            <a:ext cx="3048000" cy="1266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Equation" r:id="rId3" imgW="2260440" imgH="939600" progId="Equation.DSMT4">
                    <p:embed/>
                  </p:oleObj>
                </mc:Choice>
                <mc:Fallback>
                  <p:oleObj name="Equation" r:id="rId3" imgW="2260440" imgH="939600" progId="Equation.DSMT4">
                    <p:embed/>
                    <p:pic>
                      <p:nvPicPr>
                        <p:cNvPr id="44341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848" y="4883988"/>
                          <a:ext cx="3048000" cy="1266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TextBox 22"/>
            <p:cNvSpPr txBox="1">
              <a:spLocks noChangeArrowheads="1"/>
            </p:cNvSpPr>
            <p:nvPr/>
          </p:nvSpPr>
          <p:spPr bwMode="auto">
            <a:xfrm>
              <a:off x="819033" y="6267996"/>
              <a:ext cx="3873330" cy="296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dirty="0"/>
                <a:t>w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=“this”, w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=“is”, …. t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=</a:t>
              </a:r>
              <a:r>
                <a:rPr lang="en-US" altLang="en-US" sz="2000" dirty="0" err="1"/>
                <a:t>Det</a:t>
              </a:r>
              <a:r>
                <a:rPr lang="en-US" altLang="en-US" sz="2000" dirty="0"/>
                <a:t>, t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=</a:t>
              </a:r>
              <a:r>
                <a:rPr lang="en-US" altLang="en-US" sz="2000" dirty="0" err="1"/>
                <a:t>Det</a:t>
              </a:r>
              <a:r>
                <a:rPr lang="en-US" altLang="en-US" sz="2000" dirty="0"/>
                <a:t>, …,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8839200" y="5943600"/>
            <a:ext cx="1752600" cy="641350"/>
            <a:chOff x="4608" y="3744"/>
            <a:chExt cx="1104" cy="404"/>
          </a:xfrm>
        </p:grpSpPr>
        <p:sp>
          <p:nvSpPr>
            <p:cNvPr id="13420" name="Text Box 103"/>
            <p:cNvSpPr txBox="1">
              <a:spLocks noChangeArrowheads="1"/>
            </p:cNvSpPr>
            <p:nvPr/>
          </p:nvSpPr>
          <p:spPr bwMode="auto">
            <a:xfrm>
              <a:off x="4608" y="3936"/>
              <a:ext cx="11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rgbClr val="CC0000"/>
                  </a:solidFill>
                </a:rPr>
                <a:t>roller skates</a:t>
              </a:r>
            </a:p>
          </p:txBody>
        </p:sp>
        <p:sp>
          <p:nvSpPr>
            <p:cNvPr id="13421" name="Line 104"/>
            <p:cNvSpPr>
              <a:spLocks noChangeShapeType="1"/>
            </p:cNvSpPr>
            <p:nvPr/>
          </p:nvSpPr>
          <p:spPr bwMode="auto">
            <a:xfrm flipV="1">
              <a:off x="4752" y="3744"/>
              <a:ext cx="864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2" name="Line 105"/>
            <p:cNvSpPr>
              <a:spLocks noChangeShapeType="1"/>
            </p:cNvSpPr>
            <p:nvPr/>
          </p:nvSpPr>
          <p:spPr bwMode="auto">
            <a:xfrm>
              <a:off x="4800" y="3744"/>
              <a:ext cx="864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294"/>
            <a:ext cx="11811000" cy="10668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Using SLM for Parsing (Probabilistic Context-Free Grammar) 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971801" y="1206500"/>
            <a:ext cx="175577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/>
              <a:t>S</a:t>
            </a:r>
            <a:r>
              <a:rPr lang="en-US" altLang="en-US">
                <a:sym typeface="Symbol" panose="05050102010706020507" pitchFamily="18" charset="2"/>
              </a:rPr>
              <a:t> NP  VP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NP  Det BNP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NP  BNP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NP NP  PP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BNP N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VP  V 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VP  Aux V NP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VP  VP PP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PP  P NP</a:t>
            </a:r>
          </a:p>
          <a:p>
            <a:pPr algn="l"/>
            <a:endParaRPr lang="en-US" altLang="en-US">
              <a:sym typeface="Symbol" panose="05050102010706020507" pitchFamily="18" charset="2"/>
            </a:endParaRPr>
          </a:p>
          <a:p>
            <a:pPr algn="l"/>
            <a:r>
              <a:rPr lang="en-US" altLang="en-US">
                <a:sym typeface="Symbol" panose="05050102010706020507" pitchFamily="18" charset="2"/>
              </a:rPr>
              <a:t>V  chasing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Aux is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  dog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  boy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N playground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Det the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Det a</a:t>
            </a:r>
          </a:p>
          <a:p>
            <a:pPr algn="l"/>
            <a:r>
              <a:rPr lang="en-US" altLang="en-US">
                <a:sym typeface="Symbol" panose="05050102010706020507" pitchFamily="18" charset="2"/>
              </a:rPr>
              <a:t>P  on</a:t>
            </a:r>
          </a:p>
          <a:p>
            <a:pPr algn="l"/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>
            <a:off x="2816226" y="1416050"/>
            <a:ext cx="155575" cy="1860550"/>
          </a:xfrm>
          <a:prstGeom prst="leftBrace">
            <a:avLst>
              <a:gd name="adj1" fmla="val 996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AutoShape 7"/>
          <p:cNvSpPr>
            <a:spLocks/>
          </p:cNvSpPr>
          <p:nvPr/>
        </p:nvSpPr>
        <p:spPr bwMode="auto">
          <a:xfrm>
            <a:off x="2819400" y="3810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752601" y="2101850"/>
            <a:ext cx="1089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Grammar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828801" y="4419600"/>
            <a:ext cx="95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Lexicon</a:t>
            </a:r>
          </a:p>
        </p:txBody>
      </p:sp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648200" y="3581401"/>
            <a:ext cx="68580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4495801" y="3276600"/>
            <a:ext cx="1065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Generate</a:t>
            </a:r>
          </a:p>
        </p:txBody>
      </p:sp>
      <p:sp>
        <p:nvSpPr>
          <p:cNvPr id="13324" name="AutoShape 13"/>
          <p:cNvSpPr>
            <a:spLocks/>
          </p:cNvSpPr>
          <p:nvPr/>
        </p:nvSpPr>
        <p:spPr bwMode="auto">
          <a:xfrm>
            <a:off x="5486400" y="1416050"/>
            <a:ext cx="228600" cy="4267200"/>
          </a:xfrm>
          <a:prstGeom prst="leftBrace">
            <a:avLst>
              <a:gd name="adj1" fmla="val 1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6507163" y="9588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6040438" y="1354138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7543800" y="13541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VP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6345238" y="127793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6726238" y="1277938"/>
            <a:ext cx="9699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6269039" y="181133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BNP</a:t>
            </a:r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6269038" y="1658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6192839" y="226853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6497638" y="2116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5638800" y="1720850"/>
            <a:ext cx="47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Det</a:t>
            </a:r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5964238" y="16589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5867400" y="2039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5562600" y="2222500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</a:t>
            </a:r>
          </a:p>
        </p:txBody>
      </p:sp>
      <p:sp>
        <p:nvSpPr>
          <p:cNvPr id="13338" name="Line 27"/>
          <p:cNvSpPr>
            <a:spLocks noChangeShapeType="1"/>
          </p:cNvSpPr>
          <p:nvPr/>
        </p:nvSpPr>
        <p:spPr bwMode="auto">
          <a:xfrm>
            <a:off x="6477000" y="257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28"/>
          <p:cNvSpPr txBox="1">
            <a:spLocks noChangeArrowheads="1"/>
          </p:cNvSpPr>
          <p:nvPr/>
        </p:nvSpPr>
        <p:spPr bwMode="auto">
          <a:xfrm>
            <a:off x="6248400" y="2801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dog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7315200" y="18875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VP</a:t>
            </a:r>
          </a:p>
        </p:txBody>
      </p:sp>
      <p:sp>
        <p:nvSpPr>
          <p:cNvPr id="13341" name="Text Box 30"/>
          <p:cNvSpPr txBox="1">
            <a:spLocks noChangeArrowheads="1"/>
          </p:cNvSpPr>
          <p:nvPr/>
        </p:nvSpPr>
        <p:spPr bwMode="auto">
          <a:xfrm>
            <a:off x="9067800" y="18875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PP</a:t>
            </a:r>
          </a:p>
        </p:txBody>
      </p:sp>
      <p:sp>
        <p:nvSpPr>
          <p:cNvPr id="13342" name="Line 31"/>
          <p:cNvSpPr>
            <a:spLocks noChangeShapeType="1"/>
          </p:cNvSpPr>
          <p:nvPr/>
        </p:nvSpPr>
        <p:spPr bwMode="auto">
          <a:xfrm flipH="1">
            <a:off x="7620000" y="165893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32"/>
          <p:cNvSpPr>
            <a:spLocks noChangeShapeType="1"/>
          </p:cNvSpPr>
          <p:nvPr/>
        </p:nvSpPr>
        <p:spPr bwMode="auto">
          <a:xfrm>
            <a:off x="7924800" y="1506538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Text Box 33"/>
          <p:cNvSpPr txBox="1">
            <a:spLocks noChangeArrowheads="1"/>
          </p:cNvSpPr>
          <p:nvPr/>
        </p:nvSpPr>
        <p:spPr bwMode="auto">
          <a:xfrm>
            <a:off x="6858000" y="2268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Aux</a:t>
            </a:r>
          </a:p>
        </p:txBody>
      </p:sp>
      <p:sp>
        <p:nvSpPr>
          <p:cNvPr id="13345" name="Text Box 34"/>
          <p:cNvSpPr txBox="1">
            <a:spLocks noChangeArrowheads="1"/>
          </p:cNvSpPr>
          <p:nvPr/>
        </p:nvSpPr>
        <p:spPr bwMode="auto">
          <a:xfrm>
            <a:off x="7467600" y="2268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346" name="Line 35"/>
          <p:cNvSpPr>
            <a:spLocks noChangeShapeType="1"/>
          </p:cNvSpPr>
          <p:nvPr/>
        </p:nvSpPr>
        <p:spPr bwMode="auto">
          <a:xfrm flipH="1">
            <a:off x="7239000" y="21923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36"/>
          <p:cNvSpPr>
            <a:spLocks noChangeShapeType="1"/>
          </p:cNvSpPr>
          <p:nvPr/>
        </p:nvSpPr>
        <p:spPr bwMode="auto">
          <a:xfrm>
            <a:off x="7543800" y="21923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Text Box 37"/>
          <p:cNvSpPr txBox="1">
            <a:spLocks noChangeArrowheads="1"/>
          </p:cNvSpPr>
          <p:nvPr/>
        </p:nvSpPr>
        <p:spPr bwMode="auto">
          <a:xfrm>
            <a:off x="6858000" y="2801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is</a:t>
            </a:r>
          </a:p>
        </p:txBody>
      </p:sp>
      <p:sp>
        <p:nvSpPr>
          <p:cNvPr id="13349" name="Line 38"/>
          <p:cNvSpPr>
            <a:spLocks noChangeShapeType="1"/>
          </p:cNvSpPr>
          <p:nvPr/>
        </p:nvSpPr>
        <p:spPr bwMode="auto">
          <a:xfrm>
            <a:off x="7086600" y="257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Text Box 40"/>
          <p:cNvSpPr txBox="1">
            <a:spLocks noChangeArrowheads="1"/>
          </p:cNvSpPr>
          <p:nvPr/>
        </p:nvSpPr>
        <p:spPr bwMode="auto">
          <a:xfrm>
            <a:off x="8915400" y="3182938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the playground</a:t>
            </a:r>
          </a:p>
        </p:txBody>
      </p:sp>
      <p:sp>
        <p:nvSpPr>
          <p:cNvPr id="13351" name="Text Box 41"/>
          <p:cNvSpPr txBox="1">
            <a:spLocks noChangeArrowheads="1"/>
          </p:cNvSpPr>
          <p:nvPr/>
        </p:nvSpPr>
        <p:spPr bwMode="auto">
          <a:xfrm>
            <a:off x="8686800" y="27257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on</a:t>
            </a:r>
          </a:p>
        </p:txBody>
      </p:sp>
      <p:sp>
        <p:nvSpPr>
          <p:cNvPr id="13352" name="Text Box 42"/>
          <p:cNvSpPr txBox="1">
            <a:spLocks noChangeArrowheads="1"/>
          </p:cNvSpPr>
          <p:nvPr/>
        </p:nvSpPr>
        <p:spPr bwMode="auto">
          <a:xfrm>
            <a:off x="8077200" y="295433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 boy</a:t>
            </a:r>
          </a:p>
        </p:txBody>
      </p:sp>
      <p:sp>
        <p:nvSpPr>
          <p:cNvPr id="13353" name="Text Box 43"/>
          <p:cNvSpPr txBox="1">
            <a:spLocks noChangeArrowheads="1"/>
          </p:cNvSpPr>
          <p:nvPr/>
        </p:nvSpPr>
        <p:spPr bwMode="auto">
          <a:xfrm>
            <a:off x="7239000" y="27257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chasing</a:t>
            </a:r>
          </a:p>
        </p:txBody>
      </p:sp>
      <p:sp>
        <p:nvSpPr>
          <p:cNvPr id="13354" name="Line 44"/>
          <p:cNvSpPr>
            <a:spLocks noChangeShapeType="1"/>
          </p:cNvSpPr>
          <p:nvPr/>
        </p:nvSpPr>
        <p:spPr bwMode="auto">
          <a:xfrm>
            <a:off x="7772400" y="24971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Text Box 45"/>
          <p:cNvSpPr txBox="1">
            <a:spLocks noChangeArrowheads="1"/>
          </p:cNvSpPr>
          <p:nvPr/>
        </p:nvSpPr>
        <p:spPr bwMode="auto">
          <a:xfrm>
            <a:off x="8153400" y="2268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56" name="Line 46"/>
          <p:cNvSpPr>
            <a:spLocks noChangeShapeType="1"/>
          </p:cNvSpPr>
          <p:nvPr/>
        </p:nvSpPr>
        <p:spPr bwMode="auto">
          <a:xfrm>
            <a:off x="7620000" y="211613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AutoShape 47"/>
          <p:cNvSpPr>
            <a:spLocks noChangeArrowheads="1"/>
          </p:cNvSpPr>
          <p:nvPr/>
        </p:nvSpPr>
        <p:spPr bwMode="auto">
          <a:xfrm>
            <a:off x="8153400" y="2573338"/>
            <a:ext cx="4572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58" name="Text Box 48"/>
          <p:cNvSpPr txBox="1">
            <a:spLocks noChangeArrowheads="1"/>
          </p:cNvSpPr>
          <p:nvPr/>
        </p:nvSpPr>
        <p:spPr bwMode="auto">
          <a:xfrm>
            <a:off x="8686800" y="2268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3359" name="Text Box 49"/>
          <p:cNvSpPr txBox="1">
            <a:spLocks noChangeArrowheads="1"/>
          </p:cNvSpPr>
          <p:nvPr/>
        </p:nvSpPr>
        <p:spPr bwMode="auto">
          <a:xfrm>
            <a:off x="9677400" y="2268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60" name="Line 50"/>
          <p:cNvSpPr>
            <a:spLocks noChangeShapeType="1"/>
          </p:cNvSpPr>
          <p:nvPr/>
        </p:nvSpPr>
        <p:spPr bwMode="auto">
          <a:xfrm flipH="1">
            <a:off x="9067800" y="2116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51"/>
          <p:cNvSpPr>
            <a:spLocks noChangeShapeType="1"/>
          </p:cNvSpPr>
          <p:nvPr/>
        </p:nvSpPr>
        <p:spPr bwMode="auto">
          <a:xfrm>
            <a:off x="9448800" y="21161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Line 52"/>
          <p:cNvSpPr>
            <a:spLocks noChangeShapeType="1"/>
          </p:cNvSpPr>
          <p:nvPr/>
        </p:nvSpPr>
        <p:spPr bwMode="auto">
          <a:xfrm>
            <a:off x="8991600" y="2573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3" name="AutoShape 53"/>
          <p:cNvSpPr>
            <a:spLocks noChangeArrowheads="1"/>
          </p:cNvSpPr>
          <p:nvPr/>
        </p:nvSpPr>
        <p:spPr bwMode="auto">
          <a:xfrm>
            <a:off x="9601200" y="2497138"/>
            <a:ext cx="6858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64" name="Text Box 54"/>
          <p:cNvSpPr txBox="1">
            <a:spLocks noChangeArrowheads="1"/>
          </p:cNvSpPr>
          <p:nvPr/>
        </p:nvSpPr>
        <p:spPr bwMode="auto">
          <a:xfrm>
            <a:off x="6507163" y="34734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</a:t>
            </a:r>
          </a:p>
        </p:txBody>
      </p:sp>
      <p:sp>
        <p:nvSpPr>
          <p:cNvPr id="13365" name="Text Box 55"/>
          <p:cNvSpPr txBox="1">
            <a:spLocks noChangeArrowheads="1"/>
          </p:cNvSpPr>
          <p:nvPr/>
        </p:nvSpPr>
        <p:spPr bwMode="auto">
          <a:xfrm>
            <a:off x="6040438" y="3868738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66" name="Text Box 56"/>
          <p:cNvSpPr txBox="1">
            <a:spLocks noChangeArrowheads="1"/>
          </p:cNvSpPr>
          <p:nvPr/>
        </p:nvSpPr>
        <p:spPr bwMode="auto">
          <a:xfrm>
            <a:off x="7543800" y="38687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VP</a:t>
            </a:r>
          </a:p>
        </p:txBody>
      </p:sp>
      <p:sp>
        <p:nvSpPr>
          <p:cNvPr id="13367" name="Line 57"/>
          <p:cNvSpPr>
            <a:spLocks noChangeShapeType="1"/>
          </p:cNvSpPr>
          <p:nvPr/>
        </p:nvSpPr>
        <p:spPr bwMode="auto">
          <a:xfrm flipH="1">
            <a:off x="6345238" y="379253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Line 58"/>
          <p:cNvSpPr>
            <a:spLocks noChangeShapeType="1"/>
          </p:cNvSpPr>
          <p:nvPr/>
        </p:nvSpPr>
        <p:spPr bwMode="auto">
          <a:xfrm>
            <a:off x="6726238" y="3792538"/>
            <a:ext cx="969962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Text Box 59"/>
          <p:cNvSpPr txBox="1">
            <a:spLocks noChangeArrowheads="1"/>
          </p:cNvSpPr>
          <p:nvPr/>
        </p:nvSpPr>
        <p:spPr bwMode="auto">
          <a:xfrm>
            <a:off x="6269039" y="432593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BNP</a:t>
            </a:r>
          </a:p>
        </p:txBody>
      </p:sp>
      <p:sp>
        <p:nvSpPr>
          <p:cNvPr id="13370" name="Line 60"/>
          <p:cNvSpPr>
            <a:spLocks noChangeShapeType="1"/>
          </p:cNvSpPr>
          <p:nvPr/>
        </p:nvSpPr>
        <p:spPr bwMode="auto">
          <a:xfrm>
            <a:off x="6269038" y="41735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Text Box 61"/>
          <p:cNvSpPr txBox="1">
            <a:spLocks noChangeArrowheads="1"/>
          </p:cNvSpPr>
          <p:nvPr/>
        </p:nvSpPr>
        <p:spPr bwMode="auto">
          <a:xfrm>
            <a:off x="6192839" y="478313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</a:t>
            </a:r>
          </a:p>
        </p:txBody>
      </p:sp>
      <p:sp>
        <p:nvSpPr>
          <p:cNvPr id="13372" name="Line 62"/>
          <p:cNvSpPr>
            <a:spLocks noChangeShapeType="1"/>
          </p:cNvSpPr>
          <p:nvPr/>
        </p:nvSpPr>
        <p:spPr bwMode="auto">
          <a:xfrm>
            <a:off x="6497638" y="4630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63"/>
          <p:cNvSpPr>
            <a:spLocks noChangeShapeType="1"/>
          </p:cNvSpPr>
          <p:nvPr/>
        </p:nvSpPr>
        <p:spPr bwMode="auto">
          <a:xfrm flipH="1">
            <a:off x="5964238" y="41735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64"/>
          <p:cNvSpPr>
            <a:spLocks noChangeShapeType="1"/>
          </p:cNvSpPr>
          <p:nvPr/>
        </p:nvSpPr>
        <p:spPr bwMode="auto">
          <a:xfrm>
            <a:off x="5867400" y="45545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65"/>
          <p:cNvSpPr>
            <a:spLocks noChangeShapeType="1"/>
          </p:cNvSpPr>
          <p:nvPr/>
        </p:nvSpPr>
        <p:spPr bwMode="auto">
          <a:xfrm>
            <a:off x="6477000" y="50879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Text Box 66"/>
          <p:cNvSpPr txBox="1">
            <a:spLocks noChangeArrowheads="1"/>
          </p:cNvSpPr>
          <p:nvPr/>
        </p:nvSpPr>
        <p:spPr bwMode="auto">
          <a:xfrm>
            <a:off x="6248400" y="5316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dog</a:t>
            </a:r>
          </a:p>
        </p:txBody>
      </p:sp>
      <p:sp>
        <p:nvSpPr>
          <p:cNvPr id="13377" name="Text Box 68"/>
          <p:cNvSpPr txBox="1">
            <a:spLocks noChangeArrowheads="1"/>
          </p:cNvSpPr>
          <p:nvPr/>
        </p:nvSpPr>
        <p:spPr bwMode="auto">
          <a:xfrm>
            <a:off x="9144000" y="455453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PP</a:t>
            </a:r>
          </a:p>
        </p:txBody>
      </p:sp>
      <p:sp>
        <p:nvSpPr>
          <p:cNvPr id="13378" name="Text Box 71"/>
          <p:cNvSpPr txBox="1">
            <a:spLocks noChangeArrowheads="1"/>
          </p:cNvSpPr>
          <p:nvPr/>
        </p:nvSpPr>
        <p:spPr bwMode="auto">
          <a:xfrm>
            <a:off x="7010400" y="4325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Aux</a:t>
            </a:r>
          </a:p>
        </p:txBody>
      </p:sp>
      <p:sp>
        <p:nvSpPr>
          <p:cNvPr id="13379" name="Text Box 72"/>
          <p:cNvSpPr txBox="1">
            <a:spLocks noChangeArrowheads="1"/>
          </p:cNvSpPr>
          <p:nvPr/>
        </p:nvSpPr>
        <p:spPr bwMode="auto">
          <a:xfrm>
            <a:off x="7543800" y="4325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V</a:t>
            </a:r>
          </a:p>
        </p:txBody>
      </p:sp>
      <p:sp>
        <p:nvSpPr>
          <p:cNvPr id="13380" name="Line 73"/>
          <p:cNvSpPr>
            <a:spLocks noChangeShapeType="1"/>
          </p:cNvSpPr>
          <p:nvPr/>
        </p:nvSpPr>
        <p:spPr bwMode="auto">
          <a:xfrm flipH="1">
            <a:off x="7391400" y="417353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Line 74"/>
          <p:cNvSpPr>
            <a:spLocks noChangeShapeType="1"/>
          </p:cNvSpPr>
          <p:nvPr/>
        </p:nvSpPr>
        <p:spPr bwMode="auto">
          <a:xfrm>
            <a:off x="7696200" y="41735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2" name="Text Box 75"/>
          <p:cNvSpPr txBox="1">
            <a:spLocks noChangeArrowheads="1"/>
          </p:cNvSpPr>
          <p:nvPr/>
        </p:nvSpPr>
        <p:spPr bwMode="auto">
          <a:xfrm>
            <a:off x="7010400" y="47831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is</a:t>
            </a:r>
          </a:p>
        </p:txBody>
      </p:sp>
      <p:sp>
        <p:nvSpPr>
          <p:cNvPr id="13383" name="Line 76"/>
          <p:cNvSpPr>
            <a:spLocks noChangeShapeType="1"/>
          </p:cNvSpPr>
          <p:nvPr/>
        </p:nvSpPr>
        <p:spPr bwMode="auto">
          <a:xfrm>
            <a:off x="7315200" y="4630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4" name="Text Box 77"/>
          <p:cNvSpPr txBox="1">
            <a:spLocks noChangeArrowheads="1"/>
          </p:cNvSpPr>
          <p:nvPr/>
        </p:nvSpPr>
        <p:spPr bwMode="auto">
          <a:xfrm>
            <a:off x="8882064" y="543718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on</a:t>
            </a:r>
          </a:p>
        </p:txBody>
      </p:sp>
      <p:sp>
        <p:nvSpPr>
          <p:cNvPr id="13385" name="Text Box 78"/>
          <p:cNvSpPr txBox="1">
            <a:spLocks noChangeArrowheads="1"/>
          </p:cNvSpPr>
          <p:nvPr/>
        </p:nvSpPr>
        <p:spPr bwMode="auto">
          <a:xfrm>
            <a:off x="8229600" y="5360988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 boy</a:t>
            </a:r>
          </a:p>
        </p:txBody>
      </p:sp>
      <p:sp>
        <p:nvSpPr>
          <p:cNvPr id="13386" name="Text Box 79"/>
          <p:cNvSpPr txBox="1">
            <a:spLocks noChangeArrowheads="1"/>
          </p:cNvSpPr>
          <p:nvPr/>
        </p:nvSpPr>
        <p:spPr bwMode="auto">
          <a:xfrm>
            <a:off x="7467600" y="4783138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chasing</a:t>
            </a:r>
          </a:p>
        </p:txBody>
      </p:sp>
      <p:sp>
        <p:nvSpPr>
          <p:cNvPr id="13387" name="Line 80"/>
          <p:cNvSpPr>
            <a:spLocks noChangeShapeType="1"/>
          </p:cNvSpPr>
          <p:nvPr/>
        </p:nvSpPr>
        <p:spPr bwMode="auto">
          <a:xfrm>
            <a:off x="7924800" y="4630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Text Box 81"/>
          <p:cNvSpPr txBox="1">
            <a:spLocks noChangeArrowheads="1"/>
          </p:cNvSpPr>
          <p:nvPr/>
        </p:nvSpPr>
        <p:spPr bwMode="auto">
          <a:xfrm>
            <a:off x="8610600" y="42497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89" name="Line 82"/>
          <p:cNvSpPr>
            <a:spLocks noChangeShapeType="1"/>
          </p:cNvSpPr>
          <p:nvPr/>
        </p:nvSpPr>
        <p:spPr bwMode="auto">
          <a:xfrm>
            <a:off x="7924800" y="4021138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0" name="AutoShape 83"/>
          <p:cNvSpPr>
            <a:spLocks noChangeArrowheads="1"/>
          </p:cNvSpPr>
          <p:nvPr/>
        </p:nvSpPr>
        <p:spPr bwMode="auto">
          <a:xfrm>
            <a:off x="8305800" y="4979988"/>
            <a:ext cx="457200" cy="4572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91" name="Text Box 84"/>
          <p:cNvSpPr txBox="1">
            <a:spLocks noChangeArrowheads="1"/>
          </p:cNvSpPr>
          <p:nvPr/>
        </p:nvSpPr>
        <p:spPr bwMode="auto">
          <a:xfrm>
            <a:off x="8882064" y="4979988"/>
            <a:ext cx="56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</a:t>
            </a:r>
          </a:p>
        </p:txBody>
      </p:sp>
      <p:sp>
        <p:nvSpPr>
          <p:cNvPr id="13392" name="Text Box 85"/>
          <p:cNvSpPr txBox="1">
            <a:spLocks noChangeArrowheads="1"/>
          </p:cNvSpPr>
          <p:nvPr/>
        </p:nvSpPr>
        <p:spPr bwMode="auto">
          <a:xfrm>
            <a:off x="9753600" y="49355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393" name="Line 86"/>
          <p:cNvSpPr>
            <a:spLocks noChangeShapeType="1"/>
          </p:cNvSpPr>
          <p:nvPr/>
        </p:nvSpPr>
        <p:spPr bwMode="auto">
          <a:xfrm flipH="1">
            <a:off x="9144000" y="478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4" name="Line 87"/>
          <p:cNvSpPr>
            <a:spLocks noChangeShapeType="1"/>
          </p:cNvSpPr>
          <p:nvPr/>
        </p:nvSpPr>
        <p:spPr bwMode="auto">
          <a:xfrm>
            <a:off x="9525000" y="4783138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5" name="Line 88"/>
          <p:cNvSpPr>
            <a:spLocks noChangeShapeType="1"/>
          </p:cNvSpPr>
          <p:nvPr/>
        </p:nvSpPr>
        <p:spPr bwMode="auto">
          <a:xfrm>
            <a:off x="9144000" y="52403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96" name="AutoShape 89"/>
          <p:cNvSpPr>
            <a:spLocks noChangeArrowheads="1"/>
          </p:cNvSpPr>
          <p:nvPr/>
        </p:nvSpPr>
        <p:spPr bwMode="auto">
          <a:xfrm>
            <a:off x="9677400" y="5164138"/>
            <a:ext cx="685800" cy="6858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397" name="Text Box 90"/>
          <p:cNvSpPr txBox="1">
            <a:spLocks noChangeArrowheads="1"/>
          </p:cNvSpPr>
          <p:nvPr/>
        </p:nvSpPr>
        <p:spPr bwMode="auto">
          <a:xfrm>
            <a:off x="5638800" y="4249738"/>
            <a:ext cx="477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Det</a:t>
            </a:r>
          </a:p>
        </p:txBody>
      </p:sp>
      <p:sp>
        <p:nvSpPr>
          <p:cNvPr id="13398" name="Text Box 91"/>
          <p:cNvSpPr txBox="1">
            <a:spLocks noChangeArrowheads="1"/>
          </p:cNvSpPr>
          <p:nvPr/>
        </p:nvSpPr>
        <p:spPr bwMode="auto">
          <a:xfrm>
            <a:off x="5562600" y="4706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A</a:t>
            </a:r>
          </a:p>
        </p:txBody>
      </p:sp>
      <p:sp>
        <p:nvSpPr>
          <p:cNvPr id="13399" name="Text Box 92"/>
          <p:cNvSpPr txBox="1">
            <a:spLocks noChangeArrowheads="1"/>
          </p:cNvSpPr>
          <p:nvPr/>
        </p:nvSpPr>
        <p:spPr bwMode="auto">
          <a:xfrm>
            <a:off x="8915400" y="5867400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/>
              <a:t>the playground</a:t>
            </a:r>
          </a:p>
        </p:txBody>
      </p:sp>
      <p:sp>
        <p:nvSpPr>
          <p:cNvPr id="13400" name="Line 93"/>
          <p:cNvSpPr>
            <a:spLocks noChangeShapeType="1"/>
          </p:cNvSpPr>
          <p:nvPr/>
        </p:nvSpPr>
        <p:spPr bwMode="auto">
          <a:xfrm>
            <a:off x="8991600" y="447833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01" name="Text Box 94"/>
          <p:cNvSpPr txBox="1">
            <a:spLocks noChangeArrowheads="1"/>
          </p:cNvSpPr>
          <p:nvPr/>
        </p:nvSpPr>
        <p:spPr bwMode="auto">
          <a:xfrm>
            <a:off x="8229600" y="4706938"/>
            <a:ext cx="566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NP</a:t>
            </a:r>
          </a:p>
        </p:txBody>
      </p:sp>
      <p:sp>
        <p:nvSpPr>
          <p:cNvPr id="13402" name="Line 95"/>
          <p:cNvSpPr>
            <a:spLocks noChangeShapeType="1"/>
          </p:cNvSpPr>
          <p:nvPr/>
        </p:nvSpPr>
        <p:spPr bwMode="auto">
          <a:xfrm flipH="1">
            <a:off x="8610600" y="455453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7188200" y="1212850"/>
            <a:ext cx="2870200" cy="3989388"/>
            <a:chOff x="3568" y="764"/>
            <a:chExt cx="1808" cy="2513"/>
          </a:xfrm>
        </p:grpSpPr>
        <p:sp>
          <p:nvSpPr>
            <p:cNvPr id="13418" name="Freeform 101"/>
            <p:cNvSpPr>
              <a:spLocks/>
            </p:cNvSpPr>
            <p:nvPr/>
          </p:nvSpPr>
          <p:spPr bwMode="auto">
            <a:xfrm>
              <a:off x="3568" y="764"/>
              <a:ext cx="1808" cy="920"/>
            </a:xfrm>
            <a:custGeom>
              <a:avLst/>
              <a:gdLst>
                <a:gd name="T0" fmla="*/ 272 w 1808"/>
                <a:gd name="T1" fmla="*/ 32 h 920"/>
                <a:gd name="T2" fmla="*/ 1616 w 1808"/>
                <a:gd name="T3" fmla="*/ 416 h 920"/>
                <a:gd name="T4" fmla="*/ 1424 w 1808"/>
                <a:gd name="T5" fmla="*/ 656 h 920"/>
                <a:gd name="T6" fmla="*/ 512 w 1808"/>
                <a:gd name="T7" fmla="*/ 320 h 920"/>
                <a:gd name="T8" fmla="*/ 416 w 1808"/>
                <a:gd name="T9" fmla="*/ 512 h 920"/>
                <a:gd name="T10" fmla="*/ 992 w 1808"/>
                <a:gd name="T11" fmla="*/ 752 h 920"/>
                <a:gd name="T12" fmla="*/ 752 w 1808"/>
                <a:gd name="T13" fmla="*/ 896 h 920"/>
                <a:gd name="T14" fmla="*/ 80 w 1808"/>
                <a:gd name="T15" fmla="*/ 608 h 920"/>
                <a:gd name="T16" fmla="*/ 272 w 1808"/>
                <a:gd name="T17" fmla="*/ 32 h 9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08"/>
                <a:gd name="T28" fmla="*/ 0 h 920"/>
                <a:gd name="T29" fmla="*/ 1808 w 1808"/>
                <a:gd name="T30" fmla="*/ 920 h 92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08" h="920">
                  <a:moveTo>
                    <a:pt x="272" y="32"/>
                  </a:moveTo>
                  <a:cubicBezTo>
                    <a:pt x="528" y="0"/>
                    <a:pt x="1424" y="312"/>
                    <a:pt x="1616" y="416"/>
                  </a:cubicBezTo>
                  <a:cubicBezTo>
                    <a:pt x="1808" y="520"/>
                    <a:pt x="1608" y="672"/>
                    <a:pt x="1424" y="656"/>
                  </a:cubicBezTo>
                  <a:cubicBezTo>
                    <a:pt x="1240" y="640"/>
                    <a:pt x="680" y="344"/>
                    <a:pt x="512" y="320"/>
                  </a:cubicBezTo>
                  <a:cubicBezTo>
                    <a:pt x="344" y="296"/>
                    <a:pt x="336" y="440"/>
                    <a:pt x="416" y="512"/>
                  </a:cubicBezTo>
                  <a:cubicBezTo>
                    <a:pt x="496" y="584"/>
                    <a:pt x="936" y="688"/>
                    <a:pt x="992" y="752"/>
                  </a:cubicBezTo>
                  <a:cubicBezTo>
                    <a:pt x="1048" y="816"/>
                    <a:pt x="904" y="920"/>
                    <a:pt x="752" y="896"/>
                  </a:cubicBezTo>
                  <a:cubicBezTo>
                    <a:pt x="600" y="872"/>
                    <a:pt x="160" y="752"/>
                    <a:pt x="80" y="608"/>
                  </a:cubicBezTo>
                  <a:cubicBezTo>
                    <a:pt x="0" y="464"/>
                    <a:pt x="16" y="64"/>
                    <a:pt x="272" y="32"/>
                  </a:cubicBez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9" name="Freeform 102"/>
            <p:cNvSpPr>
              <a:spLocks/>
            </p:cNvSpPr>
            <p:nvPr/>
          </p:nvSpPr>
          <p:spPr bwMode="auto">
            <a:xfrm>
              <a:off x="3712" y="2381"/>
              <a:ext cx="1616" cy="896"/>
            </a:xfrm>
            <a:custGeom>
              <a:avLst/>
              <a:gdLst>
                <a:gd name="T0" fmla="*/ 128 w 1616"/>
                <a:gd name="T1" fmla="*/ 8 h 896"/>
                <a:gd name="T2" fmla="*/ 704 w 1616"/>
                <a:gd name="T3" fmla="*/ 152 h 896"/>
                <a:gd name="T4" fmla="*/ 1520 w 1616"/>
                <a:gd name="T5" fmla="*/ 632 h 896"/>
                <a:gd name="T6" fmla="*/ 1280 w 1616"/>
                <a:gd name="T7" fmla="*/ 776 h 896"/>
                <a:gd name="T8" fmla="*/ 944 w 1616"/>
                <a:gd name="T9" fmla="*/ 584 h 896"/>
                <a:gd name="T10" fmla="*/ 608 w 1616"/>
                <a:gd name="T11" fmla="*/ 872 h 896"/>
                <a:gd name="T12" fmla="*/ 512 w 1616"/>
                <a:gd name="T13" fmla="*/ 728 h 896"/>
                <a:gd name="T14" fmla="*/ 752 w 1616"/>
                <a:gd name="T15" fmla="*/ 440 h 896"/>
                <a:gd name="T16" fmla="*/ 320 w 1616"/>
                <a:gd name="T17" fmla="*/ 248 h 896"/>
                <a:gd name="T18" fmla="*/ 32 w 1616"/>
                <a:gd name="T19" fmla="*/ 200 h 896"/>
                <a:gd name="T20" fmla="*/ 128 w 1616"/>
                <a:gd name="T21" fmla="*/ 8 h 8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6"/>
                <a:gd name="T34" fmla="*/ 0 h 896"/>
                <a:gd name="T35" fmla="*/ 1616 w 1616"/>
                <a:gd name="T36" fmla="*/ 896 h 8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6" h="896">
                  <a:moveTo>
                    <a:pt x="128" y="8"/>
                  </a:moveTo>
                  <a:cubicBezTo>
                    <a:pt x="240" y="0"/>
                    <a:pt x="472" y="48"/>
                    <a:pt x="704" y="152"/>
                  </a:cubicBezTo>
                  <a:cubicBezTo>
                    <a:pt x="936" y="256"/>
                    <a:pt x="1424" y="528"/>
                    <a:pt x="1520" y="632"/>
                  </a:cubicBezTo>
                  <a:cubicBezTo>
                    <a:pt x="1616" y="736"/>
                    <a:pt x="1376" y="784"/>
                    <a:pt x="1280" y="776"/>
                  </a:cubicBezTo>
                  <a:cubicBezTo>
                    <a:pt x="1184" y="768"/>
                    <a:pt x="1056" y="568"/>
                    <a:pt x="944" y="584"/>
                  </a:cubicBezTo>
                  <a:cubicBezTo>
                    <a:pt x="832" y="600"/>
                    <a:pt x="680" y="848"/>
                    <a:pt x="608" y="872"/>
                  </a:cubicBezTo>
                  <a:cubicBezTo>
                    <a:pt x="536" y="896"/>
                    <a:pt x="488" y="800"/>
                    <a:pt x="512" y="728"/>
                  </a:cubicBezTo>
                  <a:cubicBezTo>
                    <a:pt x="536" y="656"/>
                    <a:pt x="784" y="520"/>
                    <a:pt x="752" y="440"/>
                  </a:cubicBezTo>
                  <a:cubicBezTo>
                    <a:pt x="720" y="360"/>
                    <a:pt x="440" y="288"/>
                    <a:pt x="320" y="248"/>
                  </a:cubicBezTo>
                  <a:cubicBezTo>
                    <a:pt x="200" y="208"/>
                    <a:pt x="64" y="240"/>
                    <a:pt x="32" y="200"/>
                  </a:cubicBezTo>
                  <a:cubicBezTo>
                    <a:pt x="0" y="160"/>
                    <a:pt x="16" y="16"/>
                    <a:pt x="128" y="8"/>
                  </a:cubicBez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3962400" y="990600"/>
            <a:ext cx="6705600" cy="4343400"/>
            <a:chOff x="1536" y="624"/>
            <a:chExt cx="4224" cy="2736"/>
          </a:xfrm>
        </p:grpSpPr>
        <p:grpSp>
          <p:nvGrpSpPr>
            <p:cNvPr id="13407" name="Group 116"/>
            <p:cNvGrpSpPr>
              <a:grpSpLocks/>
            </p:cNvGrpSpPr>
            <p:nvPr/>
          </p:nvGrpSpPr>
          <p:grpSpPr bwMode="auto">
            <a:xfrm>
              <a:off x="1536" y="768"/>
              <a:ext cx="690" cy="2592"/>
              <a:chOff x="1536" y="768"/>
              <a:chExt cx="690" cy="2592"/>
            </a:xfrm>
          </p:grpSpPr>
          <p:sp>
            <p:nvSpPr>
              <p:cNvPr id="13409" name="Text Box 107"/>
              <p:cNvSpPr txBox="1">
                <a:spLocks noChangeArrowheads="1"/>
              </p:cNvSpPr>
              <p:nvPr/>
            </p:nvSpPr>
            <p:spPr bwMode="auto">
              <a:xfrm>
                <a:off x="1872" y="768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1.0</a:t>
                </a:r>
              </a:p>
            </p:txBody>
          </p:sp>
          <p:sp>
            <p:nvSpPr>
              <p:cNvPr id="13410" name="Text Box 108"/>
              <p:cNvSpPr txBox="1">
                <a:spLocks noChangeArrowheads="1"/>
              </p:cNvSpPr>
              <p:nvPr/>
            </p:nvSpPr>
            <p:spPr bwMode="auto">
              <a:xfrm>
                <a:off x="1968" y="912"/>
                <a:ext cx="258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0.3</a:t>
                </a:r>
              </a:p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0.4</a:t>
                </a:r>
              </a:p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0.3</a:t>
                </a:r>
              </a:p>
            </p:txBody>
          </p:sp>
          <p:sp>
            <p:nvSpPr>
              <p:cNvPr id="13411" name="Text Box 109"/>
              <p:cNvSpPr txBox="1">
                <a:spLocks noChangeArrowheads="1"/>
              </p:cNvSpPr>
              <p:nvPr/>
            </p:nvSpPr>
            <p:spPr bwMode="auto">
              <a:xfrm>
                <a:off x="1584" y="2016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1.0</a:t>
                </a:r>
              </a:p>
            </p:txBody>
          </p:sp>
          <p:sp>
            <p:nvSpPr>
              <p:cNvPr id="13412" name="Text Box 110"/>
              <p:cNvSpPr txBox="1">
                <a:spLocks noChangeArrowheads="1"/>
              </p:cNvSpPr>
              <p:nvPr/>
            </p:nvSpPr>
            <p:spPr bwMode="auto">
              <a:xfrm>
                <a:off x="1920" y="1440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…</a:t>
                </a:r>
              </a:p>
            </p:txBody>
          </p:sp>
          <p:sp>
            <p:nvSpPr>
              <p:cNvPr id="13413" name="Text Box 111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…</a:t>
                </a:r>
              </a:p>
            </p:txBody>
          </p:sp>
          <p:sp>
            <p:nvSpPr>
              <p:cNvPr id="13414" name="Text Box 112"/>
              <p:cNvSpPr txBox="1">
                <a:spLocks noChangeArrowheads="1"/>
              </p:cNvSpPr>
              <p:nvPr/>
            </p:nvSpPr>
            <p:spPr bwMode="auto">
              <a:xfrm>
                <a:off x="1638" y="235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0.01</a:t>
                </a:r>
              </a:p>
            </p:txBody>
          </p:sp>
          <p:sp>
            <p:nvSpPr>
              <p:cNvPr id="13415" name="Text Box 113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3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0.003</a:t>
                </a:r>
              </a:p>
            </p:txBody>
          </p:sp>
          <p:sp>
            <p:nvSpPr>
              <p:cNvPr id="13416" name="Text Box 114"/>
              <p:cNvSpPr txBox="1">
                <a:spLocks noChangeArrowheads="1"/>
              </p:cNvSpPr>
              <p:nvPr/>
            </p:nvSpPr>
            <p:spPr bwMode="auto">
              <a:xfrm>
                <a:off x="1654" y="316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…</a:t>
                </a:r>
              </a:p>
            </p:txBody>
          </p:sp>
          <p:sp>
            <p:nvSpPr>
              <p:cNvPr id="13417" name="Text Box 115"/>
              <p:cNvSpPr txBox="1">
                <a:spLocks noChangeArrowheads="1"/>
              </p:cNvSpPr>
              <p:nvPr/>
            </p:nvSpPr>
            <p:spPr bwMode="auto">
              <a:xfrm>
                <a:off x="1872" y="292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 b="1">
                    <a:solidFill>
                      <a:srgbClr val="0000CC"/>
                    </a:solidFill>
                  </a:rPr>
                  <a:t>…</a:t>
                </a:r>
              </a:p>
            </p:txBody>
          </p:sp>
        </p:grpSp>
        <p:sp>
          <p:nvSpPr>
            <p:cNvPr id="13408" name="Text Box 117"/>
            <p:cNvSpPr txBox="1">
              <a:spLocks noChangeArrowheads="1"/>
            </p:cNvSpPr>
            <p:nvPr/>
          </p:nvSpPr>
          <p:spPr bwMode="auto">
            <a:xfrm>
              <a:off x="3936" y="624"/>
              <a:ext cx="18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i="0">
                  <a:solidFill>
                    <a:srgbClr val="0000CC"/>
                  </a:solidFill>
                  <a:latin typeface="Arial" panose="020B0604020202020204" pitchFamily="34" charset="0"/>
                </a:rPr>
                <a:t>Probability of this tree=0.000015</a:t>
              </a:r>
            </a:p>
          </p:txBody>
        </p:sp>
      </p:grpSp>
      <p:sp>
        <p:nvSpPr>
          <p:cNvPr id="442486" name="Text Box 118"/>
          <p:cNvSpPr txBox="1">
            <a:spLocks noChangeArrowheads="1"/>
          </p:cNvSpPr>
          <p:nvPr/>
        </p:nvSpPr>
        <p:spPr bwMode="auto">
          <a:xfrm>
            <a:off x="8332788" y="3657601"/>
            <a:ext cx="21891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solidFill>
                  <a:srgbClr val="0000CC"/>
                </a:solidFill>
                <a:latin typeface="Arial" panose="020B0604020202020204" pitchFamily="34" charset="0"/>
              </a:rPr>
              <a:t>Choose a tree with </a:t>
            </a:r>
          </a:p>
          <a:p>
            <a:r>
              <a:rPr lang="en-US" altLang="en-US" b="1" i="0">
                <a:solidFill>
                  <a:srgbClr val="0000CC"/>
                </a:solidFill>
                <a:latin typeface="Arial" panose="020B0604020202020204" pitchFamily="34" charset="0"/>
              </a:rPr>
              <a:t>         highest prob….</a:t>
            </a:r>
          </a:p>
        </p:txBody>
      </p:sp>
      <p:sp>
        <p:nvSpPr>
          <p:cNvPr id="442489" name="Text Box 121"/>
          <p:cNvSpPr txBox="1">
            <a:spLocks noChangeArrowheads="1"/>
          </p:cNvSpPr>
          <p:nvPr/>
        </p:nvSpPr>
        <p:spPr bwMode="auto">
          <a:xfrm>
            <a:off x="2514601" y="5943600"/>
            <a:ext cx="5800725" cy="336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0">
                <a:latin typeface="Arial" panose="020B0604020202020204" pitchFamily="34" charset="0"/>
              </a:rPr>
              <a:t>Can also be treated as a classification/decision problem…</a:t>
            </a:r>
          </a:p>
        </p:txBody>
      </p:sp>
    </p:spTree>
    <p:extLst>
      <p:ext uri="{BB962C8B-B14F-4D97-AF65-F5344CB8AC3E}">
        <p14:creationId xmlns:p14="http://schemas.microsoft.com/office/powerpoint/2010/main" val="82701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86" grpId="0"/>
      <p:bldP spid="4424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20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Importance of Unigram Models for </a:t>
            </a:r>
            <a:br>
              <a:rPr lang="en-US" altLang="en-US" dirty="0" smtClean="0"/>
            </a:br>
            <a:r>
              <a:rPr lang="en-US" altLang="en-US" dirty="0" smtClean="0"/>
              <a:t>Text Retrieval and Analysis 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341438"/>
            <a:ext cx="11684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Words are meaningful units designed by humans and often sufficient for retrieval and analysis tasks </a:t>
            </a:r>
          </a:p>
          <a:p>
            <a:r>
              <a:rPr lang="en-US" altLang="en-US" dirty="0" smtClean="0"/>
              <a:t>Difficulty in moving toward more complex models</a:t>
            </a:r>
          </a:p>
          <a:p>
            <a:pPr lvl="1"/>
            <a:r>
              <a:rPr lang="en-US" altLang="en-US" dirty="0" smtClean="0"/>
              <a:t>They involve more parameters, so need more data to estimate (A doc is an extremely small sample)</a:t>
            </a:r>
          </a:p>
          <a:p>
            <a:pPr lvl="1"/>
            <a:r>
              <a:rPr lang="en-US" altLang="en-US" dirty="0" smtClean="0"/>
              <a:t>They increase the computational complexity significantly, both in time and space</a:t>
            </a:r>
          </a:p>
          <a:p>
            <a:r>
              <a:rPr lang="en-US" altLang="en-US" dirty="0" smtClean="0"/>
              <a:t>Capturing word order or structure may not add so much value for “topical inference”, though using more sophisticated models can still be expected to improve performance </a:t>
            </a:r>
          </a:p>
          <a:p>
            <a:r>
              <a:rPr lang="en-US" altLang="en-US" dirty="0" smtClean="0"/>
              <a:t>It’s </a:t>
            </a:r>
            <a:r>
              <a:rPr lang="en-US" altLang="en-US" dirty="0"/>
              <a:t>often </a:t>
            </a:r>
            <a:r>
              <a:rPr lang="en-US" altLang="en-US" dirty="0" smtClean="0"/>
              <a:t>easy </a:t>
            </a:r>
            <a:r>
              <a:rPr lang="en-US" altLang="en-US" dirty="0"/>
              <a:t>to extend </a:t>
            </a:r>
            <a:r>
              <a:rPr lang="en-US" altLang="en-US" dirty="0" smtClean="0"/>
              <a:t>a method using a unigram </a:t>
            </a:r>
            <a:r>
              <a:rPr lang="en-US" altLang="en-US" dirty="0"/>
              <a:t>LM to </a:t>
            </a:r>
            <a:r>
              <a:rPr lang="en-US" altLang="en-US" dirty="0" smtClean="0"/>
              <a:t>using an </a:t>
            </a:r>
            <a:r>
              <a:rPr lang="en-US" altLang="en-US" dirty="0"/>
              <a:t>n-gram </a:t>
            </a:r>
            <a:r>
              <a:rPr lang="en-US" altLang="en-US" dirty="0" smtClean="0"/>
              <a:t>LM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of SLMs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Direct evaluation criterion: How well does the model fit the data to be modeled? </a:t>
            </a:r>
          </a:p>
          <a:p>
            <a:pPr lvl="1"/>
            <a:r>
              <a:rPr lang="en-US" altLang="en-US" sz="2400" dirty="0"/>
              <a:t>Example measures: Data likelihood, perplexity, cross entropy, </a:t>
            </a:r>
            <a:r>
              <a:rPr lang="en-US" altLang="en-US" sz="2400" dirty="0" err="1"/>
              <a:t>Kullback-Leibler</a:t>
            </a:r>
            <a:r>
              <a:rPr lang="en-US" altLang="en-US" sz="2400" dirty="0"/>
              <a:t> divergence (mostly equivalent) </a:t>
            </a:r>
          </a:p>
          <a:p>
            <a:r>
              <a:rPr lang="en-US" altLang="en-US" dirty="0"/>
              <a:t>Indirect evaluation criterion: Does the model help improve the performance of the task?</a:t>
            </a:r>
          </a:p>
          <a:p>
            <a:pPr lvl="1"/>
            <a:r>
              <a:rPr lang="en-US" altLang="en-US" sz="2400" dirty="0"/>
              <a:t>Specific measure is task dependent</a:t>
            </a:r>
          </a:p>
          <a:p>
            <a:pPr lvl="1"/>
            <a:r>
              <a:rPr lang="en-US" altLang="en-US" sz="2400" dirty="0"/>
              <a:t>For </a:t>
            </a:r>
            <a:r>
              <a:rPr lang="en-US" altLang="en-US" sz="2400" dirty="0" smtClean="0"/>
              <a:t>retrieval, </a:t>
            </a:r>
            <a:r>
              <a:rPr lang="en-US" altLang="en-US" sz="2400" dirty="0"/>
              <a:t>we look at whether a model helps improve retrieval </a:t>
            </a:r>
            <a:r>
              <a:rPr lang="en-US" altLang="en-US" sz="2400" dirty="0" smtClean="0"/>
              <a:t>accuracy, whereas for speech recognition, we look at the impact of language model on recognition errors </a:t>
            </a:r>
            <a:endParaRPr lang="en-US" altLang="en-US" sz="2400" dirty="0"/>
          </a:p>
          <a:p>
            <a:pPr lvl="1"/>
            <a:r>
              <a:rPr lang="en-US" altLang="en-US" sz="2400" dirty="0"/>
              <a:t>We hope more “reasonable” LMs would achieve better </a:t>
            </a:r>
            <a:r>
              <a:rPr lang="en-US" altLang="en-US" sz="2400" dirty="0" smtClean="0"/>
              <a:t>task </a:t>
            </a:r>
            <a:r>
              <a:rPr lang="en-US" altLang="en-US" sz="2400" dirty="0"/>
              <a:t>performance </a:t>
            </a:r>
            <a:r>
              <a:rPr lang="en-US" altLang="en-US" sz="2400" dirty="0" smtClean="0"/>
              <a:t> (e.g., higher retrieval accuracy or lower recognition error rate)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What You Should Know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What is a statistical language model? </a:t>
            </a:r>
          </a:p>
          <a:p>
            <a:r>
              <a:rPr lang="en-US" altLang="en-US" dirty="0" smtClean="0"/>
              <a:t>What is a unigram language model?</a:t>
            </a:r>
          </a:p>
          <a:p>
            <a:r>
              <a:rPr lang="en-US" altLang="en-US" dirty="0" smtClean="0"/>
              <a:t>What is an N-gram language model? What assumptions are made in an N-gram language model? </a:t>
            </a:r>
          </a:p>
          <a:p>
            <a:r>
              <a:rPr lang="en-US" altLang="en-US" dirty="0" smtClean="0"/>
              <a:t>What are the major types of language models? </a:t>
            </a:r>
          </a:p>
          <a:p>
            <a:r>
              <a:rPr lang="en-US" altLang="en-US" dirty="0" smtClean="0"/>
              <a:t>What are the three ways that a language model can be used in an application? 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statistical language model (SLM)? </a:t>
            </a:r>
          </a:p>
          <a:p>
            <a:r>
              <a:rPr lang="en-US" dirty="0" smtClean="0"/>
              <a:t>Brief history of SLM</a:t>
            </a:r>
          </a:p>
          <a:p>
            <a:r>
              <a:rPr lang="en-US" dirty="0" smtClean="0"/>
              <a:t>Types </a:t>
            </a:r>
            <a:r>
              <a:rPr lang="en-US" dirty="0"/>
              <a:t>of </a:t>
            </a:r>
            <a:r>
              <a:rPr lang="en-US" dirty="0" smtClean="0"/>
              <a:t>SLM</a:t>
            </a:r>
          </a:p>
          <a:p>
            <a:r>
              <a:rPr lang="en-US" dirty="0" smtClean="0"/>
              <a:t>Applications of SLM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fld id="{0A9E0C9A-747E-4D8B-8C09-71BA5288D91F}" type="slidenum">
              <a:rPr lang="en-US" altLang="en-US" sz="1400" b="0">
                <a:latin typeface="Times New Roman" pitchFamily="18" charset="0"/>
              </a:rPr>
              <a:pPr algn="r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400" b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9" y="-152400"/>
            <a:ext cx="10423525" cy="1219200"/>
          </a:xfrm>
        </p:spPr>
        <p:txBody>
          <a:bodyPr/>
          <a:lstStyle/>
          <a:p>
            <a:r>
              <a:rPr lang="en-US" altLang="en-US" sz="3600" dirty="0"/>
              <a:t>What is a Statistical Language Model (LM)?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964" y="1066800"/>
            <a:ext cx="10076074" cy="4267200"/>
          </a:xfrm>
        </p:spPr>
        <p:txBody>
          <a:bodyPr/>
          <a:lstStyle/>
          <a:p>
            <a:r>
              <a:rPr lang="en-US" altLang="en-US" b="0" smtClean="0"/>
              <a:t>A probability distribution over word sequences</a:t>
            </a:r>
          </a:p>
          <a:p>
            <a:pPr lvl="1"/>
            <a:r>
              <a:rPr lang="en-US" altLang="en-US" smtClean="0"/>
              <a:t>p(“</a:t>
            </a:r>
            <a:r>
              <a:rPr lang="en-US" altLang="en-US" i="1" smtClean="0">
                <a:solidFill>
                  <a:srgbClr val="CC0000"/>
                </a:solidFill>
                <a:latin typeface="Times New Roman" pitchFamily="18" charset="0"/>
              </a:rPr>
              <a:t>Today is Wednesday</a:t>
            </a:r>
            <a:r>
              <a:rPr lang="en-US" altLang="en-US" smtClean="0"/>
              <a:t>”) </a:t>
            </a:r>
            <a:r>
              <a:rPr lang="en-US" altLang="en-US" smtClean="0">
                <a:sym typeface="Symbol" pitchFamily="18" charset="2"/>
              </a:rPr>
              <a:t> </a:t>
            </a:r>
            <a:r>
              <a:rPr lang="en-US" altLang="en-US" smtClean="0">
                <a:solidFill>
                  <a:srgbClr val="CC0000"/>
                </a:solidFill>
                <a:sym typeface="Symbol" pitchFamily="18" charset="2"/>
              </a:rPr>
              <a:t>0.001</a:t>
            </a:r>
            <a:endParaRPr lang="en-US" altLang="en-US" smtClean="0">
              <a:sym typeface="Symbol" pitchFamily="18" charset="2"/>
            </a:endParaRPr>
          </a:p>
          <a:p>
            <a:pPr lvl="1"/>
            <a:r>
              <a:rPr lang="en-US" altLang="en-US" smtClean="0">
                <a:sym typeface="Symbol" pitchFamily="18" charset="2"/>
              </a:rPr>
              <a:t>p(“</a:t>
            </a:r>
            <a:r>
              <a:rPr lang="en-US" altLang="en-US" i="1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Today Wednesday is</a:t>
            </a:r>
            <a:r>
              <a:rPr lang="en-US" altLang="en-US" smtClean="0">
                <a:sym typeface="Symbol" pitchFamily="18" charset="2"/>
              </a:rPr>
              <a:t>”)  </a:t>
            </a:r>
            <a:r>
              <a:rPr lang="en-US" altLang="en-US" smtClean="0">
                <a:solidFill>
                  <a:srgbClr val="CC0000"/>
                </a:solidFill>
                <a:sym typeface="Symbol" pitchFamily="18" charset="2"/>
              </a:rPr>
              <a:t>0.0000000000001</a:t>
            </a:r>
            <a:endParaRPr lang="en-US" altLang="en-US" smtClean="0">
              <a:sym typeface="Symbol" pitchFamily="18" charset="2"/>
            </a:endParaRPr>
          </a:p>
          <a:p>
            <a:pPr lvl="1"/>
            <a:r>
              <a:rPr lang="en-US" altLang="en-US" smtClean="0">
                <a:sym typeface="Symbol" pitchFamily="18" charset="2"/>
              </a:rPr>
              <a:t>p(“</a:t>
            </a:r>
            <a:r>
              <a:rPr lang="en-US" altLang="en-US" i="1" smtClean="0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The eigenvalue is positive</a:t>
            </a:r>
            <a:r>
              <a:rPr lang="en-US" altLang="en-US" i="1" smtClean="0">
                <a:latin typeface="Times New Roman" pitchFamily="18" charset="0"/>
                <a:sym typeface="Symbol" pitchFamily="18" charset="2"/>
              </a:rPr>
              <a:t>”</a:t>
            </a:r>
            <a:r>
              <a:rPr lang="en-US" altLang="en-US" smtClean="0">
                <a:sym typeface="Symbol" pitchFamily="18" charset="2"/>
              </a:rPr>
              <a:t>)  </a:t>
            </a:r>
            <a:r>
              <a:rPr lang="en-US" altLang="en-US" smtClean="0">
                <a:solidFill>
                  <a:srgbClr val="CC0000"/>
                </a:solidFill>
                <a:sym typeface="Symbol" pitchFamily="18" charset="2"/>
              </a:rPr>
              <a:t>0.00001</a:t>
            </a:r>
            <a:endParaRPr lang="en-US" altLang="en-US" b="0" smtClean="0">
              <a:sym typeface="Symbol" pitchFamily="18" charset="2"/>
            </a:endParaRPr>
          </a:p>
          <a:p>
            <a:r>
              <a:rPr lang="en-US" altLang="en-US" b="0" smtClean="0">
                <a:sym typeface="Symbol" pitchFamily="18" charset="2"/>
              </a:rPr>
              <a:t>Context-dependent! </a:t>
            </a:r>
          </a:p>
          <a:p>
            <a:r>
              <a:rPr lang="en-US" altLang="en-US" b="0" smtClean="0"/>
              <a:t>Can also be regarded as a probabilistic mechanism for “generating” text, thus also called a “generative” model</a:t>
            </a:r>
          </a:p>
          <a:p>
            <a:endParaRPr lang="en-US" altLang="en-US" b="0" smtClean="0">
              <a:sym typeface="Symbol" pitchFamily="18" charset="2"/>
            </a:endParaRPr>
          </a:p>
        </p:txBody>
      </p:sp>
      <p:pic>
        <p:nvPicPr>
          <p:cNvPr id="10245" name="Picture 2" descr="http://t2.gstatic.com/images?q=tbn:ANd9GcTCM1PO_4BAMYSJf4YU4dhXGIdkVd7Ut2XsX3Hi6MUue2opXB0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68" y="4800600"/>
            <a:ext cx="217156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039171" y="4962526"/>
            <a:ext cx="4214046" cy="588962"/>
            <a:chOff x="4154933" y="4962526"/>
            <a:chExt cx="4214046" cy="588962"/>
          </a:xfrm>
        </p:grpSpPr>
        <p:sp>
          <p:nvSpPr>
            <p:cNvPr id="10246" name="Rectangle 1"/>
            <p:cNvSpPr>
              <a:spLocks noChangeArrowheads="1"/>
            </p:cNvSpPr>
            <p:nvPr/>
          </p:nvSpPr>
          <p:spPr bwMode="auto">
            <a:xfrm>
              <a:off x="5071217" y="4962526"/>
              <a:ext cx="32977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Today is Wednesday</a:t>
              </a:r>
            </a:p>
          </p:txBody>
        </p:sp>
        <p:sp>
          <p:nvSpPr>
            <p:cNvPr id="10247" name="Freeform 2"/>
            <p:cNvSpPr>
              <a:spLocks/>
            </p:cNvSpPr>
            <p:nvPr/>
          </p:nvSpPr>
          <p:spPr bwMode="auto">
            <a:xfrm>
              <a:off x="4154933" y="5233988"/>
              <a:ext cx="789003" cy="317500"/>
            </a:xfrm>
            <a:custGeom>
              <a:avLst/>
              <a:gdLst>
                <a:gd name="T0" fmla="*/ 0 w 692332"/>
                <a:gd name="T1" fmla="*/ 317138 h 317862"/>
                <a:gd name="T2" fmla="*/ 326400 w 692332"/>
                <a:gd name="T3" fmla="*/ 43442 h 317862"/>
                <a:gd name="T4" fmla="*/ 691968 w 692332"/>
                <a:gd name="T5" fmla="*/ 4344 h 317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2332" h="317862">
                  <a:moveTo>
                    <a:pt x="0" y="317862"/>
                  </a:moveTo>
                  <a:cubicBezTo>
                    <a:pt x="105591" y="206827"/>
                    <a:pt x="211183" y="95793"/>
                    <a:pt x="326572" y="43542"/>
                  </a:cubicBezTo>
                  <a:cubicBezTo>
                    <a:pt x="441961" y="-8709"/>
                    <a:pt x="567146" y="-2178"/>
                    <a:pt x="692332" y="435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7087227" y="5464176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4000" dirty="0">
                <a:latin typeface="Times New Roman" pitchFamily="18" charset="0"/>
              </a:rPr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87561" y="5438775"/>
            <a:ext cx="4097606" cy="369332"/>
            <a:chOff x="4303323" y="5438775"/>
            <a:chExt cx="4097606" cy="369332"/>
          </a:xfrm>
        </p:grpSpPr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6157623" y="5438775"/>
              <a:ext cx="22433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800" dirty="0">
                  <a:latin typeface="Times New Roman" pitchFamily="18" charset="0"/>
                </a:rPr>
                <a:t>Today Wednesday is </a:t>
              </a:r>
            </a:p>
          </p:txBody>
        </p:sp>
        <p:sp>
          <p:nvSpPr>
            <p:cNvPr id="10251" name="Freeform 3"/>
            <p:cNvSpPr>
              <a:spLocks/>
            </p:cNvSpPr>
            <p:nvPr/>
          </p:nvSpPr>
          <p:spPr bwMode="auto">
            <a:xfrm>
              <a:off x="4303323" y="5595938"/>
              <a:ext cx="1594293" cy="203200"/>
            </a:xfrm>
            <a:custGeom>
              <a:avLst/>
              <a:gdLst>
                <a:gd name="T0" fmla="*/ 0 w 1397725"/>
                <a:gd name="T1" fmla="*/ 202998 h 203402"/>
                <a:gd name="T2" fmla="*/ 667028 w 1397725"/>
                <a:gd name="T3" fmla="*/ 7445 h 203402"/>
                <a:gd name="T4" fmla="*/ 1399452 w 1397725"/>
                <a:gd name="T5" fmla="*/ 59592 h 2034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7725" h="203402">
                  <a:moveTo>
                    <a:pt x="0" y="203402"/>
                  </a:moveTo>
                  <a:cubicBezTo>
                    <a:pt x="216625" y="117405"/>
                    <a:pt x="433251" y="31408"/>
                    <a:pt x="666205" y="7459"/>
                  </a:cubicBezTo>
                  <a:cubicBezTo>
                    <a:pt x="899159" y="-16490"/>
                    <a:pt x="1148442" y="21610"/>
                    <a:pt x="1397725" y="5971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964977" y="5943602"/>
            <a:ext cx="5140354" cy="461665"/>
            <a:chOff x="4080739" y="5943601"/>
            <a:chExt cx="5140354" cy="461665"/>
          </a:xfrm>
        </p:grpSpPr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5695769" y="5943601"/>
              <a:ext cx="35253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The eigenvalue is positive</a:t>
              </a:r>
            </a:p>
          </p:txBody>
        </p:sp>
        <p:sp>
          <p:nvSpPr>
            <p:cNvPr id="10252" name="Freeform 4"/>
            <p:cNvSpPr>
              <a:spLocks/>
            </p:cNvSpPr>
            <p:nvPr/>
          </p:nvSpPr>
          <p:spPr bwMode="auto">
            <a:xfrm>
              <a:off x="4080739" y="6088064"/>
              <a:ext cx="1413328" cy="128587"/>
            </a:xfrm>
            <a:custGeom>
              <a:avLst/>
              <a:gdLst>
                <a:gd name="T0" fmla="*/ 0 w 1240971"/>
                <a:gd name="T1" fmla="*/ 0 h 128878"/>
                <a:gd name="T2" fmla="*/ 612832 w 1240971"/>
                <a:gd name="T3" fmla="*/ 117036 h 128878"/>
                <a:gd name="T4" fmla="*/ 1238704 w 1240971"/>
                <a:gd name="T5" fmla="*/ 117036 h 1288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0971" h="128878">
                  <a:moveTo>
                    <a:pt x="0" y="0"/>
                  </a:moveTo>
                  <a:cubicBezTo>
                    <a:pt x="203563" y="48986"/>
                    <a:pt x="407126" y="97972"/>
                    <a:pt x="613954" y="117566"/>
                  </a:cubicBezTo>
                  <a:cubicBezTo>
                    <a:pt x="820782" y="137160"/>
                    <a:pt x="1030876" y="127363"/>
                    <a:pt x="1240971" y="117566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95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a SLM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709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Vocabulary set:  V={t1, t2, …, </a:t>
            </a:r>
            <a:r>
              <a:rPr lang="en-US" dirty="0" err="1" smtClean="0"/>
              <a:t>tN</a:t>
            </a:r>
            <a:r>
              <a:rPr lang="en-US" dirty="0" smtClean="0"/>
              <a:t>}, N terms </a:t>
            </a:r>
          </a:p>
          <a:p>
            <a:r>
              <a:rPr lang="en-US" dirty="0" smtClean="0"/>
              <a:t>Sequence of M terms: s= w1 w2 …</a:t>
            </a:r>
            <a:r>
              <a:rPr lang="en-US" dirty="0" err="1"/>
              <a:t>w</a:t>
            </a:r>
            <a:r>
              <a:rPr lang="en-US" dirty="0" err="1" smtClean="0"/>
              <a:t>M</a:t>
            </a:r>
            <a:r>
              <a:rPr lang="en-US" dirty="0" smtClean="0"/>
              <a:t> , </a:t>
            </a:r>
            <a:r>
              <a:rPr lang="en-US" dirty="0" err="1" smtClean="0"/>
              <a:t>wi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V</a:t>
            </a:r>
            <a:endParaRPr lang="en-US" dirty="0" smtClean="0"/>
          </a:p>
          <a:p>
            <a:r>
              <a:rPr lang="en-US" dirty="0" smtClean="0"/>
              <a:t>Probability of sequence s: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(s)=p(w1 </a:t>
            </a:r>
            <a:r>
              <a:rPr lang="en-US" dirty="0"/>
              <a:t>w</a:t>
            </a:r>
            <a:r>
              <a:rPr lang="en-US" dirty="0" smtClean="0"/>
              <a:t>2 … </a:t>
            </a:r>
            <a:r>
              <a:rPr lang="en-US" dirty="0" err="1"/>
              <a:t>w</a:t>
            </a:r>
            <a:r>
              <a:rPr lang="en-US" dirty="0" err="1" smtClean="0"/>
              <a:t>M</a:t>
            </a:r>
            <a:r>
              <a:rPr lang="en-US" dirty="0" smtClean="0"/>
              <a:t>)=? </a:t>
            </a:r>
          </a:p>
          <a:p>
            <a:r>
              <a:rPr lang="en-US" dirty="0" smtClean="0"/>
              <a:t>How do we compute this probability? How do we “generate” a sequence using a probabilistic model?  </a:t>
            </a:r>
          </a:p>
          <a:p>
            <a:pPr lvl="1"/>
            <a:r>
              <a:rPr lang="en-US" dirty="0" smtClean="0"/>
              <a:t>Option 1: Assume each sequence is generated as a “whole unit”</a:t>
            </a:r>
          </a:p>
          <a:p>
            <a:pPr lvl="1"/>
            <a:r>
              <a:rPr lang="en-US" dirty="0" smtClean="0"/>
              <a:t>Option 2: Assume each sequence is generated by generating one word each time </a:t>
            </a:r>
          </a:p>
          <a:p>
            <a:pPr lvl="2"/>
            <a:r>
              <a:rPr lang="en-US" dirty="0" smtClean="0"/>
              <a:t>Each word is generated independently  </a:t>
            </a:r>
          </a:p>
          <a:p>
            <a:pPr lvl="1"/>
            <a:r>
              <a:rPr lang="en-US" dirty="0" smtClean="0"/>
              <a:t>Option 3: ??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SLMs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557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1950s~1980:</a:t>
            </a:r>
            <a:r>
              <a:rPr lang="en-US" dirty="0" smtClean="0"/>
              <a:t> </a:t>
            </a:r>
            <a:r>
              <a:rPr lang="en-US" b="1" dirty="0" smtClean="0"/>
              <a:t>Early work, </a:t>
            </a:r>
            <a:r>
              <a:rPr lang="en-US" dirty="0" smtClean="0"/>
              <a:t>mostly done by the </a:t>
            </a:r>
            <a:r>
              <a:rPr lang="en-US" b="1" dirty="0" smtClean="0"/>
              <a:t>IR community </a:t>
            </a:r>
          </a:p>
          <a:p>
            <a:pPr lvl="1"/>
            <a:r>
              <a:rPr lang="en-US" dirty="0" smtClean="0"/>
              <a:t>Main applications are to select indexing terms and rank documents</a:t>
            </a:r>
          </a:p>
          <a:p>
            <a:pPr lvl="1"/>
            <a:r>
              <a:rPr lang="en-US" dirty="0" smtClean="0"/>
              <a:t>Language model-based approaches “lost” to vector space approaches in empirical IR evaluation</a:t>
            </a:r>
          </a:p>
          <a:p>
            <a:pPr lvl="1"/>
            <a:r>
              <a:rPr lang="en-US" dirty="0" smtClean="0"/>
              <a:t>Limited models developed </a:t>
            </a:r>
          </a:p>
          <a:p>
            <a:r>
              <a:rPr lang="en-US" b="1" dirty="0" smtClean="0"/>
              <a:t>1980~2000:</a:t>
            </a:r>
            <a:r>
              <a:rPr lang="en-US" dirty="0" smtClean="0"/>
              <a:t> </a:t>
            </a:r>
            <a:r>
              <a:rPr lang="en-US" b="1" dirty="0" smtClean="0"/>
              <a:t>Major progress </a:t>
            </a:r>
            <a:r>
              <a:rPr lang="en-US" dirty="0" smtClean="0"/>
              <a:t>made mostly by the </a:t>
            </a:r>
            <a:r>
              <a:rPr lang="en-US" b="1" dirty="0" smtClean="0"/>
              <a:t>speech recognition community</a:t>
            </a:r>
            <a:r>
              <a:rPr lang="en-US" dirty="0" smtClean="0"/>
              <a:t> and </a:t>
            </a:r>
            <a:r>
              <a:rPr lang="en-US" b="1" dirty="0" smtClean="0"/>
              <a:t>NLP community </a:t>
            </a:r>
          </a:p>
          <a:p>
            <a:pPr lvl="1"/>
            <a:r>
              <a:rPr lang="en-US" dirty="0" smtClean="0"/>
              <a:t>Language model was recognized as an important component in statistical approaches to speech recognition and machine translation </a:t>
            </a:r>
          </a:p>
          <a:p>
            <a:pPr lvl="1"/>
            <a:r>
              <a:rPr lang="en-US" dirty="0" smtClean="0"/>
              <a:t>Improved language models led to reduced speech recognition errors and improved machine translation results</a:t>
            </a:r>
          </a:p>
          <a:p>
            <a:pPr lvl="1"/>
            <a:r>
              <a:rPr lang="en-US" dirty="0" smtClean="0"/>
              <a:t>Many models developed!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SLMs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1155700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1998~2010</a:t>
            </a:r>
            <a:r>
              <a:rPr lang="en-US" dirty="0" smtClean="0"/>
              <a:t>: </a:t>
            </a:r>
            <a:r>
              <a:rPr lang="en-US" b="1" dirty="0" smtClean="0"/>
              <a:t>Progress made </a:t>
            </a:r>
            <a:r>
              <a:rPr lang="en-US" dirty="0" smtClean="0"/>
              <a:t>on using </a:t>
            </a:r>
            <a:r>
              <a:rPr lang="en-US" b="1" dirty="0" smtClean="0"/>
              <a:t>language models for IR </a:t>
            </a:r>
            <a:r>
              <a:rPr lang="en-US" dirty="0" smtClean="0"/>
              <a:t>and for </a:t>
            </a:r>
            <a:r>
              <a:rPr lang="en-US" b="1" dirty="0" smtClean="0"/>
              <a:t>text analysis/mining   </a:t>
            </a:r>
          </a:p>
          <a:p>
            <a:pPr lvl="1"/>
            <a:r>
              <a:rPr lang="en-US" dirty="0" smtClean="0"/>
              <a:t>Success of LMs in speech recognition inspired more research in using LMs for IR</a:t>
            </a:r>
          </a:p>
          <a:p>
            <a:pPr lvl="1"/>
            <a:r>
              <a:rPr lang="en-US" dirty="0" smtClean="0"/>
              <a:t>Language model-based retrieval models are at least as competitive as vector space models with more guidance on parameter optimization </a:t>
            </a:r>
          </a:p>
          <a:p>
            <a:pPr lvl="1"/>
            <a:r>
              <a:rPr lang="en-US" dirty="0" smtClean="0"/>
              <a:t>Topic language model (PLSA &amp; LDA) proposed and extensively studied </a:t>
            </a:r>
          </a:p>
          <a:p>
            <a:r>
              <a:rPr lang="en-US" b="1" dirty="0" smtClean="0"/>
              <a:t>2010~ present</a:t>
            </a:r>
            <a:r>
              <a:rPr lang="en-US" dirty="0" smtClean="0"/>
              <a:t>: </a:t>
            </a:r>
            <a:r>
              <a:rPr lang="en-US" b="1" dirty="0" smtClean="0"/>
              <a:t>Neural language models emerging</a:t>
            </a:r>
            <a:r>
              <a:rPr lang="en-US" dirty="0" smtClean="0"/>
              <a:t> and </a:t>
            </a:r>
            <a:r>
              <a:rPr lang="en-US" b="1" dirty="0" smtClean="0"/>
              <a:t>attracting much attention </a:t>
            </a:r>
          </a:p>
          <a:p>
            <a:pPr lvl="1"/>
            <a:r>
              <a:rPr lang="en-US" dirty="0" smtClean="0"/>
              <a:t>Addressing the data sparsity challenge in “traditional” language model </a:t>
            </a:r>
          </a:p>
          <a:p>
            <a:pPr lvl="1"/>
            <a:r>
              <a:rPr lang="en-US" dirty="0" smtClean="0"/>
              <a:t>Representation learning (word embedding)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“Standard” SLMs </a:t>
            </a:r>
            <a:r>
              <a:rPr lang="en-US" dirty="0" smtClean="0"/>
              <a:t>all attempt to formally define p(s) =p(w1….</a:t>
            </a:r>
            <a:r>
              <a:rPr lang="en-US" dirty="0" err="1" smtClean="0"/>
              <a:t>wM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Different ways to refine this definition lead to different types of LMs (= different ways to “generate” text data) </a:t>
            </a:r>
          </a:p>
          <a:p>
            <a:pPr lvl="1"/>
            <a:r>
              <a:rPr lang="en-US" dirty="0" smtClean="0"/>
              <a:t>Pure statistical vs. Linguistically motivated </a:t>
            </a:r>
          </a:p>
          <a:p>
            <a:pPr lvl="1"/>
            <a:r>
              <a:rPr lang="en-US" dirty="0" smtClean="0"/>
              <a:t>Many variants come from different ways to capture dependency between words </a:t>
            </a:r>
          </a:p>
          <a:p>
            <a:r>
              <a:rPr lang="en-US" b="1" dirty="0" smtClean="0"/>
              <a:t>“Non-standard” SLMs </a:t>
            </a:r>
            <a:r>
              <a:rPr lang="en-US" dirty="0" smtClean="0"/>
              <a:t>may attempt to define a probability on a transformed form of a text object 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model presence or absence of terms in a text sequence without worrying about different frequencies</a:t>
            </a:r>
          </a:p>
          <a:p>
            <a:pPr lvl="1"/>
            <a:r>
              <a:rPr lang="en-US" dirty="0" smtClean="0"/>
              <a:t>Model co-occurring word pairs in text </a:t>
            </a:r>
          </a:p>
          <a:p>
            <a:pPr lvl="1"/>
            <a:r>
              <a:rPr lang="en-US" dirty="0" smtClean="0"/>
              <a:t>…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0049" y="15240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Simplest Language Model: Unigram LM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050" y="1391911"/>
            <a:ext cx="11643783" cy="4495800"/>
          </a:xfrm>
        </p:spPr>
        <p:txBody>
          <a:bodyPr/>
          <a:lstStyle/>
          <a:p>
            <a:r>
              <a:rPr lang="en-US" altLang="en-US" dirty="0" smtClean="0"/>
              <a:t>Generate text by generating each word INDEPENDENTLY</a:t>
            </a:r>
          </a:p>
          <a:p>
            <a:r>
              <a:rPr lang="en-US" altLang="en-US" dirty="0" smtClean="0"/>
              <a:t>Thus, p(w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... 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)=p(w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)p(w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)…p(</a:t>
            </a:r>
            <a:r>
              <a:rPr lang="en-US" altLang="en-US" dirty="0" err="1" smtClean="0"/>
              <a:t>w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Parameters: {p(</a:t>
            </a:r>
            <a:r>
              <a:rPr lang="en-US" altLang="en-US" dirty="0" err="1"/>
              <a:t>t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)}  p(t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)+…+p(</a:t>
            </a:r>
            <a:r>
              <a:rPr lang="en-US" altLang="en-US" dirty="0" err="1"/>
              <a:t>t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)=1 (N is voc. size)</a:t>
            </a:r>
          </a:p>
          <a:p>
            <a:r>
              <a:rPr lang="en-US" altLang="en-US" dirty="0" smtClean="0"/>
              <a:t>Text = sample drawn according to this </a:t>
            </a:r>
            <a:r>
              <a:rPr lang="en-US" altLang="en-US" b="1" dirty="0" smtClean="0"/>
              <a:t>word distribution</a:t>
            </a:r>
            <a:endParaRPr lang="en-US" altLang="en-US" b="1" baseline="-25000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76281" y="4114801"/>
            <a:ext cx="5253424" cy="1824478"/>
            <a:chOff x="728461" y="4114801"/>
            <a:chExt cx="4491402" cy="1824478"/>
          </a:xfrm>
        </p:grpSpPr>
        <p:pic>
          <p:nvPicPr>
            <p:cNvPr id="1229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8461" y="4154323"/>
              <a:ext cx="1418290" cy="1741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Freeform 5"/>
            <p:cNvSpPr>
              <a:spLocks/>
            </p:cNvSpPr>
            <p:nvPr/>
          </p:nvSpPr>
          <p:spPr bwMode="auto">
            <a:xfrm>
              <a:off x="2441511" y="4479924"/>
              <a:ext cx="789003" cy="317500"/>
            </a:xfrm>
            <a:custGeom>
              <a:avLst/>
              <a:gdLst>
                <a:gd name="T0" fmla="*/ 0 w 692332"/>
                <a:gd name="T1" fmla="*/ 317138 h 317862"/>
                <a:gd name="T2" fmla="*/ 326400 w 692332"/>
                <a:gd name="T3" fmla="*/ 43442 h 317862"/>
                <a:gd name="T4" fmla="*/ 691968 w 692332"/>
                <a:gd name="T5" fmla="*/ 4344 h 3178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2332" h="317862">
                  <a:moveTo>
                    <a:pt x="0" y="317862"/>
                  </a:moveTo>
                  <a:cubicBezTo>
                    <a:pt x="105591" y="206827"/>
                    <a:pt x="211183" y="95793"/>
                    <a:pt x="326572" y="43542"/>
                  </a:cubicBezTo>
                  <a:cubicBezTo>
                    <a:pt x="441961" y="-8709"/>
                    <a:pt x="567146" y="-2178"/>
                    <a:pt x="692332" y="435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295" name="Freeform 6"/>
            <p:cNvSpPr>
              <a:spLocks/>
            </p:cNvSpPr>
            <p:nvPr/>
          </p:nvSpPr>
          <p:spPr bwMode="auto">
            <a:xfrm>
              <a:off x="2589902" y="4841874"/>
              <a:ext cx="1594293" cy="203200"/>
            </a:xfrm>
            <a:custGeom>
              <a:avLst/>
              <a:gdLst>
                <a:gd name="T0" fmla="*/ 0 w 1397725"/>
                <a:gd name="T1" fmla="*/ 202998 h 203402"/>
                <a:gd name="T2" fmla="*/ 667028 w 1397725"/>
                <a:gd name="T3" fmla="*/ 7445 h 203402"/>
                <a:gd name="T4" fmla="*/ 1399452 w 1397725"/>
                <a:gd name="T5" fmla="*/ 59592 h 20340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97725" h="203402">
                  <a:moveTo>
                    <a:pt x="0" y="203402"/>
                  </a:moveTo>
                  <a:cubicBezTo>
                    <a:pt x="216625" y="117405"/>
                    <a:pt x="433251" y="31408"/>
                    <a:pt x="666205" y="7459"/>
                  </a:cubicBezTo>
                  <a:cubicBezTo>
                    <a:pt x="899159" y="-16490"/>
                    <a:pt x="1148442" y="21610"/>
                    <a:pt x="1397725" y="5971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296" name="Freeform 7"/>
            <p:cNvSpPr>
              <a:spLocks/>
            </p:cNvSpPr>
            <p:nvPr/>
          </p:nvSpPr>
          <p:spPr bwMode="auto">
            <a:xfrm>
              <a:off x="2367317" y="5334000"/>
              <a:ext cx="1413328" cy="128587"/>
            </a:xfrm>
            <a:custGeom>
              <a:avLst/>
              <a:gdLst>
                <a:gd name="T0" fmla="*/ 0 w 1240971"/>
                <a:gd name="T1" fmla="*/ 0 h 128878"/>
                <a:gd name="T2" fmla="*/ 612832 w 1240971"/>
                <a:gd name="T3" fmla="*/ 117036 h 128878"/>
                <a:gd name="T4" fmla="*/ 1238704 w 1240971"/>
                <a:gd name="T5" fmla="*/ 117036 h 12887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40971" h="128878">
                  <a:moveTo>
                    <a:pt x="0" y="0"/>
                  </a:moveTo>
                  <a:cubicBezTo>
                    <a:pt x="203563" y="48986"/>
                    <a:pt x="407126" y="97972"/>
                    <a:pt x="613954" y="117566"/>
                  </a:cubicBezTo>
                  <a:cubicBezTo>
                    <a:pt x="820782" y="137160"/>
                    <a:pt x="1030876" y="127363"/>
                    <a:pt x="1240971" y="117566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297" name="TextBox 1"/>
            <p:cNvSpPr txBox="1">
              <a:spLocks noChangeArrowheads="1"/>
            </p:cNvSpPr>
            <p:nvPr/>
          </p:nvSpPr>
          <p:spPr bwMode="auto">
            <a:xfrm>
              <a:off x="4258452" y="4724320"/>
              <a:ext cx="858197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667" dirty="0">
                  <a:latin typeface="Times New Roman" pitchFamily="18" charset="0"/>
                </a:rPr>
                <a:t>today</a:t>
              </a:r>
            </a:p>
          </p:txBody>
        </p:sp>
        <p:sp>
          <p:nvSpPr>
            <p:cNvPr id="12298" name="TextBox 9"/>
            <p:cNvSpPr txBox="1">
              <a:spLocks noChangeArrowheads="1"/>
            </p:cNvSpPr>
            <p:nvPr/>
          </p:nvSpPr>
          <p:spPr bwMode="auto">
            <a:xfrm>
              <a:off x="3743578" y="5436513"/>
              <a:ext cx="1476285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667" dirty="0">
                  <a:latin typeface="Times New Roman" pitchFamily="18" charset="0"/>
                </a:rPr>
                <a:t>eigenvalue</a:t>
              </a:r>
            </a:p>
          </p:txBody>
        </p:sp>
        <p:sp>
          <p:nvSpPr>
            <p:cNvPr id="12299" name="TextBox 10"/>
            <p:cNvSpPr txBox="1">
              <a:spLocks noChangeArrowheads="1"/>
            </p:cNvSpPr>
            <p:nvPr/>
          </p:nvSpPr>
          <p:spPr bwMode="auto">
            <a:xfrm>
              <a:off x="3272166" y="4114801"/>
              <a:ext cx="1663000" cy="50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667" dirty="0">
                  <a:latin typeface="Times New Roman" pitchFamily="18" charset="0"/>
                </a:rPr>
                <a:t>Wednesday </a:t>
              </a:r>
            </a:p>
          </p:txBody>
        </p:sp>
        <p:sp>
          <p:nvSpPr>
            <p:cNvPr id="12300" name="TextBox 11"/>
            <p:cNvSpPr txBox="1">
              <a:spLocks noChangeArrowheads="1"/>
            </p:cNvSpPr>
            <p:nvPr/>
          </p:nvSpPr>
          <p:spPr bwMode="auto">
            <a:xfrm>
              <a:off x="4207102" y="4872037"/>
              <a:ext cx="567654" cy="666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ct val="45000"/>
                </a:spcBef>
                <a:buSzPct val="160000"/>
                <a:buChar char="•"/>
                <a:defRPr sz="28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algn="l">
                <a:spcBef>
                  <a:spcPct val="45000"/>
                </a:spcBef>
                <a:buChar char="–"/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algn="l">
                <a:spcBef>
                  <a:spcPct val="45000"/>
                </a:spcBef>
                <a:buChar char="•"/>
                <a:defRPr sz="20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algn="l">
                <a:spcBef>
                  <a:spcPct val="45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algn="l">
                <a:spcBef>
                  <a:spcPct val="45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3733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12301" name="TextBox 12"/>
          <p:cNvSpPr txBox="1">
            <a:spLocks noChangeArrowheads="1"/>
          </p:cNvSpPr>
          <p:nvPr/>
        </p:nvSpPr>
        <p:spPr bwMode="auto">
          <a:xfrm>
            <a:off x="6185129" y="4250977"/>
            <a:ext cx="5733719" cy="157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none" lIns="100791" tIns="50396" rIns="100791" bIns="50396">
            <a:spAutoFit/>
          </a:bodyPr>
          <a:lstStyle>
            <a:lvl1pPr algn="l">
              <a:spcBef>
                <a:spcPct val="45000"/>
              </a:spcBef>
              <a:buSzPct val="160000"/>
              <a:buChar char="•"/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l">
              <a:spcBef>
                <a:spcPct val="45000"/>
              </a:spcBef>
              <a:buChar char="–"/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>
              <a:spcBef>
                <a:spcPct val="45000"/>
              </a:spcBef>
              <a:buChar char="•"/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>
              <a:spcBef>
                <a:spcPct val="45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>
              <a:spcBef>
                <a:spcPct val="45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dirty="0">
                <a:latin typeface="Times New Roman" pitchFamily="18" charset="0"/>
              </a:rPr>
              <a:t>p(“today is Wed”)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dirty="0">
                <a:latin typeface="Times New Roman" pitchFamily="18" charset="0"/>
              </a:rPr>
              <a:t>    = p(“today”)p(“is”)p(“Wed”)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3200" dirty="0">
                <a:latin typeface="Times New Roman" pitchFamily="18" charset="0"/>
              </a:rPr>
              <a:t>    = 0.0002 </a:t>
            </a:r>
            <a:r>
              <a:rPr lang="en-US" altLang="en-US" sz="3200" dirty="0">
                <a:latin typeface="Times New Roman" pitchFamily="18" charset="0"/>
                <a:sym typeface="Symbol" pitchFamily="18" charset="2"/>
              </a:rPr>
              <a:t> 0.001  0.000015 </a:t>
            </a:r>
            <a:endParaRPr lang="en-US" altLang="en-US" sz="3200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08FE-21CA-447A-B5E0-10774CCDBD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AC5E3C-DE85-458D-B51D-A48101D4417C}" type="slidenum">
              <a:rPr lang="en-US" altLang="en-US" sz="1400" b="0"/>
              <a:pPr/>
              <a:t>9</a:t>
            </a:fld>
            <a:endParaRPr lang="en-US" altLang="en-US" sz="1400" b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More Sophisticated LMs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143000"/>
            <a:ext cx="11709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N-gram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language models</a:t>
            </a:r>
          </a:p>
          <a:p>
            <a:pPr lvl="1"/>
            <a:r>
              <a:rPr lang="en-US" altLang="en-US" dirty="0" smtClean="0"/>
              <a:t>In general, </a:t>
            </a:r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 w</a:t>
            </a:r>
            <a:r>
              <a:rPr lang="en-US" altLang="en-US" baseline="-25000" dirty="0"/>
              <a:t>2</a:t>
            </a:r>
            <a:r>
              <a:rPr lang="en-US" altLang="en-US" dirty="0"/>
              <a:t> ...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)=p(w</a:t>
            </a:r>
            <a:r>
              <a:rPr lang="en-US" altLang="en-US" baseline="-25000" dirty="0"/>
              <a:t>1</a:t>
            </a:r>
            <a:r>
              <a:rPr lang="en-US" altLang="en-US" dirty="0"/>
              <a:t>)p(w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)…p(w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1 </a:t>
            </a:r>
            <a:r>
              <a:rPr lang="en-US" altLang="en-US" dirty="0"/>
              <a:t>…w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  <a:endParaRPr lang="en-US" altLang="en-US" sz="1800" dirty="0"/>
          </a:p>
          <a:p>
            <a:pPr lvl="1"/>
            <a:r>
              <a:rPr lang="en-US" altLang="en-US" dirty="0" smtClean="0"/>
              <a:t>n-gram: conditioned only on the past n-1 words</a:t>
            </a:r>
          </a:p>
          <a:p>
            <a:pPr lvl="1"/>
            <a:r>
              <a:rPr lang="en-US" altLang="en-US" dirty="0" smtClean="0"/>
              <a:t>E.g., bigram: </a:t>
            </a:r>
            <a:r>
              <a:rPr lang="en-US" altLang="en-US" dirty="0"/>
              <a:t>p(w</a:t>
            </a:r>
            <a:r>
              <a:rPr lang="en-US" altLang="en-US" baseline="-25000" dirty="0"/>
              <a:t>1</a:t>
            </a:r>
            <a:r>
              <a:rPr lang="en-US" altLang="en-US" dirty="0"/>
              <a:t> ...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n</a:t>
            </a:r>
            <a:r>
              <a:rPr lang="en-US" altLang="en-US" dirty="0"/>
              <a:t>)=p(w</a:t>
            </a:r>
            <a:r>
              <a:rPr lang="en-US" altLang="en-US" baseline="-25000" dirty="0"/>
              <a:t>1</a:t>
            </a:r>
            <a:r>
              <a:rPr lang="en-US" altLang="en-US" dirty="0"/>
              <a:t>)p(w</a:t>
            </a:r>
            <a:r>
              <a:rPr lang="en-US" altLang="en-US" baseline="-25000" dirty="0"/>
              <a:t>2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) p(w</a:t>
            </a:r>
            <a:r>
              <a:rPr lang="en-US" altLang="en-US" baseline="-25000" dirty="0"/>
              <a:t>3</a:t>
            </a:r>
            <a:r>
              <a:rPr lang="en-US" altLang="en-US" dirty="0"/>
              <a:t>|w</a:t>
            </a:r>
            <a:r>
              <a:rPr lang="en-US" altLang="en-US" baseline="-25000" dirty="0"/>
              <a:t>2</a:t>
            </a:r>
            <a:r>
              <a:rPr lang="en-US" altLang="en-US" dirty="0"/>
              <a:t>) …p(w</a:t>
            </a:r>
            <a:r>
              <a:rPr lang="en-US" altLang="en-US" baseline="-25000" dirty="0"/>
              <a:t>n</a:t>
            </a:r>
            <a:r>
              <a:rPr lang="en-US" altLang="en-US" dirty="0"/>
              <a:t>|w</a:t>
            </a:r>
            <a:r>
              <a:rPr lang="en-US" altLang="en-US" baseline="-25000" dirty="0"/>
              <a:t>n-1</a:t>
            </a:r>
            <a:r>
              <a:rPr lang="en-US" altLang="en-US" dirty="0"/>
              <a:t>)</a:t>
            </a:r>
          </a:p>
          <a:p>
            <a:r>
              <a:rPr lang="en-US" altLang="en-US" b="1" dirty="0" smtClean="0"/>
              <a:t>Exponential language models </a:t>
            </a:r>
            <a:r>
              <a:rPr lang="en-US" altLang="en-US" dirty="0" smtClean="0"/>
              <a:t>(e.g., Maximum Entropy model)</a:t>
            </a:r>
          </a:p>
          <a:p>
            <a:pPr lvl="1"/>
            <a:r>
              <a:rPr lang="en-US" altLang="en-US" dirty="0" smtClean="0"/>
              <a:t>P(</a:t>
            </a:r>
            <a:r>
              <a:rPr lang="en-US" altLang="en-US" dirty="0" err="1" smtClean="0"/>
              <a:t>w|history</a:t>
            </a:r>
            <a:r>
              <a:rPr lang="en-US" altLang="en-US" dirty="0" smtClean="0"/>
              <a:t>) as a function with features defined on “(w, history)”</a:t>
            </a:r>
          </a:p>
          <a:p>
            <a:pPr lvl="1"/>
            <a:r>
              <a:rPr lang="en-US" altLang="en-US" dirty="0" smtClean="0"/>
              <a:t>Features are weighted with parameters (fewer parameters!) </a:t>
            </a:r>
          </a:p>
          <a:p>
            <a:r>
              <a:rPr lang="en-US" altLang="en-US" b="1" dirty="0" smtClean="0"/>
              <a:t>Structured language models</a:t>
            </a:r>
            <a:r>
              <a:rPr lang="en-US" altLang="en-US" dirty="0" smtClean="0"/>
              <a:t>: generate text based a latent (linguistic) structure (e.g., probabilistic context-free grammar)</a:t>
            </a:r>
          </a:p>
          <a:p>
            <a:r>
              <a:rPr lang="en-US" altLang="en-US" b="1" dirty="0" smtClean="0"/>
              <a:t>Neural language models </a:t>
            </a:r>
            <a:r>
              <a:rPr lang="en-US" altLang="en-US" dirty="0" smtClean="0"/>
              <a:t>(e.g., recurrent neural networks, word embedding): model p(</a:t>
            </a:r>
            <a:r>
              <a:rPr lang="en-US" altLang="en-US" dirty="0" err="1" smtClean="0"/>
              <a:t>w|history</a:t>
            </a:r>
            <a:r>
              <a:rPr lang="en-US" altLang="en-US" dirty="0" smtClean="0"/>
              <a:t>) as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314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1620</Words>
  <Application>Microsoft Office PowerPoint</Application>
  <PresentationFormat>Widescreen</PresentationFormat>
  <Paragraphs>271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Office Theme</vt:lpstr>
      <vt:lpstr>Equation</vt:lpstr>
      <vt:lpstr>Overview of Statistical Language Models  </vt:lpstr>
      <vt:lpstr>Outline</vt:lpstr>
      <vt:lpstr>What is a Statistical Language Model (LM)?</vt:lpstr>
      <vt:lpstr>Definition of a SLM</vt:lpstr>
      <vt:lpstr>Brief History of SLMs</vt:lpstr>
      <vt:lpstr>Brief History of SLMs</vt:lpstr>
      <vt:lpstr>Types of SLM</vt:lpstr>
      <vt:lpstr>The Simplest Language Model: Unigram LM</vt:lpstr>
      <vt:lpstr>More Sophisticated LMs</vt:lpstr>
      <vt:lpstr>Applications of SLMs</vt:lpstr>
      <vt:lpstr>Application 1: As Prior in Bayesian Inference:</vt:lpstr>
      <vt:lpstr>Application 2: As Likelihood in Bayesian Inference</vt:lpstr>
      <vt:lpstr>Application 3: Language Model for Text Mining </vt:lpstr>
      <vt:lpstr>Using Language Models for POS Tagging </vt:lpstr>
      <vt:lpstr>Using SLM for Parsing (Probabilistic Context-Free Grammar) </vt:lpstr>
      <vt:lpstr>Importance of Unigram Models for  Text Retrieval and Analysis  </vt:lpstr>
      <vt:lpstr>Evaluation of SLMs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zhai</dc:creator>
  <cp:lastModifiedBy> </cp:lastModifiedBy>
  <cp:revision>46</cp:revision>
  <dcterms:created xsi:type="dcterms:W3CDTF">2013-09-17T19:36:26Z</dcterms:created>
  <dcterms:modified xsi:type="dcterms:W3CDTF">2021-01-28T18:10:22Z</dcterms:modified>
</cp:coreProperties>
</file>