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FB1B-102D-4D47-AF34-E538E05D4CA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8B831-0FC7-4A79-A82A-0AA456E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516B8B-EB8A-45AF-9531-03B2FD24A72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63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FC07-721C-496D-B4A8-2070249CE4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684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714" y="121523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152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3048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1219140"/>
            <a:ext cx="11684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8800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34" y="6570366"/>
            <a:ext cx="2230967" cy="2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817033" y="3127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9" name="Picture 15" descr="C:\Users\zhai\Pictures\uiuc-logo-2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564478"/>
            <a:ext cx="300567" cy="2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hai\Pictures\timan-newlogo-40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38" y="6492082"/>
            <a:ext cx="1010463" cy="3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524000"/>
            <a:ext cx="10477500" cy="2122715"/>
          </a:xfrm>
        </p:spPr>
        <p:txBody>
          <a:bodyPr>
            <a:normAutofit fontScale="90000"/>
          </a:bodyPr>
          <a:lstStyle/>
          <a:p>
            <a:r>
              <a:rPr lang="en-US" altLang="en-US" sz="4900" dirty="0"/>
              <a:t>CS510</a:t>
            </a:r>
            <a:r>
              <a:rPr lang="en-US" altLang="en-US" dirty="0"/>
              <a:t>  </a:t>
            </a:r>
            <a:r>
              <a:rPr lang="en-US" altLang="en-US" dirty="0"/>
              <a:t> </a:t>
            </a:r>
            <a:r>
              <a:rPr lang="en-US" altLang="en-US" sz="4900" dirty="0" smtClean="0"/>
              <a:t>Advanced Information Retrieval </a:t>
            </a:r>
            <a:br>
              <a:rPr lang="en-US" altLang="en-US" sz="4900" dirty="0" smtClean="0"/>
            </a:br>
            <a:r>
              <a:rPr lang="en-US" altLang="en-US" sz="5300" b="1" dirty="0" smtClean="0"/>
              <a:t>Topic Overview </a:t>
            </a:r>
            <a:r>
              <a:rPr lang="en-US" altLang="en-US" sz="5300" b="1" dirty="0"/>
              <a:t/>
            </a:r>
            <a:br>
              <a:rPr lang="en-US" altLang="en-US" sz="5300" b="1" dirty="0"/>
            </a:br>
            <a:endParaRPr lang="en-US" b="1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646715"/>
            <a:ext cx="7391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4600" b="1" dirty="0" err="1" smtClean="0"/>
              <a:t>ChengXiang</a:t>
            </a:r>
            <a:r>
              <a:rPr lang="en-US" altLang="en-US" sz="4600" b="1" dirty="0" smtClean="0"/>
              <a:t> Zhai</a:t>
            </a:r>
          </a:p>
          <a:p>
            <a:endParaRPr lang="en-US" altLang="en-US" sz="3900" b="1" dirty="0" smtClean="0"/>
          </a:p>
          <a:p>
            <a:r>
              <a:rPr lang="en-US" altLang="en-US" dirty="0" smtClean="0"/>
              <a:t>Department of Computer Science</a:t>
            </a:r>
          </a:p>
          <a:p>
            <a:r>
              <a:rPr lang="en-US" altLang="en-US" dirty="0" smtClean="0"/>
              <a:t>University of Illinois at Urbana-Champaign</a:t>
            </a:r>
          </a:p>
          <a:p>
            <a:endParaRPr lang="en-US" altLang="en-US" b="1" dirty="0"/>
          </a:p>
          <a:p>
            <a:endParaRPr lang="en-US" altLang="en-US" b="1" dirty="0" smtClean="0"/>
          </a:p>
          <a:p>
            <a:endParaRPr lang="en-US" altLang="en-US" sz="2000" b="0" i="1" dirty="0" smtClean="0"/>
          </a:p>
          <a:p>
            <a:pPr>
              <a:spcBef>
                <a:spcPts val="600"/>
              </a:spcBef>
            </a:pPr>
            <a:endParaRPr lang="en-US" alt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7648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apezoid 28"/>
          <p:cNvSpPr/>
          <p:nvPr/>
        </p:nvSpPr>
        <p:spPr>
          <a:xfrm rot="10800000">
            <a:off x="3733799" y="2362200"/>
            <a:ext cx="5181600" cy="1198331"/>
          </a:xfrm>
          <a:prstGeom prst="trapezoid">
            <a:avLst>
              <a:gd name="adj" fmla="val 66591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215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data cover all kinds of topics</a:t>
            </a:r>
            <a:endParaRPr lang="zh-CN" altLang="en-US" dirty="0" smtClean="0"/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105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57" y="2698529"/>
            <a:ext cx="3367087" cy="144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6513513" y="4419600"/>
            <a:ext cx="1754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65M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msgs/day</a:t>
            </a:r>
          </a:p>
        </p:txBody>
      </p:sp>
      <p:pic>
        <p:nvPicPr>
          <p:cNvPr id="21513" name="Picture 2" descr="Yahoo! Grou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41964"/>
            <a:ext cx="2495551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TextBox 17"/>
          <p:cNvSpPr txBox="1">
            <a:spLocks noChangeArrowheads="1"/>
          </p:cNvSpPr>
          <p:nvPr/>
        </p:nvSpPr>
        <p:spPr bwMode="auto">
          <a:xfrm>
            <a:off x="1301252" y="906212"/>
            <a:ext cx="23622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Topics: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Events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Services, …</a:t>
            </a:r>
          </a:p>
        </p:txBody>
      </p:sp>
      <p:sp>
        <p:nvSpPr>
          <p:cNvPr id="21515" name="Rectangle 18"/>
          <p:cNvSpPr>
            <a:spLocks noChangeArrowheads="1"/>
          </p:cNvSpPr>
          <p:nvPr/>
        </p:nvSpPr>
        <p:spPr bwMode="auto">
          <a:xfrm>
            <a:off x="1217439" y="3979715"/>
            <a:ext cx="164006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Sources: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Blogs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Microblogs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Forums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alibri" panose="020F0502020204030204" pitchFamily="34" charset="0"/>
              </a:rPr>
              <a:t>Reviews ,</a:t>
            </a:r>
            <a:r>
              <a:rPr lang="en-US" altLang="en-US" sz="2400" b="0" dirty="0">
                <a:latin typeface="Calibri" panose="020F0502020204030204" pitchFamily="34" charset="0"/>
              </a:rPr>
              <a:t>…</a:t>
            </a:r>
          </a:p>
        </p:txBody>
      </p:sp>
      <p:pic>
        <p:nvPicPr>
          <p:cNvPr id="1028" name="Picture 4" descr="http://upload.wikimedia.org/wikipedia/commons/thumb/a/a4/Hurricane_Katrina_August_28_2005_NASA.jpg/236px-Hurricane_Katrina_August_28_2005_NASA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814996">
            <a:off x="4936540" y="980227"/>
            <a:ext cx="932145" cy="1204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1517" name="Picture 8" descr="http://t2.gstatic.com/images?q=tbn:ANd9GcS1qvMR5Uf02CJxDyrj1C5mOsWSDrNDy_Sg0j2pX_pqNPkaR6sJ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1" y="1192111"/>
            <a:ext cx="1897063" cy="14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21335546">
            <a:off x="3622394" y="1195010"/>
            <a:ext cx="9779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3" descr="BlogSco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32427"/>
            <a:ext cx="1635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Rectangle 31"/>
          <p:cNvSpPr>
            <a:spLocks noChangeArrowheads="1"/>
          </p:cNvSpPr>
          <p:nvPr/>
        </p:nvSpPr>
        <p:spPr bwMode="auto">
          <a:xfrm>
            <a:off x="4924426" y="4419601"/>
            <a:ext cx="15523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53M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blogs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1307M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posts</a:t>
            </a:r>
          </a:p>
        </p:txBody>
      </p:sp>
      <p:sp>
        <p:nvSpPr>
          <p:cNvPr id="21521" name="Rectangle 32"/>
          <p:cNvSpPr>
            <a:spLocks noChangeArrowheads="1"/>
          </p:cNvSpPr>
          <p:nvPr/>
        </p:nvSpPr>
        <p:spPr bwMode="auto">
          <a:xfrm>
            <a:off x="8431214" y="4440239"/>
            <a:ext cx="14751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115M</a:t>
            </a:r>
            <a:r>
              <a:rPr lang="en-US" altLang="en-US" sz="200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users </a:t>
            </a:r>
            <a:r>
              <a:rPr lang="en-US" altLang="en-US" sz="200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altLang="en-US" sz="200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en-US" sz="2000">
                <a:latin typeface="Calibri" panose="020F0502020204030204" pitchFamily="34" charset="0"/>
              </a:rPr>
              <a:t>10M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groups</a:t>
            </a:r>
          </a:p>
        </p:txBody>
      </p:sp>
      <p:sp>
        <p:nvSpPr>
          <p:cNvPr id="21522" name="AutoShape 17" descr="data:image/jpg;base64,/9j/4AAQSkZJRgABAQAAAQABAAD/2wCEAAkGBggGBQkIBwgKCQkKDSAODQwYGB4fIBsfJyQiKCAhJSEiJy4qJCUjMSEkKy8sJCsyMTIzKCQ3NTArQTIuNCkBCQoKBQUFDQUFDSkYEhgpKSkpKSkpKSkpKSkpKSkpKSkpKSkpKSkpKSkpKSkpKSkpKSkpKSkpKSkpKSkpKSkpKf/AABEIAE0ATQMBIgACEQEDEQH/xAAbAAACAgMBAAAAAAAAAAAAAAAGBwEFAAMEAv/EADkQAAEDAwMCAwYDBQkAAAAAAAECAwQABREGEiEHMRNBURQiMmFxgRWRoQhCUrHhFhckM1NiwcLR/8QAFAEBAAAAAAAAAAAAAAAAAAAAAP/EABQRAQAAAAAAAAAAAAAAAAAAAAD/2gAMAwEAAhEDEQA/AHjUHgVNVOq3HG9I3ZbDjjbqITikLTwQQgkYPrQc9+1latPOoYlvqdmuf5UNtJW6r6IHP58VSTZ2oL9DktS7dEtVvdjOf4Z1W59wbTjCU8I5x5kiqPTkV+PAnogw2rWiVZm32764SVLeWn3ip1RJOCe3litLN907Du1vlO3edqK9RIHsa2YyVOpWTnKsgYPf18qDz081PqSPoi33OQv8dhuuFhTHZ9JTn4SeHOATtOD8zTHsGprXqWIX7ZKQ9s4cb7KQfRSTyk/Wkhoy63fTbrGnbpEYiiHKTcYsZ1YadXkqG1JPukkH4VEH0oqkotepbvc7jGkyrLfo8htMcpHhvBKtiSFtn40hROTzn1oG0CKmg3p1frxek3hm9Oxn3LZNMNLzaSkK2j3jj50ZUEYrAAKmsoMPagbqxOm26wwXYkv2Vhye2zJUBklCsgjnjGCcg/KjmgXrQwXemNwcT8UdaHh9lj/2gpE6f0hbEiNcEzb47Aa2ttvLKglKd4JDeQkJRsOeO1dFq1NM0++9HfTbUx20LfUhlrw0ICVpTjdkcbTuyRk58sVUr07HuT9wet1kut3cuqw869nwEc4JBdXgqT8QwhOMEir8aPvN1ltvXdVgtSlZShttnxV8gA4U7xkhIzhJ4FBwfhVh1p1VvDcxqNcYT1qaWysHPmeUqH8xQoNKzmNI2S4RJP4mmTKMZiC6cKQoKXt8J4YUj4OB2z5VV9VHmtPdSUtqaVK8GA0hLgUW1DGeUlvASfoMfKo03qpTjduiwLw34UCUJTFsmEIG4buEvgY53HhePvQF3SvWtssMp7TlxZnxbrOuS1EOgEgkcblHHPGO3JpyZpI6diuXfq1ZW7pa3ozsVh+a4hwJIKlLUUlKgSFpTuTg/KncBxQTWVlZQZQv1Oj+09M76jGcQ1K/Ln/iifNVeqo/tekrsxjcXYTiAPqg0AxpeZfJKNMGMkGyu2YF9zA4cCRt57/l86qRpe5Jt+m5Gob9GiSLRdFK3qXuCwSNqNxPxHB79ga86ETfpVg0NNtboNsZZWzcGiQOMkBWPPGOK2zemTY0xeoU+8pjMP3b8Rjv/wCn6BWfXJ/SgCOql2asXW9M+VFTMbaiJyyfmhSR+ROftQE3LskiMy3JiOMrYty2t6f33skoUfkM4P0phdTbnKsvV2a/FgtXIi0BDqFpJASUncrjtj1oANygrioYn2UNKEZpgPpyCML3FzHmVpyP1oGR0KgR0a+vCocoy40OIGmXvUKUCcDy7GnxSb/Z7jRS/qWXBQtMRUhLbAV3CRuIB+eCM05KDKysqM0E4rVIaS7HcbI4WkpP3rRPneyw5C2UiRIZaK0xwoAqOCQOe2e1C9m1nf7tBjTU6TWqLISFJcbktKOD/tVjt580AhpCzXq79JrMxY7gqFIgXQ+J7xTuSFkKHHpnOD3oml6YtMs6uj3C+BUa4uocktBYBYxjGcnjcQPKqjTNhavOirlaZU521mLqFwodSQDkLykffPlVletN6VQ/qyRPnrSZzDark2Dy2kYKSABn3iKBcdWWbijqRcvwZxSUs2Qe0nI5axtWOe+QRQyterYc8tyIhkOIejEoKAoEhJ9nTx3BGePPHNXXWchPUFLkV9xEV+2tjenJyjB7jjg4HeqiPdbSpAVdtQahLiihaS2ygD3BhB5c/d7CgbP7PTCk6JnyVj35E9SifoE/1pp0ltJXKRY9ONN2SRqJu2urU8l5dvS5nJ5OULJ/SouPVW+W6U4mNNZkMM8LW9EcbUSRnCUJOcDzKto+tA6qjFIaB+0dPbkpRc7LHcRuwpTalJOPorP5U6LBfIWpLLHudvd8WNITlJ8x6gjyI86BTaklI1BrxhF/scGyqiO7X333iPGY5GAAAFnzTg5B+VN62RYMK2sMW1DTcVCcNJR2x8qBU36dqwKiLYtaGgs4DjBd/QrAz9qtP7KXlTLfiaqlMNNDCGWGWmkgY9MK+3PFBS2vSTOoXNW2yY48wfx0SQtPySlSe/kaJLhoW0z7pdZ0tTpdusYRVjdjCR/D6E4GfpVe700iKfW9LvV8kOvqxIV45TvwMDIQB2HHFbHemmnFvMl9iY+GkbEoU+4R/OgACGB1xsEEuNutRYbcZ05yk7Wl55PChyOaq9QJiNaK1HcSwypyTqHwYqsAlKU98fwg4Pami50m0c85tXZwdg4O9fp9a519IdGvJCDaVpClAcOr+fPegselLZR0yspUoqW4x4iiT6kmtXT2e5endR3JwK8J+6qbaB591CUo/wCprm/ucsLaUpiS7vEbAwG0SFY7ehrXE6UR7Wwlq06iv0EJXkBLoxnzOCnHPnQWeurTYk6YnzZ9pgyFttHwypsZKjwkZAzySO1dOi9IR9HWgxITj213DjjalZSleBu2+gJod1Hoe/Sbehpes5brLS0vJQtls5KVApyU7c4ODXBbOot7alyoE8QpbsbafHCFI3Zz3SFEcY8qD//Z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Calibri" panose="020F0502020204030204" pitchFamily="34" charset="0"/>
            </a:endParaRPr>
          </a:p>
        </p:txBody>
      </p:sp>
      <p:sp>
        <p:nvSpPr>
          <p:cNvPr id="21523" name="AutoShape 19" descr="data:image/jpg;base64,/9j/4AAQSkZJRgABAQAAAQABAAD/2wCEAAkGBggGBQkIBwgKCQkKDSAODQwYGB4fIBsfJyQiKCAhJSEiJy4qJCUjMSEkKy8sJCsyMTIzKCQ3NTArQTIuNCkBCQoKBQUFDQUFDSkYEhgpKSkpKSkpKSkpKSkpKSkpKSkpKSkpKSkpKSkpKSkpKSkpKSkpKSkpKSkpKSkpKSkpKf/AABEIAE0ATQMBIgACEQEDEQH/xAAbAAACAgMBAAAAAAAAAAAAAAAGBwEFAAMEAv/EADkQAAEDAwMCAwYDBQkAAAAAAAECAwQABREGEiEHMRNBURQiMmFxgRWRoQhCUrHhFhckM1NiwcLR/8QAFAEBAAAAAAAAAAAAAAAAAAAAAP/EABQRAQAAAAAAAAAAAAAAAAAAAAD/2gAMAwEAAhEDEQA/AHjUHgVNVOq3HG9I3ZbDjjbqITikLTwQQgkYPrQc9+1latPOoYlvqdmuf5UNtJW6r6IHP58VSTZ2oL9DktS7dEtVvdjOf4Z1W59wbTjCU8I5x5kiqPTkV+PAnogw2rWiVZm32764SVLeWn3ip1RJOCe3litLN907Du1vlO3edqK9RIHsa2YyVOpWTnKsgYPf18qDz081PqSPoi33OQv8dhuuFhTHZ9JTn4SeHOATtOD8zTHsGprXqWIX7ZKQ9s4cb7KQfRSTyk/Wkhoy63fTbrGnbpEYiiHKTcYsZ1YadXkqG1JPukkH4VEH0oqkotepbvc7jGkyrLfo8htMcpHhvBKtiSFtn40hROTzn1oG0CKmg3p1frxek3hm9Oxn3LZNMNLzaSkK2j3jj50ZUEYrAAKmsoMPagbqxOm26wwXYkv2Vhye2zJUBklCsgjnjGCcg/KjmgXrQwXemNwcT8UdaHh9lj/2gpE6f0hbEiNcEzb47Aa2ttvLKglKd4JDeQkJRsOeO1dFq1NM0++9HfTbUx20LfUhlrw0ICVpTjdkcbTuyRk58sVUr07HuT9wet1kut3cuqw869nwEc4JBdXgqT8QwhOMEir8aPvN1ltvXdVgtSlZShttnxV8gA4U7xkhIzhJ4FBwfhVh1p1VvDcxqNcYT1qaWysHPmeUqH8xQoNKzmNI2S4RJP4mmTKMZiC6cKQoKXt8J4YUj4OB2z5VV9VHmtPdSUtqaVK8GA0hLgUW1DGeUlvASfoMfKo03qpTjduiwLw34UCUJTFsmEIG4buEvgY53HhePvQF3SvWtssMp7TlxZnxbrOuS1EOgEgkcblHHPGO3JpyZpI6diuXfq1ZW7pa3ozsVh+a4hwJIKlLUUlKgSFpTuTg/KncBxQTWVlZQZQv1Oj+09M76jGcQ1K/Ln/iifNVeqo/tekrsxjcXYTiAPqg0AxpeZfJKNMGMkGyu2YF9zA4cCRt57/l86qRpe5Jt+m5Gob9GiSLRdFK3qXuCwSNqNxPxHB79ga86ETfpVg0NNtboNsZZWzcGiQOMkBWPPGOK2zemTY0xeoU+8pjMP3b8Rjv/wCn6BWfXJ/SgCOql2asXW9M+VFTMbaiJyyfmhSR+ROftQE3LskiMy3JiOMrYty2t6f33skoUfkM4P0phdTbnKsvV2a/FgtXIi0BDqFpJASUncrjtj1oANygrioYn2UNKEZpgPpyCML3FzHmVpyP1oGR0KgR0a+vCocoy40OIGmXvUKUCcDy7GnxSb/Z7jRS/qWXBQtMRUhLbAV3CRuIB+eCM05KDKysqM0E4rVIaS7HcbI4WkpP3rRPneyw5C2UiRIZaK0xwoAqOCQOe2e1C9m1nf7tBjTU6TWqLISFJcbktKOD/tVjt580AhpCzXq79JrMxY7gqFIgXQ+J7xTuSFkKHHpnOD3oml6YtMs6uj3C+BUa4uocktBYBYxjGcnjcQPKqjTNhavOirlaZU521mLqFwodSQDkLykffPlVletN6VQ/qyRPnrSZzDark2Dy2kYKSABn3iKBcdWWbijqRcvwZxSUs2Qe0nI5axtWOe+QRQyterYc8tyIhkOIejEoKAoEhJ9nTx3BGePPHNXXWchPUFLkV9xEV+2tjenJyjB7jjg4HeqiPdbSpAVdtQahLiihaS2ygD3BhB5c/d7CgbP7PTCk6JnyVj35E9SifoE/1pp0ltJXKRY9ONN2SRqJu2urU8l5dvS5nJ5OULJ/SouPVW+W6U4mNNZkMM8LW9EcbUSRnCUJOcDzKto+tA6qjFIaB+0dPbkpRc7LHcRuwpTalJOPorP5U6LBfIWpLLHudvd8WNITlJ8x6gjyI86BTaklI1BrxhF/scGyqiO7X333iPGY5GAAAFnzTg5B+VN62RYMK2sMW1DTcVCcNJR2x8qBU36dqwKiLYtaGgs4DjBd/QrAz9qtP7KXlTLfiaqlMNNDCGWGWmkgY9MK+3PFBS2vSTOoXNW2yY48wfx0SQtPySlSe/kaJLhoW0z7pdZ0tTpdusYRVjdjCR/D6E4GfpVe700iKfW9LvV8kOvqxIV45TvwMDIQB2HHFbHemmnFvMl9iY+GkbEoU+4R/OgACGB1xsEEuNutRYbcZ05yk7Wl55PChyOaq9QJiNaK1HcSwypyTqHwYqsAlKU98fwg4Pami50m0c85tXZwdg4O9fp9a519IdGvJCDaVpClAcOr+fPegselLZR0yspUoqW4x4iiT6kmtXT2e5endR3JwK8J+6qbaB591CUo/wCprm/ucsLaUpiS7vEbAwG0SFY7ehrXE6UR7Wwlq06iv0EJXkBLoxnzOCnHPnQWeurTYk6YnzZ9pgyFttHwypsZKjwkZAzySO1dOi9IR9HWgxITj213DjjalZSleBu2+gJod1Hoe/Sbehpes5brLS0vJQtls5KVApyU7c4ODXBbOot7alyoE8QpbsbafHCFI3Zz3SFEcY8qD//Z"/>
          <p:cNvSpPr>
            <a:spLocks noChangeAspect="1" noChangeArrowheads="1"/>
          </p:cNvSpPr>
          <p:nvPr/>
        </p:nvSpPr>
        <p:spPr bwMode="auto">
          <a:xfrm>
            <a:off x="1831975" y="793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Calibri" panose="020F0502020204030204" pitchFamily="34" charset="0"/>
            </a:endParaRPr>
          </a:p>
        </p:txBody>
      </p:sp>
      <p:pic>
        <p:nvPicPr>
          <p:cNvPr id="1045" name="Picture 21" descr="http://www.needahandspanishproperties.com/images/AA%20Linkpics/87%20Squares/hotel%20clip%20art%2087px%20x%2087px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5296" y="1303391"/>
            <a:ext cx="1260723" cy="1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t0.gstatic.com/images?q=tbn:ANd9GcR_SWefXJNBVwDiG42ovPhbv9BG3JBCrlJNTSqzGQOU0PviJV0veg"/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7880" y="1219201"/>
            <a:ext cx="424256" cy="8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8" descr="http://static.technorati.com/10/09/29/19163/tripadvisor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2" y="5180016"/>
            <a:ext cx="140017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7" name="Rectangle 40"/>
          <p:cNvSpPr>
            <a:spLocks noChangeArrowheads="1"/>
          </p:cNvSpPr>
          <p:nvPr/>
        </p:nvSpPr>
        <p:spPr bwMode="auto">
          <a:xfrm>
            <a:off x="3200401" y="4440239"/>
            <a:ext cx="15481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45M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reviews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1" y="4185148"/>
            <a:ext cx="506977" cy="164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8753" y="975025"/>
            <a:ext cx="506977" cy="164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0" name="Picture 10" descr="http://www.wareground.com/images/400/4g_iphone_wont_arrive_until_2012_according_to_analyst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71" y="1026040"/>
            <a:ext cx="1066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Up Arrow 33"/>
          <p:cNvSpPr/>
          <p:nvPr/>
        </p:nvSpPr>
        <p:spPr>
          <a:xfrm>
            <a:off x="4670426" y="4440237"/>
            <a:ext cx="206375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35" name="Up Arrow 34"/>
          <p:cNvSpPr/>
          <p:nvPr/>
        </p:nvSpPr>
        <p:spPr>
          <a:xfrm>
            <a:off x="6248399" y="4419601"/>
            <a:ext cx="266700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36" name="Up Arrow 35"/>
          <p:cNvSpPr/>
          <p:nvPr/>
        </p:nvSpPr>
        <p:spPr>
          <a:xfrm>
            <a:off x="8191499" y="4440237"/>
            <a:ext cx="266700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37" name="Up Arrow 36"/>
          <p:cNvSpPr/>
          <p:nvPr/>
        </p:nvSpPr>
        <p:spPr>
          <a:xfrm>
            <a:off x="9791699" y="4440237"/>
            <a:ext cx="266700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21535" name="Rectangle 37"/>
          <p:cNvSpPr>
            <a:spLocks noChangeArrowheads="1"/>
          </p:cNvSpPr>
          <p:nvPr/>
        </p:nvSpPr>
        <p:spPr bwMode="auto">
          <a:xfrm>
            <a:off x="9356726" y="1830389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Calibri" panose="020F0502020204030204" pitchFamily="34" charset="0"/>
              </a:rPr>
              <a:t>…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21536" name="Rectangle 39"/>
          <p:cNvSpPr>
            <a:spLocks noChangeArrowheads="1"/>
          </p:cNvSpPr>
          <p:nvPr/>
        </p:nvSpPr>
        <p:spPr bwMode="auto">
          <a:xfrm>
            <a:off x="9885363" y="4903789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Calibri" panose="020F0502020204030204" pitchFamily="34" charset="0"/>
              </a:rPr>
              <a:t>…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600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12395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Humans </a:t>
            </a:r>
            <a:r>
              <a:rPr lang="en-US" dirty="0"/>
              <a:t>as </a:t>
            </a:r>
            <a:r>
              <a:rPr lang="en-US" b="1" dirty="0"/>
              <a:t>Subjective</a:t>
            </a:r>
            <a:r>
              <a:rPr lang="en-US" dirty="0"/>
              <a:t> </a:t>
            </a:r>
            <a:r>
              <a:rPr lang="en-US" altLang="zh-CN" dirty="0"/>
              <a:t>&amp; </a:t>
            </a:r>
            <a:r>
              <a:rPr lang="en-US" altLang="zh-CN" b="1" dirty="0"/>
              <a:t>Intelligent</a:t>
            </a:r>
            <a:r>
              <a:rPr lang="en-US" dirty="0"/>
              <a:t> “Sensors”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571" y="1727282"/>
            <a:ext cx="2055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Real World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7382" y="172728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Sensor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61650" y="1727282"/>
            <a:ext cx="107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9561" y="1600200"/>
            <a:ext cx="115108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Report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7062" y="1631635"/>
            <a:ext cx="123944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  Sense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76800" y="2717800"/>
            <a:ext cx="214988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Thermometer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986247" y="3010020"/>
            <a:ext cx="193285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963" y="2692320"/>
            <a:ext cx="141327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Weather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39285" y="2756635"/>
            <a:ext cx="222650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  </a:t>
            </a:r>
            <a:r>
              <a:rPr lang="en-US" sz="2667" dirty="0"/>
              <a:t>3</a:t>
            </a:r>
            <a:r>
              <a:rPr lang="en-US" sz="2667" dirty="0">
                <a:sym typeface="Symbol"/>
              </a:rPr>
              <a:t></a:t>
            </a:r>
            <a:r>
              <a:rPr lang="en-US" sz="2667" dirty="0"/>
              <a:t>C , 15</a:t>
            </a:r>
            <a:r>
              <a:rPr lang="en-US" sz="2667" dirty="0">
                <a:sym typeface="Symbol"/>
              </a:rPr>
              <a:t></a:t>
            </a:r>
            <a:r>
              <a:rPr lang="en-US" sz="2667" dirty="0"/>
              <a:t>F, …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829595" y="2133680"/>
            <a:ext cx="2133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82468" y="2133680"/>
            <a:ext cx="2133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289561" y="3068152"/>
            <a:ext cx="1625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52246" y="3454480"/>
            <a:ext cx="18710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Geo Sensor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986245" y="3721220"/>
            <a:ext cx="186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63615" y="3505120"/>
            <a:ext cx="152445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Locations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72430" y="3467835"/>
            <a:ext cx="312617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</a:t>
            </a:r>
            <a:r>
              <a:rPr lang="en-US" sz="2667" dirty="0"/>
              <a:t>41°N and 120°W</a:t>
            </a:r>
            <a:r>
              <a:rPr lang="en-US" sz="2667" b="1" dirty="0"/>
              <a:t> ….  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222708" y="3779352"/>
            <a:ext cx="1625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73602" y="4064080"/>
            <a:ext cx="253274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Network Sensor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986247" y="4426648"/>
            <a:ext cx="18395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877" y="4305340"/>
            <a:ext cx="155369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Networks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46030" y="4077435"/>
            <a:ext cx="299312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  </a:t>
            </a:r>
            <a:r>
              <a:rPr lang="en-US" sz="2667" dirty="0"/>
              <a:t>01000100011100  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196307" y="4388952"/>
            <a:ext cx="1625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Image result for thermometer"/>
          <p:cNvSpPr>
            <a:spLocks noChangeAspect="1" noChangeArrowheads="1"/>
          </p:cNvSpPr>
          <p:nvPr/>
        </p:nvSpPr>
        <p:spPr bwMode="auto">
          <a:xfrm>
            <a:off x="207435" y="-628649"/>
            <a:ext cx="1028700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AutoShape 5" descr="Image result for weather images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767617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565075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4300599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98675" y="2924305"/>
            <a:ext cx="10063668" cy="3852263"/>
            <a:chOff x="698675" y="2924304"/>
            <a:chExt cx="10063668" cy="3852263"/>
          </a:xfrm>
        </p:grpSpPr>
        <p:grpSp>
          <p:nvGrpSpPr>
            <p:cNvPr id="82" name="Group 81"/>
            <p:cNvGrpSpPr/>
            <p:nvPr/>
          </p:nvGrpSpPr>
          <p:grpSpPr>
            <a:xfrm>
              <a:off x="698675" y="4951614"/>
              <a:ext cx="10063668" cy="1824953"/>
              <a:chOff x="533400" y="3666051"/>
              <a:chExt cx="7547751" cy="1368715"/>
            </a:xfrm>
          </p:grpSpPr>
          <p:pic>
            <p:nvPicPr>
              <p:cNvPr id="9" name="Picture 2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" y="3851556"/>
                <a:ext cx="1274896" cy="52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45143" y="3700923"/>
                <a:ext cx="918687" cy="918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21413775">
                <a:off x="6904706" y="4169776"/>
                <a:ext cx="1144780" cy="49186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440101">
                <a:off x="6992626" y="3704672"/>
                <a:ext cx="1073263" cy="58418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pic>
            <p:nvPicPr>
              <p:cNvPr id="19" name="Picture 7"/>
              <p:cNvPicPr>
                <a:picLocks noChangeAspect="1" noChangeArrowheads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20974153">
                <a:off x="6950421" y="3994126"/>
                <a:ext cx="1130730" cy="39420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>
                <a:off x="2219612" y="4112378"/>
                <a:ext cx="1477265" cy="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983218" y="4066161"/>
                <a:ext cx="16854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249078" y="3666051"/>
                <a:ext cx="1206773" cy="37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   Perceive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724397" y="4508370"/>
                <a:ext cx="311624" cy="37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   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031116" y="3666051"/>
                <a:ext cx="1113046" cy="37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   Express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63474" y="4657691"/>
                <a:ext cx="1919997" cy="377075"/>
              </a:xfrm>
              <a:prstGeom prst="rect">
                <a:avLst/>
              </a:prstGeom>
              <a:solidFill>
                <a:srgbClr val="853F4B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67" b="1" dirty="0">
                    <a:solidFill>
                      <a:schemeClr val="bg1"/>
                    </a:solidFill>
                  </a:rPr>
                  <a:t>“Human Sensor”</a:t>
                </a:r>
              </a:p>
            </p:txBody>
          </p:sp>
        </p:grpSp>
        <p:sp>
          <p:nvSpPr>
            <p:cNvPr id="7" name="Right Bracket 6"/>
            <p:cNvSpPr/>
            <p:nvPr/>
          </p:nvSpPr>
          <p:spPr>
            <a:xfrm>
              <a:off x="2699708" y="2924304"/>
              <a:ext cx="176140" cy="2921161"/>
            </a:xfrm>
            <a:prstGeom prst="rightBracket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9100"/>
            <a:ext cx="121920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Unique Value </a:t>
            </a:r>
            <a:r>
              <a:rPr lang="en-US" dirty="0" smtClean="0"/>
              <a:t>of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11633200" cy="39499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Useful to </a:t>
            </a:r>
            <a:r>
              <a:rPr lang="en-US" altLang="zh-CN" b="1" dirty="0" smtClean="0"/>
              <a:t>all </a:t>
            </a:r>
            <a:r>
              <a:rPr lang="en-US" altLang="zh-CN" dirty="0" smtClean="0"/>
              <a:t>big data applications</a:t>
            </a:r>
            <a:endParaRPr lang="zh-CN" altLang="en-US" dirty="0"/>
          </a:p>
          <a:p>
            <a:r>
              <a:rPr lang="en-US" altLang="zh-CN" dirty="0" smtClean="0"/>
              <a:t>Especially useful for mining knowledge about </a:t>
            </a:r>
            <a:r>
              <a:rPr lang="en-US" altLang="zh-CN" b="1" dirty="0" smtClean="0"/>
              <a:t>people’s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behavior, attitude</a:t>
            </a:r>
            <a:r>
              <a:rPr lang="en-US" altLang="zh-CN" dirty="0" smtClean="0"/>
              <a:t>, and </a:t>
            </a:r>
            <a:r>
              <a:rPr lang="en-US" altLang="zh-CN" b="1" dirty="0" smtClean="0"/>
              <a:t>opinions</a:t>
            </a:r>
            <a:endParaRPr lang="zh-CN" altLang="en-US" b="1" dirty="0"/>
          </a:p>
          <a:p>
            <a:r>
              <a:rPr lang="en-US" altLang="zh-CN" b="1" dirty="0" smtClean="0"/>
              <a:t>Directly </a:t>
            </a:r>
            <a:r>
              <a:rPr lang="en-US" altLang="zh-CN" dirty="0" smtClean="0"/>
              <a:t>express knowledge about our world: </a:t>
            </a:r>
            <a:r>
              <a:rPr lang="en-US" altLang="zh-CN" b="1" dirty="0" smtClean="0"/>
              <a:t>Small text data </a:t>
            </a:r>
            <a:r>
              <a:rPr lang="en-US" altLang="zh-CN" dirty="0" smtClean="0"/>
              <a:t>are also useful</a:t>
            </a:r>
            <a:r>
              <a:rPr lang="en-US" altLang="zh-CN" dirty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2" y="4572001"/>
            <a:ext cx="624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ym typeface="Wingdings" panose="05000000000000000000" pitchFamily="2" charset="2"/>
              </a:rPr>
              <a:t>Data  Information  Knowledge 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820109" y="5562198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ym typeface="Wingdings" panose="05000000000000000000" pitchFamily="2" charset="2"/>
              </a:rPr>
              <a:t>Text Data </a:t>
            </a:r>
            <a:endParaRPr lang="en-US" sz="32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91200" y="5104997"/>
            <a:ext cx="0" cy="45720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19" y="533401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However, NLP is difficult!</a:t>
            </a:r>
            <a:r>
              <a:rPr lang="en-US" sz="4900" b="1" u="sng" dirty="0"/>
              <a:t/>
            </a:r>
            <a:br>
              <a:rPr lang="en-US" sz="4900" b="1" u="sng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10939" y="5207233"/>
            <a:ext cx="8534400" cy="990600"/>
          </a:xfrm>
        </p:spPr>
        <p:txBody>
          <a:bodyPr>
            <a:normAutofit/>
          </a:bodyPr>
          <a:lstStyle/>
          <a:p>
            <a:r>
              <a:rPr lang="en-US" sz="3600" b="1" dirty="0"/>
              <a:t>Answer:  Having humans in the loop! 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739" y="3588753"/>
            <a:ext cx="944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How can we leverage </a:t>
            </a:r>
            <a:r>
              <a:rPr lang="en-US" sz="4000" b="1" u="sng" dirty="0">
                <a:solidFill>
                  <a:srgbClr val="C00000"/>
                </a:solidFill>
                <a:ea typeface="+mj-ea"/>
                <a:cs typeface="+mj-cs"/>
              </a:rPr>
              <a:t>imperfect</a:t>
            </a: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 NLP to </a:t>
            </a:r>
          </a:p>
          <a:p>
            <a:pPr algn="ctr"/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build a </a:t>
            </a:r>
            <a:r>
              <a:rPr lang="en-US" sz="4000" b="1" u="sng" dirty="0">
                <a:solidFill>
                  <a:srgbClr val="C00000"/>
                </a:solidFill>
                <a:ea typeface="+mj-ea"/>
                <a:cs typeface="+mj-cs"/>
              </a:rPr>
              <a:t>perfect</a:t>
            </a: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 general application?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10939" y="1687299"/>
            <a:ext cx="9514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prstClr val="black"/>
                </a:solidFill>
              </a:rPr>
              <a:t>“A man saw a boy </a:t>
            </a:r>
            <a:r>
              <a:rPr lang="en-US" altLang="en-US" sz="2800" b="1" i="1" u="sng" dirty="0">
                <a:solidFill>
                  <a:prstClr val="black"/>
                </a:solidFill>
              </a:rPr>
              <a:t>with a telescope</a:t>
            </a:r>
            <a:r>
              <a:rPr lang="en-US" altLang="en-US" sz="2800" b="1" dirty="0">
                <a:solidFill>
                  <a:prstClr val="black"/>
                </a:solidFill>
              </a:rPr>
              <a:t>.”  </a:t>
            </a:r>
            <a:r>
              <a:rPr lang="en-US" altLang="en-US" sz="2800" dirty="0">
                <a:solidFill>
                  <a:prstClr val="black"/>
                </a:solidFill>
              </a:rPr>
              <a:t>(who had the telescope?)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331419" y="2502541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667" dirty="0">
                <a:solidFill>
                  <a:prstClr val="black"/>
                </a:solidFill>
              </a:rPr>
              <a:t>“</a:t>
            </a:r>
            <a:r>
              <a:rPr lang="en-US" altLang="en-US" sz="2800" b="1" dirty="0">
                <a:solidFill>
                  <a:prstClr val="black"/>
                </a:solidFill>
              </a:rPr>
              <a:t>He has </a:t>
            </a:r>
            <a:r>
              <a:rPr lang="en-US" altLang="en-US" sz="2800" b="1" u="sng" dirty="0">
                <a:solidFill>
                  <a:prstClr val="black"/>
                </a:solidFill>
              </a:rPr>
              <a:t>quit</a:t>
            </a:r>
            <a:r>
              <a:rPr lang="en-US" altLang="en-US" sz="2800" b="1" dirty="0">
                <a:solidFill>
                  <a:prstClr val="black"/>
                </a:solidFill>
              </a:rPr>
              <a:t> smoking</a:t>
            </a:r>
            <a:r>
              <a:rPr lang="en-US" altLang="en-US" sz="2800" dirty="0">
                <a:solidFill>
                  <a:prstClr val="black"/>
                </a:solidFill>
              </a:rPr>
              <a:t>”        </a:t>
            </a:r>
            <a:r>
              <a:rPr lang="en-US" alt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        </a:t>
            </a:r>
            <a:r>
              <a:rPr lang="en-US" altLang="en-US" sz="2800" dirty="0">
                <a:solidFill>
                  <a:prstClr val="black"/>
                </a:solidFill>
              </a:rPr>
              <a:t> he smoked before.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303848"/>
            <a:ext cx="9982200" cy="85725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900" b="1" dirty="0" err="1"/>
              <a:t>TextScope</a:t>
            </a:r>
            <a:r>
              <a:rPr lang="en-US" altLang="en-US" sz="4900" dirty="0"/>
              <a:t> to </a:t>
            </a:r>
            <a:r>
              <a:rPr lang="en-US" altLang="en-US" sz="4900" b="1" dirty="0"/>
              <a:t>enhance </a:t>
            </a:r>
            <a:r>
              <a:rPr lang="en-US" altLang="en-US" sz="4900" dirty="0"/>
              <a:t>human perception  </a:t>
            </a:r>
          </a:p>
        </p:txBody>
      </p:sp>
      <p:pic>
        <p:nvPicPr>
          <p:cNvPr id="7171" name="Picture 2" descr="Image result for micro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62"/>
          <a:stretch>
            <a:fillRect/>
          </a:stretch>
        </p:blipFill>
        <p:spPr bwMode="auto">
          <a:xfrm>
            <a:off x="914401" y="3059168"/>
            <a:ext cx="1947863" cy="18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Image result for space telescope wa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2" y="3203576"/>
            <a:ext cx="2300975" cy="171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3"/>
          <p:cNvSpPr txBox="1">
            <a:spLocks noChangeArrowheads="1"/>
          </p:cNvSpPr>
          <p:nvPr/>
        </p:nvSpPr>
        <p:spPr bwMode="auto">
          <a:xfrm>
            <a:off x="3765585" y="2493717"/>
            <a:ext cx="1898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Gill Sans MT" panose="020B0502020104020203" pitchFamily="34" charset="0"/>
              </a:rPr>
              <a:t>Telescope</a:t>
            </a:r>
            <a:r>
              <a:rPr lang="en-US" altLang="en-US" sz="18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830885" y="2432161"/>
            <a:ext cx="2198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Gill Sans MT" panose="020B0502020104020203" pitchFamily="34" charset="0"/>
              </a:rPr>
              <a:t>Microscope </a:t>
            </a:r>
          </a:p>
        </p:txBody>
      </p:sp>
      <p:grpSp>
        <p:nvGrpSpPr>
          <p:cNvPr id="7175" name="Group 4"/>
          <p:cNvGrpSpPr>
            <a:grpSpLocks/>
          </p:cNvGrpSpPr>
          <p:nvPr/>
        </p:nvGrpSpPr>
        <p:grpSpPr bwMode="auto">
          <a:xfrm>
            <a:off x="5943602" y="1829077"/>
            <a:ext cx="4508847" cy="3428724"/>
            <a:chOff x="6019800" y="1599896"/>
            <a:chExt cx="6011797" cy="4573516"/>
          </a:xfrm>
        </p:grpSpPr>
        <p:pic>
          <p:nvPicPr>
            <p:cNvPr id="7177" name="Picture 8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2971799"/>
              <a:ext cx="4563997" cy="320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TextBox 9"/>
            <p:cNvSpPr txBox="1">
              <a:spLocks noChangeArrowheads="1"/>
            </p:cNvSpPr>
            <p:nvPr/>
          </p:nvSpPr>
          <p:spPr bwMode="auto">
            <a:xfrm>
              <a:off x="7720280" y="1599896"/>
              <a:ext cx="3663654" cy="11084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4800" b="1" dirty="0" err="1">
                  <a:latin typeface="+mn-lt"/>
                </a:rPr>
                <a:t>TextScope</a:t>
              </a:r>
              <a:endParaRPr lang="en-US" altLang="en-US" sz="4800" b="1" dirty="0">
                <a:latin typeface="+mn-lt"/>
              </a:endParaRP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6019800" y="3734010"/>
              <a:ext cx="1143000" cy="637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5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76801" y="5455307"/>
            <a:ext cx="68300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2400" b="1" dirty="0"/>
              <a:t>Intelligent Interactive Retrieval &amp; Text Analysis </a:t>
            </a:r>
          </a:p>
          <a:p>
            <a:pPr lvl="1" algn="ctr"/>
            <a:r>
              <a:rPr lang="en-US" altLang="zh-CN" sz="2400" b="1" dirty="0"/>
              <a:t>for Task Support and Decision Making </a:t>
            </a:r>
            <a:r>
              <a:rPr lang="en-US" altLang="zh-CN" sz="2800" b="1" dirty="0"/>
              <a:t>     </a:t>
            </a:r>
            <a:endParaRPr lang="en-US" altLang="zh-C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-762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Examples of </a:t>
            </a:r>
            <a:r>
              <a:rPr lang="en-US" altLang="en-US" sz="3600" dirty="0" err="1" smtClean="0"/>
              <a:t>TextScope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Applications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74717"/>
            <a:ext cx="10668000" cy="588328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300" b="1" dirty="0" smtClean="0"/>
              <a:t>Search 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Web search, enterprise search, desktop search, PubMed, …  </a:t>
            </a:r>
            <a:endParaRPr lang="en-US" altLang="en-US" sz="2900" dirty="0"/>
          </a:p>
          <a:p>
            <a:pPr>
              <a:lnSpc>
                <a:spcPct val="80000"/>
              </a:lnSpc>
            </a:pPr>
            <a:r>
              <a:rPr lang="en-US" altLang="en-US" sz="3300" b="1" dirty="0" smtClean="0"/>
              <a:t>Filtering/Recommender Systems 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spam </a:t>
            </a:r>
            <a:r>
              <a:rPr lang="en-US" altLang="en-US" sz="2900" dirty="0"/>
              <a:t>email </a:t>
            </a:r>
            <a:r>
              <a:rPr lang="en-US" altLang="en-US" sz="2900" dirty="0" smtClean="0"/>
              <a:t>filter, news/literature/movie </a:t>
            </a:r>
            <a:r>
              <a:rPr lang="en-US" altLang="en-US" sz="2900" dirty="0"/>
              <a:t>recommender</a:t>
            </a:r>
          </a:p>
          <a:p>
            <a:pPr>
              <a:lnSpc>
                <a:spcPct val="80000"/>
              </a:lnSpc>
            </a:pPr>
            <a:r>
              <a:rPr lang="en-US" altLang="en-US" sz="3300" b="1" dirty="0" smtClean="0"/>
              <a:t>Categorization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news categorization, help desk email routing, sentiment tagging, … </a:t>
            </a:r>
            <a:endParaRPr lang="en-US" altLang="en-US" sz="2900" dirty="0"/>
          </a:p>
          <a:p>
            <a:pPr>
              <a:lnSpc>
                <a:spcPct val="80000"/>
              </a:lnSpc>
            </a:pPr>
            <a:r>
              <a:rPr lang="en-US" altLang="en-US" sz="3300" b="1" dirty="0" smtClean="0"/>
              <a:t>Topic mining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/>
              <a:t>d</a:t>
            </a:r>
            <a:r>
              <a:rPr lang="en-US" altLang="en-US" sz="2900" dirty="0" smtClean="0"/>
              <a:t>iscovery of topical trends in scientific research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/>
              <a:t>d</a:t>
            </a:r>
            <a:r>
              <a:rPr lang="en-US" altLang="en-US" sz="2900" dirty="0" smtClean="0"/>
              <a:t>iscovery of major complaints from customers  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/>
              <a:t>b</a:t>
            </a:r>
            <a:r>
              <a:rPr lang="en-US" altLang="en-US" sz="2900" dirty="0" smtClean="0"/>
              <a:t>usiness intelligence, bioinformatics, … </a:t>
            </a:r>
            <a:endParaRPr lang="en-US" altLang="en-US" sz="3300" dirty="0"/>
          </a:p>
          <a:p>
            <a:pPr>
              <a:lnSpc>
                <a:spcPct val="80000"/>
              </a:lnSpc>
            </a:pPr>
            <a:r>
              <a:rPr lang="en-US" altLang="zh-CN" sz="3300" b="1" dirty="0"/>
              <a:t>Text-based </a:t>
            </a:r>
            <a:r>
              <a:rPr lang="en-US" altLang="zh-CN" sz="3300" b="1" dirty="0" smtClean="0"/>
              <a:t>Prediction</a:t>
            </a:r>
          </a:p>
          <a:p>
            <a:pPr lvl="1">
              <a:lnSpc>
                <a:spcPct val="80000"/>
              </a:lnSpc>
            </a:pPr>
            <a:r>
              <a:rPr lang="en-US" altLang="zh-CN" sz="2900" dirty="0"/>
              <a:t>p</a:t>
            </a:r>
            <a:r>
              <a:rPr lang="en-US" altLang="zh-CN" sz="2900" dirty="0" smtClean="0"/>
              <a:t>rediction of stock prices, voting results, …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900" dirty="0"/>
          </a:p>
          <a:p>
            <a:pPr lvl="1">
              <a:lnSpc>
                <a:spcPct val="80000"/>
              </a:lnSpc>
            </a:pPr>
            <a:endParaRPr lang="en-US" alt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1"/>
            <a:ext cx="12192000" cy="1003819"/>
          </a:xfrm>
          <a:prstGeom prst="roundRect">
            <a:avLst/>
          </a:prstGeom>
        </p:spPr>
        <p:txBody>
          <a:bodyPr anchor="ctr">
            <a:noAutofit/>
          </a:bodyPr>
          <a:lstStyle/>
          <a:p>
            <a:r>
              <a:rPr lang="en-US" sz="4267" b="1" dirty="0"/>
              <a:t>Main Techniques for </a:t>
            </a:r>
            <a:r>
              <a:rPr lang="en-US" sz="4267" b="1" dirty="0" smtClean="0"/>
              <a:t>Building a </a:t>
            </a:r>
            <a:r>
              <a:rPr lang="en-US" sz="4267" b="1" dirty="0" err="1" smtClean="0"/>
              <a:t>TextScope</a:t>
            </a:r>
            <a:r>
              <a:rPr lang="en-US" sz="4267" b="1" dirty="0" smtClean="0"/>
              <a:t>: 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Text Retrieval + Text Analysis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05218" y="3923253"/>
            <a:ext cx="1676485" cy="140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5333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Big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Text Data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3693326" y="4191313"/>
            <a:ext cx="2036135" cy="99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Small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2667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Relevant Data</a:t>
            </a:r>
          </a:p>
        </p:txBody>
      </p:sp>
      <p:sp>
        <p:nvSpPr>
          <p:cNvPr id="6" name="Freeform 5"/>
          <p:cNvSpPr/>
          <p:nvPr/>
        </p:nvSpPr>
        <p:spPr>
          <a:xfrm>
            <a:off x="304800" y="4099632"/>
            <a:ext cx="2689661" cy="207256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200" b="1" dirty="0">
                <a:solidFill>
                  <a:prstClr val="white"/>
                </a:solidFill>
                <a:latin typeface="Calibri"/>
              </a:rPr>
              <a:t>Big Text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313076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3969" y="4342771"/>
            <a:ext cx="2010692" cy="1545720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Small Relevant Data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48938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Knowledge</a:t>
            </a:r>
          </a:p>
        </p:txBody>
      </p:sp>
      <p:sp>
        <p:nvSpPr>
          <p:cNvPr id="15" name="Freeform 14"/>
          <p:cNvSpPr/>
          <p:nvPr/>
        </p:nvSpPr>
        <p:spPr>
          <a:xfrm>
            <a:off x="87607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363909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Many Applications</a:t>
            </a:r>
          </a:p>
        </p:txBody>
      </p:sp>
      <p:sp>
        <p:nvSpPr>
          <p:cNvPr id="9" name="Freeform 8"/>
          <p:cNvSpPr/>
          <p:nvPr/>
        </p:nvSpPr>
        <p:spPr>
          <a:xfrm>
            <a:off x="2163338" y="2101295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Retrieval</a:t>
            </a:r>
          </a:p>
        </p:txBody>
      </p:sp>
      <p:sp>
        <p:nvSpPr>
          <p:cNvPr id="22" name="Freeform 21"/>
          <p:cNvSpPr/>
          <p:nvPr/>
        </p:nvSpPr>
        <p:spPr>
          <a:xfrm>
            <a:off x="5035556" y="2123069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Analysis</a:t>
            </a:r>
          </a:p>
        </p:txBody>
      </p:sp>
      <p:sp>
        <p:nvSpPr>
          <p:cNvPr id="18" name="Freeform 17"/>
          <p:cNvSpPr/>
          <p:nvPr/>
        </p:nvSpPr>
        <p:spPr>
          <a:xfrm>
            <a:off x="59944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18"/>
          <p:cNvSpPr/>
          <p:nvPr/>
        </p:nvSpPr>
        <p:spPr>
          <a:xfrm rot="5400000">
            <a:off x="2739547" y="3895012"/>
            <a:ext cx="1045867" cy="405259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 19"/>
          <p:cNvSpPr/>
          <p:nvPr/>
        </p:nvSpPr>
        <p:spPr>
          <a:xfrm rot="5400000">
            <a:off x="5612659" y="3915968"/>
            <a:ext cx="1044564" cy="4258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0847" y="1589499"/>
            <a:ext cx="11623284" cy="2733864"/>
            <a:chOff x="200847" y="1589499"/>
            <a:chExt cx="11623284" cy="2733864"/>
          </a:xfrm>
        </p:grpSpPr>
        <p:grpSp>
          <p:nvGrpSpPr>
            <p:cNvPr id="31" name="Group 30"/>
            <p:cNvGrpSpPr/>
            <p:nvPr/>
          </p:nvGrpSpPr>
          <p:grpSpPr>
            <a:xfrm>
              <a:off x="200847" y="1589499"/>
              <a:ext cx="8679372" cy="2239214"/>
              <a:chOff x="200847" y="1589499"/>
              <a:chExt cx="8679372" cy="2239214"/>
            </a:xfrm>
            <a:solidFill>
              <a:srgbClr val="FFFF66"/>
            </a:solidFill>
          </p:grpSpPr>
          <p:sp>
            <p:nvSpPr>
              <p:cNvPr id="32" name="TextBox 31"/>
              <p:cNvSpPr txBox="1"/>
              <p:nvPr/>
            </p:nvSpPr>
            <p:spPr>
              <a:xfrm>
                <a:off x="1756453" y="1612996"/>
                <a:ext cx="177599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Search engines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4428" y="2068519"/>
                <a:ext cx="105516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Filtering</a:t>
                </a:r>
                <a:endParaRPr lang="en-US" sz="20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00847" y="2562263"/>
                <a:ext cx="174252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Recommender</a:t>
                </a:r>
                <a:endParaRPr lang="en-US" sz="20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0697" y="3148459"/>
                <a:ext cx="179164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Summarization</a:t>
                </a:r>
                <a:endParaRPr lang="en-US" sz="20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86860" y="1604669"/>
                <a:ext cx="12494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Clustering</a:t>
                </a:r>
                <a:endParaRPr lang="en-US" sz="20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060329" y="1589499"/>
                <a:ext cx="17211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Categorization</a:t>
                </a:r>
                <a:endParaRPr lang="en-US" sz="2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56789" y="2119855"/>
                <a:ext cx="152343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Topic mining</a:t>
                </a:r>
                <a:endParaRPr lang="en-US" sz="20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278690" y="2604536"/>
                <a:ext cx="128439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Sentiment</a:t>
                </a:r>
                <a:endParaRPr lang="en-US" sz="20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234895" y="3407698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511089" y="3087831"/>
                <a:ext cx="1273426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Prediction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64205" y="342860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906000" y="1589499"/>
              <a:ext cx="1918131" cy="2733864"/>
              <a:chOff x="9906000" y="1589499"/>
              <a:chExt cx="1918131" cy="2733864"/>
            </a:xfrm>
            <a:solidFill>
              <a:schemeClr val="bg1">
                <a:lumMod val="95000"/>
              </a:schemeClr>
            </a:solidFill>
          </p:grpSpPr>
          <p:sp>
            <p:nvSpPr>
              <p:cNvPr id="43" name="TextBox 42"/>
              <p:cNvSpPr txBox="1"/>
              <p:nvPr/>
            </p:nvSpPr>
            <p:spPr>
              <a:xfrm>
                <a:off x="9906000" y="1589499"/>
                <a:ext cx="185191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Medical/Health</a:t>
                </a:r>
                <a:endParaRPr lang="en-US" sz="20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246649" y="2483419"/>
                <a:ext cx="123822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Education</a:t>
                </a:r>
                <a:endParaRPr lang="en-US" sz="20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343022" y="2013106"/>
                <a:ext cx="104547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Security</a:t>
                </a:r>
                <a:endParaRPr lang="en-US" sz="20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009437" y="2937676"/>
                <a:ext cx="110479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Business</a:t>
                </a:r>
                <a:endParaRPr lang="en-US" sz="20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281721" y="3403553"/>
                <a:ext cx="154241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Social Media</a:t>
                </a:r>
                <a:endParaRPr lang="en-US" sz="20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798275" y="392325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0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1"/>
            <a:ext cx="12192000" cy="1003819"/>
          </a:xfrm>
          <a:prstGeom prst="roundRect">
            <a:avLst/>
          </a:prstGeom>
        </p:spPr>
        <p:txBody>
          <a:bodyPr anchor="ctr">
            <a:noAutofit/>
            <a:scene3d>
              <a:camera prst="orthographicFront"/>
              <a:lightRig rig="balanced" dir="t"/>
            </a:scene3d>
            <a:sp3d extrusionH="57150">
              <a:bevelT w="38100" h="38100" prst="convex"/>
            </a:sp3d>
          </a:bodyPr>
          <a:lstStyle/>
          <a:p>
            <a:r>
              <a:rPr lang="en-US" sz="5400" b="1" dirty="0"/>
              <a:t>T</a:t>
            </a:r>
            <a:r>
              <a:rPr lang="en-US" sz="5400" b="1" dirty="0" smtClean="0"/>
              <a:t>his Course: </a:t>
            </a:r>
            <a:r>
              <a:rPr lang="en-US" sz="5400" b="1" u="sng" dirty="0" smtClean="0">
                <a:solidFill>
                  <a:schemeClr val="tx1"/>
                </a:solidFill>
              </a:rPr>
              <a:t>Statistical Language Models</a:t>
            </a:r>
            <a:r>
              <a:rPr lang="en-US" sz="6000" b="1" u="sng" dirty="0" smtClean="0">
                <a:solidFill>
                  <a:schemeClr val="tx1"/>
                </a:solidFill>
              </a:rPr>
              <a:t> </a:t>
            </a:r>
            <a:endParaRPr lang="en-US" sz="6000" b="1" u="sng" dirty="0">
              <a:solidFill>
                <a:schemeClr val="tx1"/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05218" y="3923253"/>
            <a:ext cx="1676485" cy="140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5333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Big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Text Data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3693326" y="4191313"/>
            <a:ext cx="2036135" cy="99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Small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2667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Relevant Data</a:t>
            </a:r>
          </a:p>
        </p:txBody>
      </p:sp>
      <p:sp>
        <p:nvSpPr>
          <p:cNvPr id="6" name="Freeform 5"/>
          <p:cNvSpPr/>
          <p:nvPr/>
        </p:nvSpPr>
        <p:spPr>
          <a:xfrm>
            <a:off x="304800" y="4099632"/>
            <a:ext cx="2689661" cy="207256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200" b="1" dirty="0">
                <a:solidFill>
                  <a:prstClr val="white"/>
                </a:solidFill>
                <a:latin typeface="Calibri"/>
              </a:rPr>
              <a:t>Big Text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313076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3969" y="4342771"/>
            <a:ext cx="2010692" cy="1545720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Small Relevant Data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48938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Knowledge</a:t>
            </a:r>
          </a:p>
        </p:txBody>
      </p:sp>
      <p:sp>
        <p:nvSpPr>
          <p:cNvPr id="15" name="Freeform 14"/>
          <p:cNvSpPr/>
          <p:nvPr/>
        </p:nvSpPr>
        <p:spPr>
          <a:xfrm>
            <a:off x="87607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363909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Many Applications</a:t>
            </a:r>
          </a:p>
        </p:txBody>
      </p:sp>
      <p:sp>
        <p:nvSpPr>
          <p:cNvPr id="9" name="Freeform 8"/>
          <p:cNvSpPr/>
          <p:nvPr/>
        </p:nvSpPr>
        <p:spPr>
          <a:xfrm>
            <a:off x="2163338" y="2101295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Retrieval</a:t>
            </a:r>
          </a:p>
        </p:txBody>
      </p:sp>
      <p:sp>
        <p:nvSpPr>
          <p:cNvPr id="22" name="Freeform 21"/>
          <p:cNvSpPr/>
          <p:nvPr/>
        </p:nvSpPr>
        <p:spPr>
          <a:xfrm>
            <a:off x="5035556" y="2123069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Analysis</a:t>
            </a:r>
          </a:p>
        </p:txBody>
      </p:sp>
      <p:sp>
        <p:nvSpPr>
          <p:cNvPr id="18" name="Freeform 17"/>
          <p:cNvSpPr/>
          <p:nvPr/>
        </p:nvSpPr>
        <p:spPr>
          <a:xfrm>
            <a:off x="59944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18"/>
          <p:cNvSpPr/>
          <p:nvPr/>
        </p:nvSpPr>
        <p:spPr>
          <a:xfrm rot="5400000">
            <a:off x="2739547" y="3895012"/>
            <a:ext cx="1045867" cy="405259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 19"/>
          <p:cNvSpPr/>
          <p:nvPr/>
        </p:nvSpPr>
        <p:spPr>
          <a:xfrm rot="5400000">
            <a:off x="5612659" y="3915968"/>
            <a:ext cx="1044564" cy="4258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72515" y="1251306"/>
            <a:ext cx="2133599" cy="72338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05602" y="1233097"/>
            <a:ext cx="228598" cy="89025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0847" y="1589499"/>
            <a:ext cx="11623284" cy="2733864"/>
            <a:chOff x="200847" y="1589499"/>
            <a:chExt cx="11623284" cy="2733864"/>
          </a:xfrm>
        </p:grpSpPr>
        <p:grpSp>
          <p:nvGrpSpPr>
            <p:cNvPr id="37" name="Group 36"/>
            <p:cNvGrpSpPr/>
            <p:nvPr/>
          </p:nvGrpSpPr>
          <p:grpSpPr>
            <a:xfrm>
              <a:off x="200847" y="1589499"/>
              <a:ext cx="8679372" cy="2239214"/>
              <a:chOff x="200847" y="1589499"/>
              <a:chExt cx="8679372" cy="2239214"/>
            </a:xfrm>
            <a:solidFill>
              <a:srgbClr val="FFFF66"/>
            </a:solidFill>
          </p:grpSpPr>
          <p:sp>
            <p:nvSpPr>
              <p:cNvPr id="45" name="TextBox 44"/>
              <p:cNvSpPr txBox="1"/>
              <p:nvPr/>
            </p:nvSpPr>
            <p:spPr>
              <a:xfrm>
                <a:off x="1756453" y="1612996"/>
                <a:ext cx="177599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Search engines</a:t>
                </a:r>
                <a:endParaRPr lang="en-US" sz="20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4428" y="2068519"/>
                <a:ext cx="105516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Filtering</a:t>
                </a:r>
                <a:endParaRPr lang="en-US" sz="20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0847" y="2562263"/>
                <a:ext cx="174252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Recommender</a:t>
                </a:r>
                <a:endParaRPr lang="en-US" sz="20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50697" y="3148459"/>
                <a:ext cx="179164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Summarization</a:t>
                </a:r>
                <a:endParaRPr lang="en-US" sz="2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86860" y="1604669"/>
                <a:ext cx="12494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Clustering</a:t>
                </a:r>
                <a:endParaRPr lang="en-US" sz="20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60329" y="1589499"/>
                <a:ext cx="17211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Categorization</a:t>
                </a:r>
                <a:endParaRPr lang="en-US" sz="20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356789" y="2119855"/>
                <a:ext cx="152343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Topic mining</a:t>
                </a:r>
                <a:endParaRPr lang="en-US" sz="20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78690" y="2604536"/>
                <a:ext cx="128439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Sentiment</a:t>
                </a:r>
                <a:endParaRPr lang="en-US" sz="20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34895" y="3407698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11089" y="3087831"/>
                <a:ext cx="1273426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Prediction</a:t>
                </a:r>
                <a:endParaRPr lang="en-US" sz="2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64205" y="342860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906000" y="1589499"/>
              <a:ext cx="1918131" cy="2733864"/>
              <a:chOff x="9906000" y="1589499"/>
              <a:chExt cx="1918131" cy="2733864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9906000" y="1589499"/>
                <a:ext cx="185191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Medical/Health</a:t>
                </a:r>
                <a:endParaRPr lang="en-US" sz="20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246649" y="2483419"/>
                <a:ext cx="123822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Education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343022" y="2013106"/>
                <a:ext cx="104547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Security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9437" y="2937676"/>
                <a:ext cx="110479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Business</a:t>
                </a:r>
                <a:endParaRPr lang="en-US" sz="2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281721" y="3403553"/>
                <a:ext cx="154241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Social Media</a:t>
                </a:r>
                <a:endParaRPr lang="en-US" sz="20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798275" y="392325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5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410</Words>
  <Application>Microsoft Office PowerPoint</Application>
  <PresentationFormat>Widescreen</PresentationFormat>
  <Paragraphs>139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宋体</vt:lpstr>
      <vt:lpstr>Arial</vt:lpstr>
      <vt:lpstr>Arial Narrow</vt:lpstr>
      <vt:lpstr>Calibri</vt:lpstr>
      <vt:lpstr>Gill Sans MT</vt:lpstr>
      <vt:lpstr>Symbol</vt:lpstr>
      <vt:lpstr>Wingdings</vt:lpstr>
      <vt:lpstr>Office Theme</vt:lpstr>
      <vt:lpstr>CS510   Advanced Information Retrieval  Topic Overview  </vt:lpstr>
      <vt:lpstr>Text data cover all kinds of topics</vt:lpstr>
      <vt:lpstr>Humans as Subjective &amp; Intelligent “Sensors”</vt:lpstr>
      <vt:lpstr>Unique Value of Text Data</vt:lpstr>
      <vt:lpstr>However, NLP is difficult!  </vt:lpstr>
      <vt:lpstr> TextScope to enhance human perception  </vt:lpstr>
      <vt:lpstr>Examples of TextScope Applications </vt:lpstr>
      <vt:lpstr>Main Techniques for Building a TextScope:  Text Retrieval + Text Analysis</vt:lpstr>
      <vt:lpstr>This Course: Statistical Language Models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 </cp:lastModifiedBy>
  <cp:revision>39</cp:revision>
  <dcterms:created xsi:type="dcterms:W3CDTF">2013-09-17T19:36:26Z</dcterms:created>
  <dcterms:modified xsi:type="dcterms:W3CDTF">2021-01-24T19:20:45Z</dcterms:modified>
</cp:coreProperties>
</file>