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8" r:id="rId2"/>
    <p:sldId id="271" r:id="rId3"/>
    <p:sldId id="272" r:id="rId4"/>
    <p:sldId id="273" r:id="rId5"/>
    <p:sldId id="287" r:id="rId6"/>
    <p:sldId id="274" r:id="rId7"/>
    <p:sldId id="276" r:id="rId8"/>
    <p:sldId id="277" r:id="rId9"/>
    <p:sldId id="279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2" y="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FB1B-102D-4D47-AF34-E538E05D4CA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8B831-0FC7-4A79-A82A-0AA456E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684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714" y="121523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152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3048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1219140"/>
            <a:ext cx="11684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8800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34" y="6570366"/>
            <a:ext cx="2230967" cy="2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817033" y="3127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9" name="Picture 15" descr="C:\Users\zhai\Pictures\uiuc-logo-2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564478"/>
            <a:ext cx="300567" cy="2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hai\Pictures\timan-newlogo-40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38" y="6492082"/>
            <a:ext cx="1010463" cy="3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illinois/spring2021/cs510" TargetMode="External"/><Relationship Id="rId2" Type="http://schemas.openxmlformats.org/officeDocument/2006/relationships/hyperlink" Target="https://learn.illinois.edu/course/view.php?id=5808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ganclaypool.com/" TargetMode="External"/><Relationship Id="rId2" Type="http://schemas.openxmlformats.org/officeDocument/2006/relationships/hyperlink" Target="http://www.library.illinois.edu/proxy/go.php?url=http://dl.acm.org/citation.cfm?id=291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wpublishers.com/i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088" y="230024"/>
            <a:ext cx="10477500" cy="2122715"/>
          </a:xfrm>
        </p:spPr>
        <p:txBody>
          <a:bodyPr>
            <a:normAutofit fontScale="90000"/>
          </a:bodyPr>
          <a:lstStyle/>
          <a:p>
            <a:r>
              <a:rPr lang="en-US" altLang="en-US" sz="4900" dirty="0"/>
              <a:t>CS510</a:t>
            </a:r>
            <a:r>
              <a:rPr lang="en-US" altLang="en-US" dirty="0"/>
              <a:t>   </a:t>
            </a:r>
            <a:r>
              <a:rPr lang="en-US" altLang="en-US" sz="4900" dirty="0" smtClean="0"/>
              <a:t>Advanced Information Retrieval </a:t>
            </a:r>
            <a:br>
              <a:rPr lang="en-US" altLang="en-US" sz="4900" dirty="0" smtClean="0"/>
            </a:br>
            <a:r>
              <a:rPr lang="en-US" altLang="en-US" sz="5300" b="1" dirty="0" smtClean="0"/>
              <a:t>Course Orientation</a:t>
            </a:r>
            <a:r>
              <a:rPr lang="en-US" altLang="en-US" sz="5300" b="1" dirty="0" smtClean="0"/>
              <a:t> </a:t>
            </a:r>
            <a:r>
              <a:rPr lang="en-US" altLang="en-US" sz="5300" b="1" dirty="0"/>
              <a:t/>
            </a:r>
            <a:br>
              <a:rPr lang="en-US" altLang="en-US" sz="5300" b="1" dirty="0"/>
            </a:br>
            <a:endParaRPr lang="en-US" b="1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043" y="5859835"/>
            <a:ext cx="11353800" cy="609600"/>
          </a:xfrm>
        </p:spPr>
        <p:txBody>
          <a:bodyPr>
            <a:normAutofit/>
          </a:bodyPr>
          <a:lstStyle/>
          <a:p>
            <a:r>
              <a:rPr lang="en-US" altLang="en-US" sz="2800" i="1" dirty="0" smtClean="0"/>
              <a:t>Department </a:t>
            </a:r>
            <a:r>
              <a:rPr lang="en-US" altLang="en-US" sz="2800" i="1" dirty="0" smtClean="0"/>
              <a:t>of Computer </a:t>
            </a:r>
            <a:r>
              <a:rPr lang="en-US" altLang="en-US" sz="2800" i="1" dirty="0" smtClean="0"/>
              <a:t>Science, University </a:t>
            </a:r>
            <a:r>
              <a:rPr lang="en-US" altLang="en-US" sz="2800" i="1" dirty="0" smtClean="0"/>
              <a:t>of Illinois at </a:t>
            </a:r>
            <a:r>
              <a:rPr lang="en-US" altLang="en-US" sz="2800" i="1" dirty="0" smtClean="0"/>
              <a:t>Urbana-Champaign</a:t>
            </a:r>
            <a:endParaRPr lang="en-US" altLang="en-US" b="1" dirty="0" smtClean="0"/>
          </a:p>
          <a:p>
            <a:endParaRPr lang="en-US" altLang="en-US" sz="2000" b="0" i="1" dirty="0" smtClean="0"/>
          </a:p>
          <a:p>
            <a:pPr>
              <a:spcBef>
                <a:spcPts val="600"/>
              </a:spcBef>
            </a:pPr>
            <a:endParaRPr lang="en-US" altLang="en-US" sz="2400" b="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752600" y="1828800"/>
            <a:ext cx="2069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i="1" dirty="0"/>
              <a:t>Instructor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8699" y="1862686"/>
            <a:ext cx="3692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i="1" dirty="0" smtClean="0"/>
              <a:t>Teaching Assistant</a:t>
            </a:r>
            <a:endParaRPr lang="en-US" altLang="en-US" sz="3600" b="1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243" y="2450789"/>
            <a:ext cx="5981700" cy="67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 err="1" smtClean="0"/>
              <a:t>ChengXiang</a:t>
            </a:r>
            <a:r>
              <a:rPr lang="en-US" altLang="en-US" sz="3600" b="1" dirty="0" smtClean="0"/>
              <a:t> (“Cheng”) Zhai</a:t>
            </a:r>
          </a:p>
          <a:p>
            <a:pPr>
              <a:spcBef>
                <a:spcPts val="600"/>
              </a:spcBef>
            </a:pPr>
            <a:endParaRPr lang="en-US" altLang="en-US" sz="24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71838" y="2450789"/>
            <a:ext cx="5486400" cy="85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 err="1" smtClean="0"/>
              <a:t>Assma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Boughoula</a:t>
            </a:r>
            <a:endParaRPr lang="en-US" altLang="en-US" sz="3600" b="1" dirty="0" smtClean="0"/>
          </a:p>
          <a:p>
            <a:endParaRPr lang="en-US" altLang="en-US" sz="3900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sz="2000" i="1" dirty="0" smtClean="0"/>
          </a:p>
          <a:p>
            <a:pPr>
              <a:spcBef>
                <a:spcPts val="600"/>
              </a:spcBef>
            </a:pPr>
            <a:endParaRPr lang="en-US" alt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r="8148" b="13565"/>
          <a:stretch/>
        </p:blipFill>
        <p:spPr>
          <a:xfrm>
            <a:off x="7315200" y="3429000"/>
            <a:ext cx="1981200" cy="2180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5"/>
          <a:stretch/>
        </p:blipFill>
        <p:spPr>
          <a:xfrm>
            <a:off x="1752600" y="3349245"/>
            <a:ext cx="1905000" cy="228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Course Information &amp; Platform</a:t>
            </a:r>
            <a:endParaRPr lang="en-US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/>
              <a:t>Moodle</a:t>
            </a:r>
            <a:r>
              <a:rPr lang="en-US" altLang="en-US" sz="4000" dirty="0" smtClean="0"/>
              <a:t>: </a:t>
            </a: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>
                <a:hlinkClick r:id="rId2"/>
              </a:rPr>
              <a:t>https://</a:t>
            </a:r>
            <a:r>
              <a:rPr lang="en-US" altLang="en-US" sz="4000" dirty="0" smtClean="0">
                <a:hlinkClick r:id="rId2"/>
              </a:rPr>
              <a:t>learn.illinois.edu/course/view.php?id=58087</a:t>
            </a:r>
            <a:r>
              <a:rPr lang="en-US" altLang="en-US" sz="4000" dirty="0" smtClean="0"/>
              <a:t> </a:t>
            </a: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/>
              <a:t>Piazza: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>
                <a:hlinkClick r:id="rId3"/>
              </a:rPr>
              <a:t>https://</a:t>
            </a:r>
            <a:r>
              <a:rPr lang="en-US" altLang="en-US" sz="4000" dirty="0" smtClean="0">
                <a:hlinkClick r:id="rId3"/>
              </a:rPr>
              <a:t>piazza.com/illinois/spring2021/cs510</a:t>
            </a: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40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70D753C-F2C0-436F-BF5E-FC54E15972A4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Course Goal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7094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Advanced (graduate-level) introduction to the field of information retrieval (IR), broadly including Text mining 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Goal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Provide a systematic introduction to statistical language models and their applications in text retrieval and text analysis  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Provide an opportunity for students to explore frontier topics via course projects (customized toward the interests of students) 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Give students enough training for doing research in IR or applying advanced IR techniques to applications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 smtClean="0"/>
              <a:t>Tangible outcome: research paper, open source code, and application system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B73B178-AF7B-416E-85BB-6B9D7E75A08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Prerequisites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34758"/>
            <a:ext cx="11684000" cy="495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Basic concepts in CS410 Text Info Systems</a:t>
            </a:r>
          </a:p>
          <a:p>
            <a:r>
              <a:rPr lang="en-US" altLang="en-US" dirty="0" smtClean="0"/>
              <a:t>Programming skills: CS225 or equivalent level</a:t>
            </a:r>
          </a:p>
          <a:p>
            <a:r>
              <a:rPr lang="en-US" altLang="en-US" dirty="0" smtClean="0"/>
              <a:t>A good knowledge of basic probability and statistics</a:t>
            </a:r>
          </a:p>
          <a:p>
            <a:r>
              <a:rPr lang="en-US" altLang="en-US" dirty="0" smtClean="0"/>
              <a:t>Knowledge of one or more of the following areas is a plus, but not required:  Information Retrieval, Machine Learning, Data Mining, Natural Language Processing</a:t>
            </a:r>
          </a:p>
          <a:p>
            <a:r>
              <a:rPr lang="en-US" altLang="en-US" dirty="0" smtClean="0"/>
              <a:t>Contact the instructor if you aren’t sure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1E46CDC-B558-42EC-BA32-40BD5F3CE2B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Course Design &amp;</a:t>
            </a:r>
            <a:r>
              <a:rPr lang="en-US" altLang="en-US" dirty="0" smtClean="0"/>
              <a:t> Activities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1143000"/>
            <a:ext cx="11684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Provide students with </a:t>
            </a:r>
            <a:r>
              <a:rPr lang="en-US" altLang="en-US" sz="2800" b="1" dirty="0" smtClean="0"/>
              <a:t>theoretical foundation</a:t>
            </a:r>
            <a:r>
              <a:rPr lang="en-US" altLang="en-US" sz="2800" dirty="0" smtClean="0"/>
              <a:t>: 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Weekly </a:t>
            </a:r>
            <a:r>
              <a:rPr lang="en-US" altLang="en-US" sz="2400" b="1" dirty="0" smtClean="0"/>
              <a:t>lecture videos </a:t>
            </a:r>
            <a:r>
              <a:rPr lang="en-US" altLang="en-US" sz="2400" dirty="0" smtClean="0"/>
              <a:t>+ </a:t>
            </a:r>
            <a:r>
              <a:rPr lang="en-US" altLang="en-US" sz="2400" b="1" dirty="0" smtClean="0"/>
              <a:t>readings</a:t>
            </a:r>
            <a:r>
              <a:rPr lang="en-US" altLang="en-US" sz="2400" dirty="0" smtClean="0"/>
              <a:t> (lasting for about 3/4 of the semester)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Regular </a:t>
            </a:r>
            <a:r>
              <a:rPr lang="en-US" altLang="en-US" sz="2400" b="1" dirty="0" smtClean="0"/>
              <a:t>quizzes</a:t>
            </a:r>
            <a:r>
              <a:rPr lang="en-US" altLang="en-US" sz="2400" dirty="0" smtClean="0"/>
              <a:t> (automatically graded) + </a:t>
            </a:r>
            <a:r>
              <a:rPr lang="en-US" altLang="en-US" sz="2400" b="1" dirty="0" smtClean="0"/>
              <a:t>assignments</a:t>
            </a:r>
            <a:r>
              <a:rPr lang="en-US" altLang="en-US" sz="2400" dirty="0" smtClean="0"/>
              <a:t> (peer graded) on Moodle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Late midterm </a:t>
            </a:r>
            <a:r>
              <a:rPr lang="en-US" altLang="en-US" sz="2400" b="1" dirty="0" smtClean="0"/>
              <a:t>exam</a:t>
            </a:r>
            <a:r>
              <a:rPr lang="en-US" altLang="en-US" sz="2400" dirty="0" smtClean="0"/>
              <a:t> (covering questions in quizzes or assignments)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Provide students with </a:t>
            </a:r>
            <a:r>
              <a:rPr lang="en-US" altLang="en-US" sz="2800" b="1" dirty="0" smtClean="0"/>
              <a:t>experimental </a:t>
            </a:r>
            <a:r>
              <a:rPr lang="en-US" altLang="en-US" sz="2800" b="1" dirty="0" smtClean="0"/>
              <a:t>s</a:t>
            </a:r>
            <a:r>
              <a:rPr lang="en-US" altLang="en-US" sz="2800" b="1" dirty="0" smtClean="0"/>
              <a:t>kills</a:t>
            </a:r>
            <a:r>
              <a:rPr lang="en-US" altLang="en-US" sz="28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Leaderboard-based </a:t>
            </a:r>
            <a:r>
              <a:rPr lang="en-US" altLang="en-US" sz="2400" b="1" dirty="0" smtClean="0"/>
              <a:t>competitions</a:t>
            </a:r>
            <a:r>
              <a:rPr lang="en-US" altLang="en-US" sz="2400" dirty="0" smtClean="0"/>
              <a:t> 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Provide students with an opportunity for </a:t>
            </a:r>
            <a:r>
              <a:rPr lang="en-US" altLang="en-US" sz="2800" b="1" dirty="0" smtClean="0"/>
              <a:t>open exploration </a:t>
            </a:r>
            <a:r>
              <a:rPr lang="en-US" altLang="en-US" sz="2800" dirty="0" smtClean="0"/>
              <a:t>&amp; </a:t>
            </a:r>
            <a:r>
              <a:rPr lang="en-US" altLang="en-US" sz="2800" b="1" dirty="0" smtClean="0"/>
              <a:t>collaboration</a:t>
            </a: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Multi-track </a:t>
            </a:r>
            <a:r>
              <a:rPr lang="en-US" altLang="en-US" sz="2400" b="1" dirty="0" smtClean="0"/>
              <a:t>course project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Research Track</a:t>
            </a:r>
            <a:r>
              <a:rPr lang="en-US" altLang="en-US" sz="2400" dirty="0" smtClean="0"/>
              <a:t>: </a:t>
            </a:r>
            <a:r>
              <a:rPr lang="en-US" altLang="en-US" sz="2400" dirty="0" smtClean="0"/>
              <a:t>Discovery of new knowledge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</a:t>
            </a:r>
            <a:r>
              <a:rPr lang="en-US" altLang="en-US" sz="2400" dirty="0"/>
              <a:t> </a:t>
            </a:r>
            <a:r>
              <a:rPr lang="en-US" altLang="en-US" sz="2400" b="1" dirty="0" smtClean="0"/>
              <a:t>submission/publication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Development Track</a:t>
            </a:r>
            <a:r>
              <a:rPr lang="en-US" altLang="en-US" sz="2400" dirty="0" smtClean="0"/>
              <a:t>: </a:t>
            </a:r>
            <a:r>
              <a:rPr lang="en-US" altLang="en-US" sz="2400" dirty="0" smtClean="0"/>
              <a:t> Creation of new technology</a:t>
            </a:r>
            <a:r>
              <a:rPr lang="en-US" altLang="en-US" sz="2400" dirty="0" smtClean="0"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 </a:t>
            </a:r>
            <a:r>
              <a:rPr lang="en-US" altLang="en-US" sz="2400" dirty="0"/>
              <a:t> </a:t>
            </a:r>
            <a:r>
              <a:rPr lang="en-US" altLang="en-US" sz="2400" b="1" dirty="0" smtClean="0"/>
              <a:t>open source contribution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Application Track</a:t>
            </a:r>
            <a:r>
              <a:rPr lang="en-US" altLang="en-US" sz="2400" dirty="0" smtClean="0"/>
              <a:t>: Creation of new application </a:t>
            </a:r>
            <a:r>
              <a:rPr lang="en-US" altLang="en-US" sz="2400" dirty="0">
                <a:sym typeface="Wingdings" panose="05000000000000000000" pitchFamily="2" charset="2"/>
              </a:rPr>
              <a:t> </a:t>
            </a:r>
            <a:r>
              <a:rPr lang="en-US" altLang="en-US" sz="2400" dirty="0"/>
              <a:t> </a:t>
            </a:r>
            <a:r>
              <a:rPr lang="en-US" altLang="en-US" sz="2400" b="1" dirty="0" smtClean="0"/>
              <a:t>useful application </a:t>
            </a:r>
            <a:endParaRPr lang="en-US" altLang="en-US" sz="2400" b="1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EA249D-10CB-41ED-9C3A-82515F9B7CCB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4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743200" y="888496"/>
            <a:ext cx="6705600" cy="2757169"/>
          </a:xfrm>
          <a:prstGeom prst="rect">
            <a:avLst/>
          </a:prstGeom>
          <a:pattFill prst="pct20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64318" y="5809593"/>
            <a:ext cx="5703482" cy="591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427672" y="3774918"/>
            <a:ext cx="5317774" cy="520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15200" y="1396561"/>
            <a:ext cx="1981200" cy="2104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05347" y="1388063"/>
            <a:ext cx="2127194" cy="209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396561"/>
            <a:ext cx="1905404" cy="2096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Activities &amp; Grading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098" y="4804360"/>
            <a:ext cx="1706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Theoretical 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Foundation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8499" y="3801998"/>
            <a:ext cx="5236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Leaderboard-based Competitions 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88038" y="5809594"/>
            <a:ext cx="4900762" cy="59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Lecture Videos &amp; Readings  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779125"/>
            <a:ext cx="2500813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Quizzes </a:t>
            </a:r>
          </a:p>
          <a:p>
            <a:pPr algn="ctr"/>
            <a:r>
              <a:rPr lang="en-US" sz="2800" b="1" dirty="0" smtClean="0"/>
              <a:t>(Auto-Graded)  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93566" y="4779286"/>
            <a:ext cx="2533835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Assignments</a:t>
            </a:r>
          </a:p>
          <a:p>
            <a:pPr algn="ctr"/>
            <a:r>
              <a:rPr lang="en-US" sz="2800" b="1" dirty="0" smtClean="0"/>
              <a:t> (Peer-Graded)  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852" y="3820294"/>
            <a:ext cx="2730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Experimental Skills 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98" y="1396561"/>
            <a:ext cx="2456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Open </a:t>
            </a:r>
          </a:p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Exploration </a:t>
            </a:r>
          </a:p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Collaboration  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4061" y="2765920"/>
            <a:ext cx="1530483" cy="815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 smtClean="0"/>
              <a:t>Research</a:t>
            </a:r>
          </a:p>
          <a:p>
            <a:pPr algn="ctr">
              <a:lnSpc>
                <a:spcPts val="2800"/>
              </a:lnSpc>
            </a:pPr>
            <a:r>
              <a:rPr lang="en-US" sz="2800" b="1" dirty="0" smtClean="0"/>
              <a:t>Track 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89717" y="1573249"/>
            <a:ext cx="187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Publications 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3006" y="1396561"/>
            <a:ext cx="20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Open Source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Contributions 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9459" y="1388063"/>
            <a:ext cx="1832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End-User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Applications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3788871" y="2061995"/>
            <a:ext cx="251845" cy="7135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893354" y="2279883"/>
            <a:ext cx="309785" cy="4264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7967579" y="2295933"/>
            <a:ext cx="309785" cy="4264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49070" y="5018559"/>
            <a:ext cx="123943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 </a:t>
            </a:r>
            <a:endParaRPr lang="en-US" sz="32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4800" y="4416502"/>
            <a:ext cx="11304182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4418" y="3657600"/>
            <a:ext cx="11304182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68874" y="1865144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30%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903671" y="3640918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1</a:t>
            </a:r>
            <a:r>
              <a:rPr lang="en-US" sz="3600" b="1" dirty="0" smtClean="0">
                <a:solidFill>
                  <a:srgbClr val="FF0000"/>
                </a:solidFill>
              </a:rPr>
              <a:t>0%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03672" y="4900678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6</a:t>
            </a:r>
            <a:r>
              <a:rPr lang="en-US" sz="3600" b="1" dirty="0" smtClean="0">
                <a:solidFill>
                  <a:srgbClr val="FF0000"/>
                </a:solidFill>
              </a:rPr>
              <a:t>0%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7299" y="4699833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20%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30942" y="4432125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5%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88800" y="4401418"/>
            <a:ext cx="901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15%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2046" y="888496"/>
            <a:ext cx="1239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Project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970118" y="2707116"/>
            <a:ext cx="2197654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 smtClean="0"/>
              <a:t>Development</a:t>
            </a:r>
          </a:p>
          <a:p>
            <a:pPr algn="ctr">
              <a:lnSpc>
                <a:spcPts val="2800"/>
              </a:lnSpc>
            </a:pPr>
            <a:r>
              <a:rPr lang="en-US" sz="2800" b="1" dirty="0" smtClean="0"/>
              <a:t>Track 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294555" y="2693396"/>
            <a:ext cx="1884811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b="1" dirty="0" smtClean="0"/>
              <a:t>Application</a:t>
            </a:r>
          </a:p>
          <a:p>
            <a:pPr algn="ctr">
              <a:lnSpc>
                <a:spcPts val="2800"/>
              </a:lnSpc>
            </a:pPr>
            <a:r>
              <a:rPr lang="en-US" sz="2800" b="1" dirty="0" smtClean="0"/>
              <a:t>Track </a:t>
            </a:r>
            <a:endParaRPr lang="en-US" sz="28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399514" y="2493085"/>
            <a:ext cx="971492" cy="0"/>
          </a:xfrm>
          <a:prstGeom prst="straightConnector1">
            <a:avLst/>
          </a:prstGeom>
          <a:ln w="539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2026" y="2473667"/>
            <a:ext cx="971492" cy="0"/>
          </a:xfrm>
          <a:prstGeom prst="straightConnector1">
            <a:avLst/>
          </a:prstGeom>
          <a:ln w="539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Online Weekly Office </a:t>
            </a:r>
            <a:r>
              <a:rPr lang="en-US" altLang="en-US" dirty="0" smtClean="0"/>
              <a:t>Hours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021830"/>
            <a:ext cx="11709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/>
              <a:t>Instructor</a:t>
            </a:r>
            <a:r>
              <a:rPr lang="en-US" altLang="en-US" dirty="0" smtClean="0"/>
              <a:t>: </a:t>
            </a:r>
            <a:r>
              <a:rPr lang="en-US" altLang="en-US" b="1" dirty="0" err="1" smtClean="0"/>
              <a:t>ChengXiang</a:t>
            </a:r>
            <a:r>
              <a:rPr lang="en-US" altLang="en-US" b="1" dirty="0" smtClean="0"/>
              <a:t> (“Cheng”)  Zhai</a:t>
            </a:r>
            <a:endParaRPr lang="en-US" altLang="en-US" b="1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8-9pm</a:t>
            </a:r>
            <a:r>
              <a:rPr lang="en-US" altLang="en-US" b="0" dirty="0" smtClean="0"/>
              <a:t> </a:t>
            </a:r>
            <a:r>
              <a:rPr lang="en-US" altLang="en-US" dirty="0" smtClean="0"/>
              <a:t>Tuesdays &amp; </a:t>
            </a:r>
            <a:r>
              <a:rPr lang="en-US" altLang="en-US" dirty="0" smtClean="0"/>
              <a:t>10am</a:t>
            </a:r>
            <a:r>
              <a:rPr lang="en-US" altLang="en-US" b="0" dirty="0" smtClean="0"/>
              <a:t>-11am </a:t>
            </a:r>
            <a:r>
              <a:rPr lang="en-US" altLang="en-US" dirty="0" smtClean="0"/>
              <a:t>Friday</a:t>
            </a:r>
            <a:r>
              <a:rPr lang="en-US" altLang="en-US" b="0" dirty="0" smtClean="0"/>
              <a:t>s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TA</a:t>
            </a:r>
            <a:r>
              <a:rPr lang="en-US" altLang="en-US" dirty="0" smtClean="0"/>
              <a:t>: </a:t>
            </a:r>
            <a:r>
              <a:rPr lang="en-US" altLang="en-US" b="1" dirty="0" err="1" smtClean="0"/>
              <a:t>Assma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Boughoula</a:t>
            </a:r>
            <a:endParaRPr lang="en-US" altLang="en-US" b="1" dirty="0" smtClean="0"/>
          </a:p>
          <a:p>
            <a:pPr lvl="1">
              <a:lnSpc>
                <a:spcPct val="90000"/>
              </a:lnSpc>
            </a:pPr>
            <a:r>
              <a:rPr lang="en-US" altLang="en-US" b="0" dirty="0" smtClean="0"/>
              <a:t>12-1pm Mondays &amp; 6-7pm Wednesdays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Occasionally, we may need to change the time of our office hours (new times will be posted on Moodle)</a:t>
            </a:r>
            <a:endParaRPr lang="en-US" altLang="en-US" b="0" dirty="0" smtClean="0"/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Piazza as </a:t>
            </a:r>
            <a:r>
              <a:rPr lang="en-US" altLang="en-US" b="1" dirty="0" smtClean="0"/>
              <a:t>a “virtual classroom”</a:t>
            </a:r>
            <a:endParaRPr lang="en-US" altLang="en-US" b="1" dirty="0" smtClean="0"/>
          </a:p>
          <a:p>
            <a:pPr lvl="1">
              <a:lnSpc>
                <a:spcPct val="90000"/>
              </a:lnSpc>
            </a:pPr>
            <a:r>
              <a:rPr lang="en-US" altLang="en-US" b="1" dirty="0" smtClean="0"/>
              <a:t>Post your question on Piazza as soon as you have it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Share your expertise by helping answer questions from your peers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Initiate discussions of any technical issues related to the course </a:t>
            </a:r>
            <a:endParaRPr lang="en-US" altLang="en-US" b="0" dirty="0" smtClean="0"/>
          </a:p>
          <a:p>
            <a:pPr>
              <a:lnSpc>
                <a:spcPct val="90000"/>
              </a:lnSpc>
            </a:pPr>
            <a:endParaRPr lang="en-US" altLang="en-US" b="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7B0C492-CB53-4774-BE58-B33F383F4FE3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Major Topics of Lectures 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 smtClean="0"/>
              <a:t>Background</a:t>
            </a:r>
            <a:r>
              <a:rPr lang="en-US" altLang="en-US" sz="2800" dirty="0"/>
              <a:t>, overview of </a:t>
            </a:r>
            <a:r>
              <a:rPr lang="en-US" altLang="en-US" sz="2800" dirty="0" smtClean="0"/>
              <a:t>text retrieval &amp; analysis; relevant </a:t>
            </a:r>
            <a:r>
              <a:rPr lang="en-US" altLang="en-US" sz="2800" dirty="0"/>
              <a:t>math </a:t>
            </a:r>
            <a:endParaRPr lang="en-US" altLang="en-US" sz="2800" dirty="0" smtClean="0"/>
          </a:p>
          <a:p>
            <a:r>
              <a:rPr lang="en-US" altLang="en-US" sz="2800" dirty="0" smtClean="0"/>
              <a:t>Overview of statistical language models (LMs)</a:t>
            </a:r>
          </a:p>
          <a:p>
            <a:r>
              <a:rPr lang="en-US" altLang="en-US" sz="2800" dirty="0" smtClean="0"/>
              <a:t>N-gram LMs </a:t>
            </a:r>
            <a:endParaRPr lang="en-US" altLang="en-US" sz="2800" dirty="0" smtClean="0"/>
          </a:p>
          <a:p>
            <a:r>
              <a:rPr lang="en-US" altLang="en-US" sz="2800" dirty="0" smtClean="0"/>
              <a:t>Language Models for Information Retrieval </a:t>
            </a:r>
            <a:endParaRPr lang="en-US" altLang="en-US" sz="2800" dirty="0" smtClean="0"/>
          </a:p>
          <a:p>
            <a:r>
              <a:rPr lang="en-US" altLang="en-US" sz="2800" dirty="0" smtClean="0"/>
              <a:t>Mixture LMs  (PLSA, </a:t>
            </a:r>
            <a:r>
              <a:rPr lang="en-US" altLang="en-US" sz="2800" dirty="0" smtClean="0"/>
              <a:t>LDA) </a:t>
            </a:r>
            <a:endParaRPr lang="en-US" altLang="en-US" sz="2800" dirty="0" smtClean="0"/>
          </a:p>
          <a:p>
            <a:r>
              <a:rPr lang="en-US" altLang="en-US" sz="2800" dirty="0" smtClean="0"/>
              <a:t>State-Space LMs (Hidden </a:t>
            </a:r>
            <a:r>
              <a:rPr lang="en-US" altLang="en-US" sz="2800" dirty="0" smtClean="0"/>
              <a:t>Markov </a:t>
            </a:r>
            <a:r>
              <a:rPr lang="en-US" altLang="en-US" sz="2800" dirty="0" smtClean="0"/>
              <a:t>Models)  </a:t>
            </a:r>
            <a:endParaRPr lang="en-US" altLang="en-US" sz="2800" dirty="0" smtClean="0"/>
          </a:p>
          <a:p>
            <a:r>
              <a:rPr lang="en-US" altLang="en-US" sz="2800" dirty="0" smtClean="0"/>
              <a:t>Contextualized LMs </a:t>
            </a:r>
            <a:endParaRPr lang="en-US" altLang="en-US" sz="2800" dirty="0"/>
          </a:p>
          <a:p>
            <a:r>
              <a:rPr lang="en-US" altLang="en-US" sz="2800" dirty="0" smtClean="0"/>
              <a:t>Learning </a:t>
            </a:r>
            <a:r>
              <a:rPr lang="en-US" altLang="en-US" sz="2800" dirty="0" smtClean="0"/>
              <a:t>to rank </a:t>
            </a:r>
          </a:p>
          <a:p>
            <a:r>
              <a:rPr lang="en-US" altLang="en-US" sz="2800" dirty="0" smtClean="0"/>
              <a:t>Neural language models (word embedding, </a:t>
            </a:r>
            <a:r>
              <a:rPr lang="en-US" altLang="en-US" sz="2800" dirty="0" smtClean="0"/>
              <a:t>deep </a:t>
            </a:r>
            <a:r>
              <a:rPr lang="en-US" altLang="en-US" sz="2800" dirty="0" smtClean="0"/>
              <a:t>learning for IR) 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F982426-3742-41FF-8CB6-1E6B7D79749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 bwMode="auto">
          <a:xfrm flipH="1">
            <a:off x="4301029" y="4119955"/>
            <a:ext cx="465375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Your Work </a:t>
            </a:r>
            <a:r>
              <a:rPr lang="en-US" altLang="en-US" dirty="0" smtClean="0"/>
              <a:t>Load Distribution </a:t>
            </a:r>
            <a:endParaRPr lang="en-US" altLang="en-US" dirty="0" smtClean="0"/>
          </a:p>
        </p:txBody>
      </p:sp>
      <p:sp>
        <p:nvSpPr>
          <p:cNvPr id="13340" name="Slide Number Placeholder 3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3CFA6C9-FD40-4782-A11B-7AD264AFE9F7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9286" y="3272135"/>
            <a:ext cx="3153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Quizzes &amp;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Assignments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3007845" y="1915965"/>
            <a:ext cx="13408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 smtClean="0">
                <a:latin typeface="Gill Sans MT" panose="020B0502020104020203" pitchFamily="34" charset="0"/>
              </a:rPr>
              <a:t>First Day of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>
                <a:latin typeface="Gill Sans MT" panose="020B0502020104020203" pitchFamily="34" charset="0"/>
              </a:rPr>
              <a:t>I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nstruction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3317" name="Straight Connector 26"/>
          <p:cNvCxnSpPr>
            <a:cxnSpLocks noChangeShapeType="1"/>
          </p:cNvCxnSpPr>
          <p:nvPr/>
        </p:nvCxnSpPr>
        <p:spPr bwMode="auto">
          <a:xfrm rot="5400000">
            <a:off x="9675788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Straight Connector 27"/>
          <p:cNvCxnSpPr>
            <a:cxnSpLocks noChangeShapeType="1"/>
          </p:cNvCxnSpPr>
          <p:nvPr/>
        </p:nvCxnSpPr>
        <p:spPr bwMode="auto">
          <a:xfrm rot="5400000">
            <a:off x="7770788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TextBox 29"/>
          <p:cNvSpPr txBox="1">
            <a:spLocks noChangeArrowheads="1"/>
          </p:cNvSpPr>
          <p:nvPr/>
        </p:nvSpPr>
        <p:spPr bwMode="auto">
          <a:xfrm>
            <a:off x="1663700" y="5259536"/>
            <a:ext cx="107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>
                <a:latin typeface="Gill Sans MT" panose="020B0502020104020203" pitchFamily="34" charset="0"/>
              </a:rPr>
              <a:t>Project</a:t>
            </a:r>
          </a:p>
        </p:txBody>
      </p:sp>
      <p:cxnSp>
        <p:nvCxnSpPr>
          <p:cNvPr id="13320" name="Straight Arrow Connector 31"/>
          <p:cNvCxnSpPr>
            <a:cxnSpLocks noChangeShapeType="1"/>
          </p:cNvCxnSpPr>
          <p:nvPr/>
        </p:nvCxnSpPr>
        <p:spPr bwMode="auto">
          <a:xfrm>
            <a:off x="2589188" y="1905000"/>
            <a:ext cx="8610600" cy="1588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Straight Connector 33"/>
          <p:cNvCxnSpPr>
            <a:cxnSpLocks noChangeShapeType="1"/>
          </p:cNvCxnSpPr>
          <p:nvPr/>
        </p:nvCxnSpPr>
        <p:spPr bwMode="auto">
          <a:xfrm rot="5400000">
            <a:off x="3808388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Straight Connector 35"/>
          <p:cNvCxnSpPr>
            <a:cxnSpLocks noChangeShapeType="1"/>
          </p:cNvCxnSpPr>
          <p:nvPr/>
        </p:nvCxnSpPr>
        <p:spPr bwMode="auto">
          <a:xfrm flipH="1" flipV="1">
            <a:off x="3906864" y="3518876"/>
            <a:ext cx="4569892" cy="7681"/>
          </a:xfrm>
          <a:prstGeom prst="line">
            <a:avLst/>
          </a:prstGeom>
          <a:noFill/>
          <a:ln w="203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Straight Connector 36"/>
          <p:cNvCxnSpPr>
            <a:cxnSpLocks noChangeShapeType="1"/>
          </p:cNvCxnSpPr>
          <p:nvPr/>
        </p:nvCxnSpPr>
        <p:spPr bwMode="auto">
          <a:xfrm rot="5400000">
            <a:off x="5941988" y="1676400"/>
            <a:ext cx="4572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4" name="TextBox 39"/>
          <p:cNvSpPr txBox="1">
            <a:spLocks noChangeArrowheads="1"/>
          </p:cNvSpPr>
          <p:nvPr/>
        </p:nvSpPr>
        <p:spPr bwMode="auto">
          <a:xfrm>
            <a:off x="3046349" y="1295401"/>
            <a:ext cx="631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Jan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25" name="TextBox 40"/>
          <p:cNvSpPr txBox="1">
            <a:spLocks noChangeArrowheads="1"/>
          </p:cNvSpPr>
          <p:nvPr/>
        </p:nvSpPr>
        <p:spPr bwMode="auto">
          <a:xfrm>
            <a:off x="4799300" y="1371601"/>
            <a:ext cx="7105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Feb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26" name="TextBox 41"/>
          <p:cNvSpPr txBox="1">
            <a:spLocks noChangeArrowheads="1"/>
          </p:cNvSpPr>
          <p:nvPr/>
        </p:nvSpPr>
        <p:spPr bwMode="auto">
          <a:xfrm>
            <a:off x="8476756" y="1366838"/>
            <a:ext cx="885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April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27" name="TextBox 42"/>
          <p:cNvSpPr txBox="1">
            <a:spLocks noChangeArrowheads="1"/>
          </p:cNvSpPr>
          <p:nvPr/>
        </p:nvSpPr>
        <p:spPr bwMode="auto">
          <a:xfrm>
            <a:off x="6627907" y="1371601"/>
            <a:ext cx="763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Mar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28" name="TextBox 43"/>
          <p:cNvSpPr txBox="1">
            <a:spLocks noChangeArrowheads="1"/>
          </p:cNvSpPr>
          <p:nvPr/>
        </p:nvSpPr>
        <p:spPr bwMode="auto">
          <a:xfrm>
            <a:off x="10207464" y="1371601"/>
            <a:ext cx="763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May</a:t>
            </a:r>
            <a:r>
              <a:rPr lang="en-US" altLang="en-US" sz="2400" b="0" dirty="0" smtClean="0">
                <a:latin typeface="Gill Sans MT" panose="020B0502020104020203" pitchFamily="34" charset="0"/>
              </a:rPr>
              <a:t> 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30" name="TextBox 51"/>
          <p:cNvSpPr txBox="1">
            <a:spLocks noChangeArrowheads="1"/>
          </p:cNvSpPr>
          <p:nvPr/>
        </p:nvSpPr>
        <p:spPr bwMode="auto">
          <a:xfrm>
            <a:off x="534830" y="2574281"/>
            <a:ext cx="2435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Lectures/Readings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331" name="TextBox 59"/>
          <p:cNvSpPr txBox="1">
            <a:spLocks noChangeArrowheads="1"/>
          </p:cNvSpPr>
          <p:nvPr/>
        </p:nvSpPr>
        <p:spPr bwMode="auto">
          <a:xfrm>
            <a:off x="1932380" y="3876402"/>
            <a:ext cx="861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Exam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rot="10800000" flipV="1">
            <a:off x="4191000" y="5557838"/>
            <a:ext cx="6172200" cy="4762"/>
          </a:xfrm>
          <a:prstGeom prst="line">
            <a:avLst/>
          </a:prstGeom>
          <a:solidFill>
            <a:schemeClr val="accent1"/>
          </a:solidFill>
          <a:ln w="409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37" name="Straight Connector 73"/>
          <p:cNvCxnSpPr>
            <a:cxnSpLocks noChangeShapeType="1"/>
          </p:cNvCxnSpPr>
          <p:nvPr/>
        </p:nvCxnSpPr>
        <p:spPr bwMode="auto">
          <a:xfrm flipH="1" flipV="1">
            <a:off x="8288857" y="5556250"/>
            <a:ext cx="2043113" cy="1"/>
          </a:xfrm>
          <a:prstGeom prst="line">
            <a:avLst/>
          </a:prstGeom>
          <a:noFill/>
          <a:ln w="301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8" name="TextBox 77"/>
          <p:cNvSpPr txBox="1">
            <a:spLocks noChangeArrowheads="1"/>
          </p:cNvSpPr>
          <p:nvPr/>
        </p:nvSpPr>
        <p:spPr bwMode="auto">
          <a:xfrm>
            <a:off x="10132964" y="1905000"/>
            <a:ext cx="1449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 smtClean="0">
                <a:latin typeface="Gill Sans MT" panose="020B0502020104020203" pitchFamily="34" charset="0"/>
              </a:rPr>
              <a:t>Last </a:t>
            </a:r>
            <a:r>
              <a:rPr lang="en-US" altLang="en-US" sz="1800" b="0" dirty="0">
                <a:latin typeface="Gill Sans MT" panose="020B0502020104020203" pitchFamily="34" charset="0"/>
              </a:rPr>
              <a:t>Day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1800" b="0" dirty="0">
                <a:latin typeface="Gill Sans MT" panose="020B0502020104020203" pitchFamily="34" charset="0"/>
              </a:rPr>
              <a:t>of Instruction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 flipH="1" flipV="1">
            <a:off x="3746764" y="2820987"/>
            <a:ext cx="3810000" cy="19844"/>
          </a:xfrm>
          <a:prstGeom prst="line">
            <a:avLst/>
          </a:prstGeom>
          <a:solidFill>
            <a:schemeClr val="accent1"/>
          </a:solidFill>
          <a:ln w="279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7543801" y="2840831"/>
            <a:ext cx="1622882" cy="0"/>
          </a:xfrm>
          <a:prstGeom prst="line">
            <a:avLst/>
          </a:prstGeom>
          <a:solidFill>
            <a:schemeClr val="accent1"/>
          </a:solidFill>
          <a:ln w="177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10800000">
            <a:off x="3200400" y="5562600"/>
            <a:ext cx="9906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60"/>
          <p:cNvCxnSpPr>
            <a:cxnSpLocks noChangeShapeType="1"/>
          </p:cNvCxnSpPr>
          <p:nvPr/>
        </p:nvCxnSpPr>
        <p:spPr bwMode="auto">
          <a:xfrm rot="10800000">
            <a:off x="8919345" y="4119955"/>
            <a:ext cx="228600" cy="0"/>
          </a:xfrm>
          <a:prstGeom prst="line">
            <a:avLst/>
          </a:prstGeom>
          <a:noFill/>
          <a:ln w="203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5"/>
          <p:cNvCxnSpPr>
            <a:cxnSpLocks noChangeShapeType="1"/>
          </p:cNvCxnSpPr>
          <p:nvPr/>
        </p:nvCxnSpPr>
        <p:spPr bwMode="auto">
          <a:xfrm flipH="1">
            <a:off x="7556764" y="4700515"/>
            <a:ext cx="2120636" cy="21652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209729" y="4491335"/>
            <a:ext cx="3445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400" b="0" dirty="0" smtClean="0">
                <a:latin typeface="Gill Sans MT" panose="020B0502020104020203" pitchFamily="34" charset="0"/>
              </a:rPr>
              <a:t>Leaderboard Competition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5181599" y="4722167"/>
            <a:ext cx="236220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25806" y="5980365"/>
            <a:ext cx="414087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Darker = Heavier work load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89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5361"/>
            <a:ext cx="12192000" cy="9906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</a:t>
            </a:r>
            <a:r>
              <a:rPr lang="en-US" altLang="en-US" sz="3600" dirty="0" smtClean="0"/>
              <a:t>eadings</a:t>
            </a:r>
            <a:r>
              <a:rPr lang="en-US" altLang="en-US" sz="3600" dirty="0"/>
              <a:t>: mostly research papers, survey articles, and book </a:t>
            </a:r>
            <a:r>
              <a:rPr lang="en-US" altLang="en-US" sz="3600" dirty="0" smtClean="0"/>
              <a:t>chapters, all available online</a:t>
            </a:r>
            <a:endParaRPr lang="en-US" altLang="en-US" sz="3600" dirty="0"/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254000" y="1552368"/>
            <a:ext cx="11684000" cy="4953000"/>
          </a:xfrm>
        </p:spPr>
        <p:txBody>
          <a:bodyPr>
            <a:normAutofit/>
          </a:bodyPr>
          <a:lstStyle/>
          <a:p>
            <a:pPr lvl="1"/>
            <a:r>
              <a:rPr lang="en-US" altLang="en-US" sz="3200" dirty="0" smtClean="0"/>
              <a:t>Text Data Management &amp; Analysis book (covering CS410 materials)</a:t>
            </a:r>
          </a:p>
          <a:p>
            <a:pPr marL="457200" lvl="1" indent="0">
              <a:buNone/>
            </a:pPr>
            <a:r>
              <a:rPr lang="en-US" altLang="en-US" dirty="0">
                <a:hlinkClick r:id="rId2"/>
              </a:rPr>
              <a:t>http://www.library.illinois.edu/proxy/go.php?url=http://</a:t>
            </a:r>
            <a:r>
              <a:rPr lang="en-US" altLang="en-US" dirty="0" smtClean="0">
                <a:hlinkClick r:id="rId2"/>
              </a:rPr>
              <a:t>dl.acm.org/citation.cfm?id=2915031</a:t>
            </a:r>
            <a:endParaRPr lang="en-US" altLang="en-US" dirty="0" smtClean="0"/>
          </a:p>
          <a:p>
            <a:pPr lvl="1"/>
            <a:r>
              <a:rPr lang="en-US" altLang="en-US" sz="3200" dirty="0" smtClean="0"/>
              <a:t>Synthesis </a:t>
            </a:r>
            <a:r>
              <a:rPr lang="en-US" altLang="en-US" sz="3200" dirty="0"/>
              <a:t>Lectures Digital Library: </a:t>
            </a:r>
            <a:r>
              <a:rPr lang="en-US" altLang="en-US" sz="3200" dirty="0">
                <a:hlinkClick r:id="rId3"/>
              </a:rPr>
              <a:t>http://www.morganclaypool.com/</a:t>
            </a:r>
            <a:endParaRPr lang="en-US" altLang="en-US" sz="3200" dirty="0"/>
          </a:p>
          <a:p>
            <a:pPr lvl="1"/>
            <a:r>
              <a:rPr lang="en-US" altLang="en-US" sz="3200" dirty="0"/>
              <a:t>Foundations &amp; Trends in IR: </a:t>
            </a:r>
            <a:r>
              <a:rPr lang="en-US" altLang="en-US" sz="3200" dirty="0">
                <a:hlinkClick r:id="rId4"/>
              </a:rPr>
              <a:t>http://www.nowpublishers.com/ir/</a:t>
            </a:r>
            <a:endParaRPr lang="en-US" altLang="en-US" sz="3200" dirty="0"/>
          </a:p>
          <a:p>
            <a:pPr lvl="1"/>
            <a:r>
              <a:rPr lang="en-US" altLang="en-US" sz="3200" dirty="0"/>
              <a:t>Recent papers from SIGIR, CIKM, WWW, WSDM, KDD, ACL, ICML,…</a:t>
            </a:r>
            <a:endParaRPr lang="en-US" altLang="en-US" sz="3600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BB2CDA1-A67B-44AF-8C18-ABF288368645}" type="slidenum">
              <a:rPr lang="en-US" altLang="en-US" sz="1400" b="0">
                <a:latin typeface="Times New Roman" panose="02020603050405020304" pitchFamily="18" charset="0"/>
              </a:rPr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4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</TotalTime>
  <Words>593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</vt:lpstr>
      <vt:lpstr>Office Theme</vt:lpstr>
      <vt:lpstr>CS510   Advanced Information Retrieval  Course Orientation  </vt:lpstr>
      <vt:lpstr>Course Goal</vt:lpstr>
      <vt:lpstr>Prerequisites</vt:lpstr>
      <vt:lpstr>Course Design &amp; Activities</vt:lpstr>
      <vt:lpstr>Course Activities &amp; Grading </vt:lpstr>
      <vt:lpstr>Online Weekly Office Hours</vt:lpstr>
      <vt:lpstr>Major Topics of Lectures </vt:lpstr>
      <vt:lpstr>Your Work Load Distribution </vt:lpstr>
      <vt:lpstr>Readings: mostly research papers, survey articles, and book chapters, all available online</vt:lpstr>
      <vt:lpstr>Course Information &amp;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 </cp:lastModifiedBy>
  <cp:revision>52</cp:revision>
  <dcterms:created xsi:type="dcterms:W3CDTF">2013-09-17T19:36:26Z</dcterms:created>
  <dcterms:modified xsi:type="dcterms:W3CDTF">2021-01-27T02:20:45Z</dcterms:modified>
</cp:coreProperties>
</file>