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9" r:id="rId3"/>
    <p:sldId id="260" r:id="rId4"/>
    <p:sldId id="261" r:id="rId5"/>
    <p:sldId id="296" r:id="rId6"/>
    <p:sldId id="298" r:id="rId7"/>
    <p:sldId id="299" r:id="rId8"/>
    <p:sldId id="300" r:id="rId9"/>
    <p:sldId id="301" r:id="rId10"/>
    <p:sldId id="273" r:id="rId11"/>
    <p:sldId id="275" r:id="rId12"/>
    <p:sldId id="276" r:id="rId13"/>
    <p:sldId id="277" r:id="rId14"/>
    <p:sldId id="316" r:id="rId15"/>
    <p:sldId id="317" r:id="rId16"/>
    <p:sldId id="318" r:id="rId17"/>
    <p:sldId id="278" r:id="rId18"/>
    <p:sldId id="279" r:id="rId19"/>
    <p:sldId id="302" r:id="rId20"/>
    <p:sldId id="303" r:id="rId21"/>
    <p:sldId id="304" r:id="rId22"/>
    <p:sldId id="305" r:id="rId23"/>
    <p:sldId id="306" r:id="rId24"/>
    <p:sldId id="307" r:id="rId25"/>
    <p:sldId id="312" r:id="rId26"/>
    <p:sldId id="314" r:id="rId27"/>
    <p:sldId id="315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0" r:id="rId37"/>
    <p:sldId id="272" r:id="rId38"/>
    <p:sldId id="291" r:id="rId39"/>
    <p:sldId id="292" r:id="rId40"/>
    <p:sldId id="293" r:id="rId41"/>
    <p:sldId id="294" r:id="rId42"/>
    <p:sldId id="288" r:id="rId43"/>
    <p:sldId id="289" r:id="rId44"/>
    <p:sldId id="267" r:id="rId45"/>
    <p:sldId id="320" r:id="rId46"/>
    <p:sldId id="31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586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8FC43-AFB5-4400-BA8A-0B7A3EA2F34C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A107C-4184-4C09-9A43-D692277F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6822E-37F7-4801-8579-0EC5F7AD8F0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73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56D88-2E3E-493D-8147-271747217B3F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77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1BF55-66E3-164B-8128-E0F4070A35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1BF55-66E3-164B-8128-E0F4070A35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0480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570366"/>
            <a:ext cx="1673225" cy="2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1" descr="data:image/jpeg;base64,/9j/4AAQSkZJRgABAQAAAQABAAD/2wCEAAkGBggGDxQIBxETERQUDSEWExUWDRcTEhAWGxwhGRgUFxIcHyogGBkkGRIUHy8mLzMvLiw4ISA9NjQqNTI3LCkBCQoKDgwOGg8PGTIjHyQ1LDI0NSwsNTM0LS80NS4uLDQ1NCk1MCwsLC81LSwpLC8sLyoqLCwsLC8sKSwsLCksKf/AABEIAQAAxQMBIgACEQEDEQH/xAAcAAEBAAMBAQEBAAAAAAAAAAAABgEDBwUIBAL/xABPEAABAwAECAgLBAULBQAAAAAAAQIDBAUGEQcSITQ1UXOyFjFydbGzwtITFyJSVGGRlKKk4RVBgdMUU1VxlRgjMjNCQ4KSoaXjdIOTo8H/xAAZAQEBAQEBAQAAAAAAAAAAAAAABQQDAQL/xAAzEQABAgMDCQgCAwEAAAAAAAAAAQIDBBEVcsEFMjM1UVSBkfASFCExQVJzwhNxIlNh0f/aAAwDAQACEQMRAD8A5mAUtS2Yo1ZwNpMr5EVVVLkxbsiqn3p6ipNTcKVZ+SKtErQwSspEmn9iEnj5k0C04D0Tz5vh7o4D0Tz5vh7pNt+S9y8lKV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zWw9DTjfL8PdJ6v6siqmZIIVc5PBo691196qupPUapXKktNP/HCWq+fkpmmslTEqz8kREp+zzQAUiYC2qHRy8iTtESW1Q6OXkSdoh5d0DL7cS9kLTvurgRKOdrX2mcZ2tfafyhkukKqmcZ2tfaMZ2tfaYAFVM4zta+0Yzta+0wAKqZxna19oxna19pgAVUzjO1r7RjO1r7TAAqpnGdrX2jGdrX2mABVTOM7WvtGM7WvtMACqmcZ2tfaMZ2tfaYAFVM4zta+0Yzta+0wAKqZxna19oxna19pgAVU9myTlWltv8x26pstnnKbBvS41WRztuzduqbbZ5ymwb0uITtbJ8f2UvJqlb+B4QALhABbVDo5eRJ2iJLaodHLyJO0Q8u6Bl9uJeyFp33VwIhDJhDJcIIAAAB+2p6lp9fzJQaqjWWRUvuTIjUTjc5y5GtS9Mq+r78h0ur8BTImeGr+nJH5yRMRGt/70nH/AJUOT4zGeanVkJz/ACOTg6/4o7HftOT3mi9weKOx37Tk95ovcOfemHTuzzkAOv8Aijsd+05PeaL3B4o7HftOT3mi9wd6hjuzzkAO00XAhZunIr6JTqRIiLcqsko7kReO69I+PKhu8QdSelUv2wflDvUMd2f/AIcQB2/xB1J6VS/bB+UPEHUnpVL9sH5Q71DHdn/4cQB2/wAQdSelUv2wflHNcIVlaNY6mpVtDfJI1aK2TGkxca9znoqeS1Eu/m0/1Ppkdj1oh8vgOYlVJoAHc4AAAHsWRztuzduqbbZ5ymwb0uNVkc7bs3bqm22ecpsG9LiG7WyfH9lL7dUrfwPCABcIALaodHLyJO0RJbVDo5eRJ2iHl3QMvtxL2QtO+6uBEIZMIZLhBAAAOzWakgwbWf8At1GNdSKS1r0v/tOk/qGL9+I1i46py9ZM1FYK0GE9FrquKTisc5UY+Riyq+5bl8HCitaxiKipku4lyfetJXVDltZZWiyVWivdR4o1cxqXucsLVhlaiJxqnlOu++7JxkZScI6zVJHZmKNWObitdMk1zHRtdjIiImW9bkaqcXH+4nMRy1VvnXkUXdlPBfKh+e2uDSsLFI2kTKyeFzsVJWMxcV33Nexb8W+5blvVF9S3IvsWRwNvtRQ2Vq+lMhSRVxWJRfCrio5W3udjtuW9q5Pu/fxU1apS6DZHwVfq7wro2o1JFVZExpkdC1b8uM1mJkXKly38REWGqa19eskjs1SXwRxv8q+myQx47stzWtRfKuyrkT7sp0SI9zF/lSi+Z8KxqP8ALzKr+T2np7f4f/zD+T2np7f4f/zH88A8J37Q/wB1n/LHAPCd+0P91n/LOf5H+9OuB99hvt65l7g/sUlhqPJQkmSfwlI8JjJD4LF8lrMXFxnX/wBXff6yoJbB9U9f1LR5IbTT+HkdSMZjv0h82KzFamLjORFTymuW71lSZHLVVqtTunkADkGELDBPR5H1VZhyJiKrZKRio7ykyK2JFyZFyK5b/vuT+0esYr1oh45yNSqnWaVTKPQWrNS3sjanG570a1P8S5D59wvVtQa5rP8ASKsljmYlCYxXRvR7cZHyKrcZMl6I5vtI+m0yk1m/9IrCR8z/ADpJFkd+CuvuNRQgy/YXtKpiix0enZRAADWZQAAD2LI523Zu3VNts85TYN6XGqyOdt2bt1TbbPOU2DelxDdrZPj+yl9uqVv4HhAAuEAFtUOjl5EnaIktqh0cvIk7RDy7oGX24l7IWnfdXAiEMmEMlwggAAFTYXCDTrEvcyNvhoHuvkiV2Lc7ix2Oy4rrkRF+5bk4uMukwpWEa/7SZV7v0i/Gxv0GBJcbX4bG4/XfeccBwfLsetTuyO5qUKe3Nv6fbeRvhmpFDGt8cSOxsq5Md7smM+5VTiRERVu41VfHqqv60qJXLVVIkgx7kdiPuR93Fei5FXKt335T8BVYK42yV1REeiL5b1ypflSGRUX96KiKfTmtYxfDwQ8a5z3p4n5fGFar0+kf5m90y631rWXK+nUlMZL23qiYya08nKnrPRwoxsWvZmXJcskN6XZHXsjvv13nQcOsMf2bE7FS9tOajVuytRWPRUTUmRP9Dh2mVb/FPE79l1Hfy8j9WBmu6xr2hTzVrM+ZzaarGueqKqN8HG67InFe5VOgHMsAeYUjnFeqjOmmKKiI9UQ0w1q1FJLChaOSzdWSTUZ2LLKqQxKnG1z773IutrGvcnrRD5uREbkQ6zh+rDGkolXtXiY+VyetVRjF9iSnJzfKtoyu0xzLquoAAajKAAAAAAexZHO27N26pttnnKbBvS41WRztuzduqbbZ5ymwb0uIbtbJ8f2Uvt1St/A8IAFwgAtqh0cvIk7REltUOjl5EnaIeXdAy+3EvZC077q4EQhkwhkuEEAAAAAAFZgo01ROVJ1MhJlZgo01ROVJ1Mhzi5inWFnofowoafl2kO5GdCw66Mj5wZuSHPcKGn5dpDuRnQsOujI+cGbkhi9YZr9HmnAHmFI5xXqozppzLAHmFI5xXqozppnjaRTtDzEOAYbqT4etvB/q6Exvtc9676ECV+Ft+PXVJTU2NP3fzTF7RIFSClIaE6Mv81AAOpy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ZhXara6pV/3rGv/pjT/wCEmVYWYn6JsXPUAA6HMAAAAAA9iyOdt2bt1TbbPOU2Delxqsjnbdm7dU22zzlNg3pcQ3a2T4/spfbqlb+B4QALhABbVDo5eRJ2iJLaodHLyJO0Q8u6Bl9uJeyFp33VwIhDJhDJcIIAAAAAAKzBRpqicqTqZCTKzBRpqicqTqZDnFzFOsLPQ/RhQ0/LtIdyM6Fh10ZHzgzckOe4UNPy7SHcjOhYddGR84M3JDF6wzX6PNOAPMKRzivVRnTTmWAPMKRzivVRnTTPG0inaHmIfO+GOFYa5lct/lwRu+HEyf8AjIo6Rh3oqxVjDSbsklBRv71Y91/+krTm5TgLWGhPjpR6gAHY4gAAAAAHsWRztuzduqbbZ5ymwb0uNVkc7bs3bqm22ecpsG9LiG7WyfH9lL7dUrfwPCABcIALaodHLyJO0RJbVDo5eRJ2iHl3QMvtxL2QtO+6uBEIZMIZLhBAAAAAABWYKNNUTlSdTISZ7thq6o1nayo9Z07G8HG92PitxnIjo3MvxfvuV6Lr4+M5xUqxUQ6Qlo9D18KGn5dpDuRnQsOujI+cGbkhyu3FoKLX1aS1tQEcsayMVuM3Fc9I2tRVxV4r1Yt1/wCNxY4VcIFR2ooUVCqh7nvWkpK5FhexIkRrkucrkS9170yJfxLl4r8nYdWH4GvtJR/ie7gDzCkc4r1UZ005lgDzCkc4r1UZ00yxtIp3h5iHK8PdWrLRqNWLf7ukLG71Nkbff/mhan4nFj6ktjUKWmoE9WZEc+LyFXibI1caNV9WO1t/4ny49j4lWOVFa5rlRzVS5WuRblaqa0VFQ2yjqt7OwyTLfFHGAAbDIAAAAAAexZHO27N26pttnnKbBvS41WRztuzduqbbZ5ymwb0uIbtbJ8f2Uvt1St/A8IAFwgAtqh0cvIk7REltUOjl5EnaIeXdAy+3EvZC077q4EQhkwhkuEEAAAFRg/sQluJ5KM6dIEiiR63Mx3vvVUTFaqpkS7KvrbryeRUlnK2tG5YangfMrU8rFuRrL+LGe5Ual9y3JfeuU91mCu2kS48dEc1U4lSlwNVPxSW84xHpRU7VFO0Ni1qraoWviAo/p0nuze8PEBR/TpPdm94j/Ftb39RN/EYvzh4tre/qJv4jF+cZqu/sQ00b7Cw8QFH9Ok92b3h4gKP6dJ7s3vEf4tre/qJv4jF+cPFtb39RN/EYvzhV39iCjfYdlsJYyOxEElCjldN4SfwiuWNGKi4rWXXIq/q0KUh8E1RVzUFEmo9ftcx7qWrmI6dsq4ng2J/Sa513lNdkLgxPzl8amlvkDkeFbBlSKZI6vqgYr3Oy0iFqeU5U/vY2/e65PKbxrxpet9/XAeserFqh45qOSinyF6tS3L6l1LqUH05aCwFnrTKstY0dvhFT+tYqxy/i9t2N+N6HOLZYG6BUNEmrWgUma6GJX4kjGPxrvux2o1U/flKDJpq+C+BidLKnkpyoAGsygAAHsWRztuzduqbbZ5ymwb0uNVkc7bs3bqm22ecpsG9LiG7WyfH9lL7dUrfwPCABcIALaodHLyJO0RJbVDo5eRJ2iHl3QMvtxL2QtO+6uBEIZMIZLhBAAAPoLArBHFU7JGIiK+kyK5fOVHqxFX/CxqfgXZ8lQVlTqK3wdHnmY2/+iykSMal+VfJRyJxmz7arT0mke+S94wOlXOcq1NzZlqIiUPrEHyd9tVp6TSPfJe8PtqtPSaR75L3j57m7ae95bsPrEHyd9tVp6TSPfJe8PtqtPSaR75L3h3N20d5bsPrEHyd9tVp6TSPfJe8PtqtPSaR75L3h3N20d5bsPrEHyd9tVp6TSPfJe8PtqtPSaR75L3h3N20d5bsPrEmcJWh6b/0jj50+2q09JpHvkveP4lrWsJ2rHNSJ3NVLla6kyOa5NStV1yoepKORa1HeW7D8ygAoGAAAA9iyOdt2bt1TbbPOU2Delxqsjnbdm7dU22zzlNg3pcQ3a2T4/spfbqlb+B4QALhABbVDo5eRJ2iJLaodHLyJO0Q8u6Bl9uJeyFp33VwIhDJhDJcIIAAAAAAAAAAAAAAAAAAAAAAAAAAB7Fkc7bs3bqm22ecpsG9LjVZHO27N26pttnnKbBvS4hu1snx/ZS+3VK38DwgAXCAC4s0+B1DbFK5qX46KmOiLcqqnQpDmLkMM/JpOQkhq7s0VFr+q/wDShITvc4ixOzWqULjg3Uev5n6jg3Uev5n6kPcguQw2ZMb0/ribr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+hVRVVXvSkUZyI5EVMs6KmVLlyXk7bB7ZKSisVFTwKZUVFTjXUeFcgOsrkx0GP+d8VXrSnjs89pymsptjQPwMhIxK18DIAK5GP/9k="/>
          <p:cNvSpPr>
            <a:spLocks noChangeAspect="1" noChangeArrowheads="1"/>
          </p:cNvSpPr>
          <p:nvPr userDrawn="1"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 descr="C:\Users\zhai\Pictures\uiuc-logo-20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564478"/>
            <a:ext cx="225425" cy="29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hai\Pictures\timan-newlogo-4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53" y="6492082"/>
            <a:ext cx="757847" cy="3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uc.edu/homes/czha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wmf"/><Relationship Id="rId7" Type="http://schemas.openxmlformats.org/officeDocument/2006/relationships/image" Target="../media/image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gi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scholar.com/" TargetMode="Externa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wmf"/><Relationship Id="rId7" Type="http://schemas.openxmlformats.org/officeDocument/2006/relationships/image" Target="../media/image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gi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11" y="990600"/>
            <a:ext cx="83058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Accelerating Research Discovery: </a:t>
            </a:r>
            <a:br>
              <a:rPr lang="en-US" dirty="0" smtClean="0"/>
            </a:br>
            <a:r>
              <a:rPr lang="en-US" dirty="0" smtClean="0"/>
              <a:t>Towards an Intelligent Workbench </a:t>
            </a:r>
            <a:br>
              <a:rPr lang="en-US" dirty="0" smtClean="0"/>
            </a:br>
            <a:r>
              <a:rPr lang="en-US" dirty="0" smtClean="0"/>
              <a:t>for Researchers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11" y="3886200"/>
            <a:ext cx="68580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 smtClean="0"/>
              <a:t>Department of Computer Science</a:t>
            </a:r>
          </a:p>
          <a:p>
            <a:r>
              <a:rPr lang="en-US" b="1" dirty="0" smtClean="0"/>
              <a:t>Affiliated</a:t>
            </a:r>
            <a:r>
              <a:rPr lang="en-US" dirty="0" smtClean="0"/>
              <a:t> with Graduate School of Library &amp; Information Science</a:t>
            </a:r>
          </a:p>
          <a:p>
            <a:r>
              <a:rPr lang="en-US" dirty="0" smtClean="0"/>
              <a:t>Department of Statistics</a:t>
            </a:r>
          </a:p>
          <a:p>
            <a:r>
              <a:rPr lang="en-US" dirty="0"/>
              <a:t>Carl R. </a:t>
            </a:r>
            <a:r>
              <a:rPr lang="en-US" dirty="0" err="1"/>
              <a:t>Woese</a:t>
            </a:r>
            <a:r>
              <a:rPr lang="en-US" dirty="0"/>
              <a:t> Institute for Genomic Biology</a:t>
            </a:r>
          </a:p>
          <a:p>
            <a:r>
              <a:rPr lang="en-US" sz="3800" b="1" dirty="0" smtClean="0"/>
              <a:t>University of Illinois at Urbana-Champaign</a:t>
            </a:r>
            <a:endParaRPr lang="en-US" sz="3800" b="1" dirty="0"/>
          </a:p>
        </p:txBody>
      </p:sp>
      <p:sp>
        <p:nvSpPr>
          <p:cNvPr id="5" name="Rectangle 4"/>
          <p:cNvSpPr/>
          <p:nvPr/>
        </p:nvSpPr>
        <p:spPr>
          <a:xfrm>
            <a:off x="2133600" y="2963596"/>
            <a:ext cx="4204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ChengXiang (“Cheng”) </a:t>
            </a:r>
            <a:r>
              <a:rPr lang="en-US" sz="2800" b="1" dirty="0" err="1"/>
              <a:t>Zhai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5562600"/>
            <a:ext cx="7390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www.cs.uiuc.edu/homes/czhai</a:t>
            </a:r>
            <a:r>
              <a:rPr lang="en-US" sz="2400" dirty="0" smtClean="0"/>
              <a:t>    </a:t>
            </a:r>
            <a:r>
              <a:rPr lang="en-US" sz="2400" b="1" dirty="0" smtClean="0"/>
              <a:t>czhai@illinois.edu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6553200"/>
            <a:ext cx="373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Microsoft Workshop on Big Scholarly Data, July 10, 2015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50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9400" y="2667000"/>
            <a:ext cx="2438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2667000"/>
            <a:ext cx="2819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68" y="2660928"/>
            <a:ext cx="3221432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Research Task Support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1488330" y="5498630"/>
            <a:ext cx="743601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0696" y="3324255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Question  </a:t>
            </a:r>
          </a:p>
          <a:p>
            <a:pPr algn="ctr"/>
            <a:r>
              <a:rPr lang="en-US" sz="2000" b="1" dirty="0" smtClean="0"/>
              <a:t>Recommender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7993" y="429276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Novelty Checker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696" y="493389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Topic Explorer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57" y="2800290"/>
            <a:ext cx="2607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Research Topic Service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383624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Discussion Center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397733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Collaborator Finder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1378" y="4549914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 Newsletter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2743200"/>
            <a:ext cx="2420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Community Service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7793" y="38100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Survey Generator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993" y="32766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Definition Finder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23993" y="4366549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Citation Generator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2624" y="5612665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Literature Radar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05600" y="4953000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 Proofreading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7793" y="2743200"/>
            <a:ext cx="24200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Paper Writing Assistant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83768" y="3324255"/>
            <a:ext cx="3415320" cy="755524"/>
            <a:chOff x="283768" y="3324255"/>
            <a:chExt cx="3415320" cy="755524"/>
          </a:xfrm>
        </p:grpSpPr>
        <p:sp>
          <p:nvSpPr>
            <p:cNvPr id="20" name="Rectangle 19"/>
            <p:cNvSpPr/>
            <p:nvPr/>
          </p:nvSpPr>
          <p:spPr>
            <a:xfrm>
              <a:off x="283768" y="3324255"/>
              <a:ext cx="2807534" cy="7555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1625057">
              <a:off x="3136693" y="3587444"/>
              <a:ext cx="562395" cy="3854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74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Recommender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Function:</a:t>
            </a:r>
            <a:r>
              <a:rPr lang="en-US" dirty="0" smtClean="0"/>
              <a:t> recommend research questions based on a keyword query</a:t>
            </a:r>
          </a:p>
          <a:p>
            <a:r>
              <a:rPr lang="en-US" b="1" dirty="0" smtClean="0"/>
              <a:t>Basic 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Mine future work sections of all papers to discover sentences about future work directions</a:t>
            </a:r>
          </a:p>
          <a:p>
            <a:pPr lvl="1"/>
            <a:r>
              <a:rPr lang="en-US" dirty="0" smtClean="0"/>
              <a:t>Cluster them to identify major research directions</a:t>
            </a:r>
          </a:p>
          <a:p>
            <a:pPr lvl="1"/>
            <a:r>
              <a:rPr lang="en-US" dirty="0" smtClean="0"/>
              <a:t>Recommend large clusters that match a user’s query to the user, or</a:t>
            </a:r>
          </a:p>
          <a:p>
            <a:pPr lvl="1"/>
            <a:r>
              <a:rPr lang="en-US" dirty="0" smtClean="0"/>
              <a:t>Recommend major clusters or most recent clusters without requiring any query </a:t>
            </a:r>
          </a:p>
          <a:p>
            <a:r>
              <a:rPr lang="en-US" b="1" dirty="0" smtClean="0"/>
              <a:t>Potential extension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Mine CFPs to discover “hot topics”; then use the hot topics to retrieve specific directions matching the hot topics</a:t>
            </a:r>
          </a:p>
        </p:txBody>
      </p:sp>
    </p:spTree>
    <p:extLst>
      <p:ext uri="{BB962C8B-B14F-4D97-AF65-F5344CB8AC3E}">
        <p14:creationId xmlns:p14="http://schemas.microsoft.com/office/powerpoint/2010/main" val="21985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9400" y="2667000"/>
            <a:ext cx="2438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2667000"/>
            <a:ext cx="2819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68" y="2660928"/>
            <a:ext cx="3221432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1488330" y="5498630"/>
            <a:ext cx="743601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0696" y="3324255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Question  </a:t>
            </a:r>
          </a:p>
          <a:p>
            <a:pPr algn="ctr"/>
            <a:r>
              <a:rPr lang="en-US" sz="2000" b="1" dirty="0" smtClean="0"/>
              <a:t>Recommender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7993" y="429276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Novelty Checker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696" y="493389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Topic Explorer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57" y="2800290"/>
            <a:ext cx="2607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Research Topic Service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383624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Discussion Center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397733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Collaborator Finder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1378" y="4549914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 Newsletter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2743200"/>
            <a:ext cx="2420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Community Service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7793" y="38100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Survey Generator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993" y="32766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Definition Finder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23993" y="4366549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Citation Generator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2624" y="5612665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Literature Radar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05600" y="4953000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 Proofreading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7793" y="2743200"/>
            <a:ext cx="24200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Paper Writing Assistant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83768" y="4066596"/>
            <a:ext cx="3415320" cy="755524"/>
            <a:chOff x="283768" y="3324255"/>
            <a:chExt cx="3415320" cy="755524"/>
          </a:xfrm>
        </p:grpSpPr>
        <p:sp>
          <p:nvSpPr>
            <p:cNvPr id="20" name="Rectangle 19"/>
            <p:cNvSpPr/>
            <p:nvPr/>
          </p:nvSpPr>
          <p:spPr>
            <a:xfrm>
              <a:off x="283768" y="3324255"/>
              <a:ext cx="2807534" cy="7555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1625057">
              <a:off x="3136693" y="3587444"/>
              <a:ext cx="562395" cy="3854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Research Task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7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: Check whether an idea is new </a:t>
            </a:r>
          </a:p>
          <a:p>
            <a:pPr lvl="1"/>
            <a:r>
              <a:rPr lang="en-US" dirty="0" smtClean="0"/>
              <a:t>Like a search engine, but would need to perform “idea matching” </a:t>
            </a:r>
          </a:p>
          <a:p>
            <a:r>
              <a:rPr lang="en-US" b="1" dirty="0" smtClean="0"/>
              <a:t>Basic 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Allow a user to provide a detailed description of the idea </a:t>
            </a:r>
          </a:p>
          <a:p>
            <a:pPr lvl="1"/>
            <a:r>
              <a:rPr lang="en-US" dirty="0" smtClean="0"/>
              <a:t>Treat the description as a long query and search in papers</a:t>
            </a:r>
          </a:p>
          <a:p>
            <a:pPr lvl="1"/>
            <a:r>
              <a:rPr lang="en-US" dirty="0" smtClean="0"/>
              <a:t>Return the best matching paragraphs in a paper</a:t>
            </a:r>
          </a:p>
          <a:p>
            <a:r>
              <a:rPr lang="en-US" b="1" dirty="0" smtClean="0"/>
              <a:t>Further extension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Paraphrasing;  favor “impact” sentences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1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Generating an Impact Summary </a:t>
            </a:r>
            <a:r>
              <a:rPr lang="en-US" sz="2200" dirty="0" smtClean="0"/>
              <a:t>[Mei &amp; </a:t>
            </a:r>
            <a:r>
              <a:rPr lang="en-US" sz="2200" dirty="0" err="1" smtClean="0"/>
              <a:t>Zhai</a:t>
            </a:r>
            <a:r>
              <a:rPr lang="en-US" sz="2200" dirty="0" smtClean="0"/>
              <a:t> 08]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971800" y="1150937"/>
            <a:ext cx="2514600" cy="3352800"/>
          </a:xfrm>
          <a:prstGeom prst="foldedCorner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2060"/>
                </a:solidFill>
                <a:cs typeface="Arial" charset="0"/>
              </a:rPr>
              <a:t>Abstract:….</a:t>
            </a:r>
          </a:p>
          <a:p>
            <a:pPr algn="ctr"/>
            <a:r>
              <a:rPr lang="en-US" sz="2000">
                <a:solidFill>
                  <a:srgbClr val="002060"/>
                </a:solidFill>
                <a:cs typeface="Arial" charset="0"/>
              </a:rPr>
              <a:t>Introduction: …..</a:t>
            </a:r>
          </a:p>
          <a:p>
            <a:pPr algn="ctr"/>
            <a:endParaRPr lang="en-US" sz="2000">
              <a:solidFill>
                <a:srgbClr val="002060"/>
              </a:solidFill>
              <a:cs typeface="Arial" charset="0"/>
            </a:endParaRPr>
          </a:p>
          <a:p>
            <a:pPr algn="ctr"/>
            <a:r>
              <a:rPr lang="en-US" sz="2000">
                <a:solidFill>
                  <a:srgbClr val="002060"/>
                </a:solidFill>
                <a:cs typeface="Arial" charset="0"/>
              </a:rPr>
              <a:t>Content: ……</a:t>
            </a:r>
          </a:p>
          <a:p>
            <a:pPr algn="ctr"/>
            <a:endParaRPr lang="en-US" sz="2000">
              <a:solidFill>
                <a:srgbClr val="002060"/>
              </a:solidFill>
              <a:cs typeface="Arial" charset="0"/>
            </a:endParaRPr>
          </a:p>
          <a:p>
            <a:pPr algn="ctr"/>
            <a:endParaRPr lang="en-US" sz="2000">
              <a:solidFill>
                <a:srgbClr val="002060"/>
              </a:solidFill>
              <a:cs typeface="Arial" charset="0"/>
            </a:endParaRPr>
          </a:p>
          <a:p>
            <a:pPr algn="ctr"/>
            <a:endParaRPr lang="en-US" sz="2000">
              <a:solidFill>
                <a:srgbClr val="002060"/>
              </a:solidFill>
              <a:cs typeface="Arial" charset="0"/>
            </a:endParaRPr>
          </a:p>
          <a:p>
            <a:pPr algn="ctr"/>
            <a:endParaRPr lang="en-US" sz="2000">
              <a:solidFill>
                <a:srgbClr val="002060"/>
              </a:solidFill>
              <a:cs typeface="Arial" charset="0"/>
            </a:endParaRPr>
          </a:p>
          <a:p>
            <a:pPr algn="ctr"/>
            <a:r>
              <a:rPr lang="en-US" sz="2000">
                <a:solidFill>
                  <a:srgbClr val="002060"/>
                </a:solidFill>
                <a:cs typeface="Arial" charset="0"/>
              </a:rPr>
              <a:t>References: ….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1227137"/>
            <a:ext cx="2133600" cy="762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4200" y="2065337"/>
            <a:ext cx="2133600" cy="2057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19800" y="1074737"/>
            <a:ext cx="2514600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/>
              <a:t>… </a:t>
            </a:r>
            <a:r>
              <a:rPr lang="en-US" sz="1400">
                <a:solidFill>
                  <a:srgbClr val="FF0000"/>
                </a:solidFill>
              </a:rPr>
              <a:t>Ponte and Croft [20] adopt a language modeling approach to information retrieval</a:t>
            </a:r>
            <a:r>
              <a:rPr lang="en-US" sz="1400"/>
              <a:t>.  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1020762"/>
            <a:ext cx="2473325" cy="1120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19800" y="2424112"/>
            <a:ext cx="2514600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… probabilistic models, as well as to the use of other recent models </a:t>
            </a:r>
            <a:r>
              <a:rPr lang="en-US" sz="1400"/>
              <a:t>[19, </a:t>
            </a:r>
            <a:r>
              <a:rPr lang="en-US" sz="1400">
                <a:solidFill>
                  <a:srgbClr val="FF0000"/>
                </a:solidFill>
              </a:rPr>
              <a:t>21</a:t>
            </a:r>
            <a:r>
              <a:rPr lang="en-US" sz="1400"/>
              <a:t>], </a:t>
            </a:r>
            <a:r>
              <a:rPr lang="en-US" sz="1400">
                <a:solidFill>
                  <a:srgbClr val="FF0000"/>
                </a:solidFill>
              </a:rPr>
              <a:t>the statistical properties </a:t>
            </a:r>
            <a:r>
              <a:rPr lang="en-US" sz="1400"/>
              <a:t>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2370137"/>
            <a:ext cx="2473325" cy="1120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8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953000" y="1760537"/>
            <a:ext cx="990600" cy="83820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105400" y="2979737"/>
            <a:ext cx="762000" cy="15240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1000" y="2720975"/>
            <a:ext cx="2209800" cy="15541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</a:rPr>
              <a:t>Author picked sentences: good for summary, but </a:t>
            </a:r>
            <a:r>
              <a:rPr lang="en-US" sz="2000" dirty="0" smtClean="0">
                <a:solidFill>
                  <a:srgbClr val="002060"/>
                </a:solidFill>
              </a:rPr>
              <a:t>don’t </a:t>
            </a:r>
            <a:r>
              <a:rPr lang="en-US" sz="2000" dirty="0">
                <a:solidFill>
                  <a:srgbClr val="002060"/>
                </a:solidFill>
              </a:rPr>
              <a:t>reflect the impact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7663" y="3665537"/>
            <a:ext cx="8415337" cy="1820863"/>
            <a:chOff x="347663" y="4114800"/>
            <a:chExt cx="8415337" cy="1820863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47663" y="5105400"/>
              <a:ext cx="5824537" cy="8302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Solution: Citation context </a:t>
              </a:r>
              <a:r>
                <a:rPr lang="en-US" sz="2400" dirty="0">
                  <a:sym typeface="Wingdings" pitchFamily="2" charset="2"/>
                </a:rPr>
                <a:t> </a:t>
              </a:r>
              <a:r>
                <a:rPr lang="en-US" sz="2400" dirty="0"/>
                <a:t>infer impact;</a:t>
              </a:r>
            </a:p>
            <a:p>
              <a:r>
                <a:rPr lang="en-US" sz="2400" dirty="0"/>
                <a:t>               Original content </a:t>
              </a:r>
              <a:r>
                <a:rPr lang="en-US" sz="2400" dirty="0">
                  <a:sym typeface="Wingdings" pitchFamily="2" charset="2"/>
                </a:rPr>
                <a:t> </a:t>
              </a:r>
              <a:r>
                <a:rPr lang="en-US" sz="2400" dirty="0"/>
                <a:t>summary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24600" y="4114800"/>
              <a:ext cx="24384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2060"/>
                  </a:solidFill>
                </a:rPr>
                <a:t>Reader composed sentences: good signal of impact, but too noisy to be used as summary</a:t>
              </a:r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019800" y="1962447"/>
            <a:ext cx="219739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Citation </a:t>
            </a:r>
            <a:r>
              <a:rPr lang="en-US" sz="2400" dirty="0" smtClean="0">
                <a:solidFill>
                  <a:srgbClr val="002060"/>
                </a:solidFill>
              </a:rPr>
              <a:t>Context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2095500" y="1874837"/>
            <a:ext cx="1447800" cy="91440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1000" y="1074737"/>
            <a:ext cx="2209800" cy="14779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</a:rPr>
              <a:t>Target: extractive summary </a:t>
            </a:r>
            <a:r>
              <a:rPr lang="en-US" sz="2000" dirty="0" smtClean="0">
                <a:solidFill>
                  <a:srgbClr val="002060"/>
                </a:solidFill>
              </a:rPr>
              <a:t>of </a:t>
            </a:r>
            <a:r>
              <a:rPr lang="en-US" sz="2000" dirty="0">
                <a:solidFill>
                  <a:srgbClr val="002060"/>
                </a:solidFill>
              </a:rPr>
              <a:t>the impact of a paper</a:t>
            </a:r>
          </a:p>
        </p:txBody>
      </p:sp>
      <p:sp>
        <p:nvSpPr>
          <p:cNvPr id="133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225434-7A55-41BC-BE53-89961FFC6016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3504" y="5791200"/>
            <a:ext cx="810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Extraction of variable-length citation context [</a:t>
            </a:r>
            <a:r>
              <a:rPr lang="en-US" sz="2400" dirty="0" err="1" smtClean="0"/>
              <a:t>Sondhi</a:t>
            </a:r>
            <a:r>
              <a:rPr lang="en-US" sz="2400" dirty="0" smtClean="0"/>
              <a:t> &amp; </a:t>
            </a:r>
            <a:r>
              <a:rPr lang="en-US" sz="2400" dirty="0" err="1" smtClean="0"/>
              <a:t>Zhai</a:t>
            </a:r>
            <a:r>
              <a:rPr lang="en-US" sz="2400" dirty="0" smtClean="0"/>
              <a:t> 14]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952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Original Abstract of </a:t>
            </a:r>
            <a:r>
              <a:rPr lang="en-US" sz="2700" dirty="0" smtClean="0"/>
              <a:t>“A Study of Smoothing Methods for Language Models Applied to Ad Hoc Information Retrieval” </a:t>
            </a:r>
            <a:endParaRPr lang="en-US" sz="27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23822" r="37810" b="13190"/>
          <a:stretch/>
        </p:blipFill>
        <p:spPr bwMode="auto">
          <a:xfrm>
            <a:off x="687728" y="1367019"/>
            <a:ext cx="7618072" cy="503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D8B-FB36-404D-91CA-CEC776FB33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6294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000" dirty="0" smtClean="0"/>
              <a:t>1. Figure 5: Interpolation versus </a:t>
            </a:r>
            <a:r>
              <a:rPr lang="en-US" sz="2000" dirty="0" err="1" smtClean="0"/>
              <a:t>backoff</a:t>
            </a:r>
            <a:r>
              <a:rPr lang="en-US" sz="2000" dirty="0" smtClean="0"/>
              <a:t> for </a:t>
            </a:r>
            <a:r>
              <a:rPr lang="en-US" sz="2000" dirty="0" err="1" smtClean="0">
                <a:solidFill>
                  <a:srgbClr val="00B050"/>
                </a:solidFill>
              </a:rPr>
              <a:t>Jelinek</a:t>
            </a:r>
            <a:r>
              <a:rPr lang="en-US" sz="2000" dirty="0" smtClean="0">
                <a:solidFill>
                  <a:srgbClr val="00B050"/>
                </a:solidFill>
              </a:rPr>
              <a:t>-Mercer</a:t>
            </a:r>
            <a:r>
              <a:rPr lang="en-US" sz="2000" dirty="0" smtClean="0"/>
              <a:t> (top</a:t>
            </a:r>
            <a:r>
              <a:rPr lang="en-US" sz="2000" dirty="0" smtClean="0">
                <a:solidFill>
                  <a:srgbClr val="00B050"/>
                </a:solidFill>
              </a:rPr>
              <a:t>), </a:t>
            </a:r>
            <a:r>
              <a:rPr lang="en-US" sz="2000" dirty="0" err="1" smtClean="0">
                <a:solidFill>
                  <a:srgbClr val="00B050"/>
                </a:solidFill>
              </a:rPr>
              <a:t>Dirichlet</a:t>
            </a:r>
            <a:r>
              <a:rPr lang="en-US" sz="2000" dirty="0" smtClean="0">
                <a:solidFill>
                  <a:srgbClr val="00B050"/>
                </a:solidFill>
              </a:rPr>
              <a:t> smoothing </a:t>
            </a:r>
            <a:r>
              <a:rPr lang="en-US" sz="2000" dirty="0" smtClean="0"/>
              <a:t>(middle), and </a:t>
            </a:r>
            <a:r>
              <a:rPr lang="en-US" sz="2000" dirty="0" smtClean="0">
                <a:solidFill>
                  <a:srgbClr val="00B050"/>
                </a:solidFill>
              </a:rPr>
              <a:t>absolute discounting </a:t>
            </a:r>
            <a:r>
              <a:rPr lang="en-US" sz="2000" dirty="0" smtClean="0"/>
              <a:t>(bottom).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2. Second, one can de-couple the </a:t>
            </a:r>
            <a:r>
              <a:rPr lang="en-US" sz="2000" dirty="0" smtClean="0">
                <a:solidFill>
                  <a:srgbClr val="00B050"/>
                </a:solidFill>
              </a:rPr>
              <a:t>two different roles of smoothing by adopting a two stage smoothing strategy </a:t>
            </a:r>
            <a:r>
              <a:rPr lang="en-US" sz="2000" dirty="0" smtClean="0"/>
              <a:t>in which </a:t>
            </a:r>
            <a:r>
              <a:rPr lang="en-US" sz="2000" dirty="0" err="1" smtClean="0">
                <a:solidFill>
                  <a:srgbClr val="00B050"/>
                </a:solidFill>
              </a:rPr>
              <a:t>Dirichlet</a:t>
            </a:r>
            <a:r>
              <a:rPr lang="en-US" sz="2000" dirty="0" smtClean="0">
                <a:solidFill>
                  <a:srgbClr val="00B050"/>
                </a:solidFill>
              </a:rPr>
              <a:t> smoothing </a:t>
            </a:r>
            <a:r>
              <a:rPr lang="en-US" sz="2000" dirty="0" smtClean="0"/>
              <a:t>is first applied to implement the estimation role and </a:t>
            </a:r>
            <a:r>
              <a:rPr lang="en-US" sz="2000" dirty="0" err="1" smtClean="0">
                <a:solidFill>
                  <a:srgbClr val="00B050"/>
                </a:solidFill>
              </a:rPr>
              <a:t>Jelinek</a:t>
            </a:r>
            <a:r>
              <a:rPr lang="en-US" sz="2000" dirty="0" smtClean="0">
                <a:solidFill>
                  <a:srgbClr val="00B050"/>
                </a:solidFill>
              </a:rPr>
              <a:t>-Mercer smoothing</a:t>
            </a:r>
            <a:r>
              <a:rPr lang="en-US" sz="2000" dirty="0" smtClean="0"/>
              <a:t> is then applied to implement the role of query modeling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3. We find that the </a:t>
            </a:r>
            <a:r>
              <a:rPr lang="en-US" sz="2000" dirty="0" err="1" smtClean="0"/>
              <a:t>backoff</a:t>
            </a:r>
            <a:r>
              <a:rPr lang="en-US" sz="2000" dirty="0" smtClean="0"/>
              <a:t> performance is more sensitive to the smoothing parameter than that of interpolation, especially in </a:t>
            </a:r>
            <a:r>
              <a:rPr lang="en-US" sz="2000" dirty="0" err="1" smtClean="0">
                <a:solidFill>
                  <a:srgbClr val="00B050"/>
                </a:solidFill>
              </a:rPr>
              <a:t>Jelinek</a:t>
            </a:r>
            <a:r>
              <a:rPr lang="en-US" sz="2000" dirty="0" smtClean="0">
                <a:solidFill>
                  <a:srgbClr val="00B050"/>
                </a:solidFill>
              </a:rPr>
              <a:t>-Mercer and </a:t>
            </a:r>
            <a:r>
              <a:rPr lang="en-US" sz="2000" dirty="0" err="1" smtClean="0">
                <a:solidFill>
                  <a:srgbClr val="00B050"/>
                </a:solidFill>
              </a:rPr>
              <a:t>Dirichlet</a:t>
            </a:r>
            <a:r>
              <a:rPr lang="en-US" sz="2000" dirty="0" smtClean="0">
                <a:solidFill>
                  <a:srgbClr val="00B050"/>
                </a:solidFill>
              </a:rPr>
              <a:t> prior</a:t>
            </a:r>
            <a:r>
              <a:rPr lang="en-US" sz="2000" dirty="0" smtClean="0"/>
              <a:t>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C04BEE-B20B-4AB3-A1D6-75CE9684D71C}" type="slidenum">
              <a:rPr lang="en-US"/>
              <a:pPr eaLnBrk="1" hangingPunct="1"/>
              <a:t>16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839494" y="3923506"/>
            <a:ext cx="4495800" cy="158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7162800" y="1828800"/>
            <a:ext cx="1828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Specific to smoothing LM in IR; </a:t>
            </a:r>
          </a:p>
          <a:p>
            <a:endParaRPr lang="en-US" sz="2400">
              <a:solidFill>
                <a:srgbClr val="C00000"/>
              </a:solidFill>
            </a:endParaRPr>
          </a:p>
          <a:p>
            <a:r>
              <a:rPr lang="en-US" sz="2400">
                <a:solidFill>
                  <a:srgbClr val="C00000"/>
                </a:solidFill>
              </a:rPr>
              <a:t>especially for the concrete smoothing techniques (Dirichlet and JM)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524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Impact Summary of </a:t>
            </a:r>
            <a:r>
              <a:rPr lang="en-US" sz="2700" dirty="0" smtClean="0"/>
              <a:t>“A Study of Smoothing Methods for Language Models Applied to Ad Hoc Information Retrieval”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6464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9400" y="2667000"/>
            <a:ext cx="2438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2667000"/>
            <a:ext cx="2819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68" y="2660928"/>
            <a:ext cx="3221432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1488330" y="5498630"/>
            <a:ext cx="743601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0696" y="3324255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Question  </a:t>
            </a:r>
          </a:p>
          <a:p>
            <a:pPr algn="ctr"/>
            <a:r>
              <a:rPr lang="en-US" sz="2000" b="1" dirty="0" smtClean="0"/>
              <a:t>Recommender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7993" y="429276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Novelty Checker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696" y="493389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Topic Explorer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57" y="2800290"/>
            <a:ext cx="2607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Research Topic Service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383624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Discussion Center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397733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Collaborator Finder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1378" y="4549914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 Newsletter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2743200"/>
            <a:ext cx="2420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Community Service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7793" y="38100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Survey Generator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993" y="32766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Definition Finder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23993" y="4366549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Citation Generator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2624" y="5612665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Literature Radar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05600" y="4953000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 Proofreading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7793" y="2743200"/>
            <a:ext cx="24200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Paper Writing Assistant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88110" y="4724400"/>
            <a:ext cx="3415320" cy="755524"/>
            <a:chOff x="283768" y="3324255"/>
            <a:chExt cx="3415320" cy="755524"/>
          </a:xfrm>
        </p:grpSpPr>
        <p:sp>
          <p:nvSpPr>
            <p:cNvPr id="20" name="Rectangle 19"/>
            <p:cNvSpPr/>
            <p:nvPr/>
          </p:nvSpPr>
          <p:spPr>
            <a:xfrm>
              <a:off x="283768" y="3324255"/>
              <a:ext cx="2807534" cy="7555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1625057">
              <a:off x="3136693" y="3587444"/>
              <a:ext cx="562395" cy="3854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Research Task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Support flexible navigation in the research topic space  </a:t>
            </a:r>
          </a:p>
          <a:p>
            <a:r>
              <a:rPr lang="en-US" b="1" dirty="0" smtClean="0"/>
              <a:t>Basic solution</a:t>
            </a:r>
            <a:r>
              <a:rPr lang="en-US" dirty="0" smtClean="0"/>
              <a:t>: Construct a multi-resolution topic map; seamless </a:t>
            </a:r>
            <a:r>
              <a:rPr lang="en-US" b="1" dirty="0" smtClean="0"/>
              <a:t>integration of search &amp; browsing</a:t>
            </a:r>
          </a:p>
          <a:p>
            <a:pPr lvl="1"/>
            <a:r>
              <a:rPr lang="en-US" dirty="0" smtClean="0"/>
              <a:t>Search log-based map  </a:t>
            </a:r>
          </a:p>
          <a:p>
            <a:pPr lvl="1"/>
            <a:r>
              <a:rPr lang="en-US" dirty="0" smtClean="0"/>
              <a:t>Document-based map </a:t>
            </a:r>
          </a:p>
          <a:p>
            <a:pPr lvl="1"/>
            <a:r>
              <a:rPr lang="en-US" dirty="0" smtClean="0"/>
              <a:t>Ontology-based map</a:t>
            </a:r>
          </a:p>
          <a:p>
            <a:pPr lvl="1"/>
            <a:r>
              <a:rPr lang="en-US" dirty="0" smtClean="0"/>
              <a:t>Flexible switching between different maps</a:t>
            </a:r>
          </a:p>
          <a:p>
            <a:r>
              <a:rPr lang="en-US" b="1" dirty="0" smtClean="0"/>
              <a:t>Further extension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Entity-Relation graph browsing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5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Seeking as Sightseeing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now the address of an attraction site?</a:t>
            </a:r>
          </a:p>
          <a:p>
            <a:pPr lvl="1"/>
            <a:r>
              <a:rPr lang="en-US" dirty="0" smtClean="0"/>
              <a:t>Yes: take a taxi and go directly to the site</a:t>
            </a:r>
          </a:p>
          <a:p>
            <a:pPr lvl="1"/>
            <a:r>
              <a:rPr lang="en-US" dirty="0" smtClean="0"/>
              <a:t>No: walk around or take a taxi to a nearby place then walk around</a:t>
            </a:r>
          </a:p>
          <a:p>
            <a:r>
              <a:rPr lang="en-US" dirty="0" smtClean="0"/>
              <a:t>Know what exactly you want to find? </a:t>
            </a:r>
          </a:p>
          <a:p>
            <a:pPr lvl="1"/>
            <a:r>
              <a:rPr lang="en-US" dirty="0" smtClean="0"/>
              <a:t>Yes: use the right keywords as a query and find the information directly </a:t>
            </a:r>
          </a:p>
          <a:p>
            <a:pPr lvl="1"/>
            <a:r>
              <a:rPr lang="en-US" dirty="0" smtClean="0"/>
              <a:t>No: browse the information space or start with a rough query and then browse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7200" y="5562600"/>
            <a:ext cx="8001000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ea typeface="宋体" pitchFamily="2" charset="-122"/>
              </a:rPr>
              <a:t>When query fails, browsing comes to rescue…  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D8B-FB36-404D-91CA-CEC776FB33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Acceleration of scientific research and discovery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ym typeface="Wingdings" panose="05000000000000000000" pitchFamily="2" charset="2"/>
              </a:rPr>
              <a:t>huge societal benefits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Faster discovery </a:t>
            </a:r>
            <a:r>
              <a:rPr lang="en-US" dirty="0" smtClean="0">
                <a:sym typeface="Wingdings" panose="05000000000000000000" pitchFamily="2" charset="2"/>
              </a:rPr>
              <a:t>of new knowledge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Faster invention </a:t>
            </a:r>
            <a:r>
              <a:rPr lang="en-US" dirty="0" smtClean="0">
                <a:sym typeface="Wingdings" panose="05000000000000000000" pitchFamily="2" charset="2"/>
              </a:rPr>
              <a:t>of new technology 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Less spending </a:t>
            </a:r>
            <a:r>
              <a:rPr lang="en-US" dirty="0" smtClean="0">
                <a:sym typeface="Wingdings" panose="05000000000000000000" pitchFamily="2" charset="2"/>
              </a:rPr>
              <a:t>on research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Today’s workbench </a:t>
            </a:r>
            <a:r>
              <a:rPr lang="en-US" dirty="0" smtClean="0">
                <a:sym typeface="Wingdings" panose="05000000000000000000" pitchFamily="2" charset="2"/>
              </a:rPr>
              <a:t>for researchers lacks task support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Question: </a:t>
            </a:r>
            <a:r>
              <a:rPr lang="en-US" dirty="0" smtClean="0">
                <a:sym typeface="Wingdings" panose="05000000000000000000" pitchFamily="2" charset="2"/>
              </a:rPr>
              <a:t>how can we build a general intelligent researcher’s workbench to improve productivity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of</a:t>
            </a:r>
            <a:r>
              <a:rPr lang="en-US" b="1" dirty="0" smtClean="0">
                <a:sym typeface="Wingdings" panose="05000000000000000000" pitchFamily="2" charset="2"/>
              </a:rPr>
              <a:t> every </a:t>
            </a:r>
            <a:r>
              <a:rPr lang="en-US" dirty="0" smtClean="0">
                <a:sym typeface="Wingdings" panose="05000000000000000000" pitchFamily="2" charset="2"/>
              </a:rPr>
              <a:t>researcher? </a:t>
            </a:r>
          </a:p>
        </p:txBody>
      </p:sp>
    </p:spTree>
    <p:extLst>
      <p:ext uri="{BB962C8B-B14F-4D97-AF65-F5344CB8AC3E}">
        <p14:creationId xmlns:p14="http://schemas.microsoft.com/office/powerpoint/2010/main" val="23794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12192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Current Support for Browsing is Limited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3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H</a:t>
            </a:r>
            <a:r>
              <a:rPr lang="en-US" altLang="zh-CN" dirty="0" smtClean="0">
                <a:ea typeface="宋体" pitchFamily="2" charset="-122"/>
              </a:rPr>
              <a:t>yperlinks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Only page-to-page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Mostly manually constructed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Browsing step is very small</a:t>
            </a:r>
          </a:p>
          <a:p>
            <a:r>
              <a:rPr lang="en-US" altLang="zh-CN" dirty="0">
                <a:ea typeface="宋体" pitchFamily="2" charset="-122"/>
              </a:rPr>
              <a:t>Web directories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Manually </a:t>
            </a:r>
            <a:r>
              <a:rPr lang="en-US" altLang="zh-CN" dirty="0" smtClean="0">
                <a:ea typeface="宋体" pitchFamily="2" charset="-122"/>
              </a:rPr>
              <a:t>constructed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Fixed categories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Only support </a:t>
            </a:r>
            <a:r>
              <a:rPr lang="en-US" altLang="zh-CN" i="1" dirty="0">
                <a:ea typeface="宋体" pitchFamily="2" charset="-122"/>
              </a:rPr>
              <a:t>vertical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navigation</a:t>
            </a:r>
          </a:p>
        </p:txBody>
      </p:sp>
      <p:pic>
        <p:nvPicPr>
          <p:cNvPr id="17336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295400"/>
            <a:ext cx="2239962" cy="2022475"/>
          </a:xfrm>
          <a:prstGeom prst="rect">
            <a:avLst/>
          </a:prstGeom>
          <a:noFill/>
        </p:spPr>
      </p:pic>
      <p:pic>
        <p:nvPicPr>
          <p:cNvPr id="173363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3581400"/>
            <a:ext cx="2447826" cy="2306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33640" name="Text Box 8"/>
          <p:cNvSpPr txBox="1">
            <a:spLocks noChangeArrowheads="1"/>
          </p:cNvSpPr>
          <p:nvPr/>
        </p:nvSpPr>
        <p:spPr bwMode="auto">
          <a:xfrm>
            <a:off x="7620000" y="3657600"/>
            <a:ext cx="838200" cy="46166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</a:rPr>
              <a:t>ODP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28600" y="1981200"/>
            <a:ext cx="8763000" cy="4394775"/>
            <a:chOff x="228600" y="1981200"/>
            <a:chExt cx="8763000" cy="4394775"/>
          </a:xfrm>
        </p:grpSpPr>
        <p:grpSp>
          <p:nvGrpSpPr>
            <p:cNvPr id="12" name="Group 11"/>
            <p:cNvGrpSpPr/>
            <p:nvPr/>
          </p:nvGrpSpPr>
          <p:grpSpPr>
            <a:xfrm>
              <a:off x="4038600" y="1981200"/>
              <a:ext cx="4876800" cy="3023175"/>
              <a:chOff x="4038600" y="1981200"/>
              <a:chExt cx="4876800" cy="3023175"/>
            </a:xfrm>
          </p:grpSpPr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4800600" y="1981200"/>
                <a:ext cx="4038600" cy="584775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 smtClean="0">
                    <a:ea typeface="宋体" pitchFamily="2" charset="-122"/>
                  </a:rPr>
                  <a:t>Beyond hyperlinks? </a:t>
                </a:r>
                <a:endParaRPr lang="en-US" altLang="zh-CN" sz="3200" b="1" dirty="0">
                  <a:ea typeface="宋体" pitchFamily="2" charset="-122"/>
                </a:endParaRP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038600" y="4419600"/>
                <a:ext cx="4876800" cy="584775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 smtClean="0">
                    <a:ea typeface="宋体" pitchFamily="2" charset="-122"/>
                  </a:rPr>
                  <a:t>Beyond fixed categories? </a:t>
                </a:r>
                <a:endParaRPr lang="en-US" altLang="zh-CN" sz="3200" b="1" dirty="0">
                  <a:ea typeface="宋体" pitchFamily="2" charset="-122"/>
                </a:endParaRPr>
              </a:p>
            </p:txBody>
          </p:sp>
        </p:grp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28600" y="5791200"/>
              <a:ext cx="8763000" cy="58477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ea typeface="宋体" pitchFamily="2" charset="-122"/>
                </a:rPr>
                <a:t>How to promote browsing as a “first-class citizen”?</a:t>
              </a:r>
              <a:endParaRPr lang="en-US" altLang="zh-CN" sz="3200" b="1" dirty="0">
                <a:ea typeface="宋体" pitchFamily="2" charset="-122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D8B-FB36-404D-91CA-CEC776FB33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Sightseeing Analogy Continues…</a:t>
            </a:r>
            <a:endParaRPr lang="en-US" dirty="0"/>
          </a:p>
        </p:txBody>
      </p:sp>
      <p:pic>
        <p:nvPicPr>
          <p:cNvPr id="10244" name="Picture 4" descr="Map of Walt Disney Wor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219200"/>
            <a:ext cx="3124200" cy="2207769"/>
          </a:xfrm>
          <a:prstGeom prst="rect">
            <a:avLst/>
          </a:prstGeom>
          <a:noFill/>
        </p:spPr>
      </p:pic>
      <p:grpSp>
        <p:nvGrpSpPr>
          <p:cNvPr id="45" name="Group 44"/>
          <p:cNvGrpSpPr/>
          <p:nvPr/>
        </p:nvGrpSpPr>
        <p:grpSpPr>
          <a:xfrm>
            <a:off x="152400" y="1295400"/>
            <a:ext cx="3810000" cy="1143000"/>
            <a:chOff x="152400" y="1371600"/>
            <a:chExt cx="3810000" cy="1143000"/>
          </a:xfrm>
        </p:grpSpPr>
        <p:sp>
          <p:nvSpPr>
            <p:cNvPr id="9" name="Oval 8"/>
            <p:cNvSpPr/>
            <p:nvPr/>
          </p:nvSpPr>
          <p:spPr>
            <a:xfrm>
              <a:off x="2895600" y="2133600"/>
              <a:ext cx="1066800" cy="381000"/>
            </a:xfrm>
            <a:prstGeom prst="ellipse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400" y="1371600"/>
              <a:ext cx="13520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>
                    <a:solidFill>
                      <a:schemeClr val="tx1"/>
                    </a:solidFill>
                  </a:ln>
                </a:rPr>
                <a:t>Region</a:t>
              </a:r>
              <a:endParaRPr lang="en-US" sz="3200" b="1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6" name="Straight Arrow Connector 35"/>
            <p:cNvCxnSpPr>
              <a:stCxn id="34" idx="3"/>
              <a:endCxn id="9" idx="1"/>
            </p:cNvCxnSpPr>
            <p:nvPr/>
          </p:nvCxnSpPr>
          <p:spPr>
            <a:xfrm>
              <a:off x="1504437" y="1663988"/>
              <a:ext cx="1547392" cy="5254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28600" y="2514600"/>
            <a:ext cx="3124200" cy="3655569"/>
            <a:chOff x="228600" y="2514600"/>
            <a:chExt cx="3124200" cy="3655569"/>
          </a:xfrm>
        </p:grpSpPr>
        <p:pic>
          <p:nvPicPr>
            <p:cNvPr id="10246" name="Picture 6" descr="Map of Disney's Animal Kingd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3962400"/>
              <a:ext cx="3124200" cy="2207769"/>
            </a:xfrm>
            <a:prstGeom prst="rect">
              <a:avLst/>
            </a:prstGeom>
            <a:noFill/>
          </p:spPr>
        </p:pic>
        <p:cxnSp>
          <p:nvCxnSpPr>
            <p:cNvPr id="23" name="Straight Arrow Connector 22"/>
            <p:cNvCxnSpPr/>
            <p:nvPr/>
          </p:nvCxnSpPr>
          <p:spPr>
            <a:xfrm rot="5400000">
              <a:off x="1600200" y="2514600"/>
              <a:ext cx="1447800" cy="1447800"/>
            </a:xfrm>
            <a:prstGeom prst="straightConnector1">
              <a:avLst/>
            </a:prstGeom>
            <a:ln w="50800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5800" y="2590800"/>
              <a:ext cx="15644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>
                    <a:solidFill>
                      <a:schemeClr val="tx1"/>
                    </a:solidFill>
                  </a:ln>
                </a:rPr>
                <a:t>Zoom in</a:t>
              </a:r>
              <a:endParaRPr lang="en-US" sz="3200" b="1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57400" y="2590800"/>
            <a:ext cx="2589360" cy="1575375"/>
            <a:chOff x="2057400" y="2590800"/>
            <a:chExt cx="2589360" cy="1575375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2057400" y="2590800"/>
              <a:ext cx="1371600" cy="1371600"/>
            </a:xfrm>
            <a:prstGeom prst="straightConnector1">
              <a:avLst/>
            </a:prstGeom>
            <a:ln w="50800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819400" y="3581400"/>
              <a:ext cx="18273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>
                    <a:solidFill>
                      <a:schemeClr val="tx1"/>
                    </a:solidFill>
                  </a:ln>
                </a:rPr>
                <a:t>Zoom out</a:t>
              </a:r>
              <a:endParaRPr lang="en-US" sz="3200" b="1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029200" y="2362200"/>
            <a:ext cx="3962400" cy="4117849"/>
            <a:chOff x="5029200" y="2362200"/>
            <a:chExt cx="3962400" cy="4117849"/>
          </a:xfrm>
        </p:grpSpPr>
        <p:sp>
          <p:nvSpPr>
            <p:cNvPr id="10" name="Freeform 9"/>
            <p:cNvSpPr/>
            <p:nvPr/>
          </p:nvSpPr>
          <p:spPr>
            <a:xfrm>
              <a:off x="5029200" y="2362200"/>
              <a:ext cx="2438400" cy="1295400"/>
            </a:xfrm>
            <a:custGeom>
              <a:avLst/>
              <a:gdLst>
                <a:gd name="connsiteX0" fmla="*/ 0 w 2287859"/>
                <a:gd name="connsiteY0" fmla="*/ 0 h 2174487"/>
                <a:gd name="connsiteX1" fmla="*/ 1906859 w 2287859"/>
                <a:gd name="connsiteY1" fmla="*/ 1059365 h 2174487"/>
                <a:gd name="connsiteX2" fmla="*/ 2286000 w 2287859"/>
                <a:gd name="connsiteY2" fmla="*/ 2174487 h 217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7859" h="2174487">
                  <a:moveTo>
                    <a:pt x="0" y="0"/>
                  </a:moveTo>
                  <a:cubicBezTo>
                    <a:pt x="762929" y="348475"/>
                    <a:pt x="1525859" y="696951"/>
                    <a:pt x="1906859" y="1059365"/>
                  </a:cubicBezTo>
                  <a:cubicBezTo>
                    <a:pt x="2287859" y="1421779"/>
                    <a:pt x="2286929" y="1798133"/>
                    <a:pt x="2286000" y="2174487"/>
                  </a:cubicBezTo>
                </a:path>
              </a:pathLst>
            </a:custGeom>
            <a:ln w="63500">
              <a:solidFill>
                <a:srgbClr val="FFC000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8" name="Picture 8" descr="Map of Epcot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3733800"/>
              <a:ext cx="3886200" cy="2746249"/>
            </a:xfrm>
            <a:prstGeom prst="rect">
              <a:avLst/>
            </a:prstGeom>
            <a:noFill/>
          </p:spPr>
        </p:pic>
      </p:grpSp>
      <p:grpSp>
        <p:nvGrpSpPr>
          <p:cNvPr id="56" name="Group 55"/>
          <p:cNvGrpSpPr/>
          <p:nvPr/>
        </p:nvGrpSpPr>
        <p:grpSpPr>
          <a:xfrm>
            <a:off x="3962400" y="914400"/>
            <a:ext cx="5071784" cy="1524000"/>
            <a:chOff x="3962400" y="914400"/>
            <a:chExt cx="5071784" cy="1524000"/>
          </a:xfrm>
        </p:grpSpPr>
        <p:sp>
          <p:nvSpPr>
            <p:cNvPr id="11" name="Oval 10"/>
            <p:cNvSpPr/>
            <p:nvPr/>
          </p:nvSpPr>
          <p:spPr>
            <a:xfrm>
              <a:off x="4495800" y="1981200"/>
              <a:ext cx="838200" cy="457200"/>
            </a:xfrm>
            <a:prstGeom prst="ellipse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11" idx="2"/>
            </p:cNvCxnSpPr>
            <p:nvPr/>
          </p:nvCxnSpPr>
          <p:spPr>
            <a:xfrm>
              <a:off x="3962400" y="2209800"/>
              <a:ext cx="533400" cy="1588"/>
            </a:xfrm>
            <a:prstGeom prst="straightConnector1">
              <a:avLst/>
            </a:prstGeom>
            <a:ln w="50800">
              <a:solidFill>
                <a:schemeClr val="accent2">
                  <a:lumMod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86600" y="914400"/>
              <a:ext cx="194758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>
                    <a:solidFill>
                      <a:schemeClr val="tx1"/>
                    </a:solidFill>
                  </a:ln>
                </a:rPr>
                <a:t>Horizontal</a:t>
              </a:r>
            </a:p>
            <a:p>
              <a:r>
                <a:rPr lang="en-US" sz="3200" b="1" dirty="0" smtClean="0">
                  <a:ln>
                    <a:solidFill>
                      <a:schemeClr val="tx1"/>
                    </a:solidFill>
                  </a:ln>
                </a:rPr>
                <a:t>navigation</a:t>
              </a:r>
              <a:endParaRPr lang="en-US" sz="3200" b="1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159405" y="1295400"/>
              <a:ext cx="2927195" cy="856785"/>
            </a:xfrm>
            <a:custGeom>
              <a:avLst/>
              <a:gdLst>
                <a:gd name="connsiteX0" fmla="*/ 0 w 3178097"/>
                <a:gd name="connsiteY0" fmla="*/ 782444 h 782444"/>
                <a:gd name="connsiteX1" fmla="*/ 1137424 w 3178097"/>
                <a:gd name="connsiteY1" fmla="*/ 113371 h 782444"/>
                <a:gd name="connsiteX2" fmla="*/ 3178097 w 3178097"/>
                <a:gd name="connsiteY2" fmla="*/ 102220 h 782444"/>
                <a:gd name="connsiteX3" fmla="*/ 3178097 w 3178097"/>
                <a:gd name="connsiteY3" fmla="*/ 102220 h 7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8097" h="782444">
                  <a:moveTo>
                    <a:pt x="0" y="782444"/>
                  </a:moveTo>
                  <a:cubicBezTo>
                    <a:pt x="303870" y="504593"/>
                    <a:pt x="607741" y="226742"/>
                    <a:pt x="1137424" y="113371"/>
                  </a:cubicBezTo>
                  <a:cubicBezTo>
                    <a:pt x="1667107" y="0"/>
                    <a:pt x="3178097" y="102220"/>
                    <a:pt x="3178097" y="102220"/>
                  </a:cubicBezTo>
                  <a:lnTo>
                    <a:pt x="3178097" y="102220"/>
                  </a:lnTo>
                </a:path>
              </a:pathLst>
            </a:cu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D8B-FB36-404D-91CA-CEC776FB33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Topic </a:t>
            </a:r>
            <a:r>
              <a:rPr lang="en-US" altLang="zh-CN" dirty="0" smtClean="0">
                <a:ea typeface="宋体" pitchFamily="2" charset="-122"/>
              </a:rPr>
              <a:t>Map for Touring </a:t>
            </a:r>
            <a:r>
              <a:rPr lang="en-US" altLang="zh-CN" dirty="0">
                <a:ea typeface="宋体" pitchFamily="2" charset="-122"/>
              </a:rPr>
              <a:t>Information Space</a:t>
            </a:r>
          </a:p>
        </p:txBody>
      </p:sp>
      <p:graphicFrame>
        <p:nvGraphicFramePr>
          <p:cNvPr id="1770500" name="Object 4"/>
          <p:cNvGraphicFramePr>
            <a:graphicFrameLocks noChangeAspect="1"/>
          </p:cNvGraphicFramePr>
          <p:nvPr/>
        </p:nvGraphicFramePr>
        <p:xfrm>
          <a:off x="1600200" y="2176463"/>
          <a:ext cx="5959475" cy="330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4" imgW="4758511" imgH="2675751" progId="">
                  <p:embed/>
                </p:oleObj>
              </mc:Choice>
              <mc:Fallback>
                <p:oleObj name="Visio" r:id="rId4" imgW="4758511" imgH="2675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76463"/>
                        <a:ext cx="5959475" cy="330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0501" name="Line 5"/>
          <p:cNvSpPr>
            <a:spLocks noChangeShapeType="1"/>
          </p:cNvSpPr>
          <p:nvPr/>
        </p:nvSpPr>
        <p:spPr bwMode="auto">
          <a:xfrm flipV="1">
            <a:off x="4419600" y="2405063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02" name="Line 6"/>
          <p:cNvSpPr>
            <a:spLocks noChangeShapeType="1"/>
          </p:cNvSpPr>
          <p:nvPr/>
        </p:nvSpPr>
        <p:spPr bwMode="auto">
          <a:xfrm>
            <a:off x="4419600" y="2709863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03" name="Line 7"/>
          <p:cNvSpPr>
            <a:spLocks noChangeShapeType="1"/>
          </p:cNvSpPr>
          <p:nvPr/>
        </p:nvSpPr>
        <p:spPr bwMode="auto">
          <a:xfrm>
            <a:off x="4419600" y="2786063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04" name="Line 8"/>
          <p:cNvSpPr>
            <a:spLocks noChangeShapeType="1"/>
          </p:cNvSpPr>
          <p:nvPr/>
        </p:nvSpPr>
        <p:spPr bwMode="auto">
          <a:xfrm flipH="1">
            <a:off x="3429000" y="2709863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05" name="Line 9"/>
          <p:cNvSpPr>
            <a:spLocks noChangeShapeType="1"/>
          </p:cNvSpPr>
          <p:nvPr/>
        </p:nvSpPr>
        <p:spPr bwMode="auto">
          <a:xfrm flipH="1" flipV="1">
            <a:off x="3886200" y="248126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06" name="Line 10"/>
          <p:cNvSpPr>
            <a:spLocks noChangeShapeType="1"/>
          </p:cNvSpPr>
          <p:nvPr/>
        </p:nvSpPr>
        <p:spPr bwMode="auto">
          <a:xfrm flipH="1">
            <a:off x="3886200" y="2405063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07" name="Line 11"/>
          <p:cNvSpPr>
            <a:spLocks noChangeShapeType="1"/>
          </p:cNvSpPr>
          <p:nvPr/>
        </p:nvSpPr>
        <p:spPr bwMode="auto">
          <a:xfrm flipH="1" flipV="1">
            <a:off x="5486400" y="2481263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08" name="Line 12"/>
          <p:cNvSpPr>
            <a:spLocks noChangeShapeType="1"/>
          </p:cNvSpPr>
          <p:nvPr/>
        </p:nvSpPr>
        <p:spPr bwMode="auto">
          <a:xfrm flipH="1">
            <a:off x="2514600" y="3090863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09" name="Line 13"/>
          <p:cNvSpPr>
            <a:spLocks noChangeShapeType="1"/>
          </p:cNvSpPr>
          <p:nvPr/>
        </p:nvSpPr>
        <p:spPr bwMode="auto">
          <a:xfrm>
            <a:off x="3276600" y="3090863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10" name="Line 14"/>
          <p:cNvSpPr>
            <a:spLocks noChangeShapeType="1"/>
          </p:cNvSpPr>
          <p:nvPr/>
        </p:nvSpPr>
        <p:spPr bwMode="auto">
          <a:xfrm flipH="1">
            <a:off x="3581400" y="2786063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11" name="Line 15"/>
          <p:cNvSpPr>
            <a:spLocks noChangeShapeType="1"/>
          </p:cNvSpPr>
          <p:nvPr/>
        </p:nvSpPr>
        <p:spPr bwMode="auto">
          <a:xfrm flipH="1">
            <a:off x="4267200" y="2862263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12" name="Line 16"/>
          <p:cNvSpPr>
            <a:spLocks noChangeShapeType="1"/>
          </p:cNvSpPr>
          <p:nvPr/>
        </p:nvSpPr>
        <p:spPr bwMode="auto">
          <a:xfrm>
            <a:off x="4419600" y="2862263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13" name="Line 17"/>
          <p:cNvSpPr>
            <a:spLocks noChangeShapeType="1"/>
          </p:cNvSpPr>
          <p:nvPr/>
        </p:nvSpPr>
        <p:spPr bwMode="auto">
          <a:xfrm>
            <a:off x="4343400" y="2862263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14" name="Line 18"/>
          <p:cNvSpPr>
            <a:spLocks noChangeShapeType="1"/>
          </p:cNvSpPr>
          <p:nvPr/>
        </p:nvSpPr>
        <p:spPr bwMode="auto">
          <a:xfrm>
            <a:off x="4419600" y="2862263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15" name="Line 19"/>
          <p:cNvSpPr>
            <a:spLocks noChangeShapeType="1"/>
          </p:cNvSpPr>
          <p:nvPr/>
        </p:nvSpPr>
        <p:spPr bwMode="auto">
          <a:xfrm>
            <a:off x="5486400" y="35480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16" name="Line 20"/>
          <p:cNvSpPr>
            <a:spLocks noChangeShapeType="1"/>
          </p:cNvSpPr>
          <p:nvPr/>
        </p:nvSpPr>
        <p:spPr bwMode="auto">
          <a:xfrm>
            <a:off x="3429000" y="3852863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17" name="Line 21"/>
          <p:cNvSpPr>
            <a:spLocks noChangeShapeType="1"/>
          </p:cNvSpPr>
          <p:nvPr/>
        </p:nvSpPr>
        <p:spPr bwMode="auto">
          <a:xfrm flipH="1">
            <a:off x="2590800" y="3852863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18" name="Line 22"/>
          <p:cNvSpPr>
            <a:spLocks noChangeShapeType="1"/>
          </p:cNvSpPr>
          <p:nvPr/>
        </p:nvSpPr>
        <p:spPr bwMode="auto">
          <a:xfrm flipH="1">
            <a:off x="3200400" y="3929063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19" name="Line 23"/>
          <p:cNvSpPr>
            <a:spLocks noChangeShapeType="1"/>
          </p:cNvSpPr>
          <p:nvPr/>
        </p:nvSpPr>
        <p:spPr bwMode="auto">
          <a:xfrm>
            <a:off x="3581400" y="3852863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20" name="Line 24"/>
          <p:cNvSpPr>
            <a:spLocks noChangeShapeType="1"/>
          </p:cNvSpPr>
          <p:nvPr/>
        </p:nvSpPr>
        <p:spPr bwMode="auto">
          <a:xfrm>
            <a:off x="3581400" y="3929063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21" name="Line 25"/>
          <p:cNvSpPr>
            <a:spLocks noChangeShapeType="1"/>
          </p:cNvSpPr>
          <p:nvPr/>
        </p:nvSpPr>
        <p:spPr bwMode="auto">
          <a:xfrm flipV="1">
            <a:off x="3733800" y="4919663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22" name="Line 26"/>
          <p:cNvSpPr>
            <a:spLocks noChangeShapeType="1"/>
          </p:cNvSpPr>
          <p:nvPr/>
        </p:nvSpPr>
        <p:spPr bwMode="auto">
          <a:xfrm flipH="1" flipV="1">
            <a:off x="2819400" y="2328863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23" name="Line 27"/>
          <p:cNvSpPr>
            <a:spLocks noChangeShapeType="1"/>
          </p:cNvSpPr>
          <p:nvPr/>
        </p:nvSpPr>
        <p:spPr bwMode="auto">
          <a:xfrm>
            <a:off x="5486400" y="240506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24" name="Line 28"/>
          <p:cNvSpPr>
            <a:spLocks noChangeShapeType="1"/>
          </p:cNvSpPr>
          <p:nvPr/>
        </p:nvSpPr>
        <p:spPr bwMode="auto">
          <a:xfrm flipV="1">
            <a:off x="2895600" y="46910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25" name="Line 29"/>
          <p:cNvSpPr>
            <a:spLocks noChangeShapeType="1"/>
          </p:cNvSpPr>
          <p:nvPr/>
        </p:nvSpPr>
        <p:spPr bwMode="auto">
          <a:xfrm>
            <a:off x="2590800" y="49958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26" name="Line 30"/>
          <p:cNvSpPr>
            <a:spLocks noChangeShapeType="1"/>
          </p:cNvSpPr>
          <p:nvPr/>
        </p:nvSpPr>
        <p:spPr bwMode="auto">
          <a:xfrm flipV="1">
            <a:off x="3886200" y="4843463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27" name="Text Box 31"/>
          <p:cNvSpPr txBox="1">
            <a:spLocks noChangeArrowheads="1"/>
          </p:cNvSpPr>
          <p:nvPr/>
        </p:nvSpPr>
        <p:spPr bwMode="auto">
          <a:xfrm rot="-1176246">
            <a:off x="4419600" y="2424113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000">
                <a:ea typeface="宋体" pitchFamily="2" charset="-122"/>
              </a:rPr>
              <a:t>0.05</a:t>
            </a:r>
          </a:p>
        </p:txBody>
      </p:sp>
      <p:sp>
        <p:nvSpPr>
          <p:cNvPr id="1770528" name="Text Box 32"/>
          <p:cNvSpPr txBox="1">
            <a:spLocks noChangeArrowheads="1"/>
          </p:cNvSpPr>
          <p:nvPr/>
        </p:nvSpPr>
        <p:spPr bwMode="auto">
          <a:xfrm rot="222917">
            <a:off x="4648200" y="2557463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000">
                <a:ea typeface="宋体" pitchFamily="2" charset="-122"/>
              </a:rPr>
              <a:t>0.03</a:t>
            </a:r>
          </a:p>
        </p:txBody>
      </p:sp>
      <p:sp>
        <p:nvSpPr>
          <p:cNvPr id="1770529" name="Text Box 33"/>
          <p:cNvSpPr txBox="1">
            <a:spLocks noChangeArrowheads="1"/>
          </p:cNvSpPr>
          <p:nvPr/>
        </p:nvSpPr>
        <p:spPr bwMode="auto">
          <a:xfrm rot="-132975">
            <a:off x="4191000" y="2252663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000">
                <a:ea typeface="宋体" pitchFamily="2" charset="-122"/>
              </a:rPr>
              <a:t>0.03</a:t>
            </a:r>
          </a:p>
        </p:txBody>
      </p:sp>
      <p:sp>
        <p:nvSpPr>
          <p:cNvPr id="1770530" name="Text Box 34"/>
          <p:cNvSpPr txBox="1">
            <a:spLocks noChangeArrowheads="1"/>
          </p:cNvSpPr>
          <p:nvPr/>
        </p:nvSpPr>
        <p:spPr bwMode="auto">
          <a:xfrm rot="-985926">
            <a:off x="3429000" y="2617788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000">
                <a:ea typeface="宋体" pitchFamily="2" charset="-122"/>
              </a:rPr>
              <a:t>0.02</a:t>
            </a:r>
          </a:p>
        </p:txBody>
      </p:sp>
      <p:sp>
        <p:nvSpPr>
          <p:cNvPr id="1770531" name="Text Box 35"/>
          <p:cNvSpPr txBox="1">
            <a:spLocks noChangeArrowheads="1"/>
          </p:cNvSpPr>
          <p:nvPr/>
        </p:nvSpPr>
        <p:spPr bwMode="auto">
          <a:xfrm rot="364407">
            <a:off x="4953000" y="2770188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000">
                <a:ea typeface="宋体" pitchFamily="2" charset="-122"/>
              </a:rPr>
              <a:t>0.01</a:t>
            </a:r>
          </a:p>
        </p:txBody>
      </p:sp>
      <p:sp>
        <p:nvSpPr>
          <p:cNvPr id="1770532" name="Line 36"/>
          <p:cNvSpPr>
            <a:spLocks noChangeShapeType="1"/>
          </p:cNvSpPr>
          <p:nvPr/>
        </p:nvSpPr>
        <p:spPr bwMode="auto">
          <a:xfrm flipH="1">
            <a:off x="2819400" y="37766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33" name="Line 37"/>
          <p:cNvSpPr>
            <a:spLocks noChangeShapeType="1"/>
          </p:cNvSpPr>
          <p:nvPr/>
        </p:nvSpPr>
        <p:spPr bwMode="auto">
          <a:xfrm flipV="1">
            <a:off x="5486400" y="2328863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34" name="Line 38"/>
          <p:cNvSpPr>
            <a:spLocks noChangeShapeType="1"/>
          </p:cNvSpPr>
          <p:nvPr/>
        </p:nvSpPr>
        <p:spPr bwMode="auto">
          <a:xfrm flipV="1">
            <a:off x="5486400" y="3471863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36" name="Line 40"/>
          <p:cNvSpPr>
            <a:spLocks noChangeShapeType="1"/>
          </p:cNvSpPr>
          <p:nvPr/>
        </p:nvSpPr>
        <p:spPr bwMode="auto">
          <a:xfrm flipH="1">
            <a:off x="5410200" y="1676400"/>
            <a:ext cx="14478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37" name="Text Box 41"/>
          <p:cNvSpPr txBox="1">
            <a:spLocks noChangeArrowheads="1"/>
          </p:cNvSpPr>
          <p:nvPr/>
        </p:nvSpPr>
        <p:spPr bwMode="auto">
          <a:xfrm>
            <a:off x="228600" y="1676400"/>
            <a:ext cx="1600200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宋体" pitchFamily="2" charset="-122"/>
              </a:rPr>
              <a:t>Zoom </a:t>
            </a:r>
            <a:r>
              <a:rPr lang="en-US" altLang="zh-CN" sz="2800" b="1" dirty="0">
                <a:ea typeface="宋体" pitchFamily="2" charset="-122"/>
              </a:rPr>
              <a:t>in</a:t>
            </a:r>
          </a:p>
        </p:txBody>
      </p:sp>
      <p:sp>
        <p:nvSpPr>
          <p:cNvPr id="1770539" name="Line 43"/>
          <p:cNvSpPr>
            <a:spLocks noChangeShapeType="1"/>
          </p:cNvSpPr>
          <p:nvPr/>
        </p:nvSpPr>
        <p:spPr bwMode="auto">
          <a:xfrm rot="10800000">
            <a:off x="8229600" y="2286000"/>
            <a:ext cx="0" cy="2819400"/>
          </a:xfrm>
          <a:prstGeom prst="line">
            <a:avLst/>
          </a:prstGeom>
          <a:noFill/>
          <a:ln w="101600">
            <a:solidFill>
              <a:srgbClr val="CC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0541" name="Line 45"/>
          <p:cNvSpPr>
            <a:spLocks noChangeShapeType="1"/>
          </p:cNvSpPr>
          <p:nvPr/>
        </p:nvSpPr>
        <p:spPr bwMode="auto">
          <a:xfrm rot="10800000">
            <a:off x="4343400" y="5029200"/>
            <a:ext cx="762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Text Box 41"/>
          <p:cNvSpPr txBox="1">
            <a:spLocks noChangeArrowheads="1"/>
          </p:cNvSpPr>
          <p:nvPr/>
        </p:nvSpPr>
        <p:spPr bwMode="auto">
          <a:xfrm>
            <a:off x="7315200" y="5334000"/>
            <a:ext cx="1676400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宋体" pitchFamily="2" charset="-122"/>
              </a:rPr>
              <a:t>Zoom out</a:t>
            </a:r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2971800" y="5715000"/>
            <a:ext cx="3505200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宋体" pitchFamily="2" charset="-122"/>
              </a:rPr>
              <a:t>Horizontal navigation</a:t>
            </a:r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6324600" y="1066800"/>
            <a:ext cx="1447800" cy="95410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>
                <a:ea typeface="宋体" pitchFamily="2" charset="-122"/>
              </a:rPr>
              <a:t>Topic regions</a:t>
            </a:r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2286000" y="1371600"/>
            <a:ext cx="3733800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>
                <a:ea typeface="宋体" pitchFamily="2" charset="-122"/>
              </a:rPr>
              <a:t>Multiple resolutions</a:t>
            </a:r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 rot="10800000" flipH="1" flipV="1">
            <a:off x="838200" y="2362200"/>
            <a:ext cx="45719" cy="3429000"/>
          </a:xfrm>
          <a:prstGeom prst="line">
            <a:avLst/>
          </a:prstGeom>
          <a:noFill/>
          <a:ln w="101600">
            <a:solidFill>
              <a:srgbClr val="CC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D8B-FB36-404D-91CA-CEC776FB33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 Collaborative Surfing </a:t>
            </a:r>
            <a:r>
              <a:rPr lang="en-US" sz="2000" dirty="0" smtClean="0"/>
              <a:t>[Wang et al. 08]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200" dirty="0" smtClean="0"/>
              <a:t>http://ucair.cs.uiuc.edu/cgi-nin/xwang20/kwmap3/framesetkw.cgi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08417"/>
            <a:ext cx="8763000" cy="467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7936-8AE9-4BAE-9068-C6159905DFE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 l="6857" t="11429" r="25143" b="33714"/>
          <a:stretch>
            <a:fillRect/>
          </a:stretch>
        </p:blipFill>
        <p:spPr bwMode="auto">
          <a:xfrm>
            <a:off x="0" y="1175017"/>
            <a:ext cx="8763000" cy="530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301439" y="3994417"/>
            <a:ext cx="5842561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ea typeface="宋体" pitchFamily="2" charset="-122"/>
                <a:cs typeface="Arial" charset="0"/>
              </a:rPr>
              <a:t>C</a:t>
            </a:r>
            <a:r>
              <a:rPr lang="en-US" altLang="zh-CN" sz="2800" b="1" dirty="0" err="1" smtClean="0">
                <a:ea typeface="宋体" pitchFamily="2" charset="-122"/>
                <a:cs typeface="Arial" charset="0"/>
              </a:rPr>
              <a:t>lickthroughs</a:t>
            </a:r>
            <a:r>
              <a:rPr lang="en-US" altLang="zh-CN" sz="2800" b="1" dirty="0" smtClean="0">
                <a:ea typeface="宋体" pitchFamily="2" charset="-122"/>
                <a:cs typeface="Arial" charset="0"/>
              </a:rPr>
              <a:t> become new footprints </a:t>
            </a:r>
            <a:endParaRPr lang="el-GR" altLang="zh-CN" sz="2800" b="1" dirty="0">
              <a:ea typeface="宋体" pitchFamily="2" charset="-122"/>
              <a:cs typeface="Arial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0" y="2546617"/>
            <a:ext cx="2895600" cy="138499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宋体" pitchFamily="2" charset="-122"/>
                <a:cs typeface="Arial" charset="0"/>
              </a:rPr>
              <a:t>Navigation trace enriches map structures </a:t>
            </a:r>
            <a:endParaRPr lang="el-GR" altLang="zh-CN" sz="2800" b="1" dirty="0">
              <a:ea typeface="宋体" pitchFamily="2" charset="-122"/>
              <a:cs typeface="Arial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895600" y="1937017"/>
            <a:ext cx="569463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宋体" pitchFamily="2" charset="-122"/>
                <a:cs typeface="Arial" charset="0"/>
              </a:rPr>
              <a:t>New queries become new footprints </a:t>
            </a:r>
            <a:endParaRPr lang="el-GR" altLang="zh-CN" sz="2800" b="1" dirty="0">
              <a:ea typeface="宋体" pitchFamily="2" charset="-122"/>
              <a:cs typeface="Arial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0" y="0"/>
            <a:ext cx="1981200" cy="81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57200" y="4756417"/>
            <a:ext cx="6900222" cy="141577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 smtClean="0">
                <a:ea typeface="宋体" pitchFamily="2" charset="-122"/>
                <a:cs typeface="Arial" charset="0"/>
              </a:rPr>
              <a:t>Browse logs </a:t>
            </a:r>
            <a:r>
              <a:rPr lang="en-US" altLang="zh-CN" sz="2800" b="1" dirty="0" smtClean="0">
                <a:ea typeface="宋体" pitchFamily="2" charset="-122"/>
                <a:cs typeface="Arial" charset="0"/>
              </a:rPr>
              <a:t>offer more opportunities 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宋体" pitchFamily="2" charset="-122"/>
                <a:cs typeface="Arial" charset="0"/>
              </a:rPr>
              <a:t>to understand user interests and intents</a:t>
            </a:r>
            <a:endParaRPr lang="el-GR" altLang="zh-CN" sz="2800" b="1" dirty="0"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6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Topic Evolution Map with Probabilistic Citation Analysis </a:t>
            </a:r>
            <a:r>
              <a:rPr lang="en-US" sz="2200" dirty="0" smtClean="0"/>
              <a:t>[Wang et al. </a:t>
            </a:r>
            <a:r>
              <a:rPr lang="en-US" sz="2200" dirty="0" smtClean="0"/>
              <a:t> 13</a:t>
            </a:r>
            <a:r>
              <a:rPr lang="en-US" sz="2200" dirty="0" smtClean="0"/>
              <a:t>]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 research articles and citations in a research community</a:t>
            </a:r>
          </a:p>
          <a:p>
            <a:r>
              <a:rPr lang="en-US" sz="2400" dirty="0" smtClean="0"/>
              <a:t>Identify major research topics (themes) and their spans </a:t>
            </a:r>
          </a:p>
          <a:p>
            <a:r>
              <a:rPr lang="en-US" sz="2400" dirty="0" smtClean="0"/>
              <a:t>Construct a topic evolution map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each topic, identify milestone papers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running_example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00322"/>
            <a:ext cx="3962400" cy="23098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D8B-FB36-404D-91CA-CEC776FB33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Results: Major Topics in NLP Community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1409"/>
            <a:ext cx="9144000" cy="291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D8B-FB36-404D-91CA-CEC776FB33B4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4800600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ACL Anthology Network (AAN)</a:t>
            </a:r>
          </a:p>
          <a:p>
            <a:pPr lvl="1"/>
            <a:r>
              <a:rPr lang="en-US" sz="2400" dirty="0"/>
              <a:t>Papers from NLP major conferences from 1965 - 2011</a:t>
            </a:r>
          </a:p>
          <a:p>
            <a:pPr lvl="1"/>
            <a:r>
              <a:rPr lang="en-US" sz="2400" dirty="0"/>
              <a:t>18,041 papers</a:t>
            </a:r>
          </a:p>
          <a:p>
            <a:pPr lvl="1"/>
            <a:r>
              <a:rPr lang="en-US" sz="2400" dirty="0"/>
              <a:t>82,944 citations</a:t>
            </a:r>
          </a:p>
        </p:txBody>
      </p:sp>
    </p:spTree>
    <p:extLst>
      <p:ext uri="{BB962C8B-B14F-4D97-AF65-F5344CB8AC3E}">
        <p14:creationId xmlns:p14="http://schemas.microsoft.com/office/powerpoint/2010/main" val="14554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NLP-Community </a:t>
            </a:r>
            <a:r>
              <a:rPr lang="en-US" dirty="0" smtClean="0"/>
              <a:t>Topic </a:t>
            </a:r>
            <a:r>
              <a:rPr lang="en-US" dirty="0"/>
              <a:t>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40" y="884237"/>
            <a:ext cx="8763000" cy="4678363"/>
          </a:xfrm>
        </p:spPr>
        <p:txBody>
          <a:bodyPr/>
          <a:lstStyle/>
          <a:p>
            <a:r>
              <a:rPr lang="en-US" dirty="0" smtClean="0"/>
              <a:t>Topic Evolution: (green: newer, red: older)</a:t>
            </a:r>
            <a:endParaRPr lang="en-US" dirty="0"/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full_color_with_labels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71" y="1693737"/>
            <a:ext cx="5287819" cy="4434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174" y="5091454"/>
            <a:ext cx="2529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3: Unification-based </a:t>
            </a:r>
            <a:r>
              <a:rPr lang="en-US" sz="1200" i="1" dirty="0" err="1" smtClean="0">
                <a:solidFill>
                  <a:schemeClr val="bg1">
                    <a:lumMod val="50000"/>
                  </a:schemeClr>
                </a:solidFill>
              </a:rPr>
              <a:t>grammer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 (1988)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5" y="4330214"/>
            <a:ext cx="163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6: Interactive machine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translation (1989)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6359" y="3868549"/>
            <a:ext cx="185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13: tree-adjoining </a:t>
            </a:r>
            <a:r>
              <a:rPr lang="en-US" sz="1200" i="1" dirty="0" err="1" smtClean="0">
                <a:solidFill>
                  <a:schemeClr val="bg1">
                    <a:lumMod val="50000"/>
                  </a:schemeClr>
                </a:solidFill>
              </a:rPr>
              <a:t>grammer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 (1992)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6359" y="3499217"/>
            <a:ext cx="128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Fading-out</a:t>
            </a:r>
            <a:endParaRPr lang="en-US" b="1" i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789440" y="5229953"/>
            <a:ext cx="2299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72: </a:t>
            </a:r>
            <a:r>
              <a:rPr lang="en-US" sz="1200" i="1" dirty="0" err="1" smtClean="0">
                <a:solidFill>
                  <a:schemeClr val="bg1">
                    <a:lumMod val="50000"/>
                  </a:schemeClr>
                </a:solidFill>
              </a:rPr>
              <a:t>Coreference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 resolution (2002)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8264" y="3249564"/>
            <a:ext cx="2080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89: Sentiment-Analysis (2004)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2674" y="5520852"/>
            <a:ext cx="204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25: Spelling correction (1997)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8417" y="5950251"/>
            <a:ext cx="2632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10: Discourse centering method (1991)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08782" y="5744169"/>
            <a:ext cx="97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Shifting</a:t>
            </a:r>
            <a:endParaRPr lang="en-US" b="1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789440" y="2123406"/>
            <a:ext cx="2548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8: Word sense disambiguation (1991)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3715" y="2972565"/>
            <a:ext cx="292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18: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repositional phrase attachment (1994)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6966" y="3868549"/>
            <a:ext cx="200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34: Statistical parsing (1998)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3139" y="4069845"/>
            <a:ext cx="2851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73: Discriminative-learning parsing (2002)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5100" y="4535914"/>
            <a:ext cx="215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95: Dependency parsing (2005)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6649" y="1768947"/>
            <a:ext cx="121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Branching</a:t>
            </a:r>
            <a:endParaRPr lang="en-US" b="1" i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876330" y="1630447"/>
            <a:ext cx="1479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20: Early SMT(1994)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261905"/>
            <a:ext cx="2898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29: decoding, alignment, reordering (1998)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86" y="1984906"/>
            <a:ext cx="2550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50: min-error-rate approaches (2000)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1281" y="1630447"/>
            <a:ext cx="2044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96: phrase-based SMT (2000)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D8B-FB36-404D-91CA-CEC776FB33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Detailed View of </a:t>
            </a:r>
            <a:br>
              <a:rPr lang="en-US" dirty="0" smtClean="0"/>
            </a:br>
            <a:r>
              <a:rPr lang="en-US" dirty="0" smtClean="0"/>
              <a:t>Topic “Statistical Machine Translation”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800954"/>
            <a:ext cx="9448800" cy="376164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D8B-FB36-404D-91CA-CEC776FB33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9400" y="2667000"/>
            <a:ext cx="2438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2667000"/>
            <a:ext cx="2819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68" y="2660928"/>
            <a:ext cx="3221432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1488330" y="5498630"/>
            <a:ext cx="743601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0696" y="3324255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Question  </a:t>
            </a:r>
          </a:p>
          <a:p>
            <a:pPr algn="ctr"/>
            <a:r>
              <a:rPr lang="en-US" sz="2000" b="1" dirty="0" smtClean="0"/>
              <a:t>Recommender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7993" y="429276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Novelty Checker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696" y="493389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Topic Explorer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57" y="2800290"/>
            <a:ext cx="2607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Research Topic Service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383624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Discussion Center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397733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Collaborator Finder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1378" y="4549914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 Newsletter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2743200"/>
            <a:ext cx="2420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Community Service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7793" y="38100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Survey Generator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993" y="32766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Definition Finder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23993" y="4366549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Citation Generator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2624" y="5612665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Literature Radar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05600" y="4953000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 Proofreading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7793" y="2743200"/>
            <a:ext cx="24200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Paper Writing Assistant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95080" y="3205917"/>
            <a:ext cx="3415320" cy="755524"/>
            <a:chOff x="283768" y="3324255"/>
            <a:chExt cx="3415320" cy="755524"/>
          </a:xfrm>
        </p:grpSpPr>
        <p:sp>
          <p:nvSpPr>
            <p:cNvPr id="20" name="Rectangle 19"/>
            <p:cNvSpPr/>
            <p:nvPr/>
          </p:nvSpPr>
          <p:spPr>
            <a:xfrm>
              <a:off x="283768" y="3324255"/>
              <a:ext cx="2807534" cy="7555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1625057">
              <a:off x="3136693" y="3587444"/>
              <a:ext cx="562395" cy="3854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Research Task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257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: </a:t>
            </a:r>
            <a:r>
              <a:rPr lang="en-US" dirty="0" smtClean="0"/>
              <a:t>Support research discussion with a Research </a:t>
            </a:r>
            <a:r>
              <a:rPr lang="en-US" dirty="0"/>
              <a:t>F</a:t>
            </a:r>
            <a:r>
              <a:rPr lang="en-US" dirty="0" smtClean="0"/>
              <a:t>orum or </a:t>
            </a:r>
            <a:r>
              <a:rPr lang="en-US" dirty="0" smtClean="0"/>
              <a:t>Community Question </a:t>
            </a:r>
            <a:r>
              <a:rPr lang="en-US" dirty="0" smtClean="0"/>
              <a:t>Answering platform</a:t>
            </a:r>
            <a:endParaRPr lang="en-US" dirty="0" smtClean="0"/>
          </a:p>
          <a:p>
            <a:r>
              <a:rPr lang="en-US" b="1" dirty="0" smtClean="0"/>
              <a:t>Basic 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Community QA organized by a topic map or papers</a:t>
            </a:r>
          </a:p>
          <a:p>
            <a:pPr lvl="1"/>
            <a:r>
              <a:rPr lang="en-US" dirty="0" smtClean="0"/>
              <a:t>Push questions to the most relevant experts (authors)</a:t>
            </a:r>
          </a:p>
          <a:p>
            <a:pPr lvl="1"/>
            <a:r>
              <a:rPr lang="en-US" dirty="0" smtClean="0"/>
              <a:t>Research forums organized by topics</a:t>
            </a:r>
          </a:p>
          <a:p>
            <a:r>
              <a:rPr lang="en-US" b="1" dirty="0" smtClean="0"/>
              <a:t>Further extension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Automatic question answering </a:t>
            </a:r>
          </a:p>
          <a:p>
            <a:pPr lvl="1"/>
            <a:r>
              <a:rPr lang="en-US" dirty="0" smtClean="0"/>
              <a:t>One forum per paper/Collaborative paper annotation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7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1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Research Workflow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048196" y="5229204"/>
            <a:ext cx="4124004" cy="34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01207" y="5229204"/>
            <a:ext cx="3440846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Literature</a:t>
            </a:r>
            <a:r>
              <a:rPr lang="en-US" sz="2000" b="1" dirty="0"/>
              <a:t> </a:t>
            </a:r>
            <a:r>
              <a:rPr lang="en-US" sz="2000" b="1" dirty="0" smtClean="0"/>
              <a:t>Search Engines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37" y="3289212"/>
            <a:ext cx="829632" cy="8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37" y="3389605"/>
            <a:ext cx="885863" cy="8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Left-Right Arrow 28"/>
          <p:cNvSpPr/>
          <p:nvPr/>
        </p:nvSpPr>
        <p:spPr>
          <a:xfrm>
            <a:off x="3200678" y="3308023"/>
            <a:ext cx="1652752" cy="63223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65750" y="3409890"/>
            <a:ext cx="1587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Collaboration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676402" y="2463046"/>
            <a:ext cx="743588" cy="737622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638753" y="2516386"/>
            <a:ext cx="954138" cy="593416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723489" y="2516386"/>
            <a:ext cx="2801507" cy="684282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62499" y="2403499"/>
            <a:ext cx="4552701" cy="875253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284701" y="2472314"/>
            <a:ext cx="2773036" cy="835709"/>
          </a:xfrm>
          <a:prstGeom prst="straightConnector1">
            <a:avLst/>
          </a:prstGeom>
          <a:ln w="50800"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0"/>
          </p:cNvCxnSpPr>
          <p:nvPr/>
        </p:nvCxnSpPr>
        <p:spPr>
          <a:xfrm flipH="1" flipV="1">
            <a:off x="3667151" y="2516387"/>
            <a:ext cx="1833518" cy="873218"/>
          </a:xfrm>
          <a:prstGeom prst="straightConnector1">
            <a:avLst/>
          </a:prstGeom>
          <a:ln w="50800"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943600" y="2472315"/>
            <a:ext cx="0" cy="988108"/>
          </a:xfrm>
          <a:prstGeom prst="straightConnector1">
            <a:avLst/>
          </a:prstGeom>
          <a:ln w="50800"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172200" y="2439472"/>
            <a:ext cx="1752600" cy="1142284"/>
          </a:xfrm>
          <a:prstGeom prst="straightConnector1">
            <a:avLst/>
          </a:prstGeom>
          <a:ln w="50800"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Up Arrow 53"/>
          <p:cNvSpPr/>
          <p:nvPr/>
        </p:nvSpPr>
        <p:spPr>
          <a:xfrm>
            <a:off x="2337574" y="4230394"/>
            <a:ext cx="481826" cy="902208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5334000" y="4315941"/>
            <a:ext cx="524864" cy="902208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3647744" y="5498631"/>
            <a:ext cx="936166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9400" y="2667000"/>
            <a:ext cx="2438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2667000"/>
            <a:ext cx="2819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68" y="2660928"/>
            <a:ext cx="3221432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1488330" y="5498630"/>
            <a:ext cx="743601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0696" y="3324255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Question  </a:t>
            </a:r>
          </a:p>
          <a:p>
            <a:pPr algn="ctr"/>
            <a:r>
              <a:rPr lang="en-US" sz="2000" b="1" dirty="0" smtClean="0"/>
              <a:t>Recommender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7993" y="429276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Novelty Checker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696" y="493389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Topic Explorer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57" y="2800290"/>
            <a:ext cx="2607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Research Topic Service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383624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Discussion Center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397733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Collaborator Finder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1378" y="4549914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 Newsletter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2743200"/>
            <a:ext cx="2420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Community Service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7793" y="38100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Survey Generator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993" y="32766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Definition Finder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23993" y="4366549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Citation Generator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2624" y="5612665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Literature Radar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05600" y="4953000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 Proofreading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7793" y="2743200"/>
            <a:ext cx="24200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Paper Writing Assistant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05200" y="3733800"/>
            <a:ext cx="3415320" cy="755524"/>
            <a:chOff x="283768" y="3324255"/>
            <a:chExt cx="3415320" cy="755524"/>
          </a:xfrm>
        </p:grpSpPr>
        <p:sp>
          <p:nvSpPr>
            <p:cNvPr id="20" name="Rectangle 19"/>
            <p:cNvSpPr/>
            <p:nvPr/>
          </p:nvSpPr>
          <p:spPr>
            <a:xfrm>
              <a:off x="283768" y="3324255"/>
              <a:ext cx="2807534" cy="7555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1625057">
              <a:off x="3136693" y="3587444"/>
              <a:ext cx="562395" cy="3854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Research Task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1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05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: Support searching for an expert on a topic </a:t>
            </a:r>
          </a:p>
          <a:p>
            <a:r>
              <a:rPr lang="en-US" b="1" dirty="0" smtClean="0"/>
              <a:t>Basic solution</a:t>
            </a:r>
          </a:p>
          <a:p>
            <a:pPr lvl="1"/>
            <a:r>
              <a:rPr lang="en-US" dirty="0" smtClean="0"/>
              <a:t>Information Extraction + Query creation </a:t>
            </a:r>
          </a:p>
          <a:p>
            <a:pPr lvl="1"/>
            <a:r>
              <a:rPr lang="en-US" dirty="0" smtClean="0"/>
              <a:t>Queries can contain both structured and non-structured  data. </a:t>
            </a:r>
          </a:p>
          <a:p>
            <a:pPr lvl="1"/>
            <a:r>
              <a:rPr lang="en-US" dirty="0"/>
              <a:t>Build a profile for each individual person and support expert </a:t>
            </a:r>
            <a:r>
              <a:rPr lang="en-US" dirty="0" smtClean="0"/>
              <a:t>finding</a:t>
            </a:r>
          </a:p>
          <a:p>
            <a:r>
              <a:rPr lang="en-US" b="1" dirty="0" smtClean="0"/>
              <a:t>Further extension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Automatic team formation:  take BAA/RFP as input, suggest people to form a team </a:t>
            </a:r>
          </a:p>
        </p:txBody>
      </p:sp>
    </p:spTree>
    <p:extLst>
      <p:ext uri="{BB962C8B-B14F-4D97-AF65-F5344CB8AC3E}">
        <p14:creationId xmlns:p14="http://schemas.microsoft.com/office/powerpoint/2010/main" val="6379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9400" y="2667000"/>
            <a:ext cx="2438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2667000"/>
            <a:ext cx="2819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68" y="2660928"/>
            <a:ext cx="3221432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1488330" y="5498630"/>
            <a:ext cx="743601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0696" y="3324255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Question  </a:t>
            </a:r>
          </a:p>
          <a:p>
            <a:pPr algn="ctr"/>
            <a:r>
              <a:rPr lang="en-US" sz="2000" b="1" dirty="0" smtClean="0"/>
              <a:t>Recommender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7993" y="429276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Novelty Checker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696" y="493389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Topic Explorer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57" y="2800290"/>
            <a:ext cx="2607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Research Topic Service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383624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Discussion Center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397733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Collaborator Finder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1378" y="4549914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 Newsletter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2743200"/>
            <a:ext cx="2420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Community Service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7793" y="38100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Survey Generator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993" y="32766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Definition Finder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23993" y="4366549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Citation Generator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2624" y="5612665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Literature Radar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05600" y="4953000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 Proofreading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7793" y="2743200"/>
            <a:ext cx="24200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Paper Writing Assistant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657600" y="4466810"/>
            <a:ext cx="3415320" cy="755524"/>
            <a:chOff x="283768" y="3324255"/>
            <a:chExt cx="3415320" cy="755524"/>
          </a:xfrm>
        </p:grpSpPr>
        <p:sp>
          <p:nvSpPr>
            <p:cNvPr id="20" name="Rectangle 19"/>
            <p:cNvSpPr/>
            <p:nvPr/>
          </p:nvSpPr>
          <p:spPr>
            <a:xfrm>
              <a:off x="283768" y="3324255"/>
              <a:ext cx="2807534" cy="7555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1625057">
              <a:off x="3136693" y="3587444"/>
              <a:ext cx="562395" cy="3854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Research Task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1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Newsletter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05400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:  Automatically generate a newsletter for any research community, possibly personalized </a:t>
            </a:r>
          </a:p>
          <a:p>
            <a:r>
              <a:rPr lang="en-US" b="1" dirty="0" smtClean="0"/>
              <a:t>Basic solution: </a:t>
            </a:r>
          </a:p>
          <a:p>
            <a:pPr lvl="1"/>
            <a:r>
              <a:rPr lang="en-US" dirty="0" smtClean="0"/>
              <a:t>Report new papers, upcoming conferences, emerging topics </a:t>
            </a:r>
          </a:p>
          <a:p>
            <a:pPr lvl="1"/>
            <a:r>
              <a:rPr lang="en-US" dirty="0" smtClean="0"/>
              <a:t>Report other news (e.g., new grants) </a:t>
            </a:r>
          </a:p>
          <a:p>
            <a:r>
              <a:rPr lang="en-US" b="1" dirty="0" smtClean="0"/>
              <a:t>Further extension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Personalization; relevance feedback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9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9400" y="2667000"/>
            <a:ext cx="2438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2667000"/>
            <a:ext cx="2819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68" y="2660928"/>
            <a:ext cx="3221432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1488330" y="5498630"/>
            <a:ext cx="743601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0696" y="3324255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Question  </a:t>
            </a:r>
          </a:p>
          <a:p>
            <a:pPr algn="ctr"/>
            <a:r>
              <a:rPr lang="en-US" sz="2000" b="1" dirty="0" smtClean="0"/>
              <a:t>Recommender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7993" y="429276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Novelty Checker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696" y="493389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Topic Explorer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57" y="2800290"/>
            <a:ext cx="2607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Research Topic Service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383624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Discussion Center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397733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Collaborator Finder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1378" y="4549914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 Newsletter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2743200"/>
            <a:ext cx="2420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Community Service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7793" y="38100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Survey Generator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993" y="32766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Definition Finder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23993" y="4366549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Citation Generator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2624" y="5612665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Literature Radar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05600" y="4953000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 Proofreading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7793" y="2743200"/>
            <a:ext cx="24200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Paper Writing Assistant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89693" y="3131642"/>
            <a:ext cx="2771494" cy="755524"/>
            <a:chOff x="319807" y="3324255"/>
            <a:chExt cx="2771494" cy="941876"/>
          </a:xfrm>
        </p:grpSpPr>
        <p:sp>
          <p:nvSpPr>
            <p:cNvPr id="20" name="Rectangle 19"/>
            <p:cNvSpPr/>
            <p:nvPr/>
          </p:nvSpPr>
          <p:spPr>
            <a:xfrm>
              <a:off x="677906" y="3324255"/>
              <a:ext cx="2413395" cy="7555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8699829">
              <a:off x="319807" y="3880691"/>
              <a:ext cx="562395" cy="3854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Research Task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678363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:  Enable a researcher to search for the definition of any concept</a:t>
            </a:r>
          </a:p>
          <a:p>
            <a:r>
              <a:rPr lang="en-US" b="1" dirty="0" smtClean="0"/>
              <a:t>Basic 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Extract definition sentences from research papers</a:t>
            </a:r>
          </a:p>
          <a:p>
            <a:pPr lvl="1"/>
            <a:r>
              <a:rPr lang="en-US" dirty="0" smtClean="0"/>
              <a:t>Build a search engine for searching definitions </a:t>
            </a:r>
          </a:p>
          <a:p>
            <a:r>
              <a:rPr lang="en-US" b="1" dirty="0" smtClean="0"/>
              <a:t>Further extension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Summarization of definitions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42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9400" y="2667000"/>
            <a:ext cx="2438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2667000"/>
            <a:ext cx="2819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68" y="2660928"/>
            <a:ext cx="3221432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1488330" y="5498630"/>
            <a:ext cx="743601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0696" y="3324255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Question  </a:t>
            </a:r>
          </a:p>
          <a:p>
            <a:pPr algn="ctr"/>
            <a:r>
              <a:rPr lang="en-US" sz="2000" b="1" dirty="0" smtClean="0"/>
              <a:t>Recommender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7993" y="429276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Novelty Checker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696" y="493389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Topic Explorer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57" y="2800290"/>
            <a:ext cx="2607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Research Topic Service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383624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Discussion Center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397733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Collaborator Finder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1378" y="4549914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 Newsletter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2743200"/>
            <a:ext cx="2420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Community Service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7793" y="38100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Survey Generator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993" y="32766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Definition Finder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23993" y="4366549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Citation Generator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2624" y="5612665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Literature Radar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05600" y="4953000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 Proofreading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7793" y="2743200"/>
            <a:ext cx="24200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Paper Writing Assistant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17478" y="3678198"/>
            <a:ext cx="2771494" cy="755524"/>
            <a:chOff x="319807" y="3324255"/>
            <a:chExt cx="2771494" cy="941876"/>
          </a:xfrm>
        </p:grpSpPr>
        <p:sp>
          <p:nvSpPr>
            <p:cNvPr id="20" name="Rectangle 19"/>
            <p:cNvSpPr/>
            <p:nvPr/>
          </p:nvSpPr>
          <p:spPr>
            <a:xfrm>
              <a:off x="677906" y="3324255"/>
              <a:ext cx="2413395" cy="7555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8699829">
              <a:off x="319807" y="3880691"/>
              <a:ext cx="562395" cy="3854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Research Task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Function</a:t>
            </a:r>
          </a:p>
          <a:p>
            <a:pPr lvl="1"/>
            <a:r>
              <a:rPr lang="en-US" dirty="0" smtClean="0"/>
              <a:t>Given a topic map, automatically generate a survey on the topic</a:t>
            </a:r>
          </a:p>
          <a:p>
            <a:r>
              <a:rPr lang="en-US" b="1" dirty="0" smtClean="0"/>
              <a:t>Basic solution</a:t>
            </a:r>
            <a:r>
              <a:rPr lang="en-US" dirty="0" smtClean="0"/>
              <a:t>: Define the survey generation task as </a:t>
            </a:r>
          </a:p>
          <a:p>
            <a:pPr lvl="1"/>
            <a:r>
              <a:rPr lang="en-US" dirty="0" smtClean="0"/>
              <a:t>find all the relevant papers</a:t>
            </a:r>
          </a:p>
          <a:p>
            <a:pPr lvl="1"/>
            <a:r>
              <a:rPr lang="en-US" dirty="0" smtClean="0"/>
              <a:t>Cluster them</a:t>
            </a:r>
          </a:p>
          <a:p>
            <a:pPr lvl="1"/>
            <a:r>
              <a:rPr lang="en-US" dirty="0" smtClean="0"/>
              <a:t>Create a hypertext document with links to specific papers. </a:t>
            </a:r>
          </a:p>
          <a:p>
            <a:r>
              <a:rPr lang="en-US" b="1" dirty="0" smtClean="0"/>
              <a:t>Extensions:</a:t>
            </a:r>
          </a:p>
          <a:p>
            <a:pPr lvl="1"/>
            <a:r>
              <a:rPr lang="en-US" dirty="0" smtClean="0"/>
              <a:t>Learn to automatically “write” an introduction by learning from many introduction text data. </a:t>
            </a:r>
          </a:p>
          <a:p>
            <a:pPr lvl="1"/>
            <a:r>
              <a:rPr lang="en-US" dirty="0" smtClean="0"/>
              <a:t>Automatically extract the findings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5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9400" y="2667000"/>
            <a:ext cx="2438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2667000"/>
            <a:ext cx="2819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68" y="2660928"/>
            <a:ext cx="3221432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1488330" y="5498630"/>
            <a:ext cx="743601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0696" y="3324255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Question  </a:t>
            </a:r>
          </a:p>
          <a:p>
            <a:pPr algn="ctr"/>
            <a:r>
              <a:rPr lang="en-US" sz="2000" b="1" dirty="0" smtClean="0"/>
              <a:t>Recommender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7993" y="429276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Novelty Checker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696" y="493389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Topic Explorer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57" y="2800290"/>
            <a:ext cx="2607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Research Topic Service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383624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Discussion Center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397733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Collaborator Finder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1378" y="4549914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 Newsletter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2743200"/>
            <a:ext cx="2420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Community Service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7793" y="38100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Survey Generator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993" y="32766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Definition Finder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23993" y="4366549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Citation Generator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2624" y="5612665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Literature Radar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05600" y="4953000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 Proofreading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7793" y="2743200"/>
            <a:ext cx="24200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Paper Writing Assistant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30007" y="4210110"/>
            <a:ext cx="2771494" cy="755524"/>
            <a:chOff x="319807" y="3324255"/>
            <a:chExt cx="2771494" cy="941876"/>
          </a:xfrm>
        </p:grpSpPr>
        <p:sp>
          <p:nvSpPr>
            <p:cNvPr id="20" name="Rectangle 19"/>
            <p:cNvSpPr/>
            <p:nvPr/>
          </p:nvSpPr>
          <p:spPr>
            <a:xfrm>
              <a:off x="677906" y="3324255"/>
              <a:ext cx="2413395" cy="7555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8699829">
              <a:off x="319807" y="3880691"/>
              <a:ext cx="562395" cy="3854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Research Task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05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: While a researcher is editing a paper, the system automatically suggests the papers to be cited and </a:t>
            </a:r>
            <a:r>
              <a:rPr lang="en-US" dirty="0" smtClean="0"/>
              <a:t>where to cite them</a:t>
            </a:r>
            <a:endParaRPr lang="en-US" dirty="0" smtClean="0"/>
          </a:p>
          <a:p>
            <a:r>
              <a:rPr lang="en-US" b="1" dirty="0" smtClean="0"/>
              <a:t>Basic 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the current paragraph that a user is writing as a query, and search for relevant references</a:t>
            </a:r>
          </a:p>
          <a:p>
            <a:pPr lvl="1"/>
            <a:r>
              <a:rPr lang="en-US" dirty="0" smtClean="0"/>
              <a:t>Automatically or semi-automatically add references </a:t>
            </a:r>
          </a:p>
          <a:p>
            <a:r>
              <a:rPr lang="en-US" b="1" dirty="0" smtClean="0"/>
              <a:t>Extensions:</a:t>
            </a:r>
          </a:p>
          <a:p>
            <a:pPr lvl="1"/>
            <a:r>
              <a:rPr lang="en-US" dirty="0" smtClean="0"/>
              <a:t>Learn how to generate </a:t>
            </a:r>
            <a:r>
              <a:rPr lang="en-US" dirty="0" smtClean="0"/>
              <a:t>sentences describing a cited work based on what other papers have said about the work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1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3196394" y="3144618"/>
            <a:ext cx="1800618" cy="1486066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2709135"/>
            <a:ext cx="3864068" cy="56746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48616" y="4614864"/>
            <a:ext cx="4833183" cy="871536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 Intelligent Researcher’s Workbench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72" y="3543792"/>
            <a:ext cx="655459" cy="66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114" y="3389605"/>
            <a:ext cx="885863" cy="8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Up Arrow 59"/>
          <p:cNvSpPr/>
          <p:nvPr/>
        </p:nvSpPr>
        <p:spPr>
          <a:xfrm>
            <a:off x="2019584" y="4230395"/>
            <a:ext cx="212347" cy="800578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3647744" y="5498631"/>
            <a:ext cx="936166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314710" y="3429000"/>
            <a:ext cx="1485890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Social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1445" y="5105400"/>
            <a:ext cx="4355556" cy="348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smtClean="0"/>
              <a:t> Literature Access Support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880" y="4678568"/>
            <a:ext cx="2756788" cy="352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Knowledge Assistant</a:t>
            </a:r>
          </a:p>
        </p:txBody>
      </p:sp>
      <p:sp>
        <p:nvSpPr>
          <p:cNvPr id="45" name="Up Arrow 44"/>
          <p:cNvSpPr/>
          <p:nvPr/>
        </p:nvSpPr>
        <p:spPr>
          <a:xfrm>
            <a:off x="5667000" y="4230394"/>
            <a:ext cx="265045" cy="701382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4583824" y="3734006"/>
            <a:ext cx="826376" cy="22839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2716218">
            <a:off x="5226482" y="4078406"/>
            <a:ext cx="367438" cy="655664"/>
          </a:xfrm>
          <a:prstGeom prst="upArrow">
            <a:avLst/>
          </a:prstGeom>
          <a:pattFill prst="zigZag">
            <a:fgClr>
              <a:schemeClr val="accent4">
                <a:lumMod val="50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8887879">
            <a:off x="2641793" y="4016257"/>
            <a:ext cx="348563" cy="714308"/>
          </a:xfrm>
          <a:prstGeom prst="upArrow">
            <a:avLst/>
          </a:prstGeom>
          <a:pattFill prst="zigZ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436555" y="3144618"/>
            <a:ext cx="670173" cy="437624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076593" y="3144618"/>
            <a:ext cx="590407" cy="402254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371796" y="2439471"/>
            <a:ext cx="1714804" cy="376339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419580" y="2435880"/>
            <a:ext cx="990620" cy="403505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3412720" y="2463045"/>
            <a:ext cx="397280" cy="352764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1706628" y="2463045"/>
            <a:ext cx="1016861" cy="404983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121445" y="2627641"/>
            <a:ext cx="3974555" cy="37895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096000" y="2665536"/>
            <a:ext cx="0" cy="611064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885362" y="4550600"/>
            <a:ext cx="1306948" cy="1958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80801" y="5515727"/>
            <a:ext cx="4900999" cy="26110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192310" y="3345745"/>
            <a:ext cx="0" cy="1217909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836057" y="4550600"/>
            <a:ext cx="1945743" cy="13054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880801" y="4557127"/>
            <a:ext cx="0" cy="1034193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81800" y="4581085"/>
            <a:ext cx="0" cy="96075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836057" y="3320199"/>
            <a:ext cx="0" cy="1217909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847194" y="3313697"/>
            <a:ext cx="1306948" cy="1958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134056" y="3341929"/>
            <a:ext cx="1062338" cy="1958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134056" y="2709135"/>
            <a:ext cx="0" cy="611064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-Right Arrow 28"/>
          <p:cNvSpPr/>
          <p:nvPr/>
        </p:nvSpPr>
        <p:spPr>
          <a:xfrm>
            <a:off x="2514600" y="3764166"/>
            <a:ext cx="826376" cy="22839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14600" y="2815809"/>
            <a:ext cx="3293292" cy="348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smtClean="0"/>
              <a:t>Research Task Support</a:t>
            </a:r>
          </a:p>
        </p:txBody>
      </p:sp>
    </p:spTree>
    <p:extLst>
      <p:ext uri="{BB962C8B-B14F-4D97-AF65-F5344CB8AC3E}">
        <p14:creationId xmlns:p14="http://schemas.microsoft.com/office/powerpoint/2010/main" val="8418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9400" y="2667000"/>
            <a:ext cx="2438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2667000"/>
            <a:ext cx="2819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68" y="2660928"/>
            <a:ext cx="3221432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1488330" y="5498630"/>
            <a:ext cx="743601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0696" y="3324255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Question  </a:t>
            </a:r>
          </a:p>
          <a:p>
            <a:pPr algn="ctr"/>
            <a:r>
              <a:rPr lang="en-US" sz="2000" b="1" dirty="0" smtClean="0"/>
              <a:t>Recommender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7993" y="429276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Novelty Checker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696" y="493389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Topic Explorer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57" y="2800290"/>
            <a:ext cx="2607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Research Topic Service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383624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Discussion Center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397733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Collaborator Finder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1378" y="4549914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 Newsletter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2743200"/>
            <a:ext cx="2420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Community Service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7793" y="38100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Survey Generator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993" y="32766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Definition Finder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23993" y="4366549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Citation Generator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2624" y="5612665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Literature Radar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05600" y="4953000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 Proofreading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7793" y="2743200"/>
            <a:ext cx="24200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Paper Writing Assistant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30007" y="4880038"/>
            <a:ext cx="2771494" cy="755524"/>
            <a:chOff x="319807" y="3324255"/>
            <a:chExt cx="2771494" cy="941876"/>
          </a:xfrm>
        </p:grpSpPr>
        <p:sp>
          <p:nvSpPr>
            <p:cNvPr id="20" name="Rectangle 19"/>
            <p:cNvSpPr/>
            <p:nvPr/>
          </p:nvSpPr>
          <p:spPr>
            <a:xfrm>
              <a:off x="677906" y="3324255"/>
              <a:ext cx="2413395" cy="7555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8699829">
              <a:off x="319807" y="3880691"/>
              <a:ext cx="562395" cy="3854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Research Task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0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Proofreading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4678363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Function:</a:t>
            </a:r>
            <a:r>
              <a:rPr lang="en-US" dirty="0" smtClean="0"/>
              <a:t> automatically do grammar checking and improve rhetorical structures etc.</a:t>
            </a:r>
          </a:p>
          <a:p>
            <a:r>
              <a:rPr lang="en-US" b="1" dirty="0" smtClean="0"/>
              <a:t>Basic 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existing techniques for spelling and grammar correction. </a:t>
            </a:r>
          </a:p>
          <a:p>
            <a:r>
              <a:rPr lang="en-US" b="1" dirty="0" smtClean="0"/>
              <a:t>Extensions:</a:t>
            </a:r>
          </a:p>
          <a:p>
            <a:pPr lvl="1"/>
            <a:r>
              <a:rPr lang="en-US" dirty="0" smtClean="0"/>
              <a:t>Learn how to polish the English usage </a:t>
            </a:r>
            <a:r>
              <a:rPr lang="en-US" dirty="0" smtClean="0"/>
              <a:t>of a paper by using </a:t>
            </a:r>
            <a:r>
              <a:rPr lang="en-US" dirty="0" smtClean="0"/>
              <a:t>many high-quality </a:t>
            </a:r>
            <a:r>
              <a:rPr lang="en-US" dirty="0" smtClean="0"/>
              <a:t>full-text articles as training data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1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9400" y="2667000"/>
            <a:ext cx="2438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2667000"/>
            <a:ext cx="2819400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68" y="2660928"/>
            <a:ext cx="3221432" cy="2837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1488330" y="5498630"/>
            <a:ext cx="743601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0696" y="3324255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Question  </a:t>
            </a:r>
          </a:p>
          <a:p>
            <a:pPr algn="ctr"/>
            <a:r>
              <a:rPr lang="en-US" sz="2000" b="1" dirty="0" smtClean="0"/>
              <a:t>Recommender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7993" y="429276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Novelty Checker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0696" y="493389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Topic Explorer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57" y="2800290"/>
            <a:ext cx="2607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Research Topic Service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383624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Discussion Center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3977339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Collaborator Finder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1378" y="4549914"/>
            <a:ext cx="23438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 Newsletter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2743200"/>
            <a:ext cx="2420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Community Service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7793" y="38100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Survey Generator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993" y="3276600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Definition Finder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23993" y="4366549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Citation Generator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2624" y="5612665"/>
            <a:ext cx="23438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Literature Radar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05600" y="4953000"/>
            <a:ext cx="226760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 Proofreading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7793" y="2743200"/>
            <a:ext cx="24200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Paper Writing Assistant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93036" y="5504702"/>
            <a:ext cx="3076392" cy="606042"/>
            <a:chOff x="677906" y="3324255"/>
            <a:chExt cx="3076392" cy="755524"/>
          </a:xfrm>
        </p:grpSpPr>
        <p:sp>
          <p:nvSpPr>
            <p:cNvPr id="20" name="Rectangle 19"/>
            <p:cNvSpPr/>
            <p:nvPr/>
          </p:nvSpPr>
          <p:spPr>
            <a:xfrm>
              <a:off x="677906" y="3324255"/>
              <a:ext cx="2413395" cy="7555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rot="20244120">
              <a:off x="3191903" y="3418576"/>
              <a:ext cx="562395" cy="3854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Research Task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:  Monitor and track the literature for potentially interesting new research results</a:t>
            </a:r>
          </a:p>
          <a:p>
            <a:r>
              <a:rPr lang="en-US" b="1" dirty="0" smtClean="0"/>
              <a:t>Basic 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Literature recommendation</a:t>
            </a:r>
          </a:p>
          <a:p>
            <a:pPr lvl="1"/>
            <a:r>
              <a:rPr lang="en-US" dirty="0" smtClean="0"/>
              <a:t>Personal library </a:t>
            </a:r>
          </a:p>
          <a:p>
            <a:pPr lvl="1"/>
            <a:r>
              <a:rPr lang="en-US" dirty="0" smtClean="0"/>
              <a:t>Learn a researcher’s interest over time</a:t>
            </a:r>
          </a:p>
          <a:p>
            <a:r>
              <a:rPr lang="en-US" b="1" dirty="0" smtClean="0"/>
              <a:t>Further extensions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Inference of relevance; explanation of recommendation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8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Intelligent Research Workbench </a:t>
            </a:r>
            <a:r>
              <a:rPr lang="en-US" dirty="0" smtClean="0"/>
              <a:t>for Every Researcher </a:t>
            </a:r>
            <a:r>
              <a:rPr lang="en-US" dirty="0" smtClean="0">
                <a:sym typeface="Wingdings" panose="05000000000000000000" pitchFamily="2" charset="2"/>
              </a:rPr>
              <a:t> Accelerate Research Discovery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Support the </a:t>
            </a:r>
            <a:r>
              <a:rPr lang="en-US" b="1" dirty="0" smtClean="0">
                <a:sym typeface="Wingdings" panose="05000000000000000000" pitchFamily="2" charset="2"/>
              </a:rPr>
              <a:t>entire workflow </a:t>
            </a:r>
            <a:r>
              <a:rPr lang="en-US" dirty="0" smtClean="0">
                <a:sym typeface="Wingdings" panose="05000000000000000000" pitchFamily="2" charset="2"/>
              </a:rPr>
              <a:t>of research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Multiple </a:t>
            </a:r>
            <a:r>
              <a:rPr lang="en-US" b="1" dirty="0" smtClean="0">
                <a:sym typeface="Wingdings" panose="05000000000000000000" pitchFamily="2" charset="2"/>
              </a:rPr>
              <a:t>interactive task assistants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Unified portal </a:t>
            </a:r>
            <a:r>
              <a:rPr lang="en-US" dirty="0" smtClean="0">
                <a:sym typeface="Wingdings" panose="05000000000000000000" pitchFamily="2" charset="2"/>
              </a:rPr>
              <a:t>to all resources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Personalization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Scholar </a:t>
            </a:r>
            <a:r>
              <a:rPr lang="en-US" b="1" dirty="0" smtClean="0">
                <a:sym typeface="Wingdings" panose="05000000000000000000" pitchFamily="2" charset="2"/>
              </a:rPr>
              <a:t>social network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 smtClean="0">
                <a:sym typeface="Wingdings" panose="05000000000000000000" pitchFamily="2" charset="2"/>
              </a:rPr>
              <a:t>collaborative research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Optimize the </a:t>
            </a:r>
            <a:r>
              <a:rPr lang="en-US" b="1" dirty="0" smtClean="0">
                <a:sym typeface="Wingdings" panose="05000000000000000000" pitchFamily="2" charset="2"/>
              </a:rPr>
              <a:t>combined</a:t>
            </a:r>
            <a:r>
              <a:rPr lang="en-US" dirty="0" smtClean="0">
                <a:sym typeface="Wingdings" panose="05000000000000000000" pitchFamily="2" charset="2"/>
              </a:rPr>
              <a:t> intelligence of humans and machines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Let the machine do only what it’s good at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Minimize human’s overall effort, but have human to help the machine if needed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Action item: Let’s work together!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Integration of multiple systems and parties (federation?)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From Search to Access to Task Support: </a:t>
            </a:r>
            <a:r>
              <a:rPr lang="en-US" b="1" dirty="0" smtClean="0">
                <a:sym typeface="Wingdings" panose="05000000000000000000" pitchFamily="2" charset="2"/>
              </a:rPr>
              <a:t>Learning engine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78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  <a:latin typeface="Script MT Bold" pitchFamily="66" charset="0"/>
              </a:rPr>
              <a:t>Thank You!</a:t>
            </a:r>
            <a:endParaRPr lang="en-US" sz="5400" dirty="0">
              <a:solidFill>
                <a:srgbClr val="C00000"/>
              </a:solidFill>
              <a:latin typeface="Script MT Bold" pitchFamily="66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Questions/Comments?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D8B-FB36-404D-91CA-CEC776FB33B4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244025"/>
            <a:ext cx="889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Looking forward to opportunities for collaboration!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61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Qiaozhu</a:t>
            </a:r>
            <a:r>
              <a:rPr lang="en-US" sz="2000" dirty="0"/>
              <a:t> Mei, ChengXiang </a:t>
            </a:r>
            <a:r>
              <a:rPr lang="en-US" sz="2000" dirty="0" err="1"/>
              <a:t>Zhai</a:t>
            </a:r>
            <a:r>
              <a:rPr lang="en-US" sz="2000" dirty="0"/>
              <a:t>. </a:t>
            </a:r>
            <a:r>
              <a:rPr lang="en-US" sz="2000" b="1" dirty="0"/>
              <a:t>Generating Impact-Based Summaries for Scientific Literature </a:t>
            </a:r>
            <a:r>
              <a:rPr lang="en-US" sz="2000" dirty="0"/>
              <a:t>, </a:t>
            </a:r>
            <a:r>
              <a:rPr lang="en-US" sz="2000" i="1" dirty="0"/>
              <a:t>Proceedings of the 46th Annual Meeting of the Association for Computational Linguistics: Human Language Technologies </a:t>
            </a:r>
            <a:r>
              <a:rPr lang="en-US" sz="2000" dirty="0"/>
              <a:t>(</a:t>
            </a:r>
            <a:r>
              <a:rPr lang="en-US" sz="2000" b="1" dirty="0"/>
              <a:t> ACL-08:HLT</a:t>
            </a:r>
            <a:r>
              <a:rPr lang="en-US" sz="2000" dirty="0"/>
              <a:t>), pages 816-824.</a:t>
            </a:r>
          </a:p>
          <a:p>
            <a:r>
              <a:rPr lang="en-US" sz="2000" dirty="0" err="1" smtClean="0"/>
              <a:t>Parikshit</a:t>
            </a:r>
            <a:r>
              <a:rPr lang="en-US" sz="2000" dirty="0" smtClean="0"/>
              <a:t> </a:t>
            </a:r>
            <a:r>
              <a:rPr lang="en-US" sz="2000" dirty="0" err="1"/>
              <a:t>Sondhi</a:t>
            </a:r>
            <a:r>
              <a:rPr lang="en-US" sz="2000" dirty="0"/>
              <a:t>, ChengXiang </a:t>
            </a:r>
            <a:r>
              <a:rPr lang="en-US" sz="2000" dirty="0" err="1"/>
              <a:t>Zhai</a:t>
            </a:r>
            <a:r>
              <a:rPr lang="en-US" sz="2000" dirty="0"/>
              <a:t>: </a:t>
            </a:r>
            <a:r>
              <a:rPr lang="en-US" sz="2000" b="1" dirty="0"/>
              <a:t>A Constrained Hidden Markov Model Approach for Non-Explicit Citation Context Extraction</a:t>
            </a:r>
            <a:r>
              <a:rPr lang="en-US" sz="2000" dirty="0"/>
              <a:t>. SDM 2014: </a:t>
            </a:r>
            <a:r>
              <a:rPr lang="en-US" sz="2000" dirty="0" smtClean="0"/>
              <a:t>361-369</a:t>
            </a:r>
          </a:p>
          <a:p>
            <a:r>
              <a:rPr lang="en-US" sz="2000" dirty="0" err="1"/>
              <a:t>Xuanhui</a:t>
            </a:r>
            <a:r>
              <a:rPr lang="en-US" sz="2000" dirty="0"/>
              <a:t> Wang, ChengXiang </a:t>
            </a:r>
            <a:r>
              <a:rPr lang="en-US" sz="2000" dirty="0" err="1"/>
              <a:t>Zhai</a:t>
            </a:r>
            <a:r>
              <a:rPr lang="en-US" sz="2000" dirty="0"/>
              <a:t>, </a:t>
            </a:r>
            <a:r>
              <a:rPr lang="en-US" sz="2000" b="1" dirty="0"/>
              <a:t>Mining term association patterns from search logs for effective query reformulation</a:t>
            </a:r>
            <a:r>
              <a:rPr lang="en-US" sz="2000" dirty="0"/>
              <a:t>, </a:t>
            </a:r>
            <a:r>
              <a:rPr lang="en-US" sz="2000" i="1" dirty="0"/>
              <a:t>Proceedings of the 17th ACM International Conference on Information and Knowledge Management </a:t>
            </a:r>
            <a:r>
              <a:rPr lang="en-US" sz="2000" dirty="0"/>
              <a:t>(</a:t>
            </a:r>
            <a:r>
              <a:rPr lang="en-US" sz="2000" b="1" dirty="0"/>
              <a:t> CIKM'08</a:t>
            </a:r>
            <a:r>
              <a:rPr lang="en-US" sz="2000" dirty="0"/>
              <a:t>), pages 479-488. </a:t>
            </a:r>
            <a:endParaRPr lang="en-US" sz="2000" dirty="0" smtClean="0"/>
          </a:p>
          <a:p>
            <a:r>
              <a:rPr lang="en-US" sz="2000" dirty="0" err="1"/>
              <a:t>Xiaolong</a:t>
            </a:r>
            <a:r>
              <a:rPr lang="en-US" sz="2000" dirty="0"/>
              <a:t> Wang, ChengXiang </a:t>
            </a:r>
            <a:r>
              <a:rPr lang="en-US" sz="2000" dirty="0" err="1"/>
              <a:t>Zhai</a:t>
            </a:r>
            <a:r>
              <a:rPr lang="en-US" sz="2000" dirty="0"/>
              <a:t>, Dan Roth, </a:t>
            </a:r>
            <a:r>
              <a:rPr lang="en-US" sz="2000" b="1" dirty="0"/>
              <a:t>Understanding Evolution of Research Themes: A Probabilistic Generative Model for Citations,</a:t>
            </a:r>
            <a:r>
              <a:rPr lang="en-US" sz="2000" dirty="0"/>
              <a:t> </a:t>
            </a:r>
            <a:r>
              <a:rPr lang="en-US" sz="2000" i="1" dirty="0"/>
              <a:t>Proceedings of the 20th ACM SIGKDD International Conference on Knowledge Discovery and Data Mining (</a:t>
            </a:r>
            <a:r>
              <a:rPr lang="en-US" sz="2000" b="1" i="1" dirty="0"/>
              <a:t>KDD'13</a:t>
            </a:r>
            <a:r>
              <a:rPr lang="en-US" sz="2000" i="1" dirty="0"/>
              <a:t>)</a:t>
            </a:r>
            <a:r>
              <a:rPr lang="en-US" sz="2000" dirty="0"/>
              <a:t>, pp. 1115-1123, 2013.</a:t>
            </a:r>
          </a:p>
        </p:txBody>
      </p:sp>
    </p:spTree>
    <p:extLst>
      <p:ext uri="{BB962C8B-B14F-4D97-AF65-F5344CB8AC3E}">
        <p14:creationId xmlns:p14="http://schemas.microsoft.com/office/powerpoint/2010/main" val="7025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3196394" y="3144618"/>
            <a:ext cx="1800618" cy="1486066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2709135"/>
            <a:ext cx="3864068" cy="56746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48616" y="4614864"/>
            <a:ext cx="4833183" cy="871536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Time to Integrate Multiple Systems!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Formulation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72" y="3543792"/>
            <a:ext cx="655459" cy="66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114" y="3389605"/>
            <a:ext cx="885863" cy="8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Up Arrow 59"/>
          <p:cNvSpPr/>
          <p:nvPr/>
        </p:nvSpPr>
        <p:spPr>
          <a:xfrm>
            <a:off x="2019584" y="4230395"/>
            <a:ext cx="212347" cy="800578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3647744" y="5498631"/>
            <a:ext cx="936166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314710" y="3429000"/>
            <a:ext cx="1485890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Social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1445" y="5105400"/>
            <a:ext cx="4355556" cy="348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smtClean="0"/>
              <a:t> Literature Access Support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880" y="4678568"/>
            <a:ext cx="2756788" cy="352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Knowledge Assistant</a:t>
            </a:r>
          </a:p>
        </p:txBody>
      </p:sp>
      <p:sp>
        <p:nvSpPr>
          <p:cNvPr id="45" name="Up Arrow 44"/>
          <p:cNvSpPr/>
          <p:nvPr/>
        </p:nvSpPr>
        <p:spPr>
          <a:xfrm>
            <a:off x="5667000" y="4230394"/>
            <a:ext cx="265045" cy="701382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4583824" y="3734006"/>
            <a:ext cx="826376" cy="22839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2716218">
            <a:off x="5226482" y="4078406"/>
            <a:ext cx="367438" cy="655664"/>
          </a:xfrm>
          <a:prstGeom prst="upArrow">
            <a:avLst/>
          </a:prstGeom>
          <a:pattFill prst="zigZag">
            <a:fgClr>
              <a:schemeClr val="accent4">
                <a:lumMod val="50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8887879">
            <a:off x="2641793" y="4016257"/>
            <a:ext cx="348563" cy="714308"/>
          </a:xfrm>
          <a:prstGeom prst="upArrow">
            <a:avLst/>
          </a:prstGeom>
          <a:pattFill prst="zigZ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436555" y="3144618"/>
            <a:ext cx="670173" cy="437624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076593" y="3144618"/>
            <a:ext cx="590407" cy="402254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371796" y="2439471"/>
            <a:ext cx="1714804" cy="376339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419580" y="2435880"/>
            <a:ext cx="990620" cy="403505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3412720" y="2463045"/>
            <a:ext cx="397280" cy="352764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1706628" y="2463045"/>
            <a:ext cx="1016861" cy="404983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121445" y="2627641"/>
            <a:ext cx="3974555" cy="37895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096000" y="2665536"/>
            <a:ext cx="0" cy="611064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885362" y="4550600"/>
            <a:ext cx="1306948" cy="1958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80801" y="5515727"/>
            <a:ext cx="4900999" cy="26110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192310" y="3345745"/>
            <a:ext cx="0" cy="1217909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836057" y="4550600"/>
            <a:ext cx="1945743" cy="13054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880801" y="4557127"/>
            <a:ext cx="0" cy="1034193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81800" y="4581085"/>
            <a:ext cx="0" cy="96075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836057" y="3320199"/>
            <a:ext cx="0" cy="1217909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847194" y="3313697"/>
            <a:ext cx="1306948" cy="1958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134056" y="3341929"/>
            <a:ext cx="1062338" cy="1958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134056" y="2709135"/>
            <a:ext cx="0" cy="611064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-Right Arrow 28"/>
          <p:cNvSpPr/>
          <p:nvPr/>
        </p:nvSpPr>
        <p:spPr>
          <a:xfrm>
            <a:off x="2514600" y="3764166"/>
            <a:ext cx="826376" cy="22839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ttp://academic.research.microsoft.com/Images/homepag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41" y="5269351"/>
            <a:ext cx="3393095" cy="12699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3076" name="Picture 4" descr="http://allenai.org/images/logo_header.png?cb=14357901439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3" y="4495800"/>
            <a:ext cx="4068774" cy="802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3078" name="Picture 6" descr="CiteSeer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21" y="4290773"/>
            <a:ext cx="1440153" cy="116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pic>
        <p:nvPicPr>
          <p:cNvPr id="3080" name="Picture 8" descr="AMin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03" y="3543792"/>
            <a:ext cx="2265847" cy="10573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03" y="3345745"/>
            <a:ext cx="221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1713703" y="2518690"/>
            <a:ext cx="5925324" cy="914400"/>
            <a:chOff x="1713703" y="2518690"/>
            <a:chExt cx="5925324" cy="914400"/>
          </a:xfrm>
        </p:grpSpPr>
        <p:sp>
          <p:nvSpPr>
            <p:cNvPr id="7" name="Oval 6"/>
            <p:cNvSpPr/>
            <p:nvPr/>
          </p:nvSpPr>
          <p:spPr>
            <a:xfrm>
              <a:off x="1713703" y="2518690"/>
              <a:ext cx="4528385" cy="9144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267246" y="2995109"/>
              <a:ext cx="63542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3179" y="2651429"/>
              <a:ext cx="725848" cy="725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3" name="Picture 11" descr="Google Scholar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02" y="5515727"/>
            <a:ext cx="2330615" cy="9288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36" name="TextBox 35"/>
          <p:cNvSpPr txBox="1"/>
          <p:nvPr/>
        </p:nvSpPr>
        <p:spPr>
          <a:xfrm>
            <a:off x="2514600" y="2815809"/>
            <a:ext cx="3293292" cy="348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smtClean="0"/>
              <a:t>Research Task Support</a:t>
            </a:r>
          </a:p>
        </p:txBody>
      </p:sp>
    </p:spTree>
    <p:extLst>
      <p:ext uri="{BB962C8B-B14F-4D97-AF65-F5344CB8AC3E}">
        <p14:creationId xmlns:p14="http://schemas.microsoft.com/office/powerpoint/2010/main" val="167516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27237"/>
            <a:ext cx="8763000" cy="4678363"/>
          </a:xfrm>
        </p:spPr>
        <p:txBody>
          <a:bodyPr/>
          <a:lstStyle/>
          <a:p>
            <a:r>
              <a:rPr lang="en-US" dirty="0" smtClean="0"/>
              <a:t>Developed at Institute of Computing Technology, Chinese Academy of Sciences</a:t>
            </a:r>
          </a:p>
          <a:p>
            <a:r>
              <a:rPr lang="en-US" dirty="0" smtClean="0"/>
              <a:t>Project Leaders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66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dirty="0" smtClean="0">
                <a:solidFill>
                  <a:srgbClr val="FF0000"/>
                </a:solidFill>
              </a:rPr>
              <a:t>Social Scholar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/>
            </a:r>
            <a:br>
              <a:rPr lang="en-US" altLang="zh-CN" sz="5400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学术圈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98" y="111124"/>
            <a:ext cx="1658763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://scholar.google.com/citations?view_op=view_photo&amp;user=nD0I3PUAAAAJ&amp;citpid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43" y="3322637"/>
            <a:ext cx="1895420" cy="189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ourcedb.cas.cn/sourcedb_ict_cas/en/eictexpert/fas/200909/P02009091761773798723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03" y="3370167"/>
            <a:ext cx="1511342" cy="20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1051" y="5566791"/>
            <a:ext cx="203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Xueqi</a:t>
            </a:r>
            <a:r>
              <a:rPr lang="en-US" sz="2800" b="1" dirty="0" smtClean="0"/>
              <a:t> Cheng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67886" y="5566791"/>
            <a:ext cx="191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Jiafeng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Guo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291378" y="1390471"/>
            <a:ext cx="44142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hlinkClick r:id="rId5"/>
              </a:rPr>
              <a:t>http://soscholar.com</a:t>
            </a:r>
            <a:r>
              <a:rPr lang="en-US" sz="3600" b="1" dirty="0" smtClean="0">
                <a:hlinkClick r:id="rId5"/>
              </a:rPr>
              <a:t>/</a:t>
            </a:r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48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178594"/>
            <a:ext cx="8926340" cy="17145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Social Scholar: A Vertical Social Platform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672" y="3079626"/>
            <a:ext cx="1089422" cy="133945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0922" y="3186783"/>
            <a:ext cx="991195" cy="130373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4930" y="2472408"/>
            <a:ext cx="1035844" cy="13305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3922" y="3606478"/>
            <a:ext cx="1000125" cy="130373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821" y="3829720"/>
            <a:ext cx="1044773" cy="13305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1563" y="4365502"/>
            <a:ext cx="1044773" cy="13305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7313" y="1570509"/>
            <a:ext cx="1044773" cy="13305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23430" y="5008439"/>
            <a:ext cx="1053703" cy="133945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68140" y="4526236"/>
            <a:ext cx="1098352" cy="130373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21844" y="2793876"/>
            <a:ext cx="964406" cy="138410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67891" y="2204517"/>
            <a:ext cx="1107281" cy="137517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6398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86" y="1302619"/>
            <a:ext cx="4634508" cy="48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00121" y="3424535"/>
            <a:ext cx="2499402" cy="5467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953">
                <a:solidFill>
                  <a:srgbClr val="000000"/>
                </a:solidFill>
                <a:ea typeface="宋体" charset="-122"/>
                <a:sym typeface="Gill Sans" charset="0"/>
              </a:rPr>
              <a:t>Paper Centric</a:t>
            </a:r>
            <a:endParaRPr lang="zh-CN" altLang="en-US" sz="2953">
              <a:solidFill>
                <a:srgbClr val="000000"/>
              </a:solidFill>
              <a:ea typeface="宋体" charset="-122"/>
              <a:sym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5659" y="3424535"/>
            <a:ext cx="2289409" cy="5467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953">
                <a:solidFill>
                  <a:srgbClr val="000000"/>
                </a:solidFill>
                <a:ea typeface="宋体" charset="-122"/>
                <a:sym typeface="Gill Sans" charset="0"/>
              </a:rPr>
              <a:t>User Centric</a:t>
            </a:r>
            <a:endParaRPr lang="zh-CN" altLang="en-US" sz="2953">
              <a:solidFill>
                <a:srgbClr val="000000"/>
              </a:solidFill>
              <a:ea typeface="宋体" charset="-122"/>
              <a:sym typeface="Gill Sans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964781" y="3526111"/>
            <a:ext cx="1214438" cy="35495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953">
              <a:solidFill>
                <a:srgbClr val="FFFFFF"/>
              </a:solidFill>
              <a:ea typeface="宋体" charset="-122"/>
              <a:sym typeface="Gill Sans" charset="0"/>
            </a:endParaRPr>
          </a:p>
        </p:txBody>
      </p:sp>
      <p:sp>
        <p:nvSpPr>
          <p:cNvPr id="16403" name="TextBox 18"/>
          <p:cNvSpPr txBox="1">
            <a:spLocks noChangeArrowheads="1"/>
          </p:cNvSpPr>
          <p:nvPr/>
        </p:nvSpPr>
        <p:spPr bwMode="auto">
          <a:xfrm>
            <a:off x="2683279" y="5943600"/>
            <a:ext cx="4403321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953" dirty="0" smtClean="0">
                <a:solidFill>
                  <a:schemeClr val="tx1"/>
                </a:solidFill>
                <a:ea typeface="宋体" panose="02010600030101010101" pitchFamily="2" charset="-122"/>
              </a:rPr>
              <a:t>Collaboration, Work Flow</a:t>
            </a:r>
            <a:endParaRPr lang="zh-CN" altLang="en-US" sz="2953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61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Social Scholar Architecture</a:t>
            </a:r>
            <a:endParaRPr lang="zh-CN" altLang="en-US" dirty="0"/>
          </a:p>
        </p:txBody>
      </p:sp>
      <p:pic>
        <p:nvPicPr>
          <p:cNvPr id="1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25" y="5150690"/>
            <a:ext cx="1675654" cy="135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3" name="直接箭头连接符 192"/>
          <p:cNvCxnSpPr/>
          <p:nvPr/>
        </p:nvCxnSpPr>
        <p:spPr>
          <a:xfrm>
            <a:off x="2123687" y="5538567"/>
            <a:ext cx="3240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4" name="直接箭头连接符 193"/>
          <p:cNvCxnSpPr/>
          <p:nvPr/>
        </p:nvCxnSpPr>
        <p:spPr>
          <a:xfrm>
            <a:off x="2123687" y="5862603"/>
            <a:ext cx="3240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5" name="直接箭头连接符 194"/>
          <p:cNvCxnSpPr/>
          <p:nvPr/>
        </p:nvCxnSpPr>
        <p:spPr>
          <a:xfrm>
            <a:off x="2123687" y="6024621"/>
            <a:ext cx="3240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6" name="直接箭头连接符 195"/>
          <p:cNvCxnSpPr/>
          <p:nvPr/>
        </p:nvCxnSpPr>
        <p:spPr>
          <a:xfrm>
            <a:off x="2123687" y="5700585"/>
            <a:ext cx="3240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7" name="直接箭头连接符 196"/>
          <p:cNvCxnSpPr/>
          <p:nvPr/>
        </p:nvCxnSpPr>
        <p:spPr>
          <a:xfrm>
            <a:off x="2123687" y="6186639"/>
            <a:ext cx="3240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98" name="组合 197"/>
          <p:cNvGrpSpPr/>
          <p:nvPr/>
        </p:nvGrpSpPr>
        <p:grpSpPr>
          <a:xfrm>
            <a:off x="2420631" y="2263138"/>
            <a:ext cx="6329412" cy="4200466"/>
            <a:chOff x="2357159" y="1213900"/>
            <a:chExt cx="6329412" cy="4200466"/>
          </a:xfrm>
        </p:grpSpPr>
        <p:sp>
          <p:nvSpPr>
            <p:cNvPr id="199" name="圆角矩形 198"/>
            <p:cNvSpPr/>
            <p:nvPr/>
          </p:nvSpPr>
          <p:spPr bwMode="auto">
            <a:xfrm>
              <a:off x="2375731" y="4104917"/>
              <a:ext cx="6195436" cy="1309449"/>
            </a:xfrm>
            <a:prstGeom prst="roundRect">
              <a:avLst>
                <a:gd name="adj" fmla="val 2962"/>
              </a:avLst>
            </a:prstGeom>
            <a:gradFill rotWithShape="1">
              <a:gsLst>
                <a:gs pos="0">
                  <a:srgbClr val="70AD47">
                    <a:shade val="51000"/>
                    <a:satMod val="130000"/>
                  </a:srgbClr>
                </a:gs>
                <a:gs pos="80000">
                  <a:srgbClr val="70AD47">
                    <a:shade val="93000"/>
                    <a:satMod val="130000"/>
                  </a:srgbClr>
                </a:gs>
                <a:gs pos="100000">
                  <a:srgbClr val="70AD47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0AD47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0" name="圆角矩形 199"/>
            <p:cNvSpPr/>
            <p:nvPr/>
          </p:nvSpPr>
          <p:spPr bwMode="auto">
            <a:xfrm>
              <a:off x="6033770" y="4343543"/>
              <a:ext cx="2281152" cy="1010364"/>
            </a:xfrm>
            <a:prstGeom prst="roundRect">
              <a:avLst>
                <a:gd name="adj" fmla="val 2962"/>
              </a:avLst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1" name="圆角矩形 200"/>
            <p:cNvSpPr/>
            <p:nvPr/>
          </p:nvSpPr>
          <p:spPr bwMode="auto">
            <a:xfrm>
              <a:off x="2466668" y="4320289"/>
              <a:ext cx="2281152" cy="1027437"/>
            </a:xfrm>
            <a:prstGeom prst="roundRect">
              <a:avLst>
                <a:gd name="adj" fmla="val 2962"/>
              </a:avLst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2" name="圆角矩形 201"/>
            <p:cNvSpPr/>
            <p:nvPr/>
          </p:nvSpPr>
          <p:spPr bwMode="auto">
            <a:xfrm>
              <a:off x="2384214" y="2714459"/>
              <a:ext cx="6186953" cy="1309449"/>
            </a:xfrm>
            <a:prstGeom prst="roundRect">
              <a:avLst>
                <a:gd name="adj" fmla="val 2962"/>
              </a:avLst>
            </a:prstGeom>
            <a:solidFill>
              <a:srgbClr val="5B9BD5">
                <a:lumMod val="50000"/>
              </a:srgbClr>
            </a:solidFill>
            <a:ln w="9525" cap="flat" cmpd="sng" algn="ctr">
              <a:solidFill>
                <a:srgbClr val="70AD47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" name="圆角矩形 202"/>
            <p:cNvSpPr/>
            <p:nvPr/>
          </p:nvSpPr>
          <p:spPr bwMode="auto">
            <a:xfrm>
              <a:off x="2384215" y="1251456"/>
              <a:ext cx="2008323" cy="1309449"/>
            </a:xfrm>
            <a:prstGeom prst="roundRect">
              <a:avLst>
                <a:gd name="adj" fmla="val 2962"/>
              </a:avLst>
            </a:prstGeom>
            <a:solidFill>
              <a:srgbClr val="FFC000">
                <a:lumMod val="75000"/>
              </a:srgbClr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4" name="圆角矩形 203"/>
            <p:cNvSpPr/>
            <p:nvPr/>
          </p:nvSpPr>
          <p:spPr bwMode="auto">
            <a:xfrm>
              <a:off x="4473530" y="1251455"/>
              <a:ext cx="2008323" cy="1309449"/>
            </a:xfrm>
            <a:prstGeom prst="roundRect">
              <a:avLst>
                <a:gd name="adj" fmla="val 2962"/>
              </a:avLst>
            </a:prstGeom>
            <a:solidFill>
              <a:srgbClr val="ED7D31">
                <a:lumMod val="75000"/>
              </a:srgbClr>
            </a:solidFill>
            <a:ln w="9525" cap="flat" cmpd="sng" algn="ctr">
              <a:solidFill>
                <a:srgbClr val="ED7D31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5" name="圆角矩形 204"/>
            <p:cNvSpPr/>
            <p:nvPr/>
          </p:nvSpPr>
          <p:spPr bwMode="auto">
            <a:xfrm>
              <a:off x="6562845" y="1260089"/>
              <a:ext cx="2008323" cy="1309449"/>
            </a:xfrm>
            <a:prstGeom prst="roundRect">
              <a:avLst>
                <a:gd name="adj" fmla="val 2962"/>
              </a:avLst>
            </a:prstGeom>
            <a:solidFill>
              <a:srgbClr val="7030A0"/>
            </a:solidFill>
            <a:ln w="9525" cap="flat" cmpd="sng" algn="ctr">
              <a:solidFill>
                <a:srgbClr val="5B9BD5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4432243" y="2705825"/>
              <a:ext cx="206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Data Storage Center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07" name="圆角矩形 206"/>
            <p:cNvSpPr/>
            <p:nvPr/>
          </p:nvSpPr>
          <p:spPr bwMode="auto">
            <a:xfrm>
              <a:off x="2456950" y="3072802"/>
              <a:ext cx="1147100" cy="912397"/>
            </a:xfrm>
            <a:prstGeom prst="roundRect">
              <a:avLst>
                <a:gd name="adj" fmla="val 2962"/>
              </a:avLst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8" name="圆角矩形 207"/>
            <p:cNvSpPr/>
            <p:nvPr/>
          </p:nvSpPr>
          <p:spPr bwMode="auto">
            <a:xfrm>
              <a:off x="3686971" y="3072802"/>
              <a:ext cx="1147100" cy="912397"/>
            </a:xfrm>
            <a:prstGeom prst="roundRect">
              <a:avLst>
                <a:gd name="adj" fmla="val 2962"/>
              </a:avLst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9" name="圆角矩形 208"/>
            <p:cNvSpPr/>
            <p:nvPr/>
          </p:nvSpPr>
          <p:spPr bwMode="auto">
            <a:xfrm>
              <a:off x="4916992" y="3072802"/>
              <a:ext cx="1147100" cy="912397"/>
            </a:xfrm>
            <a:prstGeom prst="roundRect">
              <a:avLst>
                <a:gd name="adj" fmla="val 2962"/>
              </a:avLst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0" name="圆角矩形 209"/>
            <p:cNvSpPr/>
            <p:nvPr/>
          </p:nvSpPr>
          <p:spPr bwMode="auto">
            <a:xfrm>
              <a:off x="6147012" y="3072802"/>
              <a:ext cx="1147100" cy="912397"/>
            </a:xfrm>
            <a:prstGeom prst="roundRect">
              <a:avLst>
                <a:gd name="adj" fmla="val 2962"/>
              </a:avLst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1" name="圆角矩形 210"/>
            <p:cNvSpPr/>
            <p:nvPr/>
          </p:nvSpPr>
          <p:spPr bwMode="auto">
            <a:xfrm>
              <a:off x="7377032" y="3072802"/>
              <a:ext cx="1147100" cy="912397"/>
            </a:xfrm>
            <a:prstGeom prst="roundRect">
              <a:avLst>
                <a:gd name="adj" fmla="val 2962"/>
              </a:avLst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2" name="流程图: 磁盘 211"/>
            <p:cNvSpPr/>
            <p:nvPr/>
          </p:nvSpPr>
          <p:spPr bwMode="auto">
            <a:xfrm>
              <a:off x="2516771" y="3369183"/>
              <a:ext cx="337525" cy="305351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13" name="流程图: 磁盘 212"/>
            <p:cNvSpPr/>
            <p:nvPr/>
          </p:nvSpPr>
          <p:spPr bwMode="auto">
            <a:xfrm>
              <a:off x="3127535" y="3368907"/>
              <a:ext cx="337525" cy="305351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14" name="流程图: 磁盘 213"/>
            <p:cNvSpPr/>
            <p:nvPr/>
          </p:nvSpPr>
          <p:spPr bwMode="auto">
            <a:xfrm>
              <a:off x="3781029" y="3368906"/>
              <a:ext cx="337525" cy="305351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15" name="流程图: 磁盘 214"/>
            <p:cNvSpPr/>
            <p:nvPr/>
          </p:nvSpPr>
          <p:spPr bwMode="auto">
            <a:xfrm>
              <a:off x="4383964" y="3365771"/>
              <a:ext cx="337525" cy="305351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16" name="流程图: 磁盘 215"/>
            <p:cNvSpPr/>
            <p:nvPr/>
          </p:nvSpPr>
          <p:spPr bwMode="auto">
            <a:xfrm>
              <a:off x="5120191" y="3150717"/>
              <a:ext cx="203839" cy="215054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17" name="流程图: 磁盘 216"/>
            <p:cNvSpPr/>
            <p:nvPr/>
          </p:nvSpPr>
          <p:spPr bwMode="auto">
            <a:xfrm>
              <a:off x="5684747" y="3154129"/>
              <a:ext cx="203839" cy="215054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18" name="流程图: 磁盘 217"/>
            <p:cNvSpPr/>
            <p:nvPr/>
          </p:nvSpPr>
          <p:spPr bwMode="auto">
            <a:xfrm>
              <a:off x="4945696" y="3448739"/>
              <a:ext cx="203839" cy="215054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19" name="流程图: 磁盘 218"/>
            <p:cNvSpPr/>
            <p:nvPr/>
          </p:nvSpPr>
          <p:spPr bwMode="auto">
            <a:xfrm>
              <a:off x="5252519" y="3448739"/>
              <a:ext cx="203839" cy="215054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20" name="流程图: 磁盘 219"/>
            <p:cNvSpPr/>
            <p:nvPr/>
          </p:nvSpPr>
          <p:spPr bwMode="auto">
            <a:xfrm>
              <a:off x="5559342" y="3448739"/>
              <a:ext cx="203839" cy="215054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21" name="流程图: 磁盘 220"/>
            <p:cNvSpPr/>
            <p:nvPr/>
          </p:nvSpPr>
          <p:spPr bwMode="auto">
            <a:xfrm>
              <a:off x="5826069" y="3448739"/>
              <a:ext cx="203839" cy="215054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22" name="折角形 221"/>
            <p:cNvSpPr/>
            <p:nvPr/>
          </p:nvSpPr>
          <p:spPr bwMode="auto">
            <a:xfrm>
              <a:off x="6278917" y="3445848"/>
              <a:ext cx="204774" cy="190495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23" name="折角形 222"/>
            <p:cNvSpPr/>
            <p:nvPr/>
          </p:nvSpPr>
          <p:spPr bwMode="auto">
            <a:xfrm>
              <a:off x="6615596" y="3448739"/>
              <a:ext cx="204774" cy="190495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24" name="折角形 223"/>
            <p:cNvSpPr/>
            <p:nvPr/>
          </p:nvSpPr>
          <p:spPr bwMode="auto">
            <a:xfrm>
              <a:off x="6424809" y="3162632"/>
              <a:ext cx="204774" cy="190495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25" name="折角形 224"/>
            <p:cNvSpPr/>
            <p:nvPr/>
          </p:nvSpPr>
          <p:spPr bwMode="auto">
            <a:xfrm>
              <a:off x="6968706" y="3448739"/>
              <a:ext cx="204774" cy="190495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26" name="折角形 225"/>
            <p:cNvSpPr/>
            <p:nvPr/>
          </p:nvSpPr>
          <p:spPr bwMode="auto">
            <a:xfrm>
              <a:off x="6804993" y="3162631"/>
              <a:ext cx="204774" cy="190495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6113726" y="3625198"/>
              <a:ext cx="1244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Distributed Index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System</a:t>
              </a:r>
              <a:endPara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4973366" y="3642289"/>
              <a:ext cx="1043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MySQL Server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Clusters</a:t>
              </a:r>
              <a:endPara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5024031" y="3372303"/>
              <a:ext cx="167807" cy="73545"/>
              <a:chOff x="1040259" y="4127619"/>
              <a:chExt cx="167807" cy="73545"/>
            </a:xfrm>
          </p:grpSpPr>
          <p:cxnSp>
            <p:nvCxnSpPr>
              <p:cNvPr id="374" name="直接箭头连接符 373"/>
              <p:cNvCxnSpPr/>
              <p:nvPr/>
            </p:nvCxnSpPr>
            <p:spPr>
              <a:xfrm flipH="1">
                <a:off x="1040259" y="4197797"/>
                <a:ext cx="16780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75" name="直接连接符 374"/>
              <p:cNvCxnSpPr/>
              <p:nvPr/>
            </p:nvCxnSpPr>
            <p:spPr>
              <a:xfrm flipV="1">
                <a:off x="1208066" y="4127619"/>
                <a:ext cx="0" cy="7354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230" name="组合 229"/>
            <p:cNvGrpSpPr/>
            <p:nvPr/>
          </p:nvGrpSpPr>
          <p:grpSpPr>
            <a:xfrm>
              <a:off x="5829349" y="3370877"/>
              <a:ext cx="167807" cy="73545"/>
              <a:chOff x="1208066" y="4127619"/>
              <a:chExt cx="167807" cy="73545"/>
            </a:xfrm>
          </p:grpSpPr>
          <p:cxnSp>
            <p:nvCxnSpPr>
              <p:cNvPr id="372" name="直接箭头连接符 371"/>
              <p:cNvCxnSpPr/>
              <p:nvPr/>
            </p:nvCxnSpPr>
            <p:spPr>
              <a:xfrm>
                <a:off x="1208066" y="4201164"/>
                <a:ext cx="16780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73" name="直接连接符 372"/>
              <p:cNvCxnSpPr/>
              <p:nvPr/>
            </p:nvCxnSpPr>
            <p:spPr>
              <a:xfrm flipV="1">
                <a:off x="1208066" y="4127619"/>
                <a:ext cx="0" cy="7354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231" name="组合 230"/>
            <p:cNvGrpSpPr/>
            <p:nvPr/>
          </p:nvGrpSpPr>
          <p:grpSpPr>
            <a:xfrm>
              <a:off x="5233496" y="3370877"/>
              <a:ext cx="167807" cy="73545"/>
              <a:chOff x="1208066" y="4127619"/>
              <a:chExt cx="167807" cy="73545"/>
            </a:xfrm>
          </p:grpSpPr>
          <p:cxnSp>
            <p:nvCxnSpPr>
              <p:cNvPr id="370" name="直接箭头连接符 369"/>
              <p:cNvCxnSpPr/>
              <p:nvPr/>
            </p:nvCxnSpPr>
            <p:spPr>
              <a:xfrm>
                <a:off x="1208066" y="4201164"/>
                <a:ext cx="16780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71" name="直接连接符 370"/>
              <p:cNvCxnSpPr/>
              <p:nvPr/>
            </p:nvCxnSpPr>
            <p:spPr>
              <a:xfrm flipV="1">
                <a:off x="1208066" y="4127619"/>
                <a:ext cx="0" cy="7354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232" name="组合 231"/>
            <p:cNvGrpSpPr/>
            <p:nvPr/>
          </p:nvGrpSpPr>
          <p:grpSpPr>
            <a:xfrm>
              <a:off x="5601826" y="3370877"/>
              <a:ext cx="167807" cy="73545"/>
              <a:chOff x="1040259" y="4127619"/>
              <a:chExt cx="167807" cy="73545"/>
            </a:xfrm>
          </p:grpSpPr>
          <p:cxnSp>
            <p:nvCxnSpPr>
              <p:cNvPr id="368" name="直接箭头连接符 367"/>
              <p:cNvCxnSpPr/>
              <p:nvPr/>
            </p:nvCxnSpPr>
            <p:spPr>
              <a:xfrm flipH="1">
                <a:off x="1040259" y="4197797"/>
                <a:ext cx="16780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69" name="直接连接符 368"/>
              <p:cNvCxnSpPr/>
              <p:nvPr/>
            </p:nvCxnSpPr>
            <p:spPr>
              <a:xfrm flipV="1">
                <a:off x="1208066" y="4127619"/>
                <a:ext cx="0" cy="7354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233" name="文本框 232"/>
            <p:cNvSpPr txBox="1"/>
            <p:nvPr/>
          </p:nvSpPr>
          <p:spPr>
            <a:xfrm>
              <a:off x="4081179" y="330492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2807218" y="328737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3735102" y="3633525"/>
              <a:ext cx="1037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NoSQL Server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(</a:t>
              </a:r>
              <a:r>
                <a:rPr kumimoji="0" lang="en-US" altLang="zh-CN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MongoDB</a:t>
              </a: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)</a:t>
              </a:r>
              <a:endPara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36" name="流程图: 磁盘 235"/>
            <p:cNvSpPr/>
            <p:nvPr/>
          </p:nvSpPr>
          <p:spPr bwMode="auto">
            <a:xfrm>
              <a:off x="7507482" y="3368630"/>
              <a:ext cx="337525" cy="305351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37" name="流程图: 磁盘 236"/>
            <p:cNvSpPr/>
            <p:nvPr/>
          </p:nvSpPr>
          <p:spPr bwMode="auto">
            <a:xfrm>
              <a:off x="8110417" y="3365495"/>
              <a:ext cx="337525" cy="305351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7807632" y="330464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7274005" y="3633249"/>
              <a:ext cx="141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Distributed Logging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System (Scribe)</a:t>
              </a:r>
              <a:endPara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357159" y="3633248"/>
              <a:ext cx="1348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In-Memory MySQL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Database</a:t>
              </a:r>
              <a:endPara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4200403" y="4543502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200403" y="4705520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4200403" y="4867538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4200403" y="5029556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4200403" y="5191574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246" name="直接箭头连接符 245"/>
            <p:cNvCxnSpPr/>
            <p:nvPr/>
          </p:nvCxnSpPr>
          <p:spPr>
            <a:xfrm>
              <a:off x="4953552" y="4888697"/>
              <a:ext cx="75600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47" name="矩形 246"/>
            <p:cNvSpPr/>
            <p:nvPr/>
          </p:nvSpPr>
          <p:spPr>
            <a:xfrm>
              <a:off x="6269405" y="4988064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6569926" y="4994311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6837853" y="5002621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7156222" y="5002283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7340157" y="5187788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7875532" y="5187788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6269405" y="4556016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6648066" y="4556016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7018962" y="4556016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7810777" y="4556016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>
              <a:off x="6269405" y="4780598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>
              <a:off x="6485429" y="4780598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6701453" y="4780598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7823571" y="4778816"/>
              <a:ext cx="108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261" name="直接箭头连接符 260"/>
            <p:cNvCxnSpPr/>
            <p:nvPr/>
          </p:nvCxnSpPr>
          <p:spPr>
            <a:xfrm>
              <a:off x="4953552" y="5104721"/>
              <a:ext cx="75600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62" name="直接箭头连接符 261"/>
            <p:cNvCxnSpPr/>
            <p:nvPr/>
          </p:nvCxnSpPr>
          <p:spPr>
            <a:xfrm>
              <a:off x="4953552" y="4672673"/>
              <a:ext cx="75600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63" name="矩形 262"/>
            <p:cNvSpPr/>
            <p:nvPr/>
          </p:nvSpPr>
          <p:spPr>
            <a:xfrm>
              <a:off x="2638644" y="4542458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2638644" y="4704476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>
              <a:off x="2638644" y="4866494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2638644" y="5028512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2638644" y="5190530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8" name="流程图: 磁盘 267"/>
            <p:cNvSpPr/>
            <p:nvPr/>
          </p:nvSpPr>
          <p:spPr bwMode="auto">
            <a:xfrm>
              <a:off x="3283923" y="4975383"/>
              <a:ext cx="640253" cy="305351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4438579" y="4043522"/>
              <a:ext cx="2069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Data Process Engine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3236336" y="4671292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3648461" y="4671292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3232227" y="4834697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>
              <a:off x="3644352" y="4834697"/>
              <a:ext cx="360000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4" name="圆角矩形 273"/>
            <p:cNvSpPr/>
            <p:nvPr/>
          </p:nvSpPr>
          <p:spPr bwMode="auto">
            <a:xfrm>
              <a:off x="3118989" y="4532385"/>
              <a:ext cx="991019" cy="779039"/>
            </a:xfrm>
            <a:prstGeom prst="roundRect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75" name="流程图: 磁盘 274"/>
            <p:cNvSpPr/>
            <p:nvPr/>
          </p:nvSpPr>
          <p:spPr bwMode="auto">
            <a:xfrm>
              <a:off x="7494592" y="4976281"/>
              <a:ext cx="337525" cy="160004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76" name="流程图: 磁盘 275"/>
            <p:cNvSpPr/>
            <p:nvPr/>
          </p:nvSpPr>
          <p:spPr bwMode="auto">
            <a:xfrm>
              <a:off x="6955471" y="4762407"/>
              <a:ext cx="337525" cy="160004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277" name="流程图: 磁盘 276"/>
            <p:cNvSpPr/>
            <p:nvPr/>
          </p:nvSpPr>
          <p:spPr bwMode="auto">
            <a:xfrm>
              <a:off x="7306777" y="4530378"/>
              <a:ext cx="337525" cy="160004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cxnSp>
          <p:nvCxnSpPr>
            <p:cNvPr id="278" name="直接箭头连接符 277"/>
            <p:cNvCxnSpPr>
              <a:stCxn id="253" idx="3"/>
              <a:endCxn id="254" idx="1"/>
            </p:cNvCxnSpPr>
            <p:nvPr/>
          </p:nvCxnSpPr>
          <p:spPr>
            <a:xfrm>
              <a:off x="6377405" y="4610016"/>
              <a:ext cx="270661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79" name="直接箭头连接符 278"/>
            <p:cNvCxnSpPr>
              <a:stCxn id="254" idx="3"/>
              <a:endCxn id="255" idx="1"/>
            </p:cNvCxnSpPr>
            <p:nvPr/>
          </p:nvCxnSpPr>
          <p:spPr>
            <a:xfrm>
              <a:off x="6756066" y="4610016"/>
              <a:ext cx="26289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0" name="直接箭头连接符 279"/>
            <p:cNvCxnSpPr>
              <a:stCxn id="255" idx="3"/>
              <a:endCxn id="277" idx="2"/>
            </p:cNvCxnSpPr>
            <p:nvPr/>
          </p:nvCxnSpPr>
          <p:spPr>
            <a:xfrm>
              <a:off x="7126962" y="4610016"/>
              <a:ext cx="179815" cy="36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1" name="直接箭头连接符 280"/>
            <p:cNvCxnSpPr>
              <a:stCxn id="277" idx="4"/>
              <a:endCxn id="256" idx="1"/>
            </p:cNvCxnSpPr>
            <p:nvPr/>
          </p:nvCxnSpPr>
          <p:spPr>
            <a:xfrm flipV="1">
              <a:off x="7644302" y="4610016"/>
              <a:ext cx="166475" cy="36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2" name="直接箭头连接符 281"/>
            <p:cNvCxnSpPr>
              <a:stCxn id="258" idx="1"/>
              <a:endCxn id="257" idx="3"/>
            </p:cNvCxnSpPr>
            <p:nvPr/>
          </p:nvCxnSpPr>
          <p:spPr>
            <a:xfrm flipH="1">
              <a:off x="6377405" y="4834598"/>
              <a:ext cx="108024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3" name="直接箭头连接符 282"/>
            <p:cNvCxnSpPr>
              <a:stCxn id="256" idx="2"/>
              <a:endCxn id="260" idx="0"/>
            </p:cNvCxnSpPr>
            <p:nvPr/>
          </p:nvCxnSpPr>
          <p:spPr>
            <a:xfrm>
              <a:off x="7864777" y="4664016"/>
              <a:ext cx="12794" cy="114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4" name="直接箭头连接符 283"/>
            <p:cNvCxnSpPr>
              <a:stCxn id="260" idx="1"/>
              <a:endCxn id="276" idx="4"/>
            </p:cNvCxnSpPr>
            <p:nvPr/>
          </p:nvCxnSpPr>
          <p:spPr>
            <a:xfrm flipH="1">
              <a:off x="7292996" y="4832816"/>
              <a:ext cx="530575" cy="9593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5" name="直接箭头连接符 284"/>
            <p:cNvCxnSpPr>
              <a:stCxn id="276" idx="2"/>
              <a:endCxn id="259" idx="3"/>
            </p:cNvCxnSpPr>
            <p:nvPr/>
          </p:nvCxnSpPr>
          <p:spPr>
            <a:xfrm flipH="1" flipV="1">
              <a:off x="6809453" y="4834598"/>
              <a:ext cx="146018" cy="781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6" name="直接箭头连接符 285"/>
            <p:cNvCxnSpPr>
              <a:stCxn id="259" idx="1"/>
              <a:endCxn id="258" idx="3"/>
            </p:cNvCxnSpPr>
            <p:nvPr/>
          </p:nvCxnSpPr>
          <p:spPr>
            <a:xfrm flipH="1">
              <a:off x="6593429" y="4834598"/>
              <a:ext cx="108024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7" name="直接箭头连接符 286"/>
            <p:cNvCxnSpPr>
              <a:stCxn id="257" idx="2"/>
              <a:endCxn id="247" idx="0"/>
            </p:cNvCxnSpPr>
            <p:nvPr/>
          </p:nvCxnSpPr>
          <p:spPr>
            <a:xfrm>
              <a:off x="6323405" y="4888598"/>
              <a:ext cx="0" cy="9946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8" name="直接箭头连接符 287"/>
            <p:cNvCxnSpPr>
              <a:stCxn id="247" idx="3"/>
              <a:endCxn id="248" idx="1"/>
            </p:cNvCxnSpPr>
            <p:nvPr/>
          </p:nvCxnSpPr>
          <p:spPr>
            <a:xfrm>
              <a:off x="6377405" y="5042064"/>
              <a:ext cx="192521" cy="624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89" name="流程图: 磁盘 288"/>
            <p:cNvSpPr/>
            <p:nvPr/>
          </p:nvSpPr>
          <p:spPr bwMode="auto">
            <a:xfrm>
              <a:off x="6658326" y="5162881"/>
              <a:ext cx="337525" cy="160004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cxnSp>
          <p:nvCxnSpPr>
            <p:cNvPr id="290" name="直接箭头连接符 289"/>
            <p:cNvCxnSpPr>
              <a:stCxn id="248" idx="3"/>
              <a:endCxn id="249" idx="1"/>
            </p:cNvCxnSpPr>
            <p:nvPr/>
          </p:nvCxnSpPr>
          <p:spPr>
            <a:xfrm>
              <a:off x="6677926" y="5048311"/>
              <a:ext cx="159927" cy="831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91" name="直接箭头连接符 290"/>
            <p:cNvCxnSpPr>
              <a:stCxn id="249" idx="3"/>
              <a:endCxn id="250" idx="1"/>
            </p:cNvCxnSpPr>
            <p:nvPr/>
          </p:nvCxnSpPr>
          <p:spPr>
            <a:xfrm flipV="1">
              <a:off x="6945853" y="5056283"/>
              <a:ext cx="210369" cy="33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92" name="直接箭头连接符 291"/>
            <p:cNvCxnSpPr>
              <a:stCxn id="250" idx="3"/>
              <a:endCxn id="275" idx="2"/>
            </p:cNvCxnSpPr>
            <p:nvPr/>
          </p:nvCxnSpPr>
          <p:spPr>
            <a:xfrm>
              <a:off x="7264222" y="5056283"/>
              <a:ext cx="23037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93" name="直接箭头连接符 292"/>
            <p:cNvCxnSpPr>
              <a:stCxn id="251" idx="1"/>
              <a:endCxn id="289" idx="4"/>
            </p:cNvCxnSpPr>
            <p:nvPr/>
          </p:nvCxnSpPr>
          <p:spPr>
            <a:xfrm flipH="1">
              <a:off x="6995851" y="5241788"/>
              <a:ext cx="344306" cy="109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94" name="直接箭头连接符 293"/>
            <p:cNvCxnSpPr>
              <a:stCxn id="252" idx="1"/>
              <a:endCxn id="251" idx="3"/>
            </p:cNvCxnSpPr>
            <p:nvPr/>
          </p:nvCxnSpPr>
          <p:spPr>
            <a:xfrm flipH="1">
              <a:off x="7448157" y="5241788"/>
              <a:ext cx="427375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95" name="肘形连接符 294"/>
            <p:cNvCxnSpPr>
              <a:stCxn id="275" idx="4"/>
              <a:endCxn id="252" idx="0"/>
            </p:cNvCxnSpPr>
            <p:nvPr/>
          </p:nvCxnSpPr>
          <p:spPr>
            <a:xfrm>
              <a:off x="7832117" y="5056283"/>
              <a:ext cx="97415" cy="131505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96" name="文本框 295"/>
            <p:cNvSpPr txBox="1"/>
            <p:nvPr/>
          </p:nvSpPr>
          <p:spPr>
            <a:xfrm>
              <a:off x="2857610" y="4264967"/>
              <a:ext cx="1484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Data Fetch Pipeline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cxnSp>
          <p:nvCxnSpPr>
            <p:cNvPr id="297" name="直接箭头连接符 296"/>
            <p:cNvCxnSpPr/>
            <p:nvPr/>
          </p:nvCxnSpPr>
          <p:spPr>
            <a:xfrm>
              <a:off x="3026598" y="4715169"/>
              <a:ext cx="192521" cy="624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98" name="直接箭头连接符 297"/>
            <p:cNvCxnSpPr/>
            <p:nvPr/>
          </p:nvCxnSpPr>
          <p:spPr>
            <a:xfrm>
              <a:off x="3025554" y="5023309"/>
              <a:ext cx="192521" cy="624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99" name="直接箭头连接符 298"/>
            <p:cNvCxnSpPr/>
            <p:nvPr/>
          </p:nvCxnSpPr>
          <p:spPr>
            <a:xfrm>
              <a:off x="4033647" y="4712897"/>
              <a:ext cx="192521" cy="624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00" name="直接箭头连接符 299"/>
            <p:cNvCxnSpPr/>
            <p:nvPr/>
          </p:nvCxnSpPr>
          <p:spPr>
            <a:xfrm>
              <a:off x="4032603" y="5021037"/>
              <a:ext cx="192521" cy="624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01" name="文本框 300"/>
            <p:cNvSpPr txBox="1"/>
            <p:nvPr/>
          </p:nvSpPr>
          <p:spPr>
            <a:xfrm>
              <a:off x="6492448" y="4297724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Data Fusion Pipeline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2642488" y="1224976"/>
              <a:ext cx="1568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Search Engine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4584639" y="1215681"/>
              <a:ext cx="20254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Recommend Engine</a:t>
              </a:r>
              <a:endPara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6756066" y="1213900"/>
              <a:ext cx="1705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Book"/>
                  <a:ea typeface="黑体" panose="02010609060101010101" pitchFamily="49" charset="-122"/>
                </a:rPr>
                <a:t>Analysis Engine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>
              <a:off x="2665554" y="1642355"/>
              <a:ext cx="360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2665554" y="1804373"/>
              <a:ext cx="360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2665554" y="1966391"/>
              <a:ext cx="360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2665554" y="2128409"/>
              <a:ext cx="360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>
              <a:off x="2665554" y="2290427"/>
              <a:ext cx="360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310" name="直接箭头连接符 309"/>
            <p:cNvCxnSpPr/>
            <p:nvPr/>
          </p:nvCxnSpPr>
          <p:spPr>
            <a:xfrm>
              <a:off x="3062861" y="2019487"/>
              <a:ext cx="21600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11" name="矩形 310"/>
            <p:cNvSpPr/>
            <p:nvPr/>
          </p:nvSpPr>
          <p:spPr>
            <a:xfrm>
              <a:off x="3340224" y="1965404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3556248" y="1965404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3772272" y="1965404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3988296" y="1965404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3340224" y="2128409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3556248" y="2128409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>
              <a:off x="3772272" y="2128409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>
              <a:off x="3988296" y="2128409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3340224" y="1642355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3556248" y="1642355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>
              <a:off x="3772272" y="1642355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3988296" y="1642355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3340224" y="1807355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3556248" y="1807355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5" name="矩形 324"/>
            <p:cNvSpPr/>
            <p:nvPr/>
          </p:nvSpPr>
          <p:spPr>
            <a:xfrm>
              <a:off x="3772272" y="1807355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3988296" y="1807355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327" name="直接箭头连接符 326"/>
            <p:cNvCxnSpPr/>
            <p:nvPr/>
          </p:nvCxnSpPr>
          <p:spPr>
            <a:xfrm>
              <a:off x="3062861" y="2192781"/>
              <a:ext cx="21600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28" name="直接箭头连接符 327"/>
            <p:cNvCxnSpPr/>
            <p:nvPr/>
          </p:nvCxnSpPr>
          <p:spPr>
            <a:xfrm>
              <a:off x="3062861" y="1706406"/>
              <a:ext cx="21600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29" name="直接箭头连接符 328"/>
            <p:cNvCxnSpPr/>
            <p:nvPr/>
          </p:nvCxnSpPr>
          <p:spPr>
            <a:xfrm>
              <a:off x="3062861" y="1858391"/>
              <a:ext cx="21600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30" name="直接箭头连接符 329"/>
            <p:cNvCxnSpPr/>
            <p:nvPr/>
          </p:nvCxnSpPr>
          <p:spPr>
            <a:xfrm>
              <a:off x="3062861" y="2355766"/>
              <a:ext cx="21600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31" name="矩形 330"/>
            <p:cNvSpPr/>
            <p:nvPr/>
          </p:nvSpPr>
          <p:spPr>
            <a:xfrm>
              <a:off x="3340077" y="2288937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3556101" y="2288937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3" name="矩形 332"/>
            <p:cNvSpPr/>
            <p:nvPr/>
          </p:nvSpPr>
          <p:spPr>
            <a:xfrm>
              <a:off x="3772125" y="2288937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4" name="矩形 333"/>
            <p:cNvSpPr/>
            <p:nvPr/>
          </p:nvSpPr>
          <p:spPr>
            <a:xfrm>
              <a:off x="3988149" y="2288937"/>
              <a:ext cx="108000" cy="108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5" name="矩形 334"/>
            <p:cNvSpPr/>
            <p:nvPr/>
          </p:nvSpPr>
          <p:spPr>
            <a:xfrm>
              <a:off x="4789535" y="1661588"/>
              <a:ext cx="164017" cy="1775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6" name="矩形 335"/>
            <p:cNvSpPr/>
            <p:nvPr/>
          </p:nvSpPr>
          <p:spPr>
            <a:xfrm>
              <a:off x="5109298" y="1661588"/>
              <a:ext cx="164017" cy="1775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7" name="矩形 336"/>
            <p:cNvSpPr/>
            <p:nvPr/>
          </p:nvSpPr>
          <p:spPr>
            <a:xfrm>
              <a:off x="5429061" y="1661588"/>
              <a:ext cx="164017" cy="1775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" name="矩形 337"/>
            <p:cNvSpPr/>
            <p:nvPr/>
          </p:nvSpPr>
          <p:spPr>
            <a:xfrm>
              <a:off x="5748824" y="1661588"/>
              <a:ext cx="164017" cy="1775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9" name="矩形 338"/>
            <p:cNvSpPr/>
            <p:nvPr/>
          </p:nvSpPr>
          <p:spPr>
            <a:xfrm>
              <a:off x="4951334" y="2117200"/>
              <a:ext cx="164017" cy="1775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0" name="矩形 339"/>
            <p:cNvSpPr/>
            <p:nvPr/>
          </p:nvSpPr>
          <p:spPr>
            <a:xfrm>
              <a:off x="5265848" y="2117200"/>
              <a:ext cx="164017" cy="1775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1" name="矩形 340"/>
            <p:cNvSpPr/>
            <p:nvPr/>
          </p:nvSpPr>
          <p:spPr>
            <a:xfrm>
              <a:off x="5580362" y="2117200"/>
              <a:ext cx="164017" cy="1775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2" name="矩形 341"/>
            <p:cNvSpPr/>
            <p:nvPr/>
          </p:nvSpPr>
          <p:spPr>
            <a:xfrm>
              <a:off x="6068586" y="1661588"/>
              <a:ext cx="164017" cy="1775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3" name="矩形 342"/>
            <p:cNvSpPr/>
            <p:nvPr/>
          </p:nvSpPr>
          <p:spPr>
            <a:xfrm>
              <a:off x="5894875" y="2117200"/>
              <a:ext cx="164017" cy="1775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344" name="直接箭头连接符 343"/>
            <p:cNvCxnSpPr>
              <a:stCxn id="339" idx="0"/>
              <a:endCxn id="335" idx="2"/>
            </p:cNvCxnSpPr>
            <p:nvPr/>
          </p:nvCxnSpPr>
          <p:spPr>
            <a:xfrm flipH="1" flipV="1">
              <a:off x="4871544" y="1839121"/>
              <a:ext cx="161799" cy="27807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45" name="直接箭头连接符 344"/>
            <p:cNvCxnSpPr>
              <a:stCxn id="340" idx="0"/>
              <a:endCxn id="337" idx="2"/>
            </p:cNvCxnSpPr>
            <p:nvPr/>
          </p:nvCxnSpPr>
          <p:spPr>
            <a:xfrm flipV="1">
              <a:off x="5347857" y="1839121"/>
              <a:ext cx="163213" cy="27807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46" name="直接箭头连接符 345"/>
            <p:cNvCxnSpPr>
              <a:stCxn id="339" idx="0"/>
              <a:endCxn id="336" idx="2"/>
            </p:cNvCxnSpPr>
            <p:nvPr/>
          </p:nvCxnSpPr>
          <p:spPr>
            <a:xfrm flipV="1">
              <a:off x="5033343" y="1839121"/>
              <a:ext cx="157964" cy="27807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47" name="直接箭头连接符 346"/>
            <p:cNvCxnSpPr>
              <a:stCxn id="341" idx="0"/>
              <a:endCxn id="337" idx="2"/>
            </p:cNvCxnSpPr>
            <p:nvPr/>
          </p:nvCxnSpPr>
          <p:spPr>
            <a:xfrm flipH="1" flipV="1">
              <a:off x="5511070" y="1839121"/>
              <a:ext cx="151301" cy="27807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48" name="直接箭头连接符 347"/>
            <p:cNvCxnSpPr>
              <a:stCxn id="340" idx="0"/>
              <a:endCxn id="342" idx="2"/>
            </p:cNvCxnSpPr>
            <p:nvPr/>
          </p:nvCxnSpPr>
          <p:spPr>
            <a:xfrm flipV="1">
              <a:off x="5347857" y="1839121"/>
              <a:ext cx="802738" cy="27807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49" name="直接箭头连接符 348"/>
            <p:cNvCxnSpPr>
              <a:stCxn id="343" idx="0"/>
              <a:endCxn id="338" idx="2"/>
            </p:cNvCxnSpPr>
            <p:nvPr/>
          </p:nvCxnSpPr>
          <p:spPr>
            <a:xfrm flipH="1" flipV="1">
              <a:off x="5830833" y="1839121"/>
              <a:ext cx="146051" cy="27807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50" name="椭圆 349"/>
            <p:cNvSpPr/>
            <p:nvPr/>
          </p:nvSpPr>
          <p:spPr bwMode="auto">
            <a:xfrm>
              <a:off x="7009767" y="1657244"/>
              <a:ext cx="221903" cy="21505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351" name="椭圆 350"/>
            <p:cNvSpPr/>
            <p:nvPr/>
          </p:nvSpPr>
          <p:spPr bwMode="auto">
            <a:xfrm>
              <a:off x="6949286" y="2093164"/>
              <a:ext cx="221903" cy="21505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352" name="椭圆 351"/>
            <p:cNvSpPr/>
            <p:nvPr/>
          </p:nvSpPr>
          <p:spPr bwMode="auto">
            <a:xfrm>
              <a:off x="7283205" y="1912373"/>
              <a:ext cx="221903" cy="21505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353" name="椭圆 352"/>
            <p:cNvSpPr/>
            <p:nvPr/>
          </p:nvSpPr>
          <p:spPr bwMode="auto">
            <a:xfrm>
              <a:off x="7564191" y="1606808"/>
              <a:ext cx="221903" cy="21505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354" name="椭圆 353"/>
            <p:cNvSpPr/>
            <p:nvPr/>
          </p:nvSpPr>
          <p:spPr bwMode="auto">
            <a:xfrm>
              <a:off x="7675142" y="1902150"/>
              <a:ext cx="221903" cy="21505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355" name="椭圆 354"/>
            <p:cNvSpPr/>
            <p:nvPr/>
          </p:nvSpPr>
          <p:spPr bwMode="auto">
            <a:xfrm>
              <a:off x="7494592" y="2187208"/>
              <a:ext cx="221903" cy="21505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356" name="椭圆 355"/>
            <p:cNvSpPr/>
            <p:nvPr/>
          </p:nvSpPr>
          <p:spPr bwMode="auto">
            <a:xfrm>
              <a:off x="8093019" y="1787979"/>
              <a:ext cx="221903" cy="21505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sp>
          <p:nvSpPr>
            <p:cNvPr id="357" name="椭圆 356"/>
            <p:cNvSpPr/>
            <p:nvPr/>
          </p:nvSpPr>
          <p:spPr bwMode="auto">
            <a:xfrm>
              <a:off x="8030242" y="2100251"/>
              <a:ext cx="221903" cy="21505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 panose="02010609060101010101" pitchFamily="49" charset="-122"/>
              </a:endParaRPr>
            </a:p>
          </p:txBody>
        </p:sp>
        <p:cxnSp>
          <p:nvCxnSpPr>
            <p:cNvPr id="358" name="直接连接符 357"/>
            <p:cNvCxnSpPr>
              <a:stCxn id="350" idx="4"/>
              <a:endCxn id="351" idx="0"/>
            </p:cNvCxnSpPr>
            <p:nvPr/>
          </p:nvCxnSpPr>
          <p:spPr>
            <a:xfrm flipH="1">
              <a:off x="7060238" y="1872294"/>
              <a:ext cx="60481" cy="22087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359" name="直接连接符 358"/>
            <p:cNvCxnSpPr>
              <a:stCxn id="352" idx="3"/>
              <a:endCxn id="351" idx="6"/>
            </p:cNvCxnSpPr>
            <p:nvPr/>
          </p:nvCxnSpPr>
          <p:spPr>
            <a:xfrm flipH="1">
              <a:off x="7171189" y="2095930"/>
              <a:ext cx="144513" cy="104759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360" name="直接连接符 359"/>
            <p:cNvCxnSpPr>
              <a:stCxn id="353" idx="3"/>
              <a:endCxn id="352" idx="7"/>
            </p:cNvCxnSpPr>
            <p:nvPr/>
          </p:nvCxnSpPr>
          <p:spPr>
            <a:xfrm flipH="1">
              <a:off x="7472611" y="1790365"/>
              <a:ext cx="124077" cy="153501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361" name="直接连接符 360"/>
            <p:cNvCxnSpPr>
              <a:stCxn id="350" idx="5"/>
              <a:endCxn id="352" idx="1"/>
            </p:cNvCxnSpPr>
            <p:nvPr/>
          </p:nvCxnSpPr>
          <p:spPr>
            <a:xfrm>
              <a:off x="7199173" y="1840801"/>
              <a:ext cx="116529" cy="103065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362" name="直接连接符 361"/>
            <p:cNvCxnSpPr>
              <a:stCxn id="352" idx="5"/>
              <a:endCxn id="355" idx="1"/>
            </p:cNvCxnSpPr>
            <p:nvPr/>
          </p:nvCxnSpPr>
          <p:spPr>
            <a:xfrm>
              <a:off x="7472611" y="2095930"/>
              <a:ext cx="54478" cy="122771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363" name="直接连接符 362"/>
            <p:cNvCxnSpPr>
              <a:stCxn id="352" idx="6"/>
              <a:endCxn id="354" idx="2"/>
            </p:cNvCxnSpPr>
            <p:nvPr/>
          </p:nvCxnSpPr>
          <p:spPr>
            <a:xfrm flipV="1">
              <a:off x="7505108" y="2009675"/>
              <a:ext cx="170034" cy="10223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364" name="直接连接符 363"/>
            <p:cNvCxnSpPr>
              <a:stCxn id="354" idx="6"/>
              <a:endCxn id="356" idx="2"/>
            </p:cNvCxnSpPr>
            <p:nvPr/>
          </p:nvCxnSpPr>
          <p:spPr>
            <a:xfrm flipV="1">
              <a:off x="7897045" y="1895504"/>
              <a:ext cx="195974" cy="114171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365" name="直接连接符 364"/>
            <p:cNvCxnSpPr>
              <a:stCxn id="354" idx="5"/>
              <a:endCxn id="357" idx="2"/>
            </p:cNvCxnSpPr>
            <p:nvPr/>
          </p:nvCxnSpPr>
          <p:spPr>
            <a:xfrm>
              <a:off x="7864548" y="2085707"/>
              <a:ext cx="165694" cy="122069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366" name="直接连接符 365"/>
            <p:cNvCxnSpPr>
              <a:stCxn id="354" idx="4"/>
              <a:endCxn id="355" idx="7"/>
            </p:cNvCxnSpPr>
            <p:nvPr/>
          </p:nvCxnSpPr>
          <p:spPr>
            <a:xfrm flipH="1">
              <a:off x="7683998" y="2117200"/>
              <a:ext cx="102096" cy="101501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367" name="直接连接符 366"/>
            <p:cNvCxnSpPr>
              <a:stCxn id="353" idx="5"/>
            </p:cNvCxnSpPr>
            <p:nvPr/>
          </p:nvCxnSpPr>
          <p:spPr>
            <a:xfrm>
              <a:off x="7753597" y="1790365"/>
              <a:ext cx="9788" cy="105139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sp>
        <p:nvSpPr>
          <p:cNvPr id="376" name="矩形 375"/>
          <p:cNvSpPr/>
          <p:nvPr/>
        </p:nvSpPr>
        <p:spPr>
          <a:xfrm>
            <a:off x="4198035" y="50731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①</a:t>
            </a:r>
            <a:endParaRPr lang="zh-CN" altLang="en-US" b="1" dirty="0">
              <a:solidFill>
                <a:prstClr val="white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377" name="矩形 376"/>
          <p:cNvSpPr/>
          <p:nvPr/>
        </p:nvSpPr>
        <p:spPr>
          <a:xfrm>
            <a:off x="2439203" y="22434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②</a:t>
            </a:r>
            <a:endParaRPr lang="zh-CN" altLang="en-US" b="1" dirty="0">
              <a:solidFill>
                <a:prstClr val="white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4415458" y="22336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③</a:t>
            </a:r>
            <a:endParaRPr lang="zh-CN" altLang="en-US" b="1" dirty="0">
              <a:solidFill>
                <a:prstClr val="white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6561473" y="22434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④</a:t>
            </a:r>
            <a:endParaRPr lang="zh-CN" altLang="en-US" b="1" dirty="0">
              <a:solidFill>
                <a:prstClr val="white"/>
              </a:solidFill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380" name="圆角矩形 379"/>
          <p:cNvSpPr/>
          <p:nvPr/>
        </p:nvSpPr>
        <p:spPr bwMode="auto">
          <a:xfrm>
            <a:off x="2458406" y="914400"/>
            <a:ext cx="6195436" cy="1290709"/>
          </a:xfrm>
          <a:prstGeom prst="roundRect">
            <a:avLst>
              <a:gd name="adj" fmla="val 2962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2" name="圆角矩形 381"/>
          <p:cNvSpPr/>
          <p:nvPr/>
        </p:nvSpPr>
        <p:spPr bwMode="auto">
          <a:xfrm>
            <a:off x="2514600" y="1384022"/>
            <a:ext cx="1418133" cy="321099"/>
          </a:xfrm>
          <a:prstGeom prst="roundRect">
            <a:avLst>
              <a:gd name="adj" fmla="val 2962"/>
            </a:avLst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s</a:t>
            </a:r>
            <a:r>
              <a:rPr lang="en-US" altLang="zh-CN" kern="0" dirty="0" smtClean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earch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5" name="圆角矩形 384"/>
          <p:cNvSpPr/>
          <p:nvPr/>
        </p:nvSpPr>
        <p:spPr bwMode="auto">
          <a:xfrm>
            <a:off x="4058602" y="1384022"/>
            <a:ext cx="1418133" cy="321099"/>
          </a:xfrm>
          <a:prstGeom prst="roundRect">
            <a:avLst>
              <a:gd name="adj" fmla="val 2962"/>
            </a:avLst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explore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6" name="圆角矩形 385"/>
          <p:cNvSpPr/>
          <p:nvPr/>
        </p:nvSpPr>
        <p:spPr bwMode="auto">
          <a:xfrm>
            <a:off x="5602604" y="1384022"/>
            <a:ext cx="1418133" cy="321099"/>
          </a:xfrm>
          <a:prstGeom prst="roundRect">
            <a:avLst>
              <a:gd name="adj" fmla="val 2962"/>
            </a:avLst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recommend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7" name="圆角矩形 386"/>
          <p:cNvSpPr/>
          <p:nvPr/>
        </p:nvSpPr>
        <p:spPr bwMode="auto">
          <a:xfrm>
            <a:off x="7146607" y="1384022"/>
            <a:ext cx="1418133" cy="321099"/>
          </a:xfrm>
          <a:prstGeom prst="roundRect">
            <a:avLst>
              <a:gd name="adj" fmla="val 2962"/>
            </a:avLst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analyze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8" name="圆角矩形 387"/>
          <p:cNvSpPr/>
          <p:nvPr/>
        </p:nvSpPr>
        <p:spPr bwMode="auto">
          <a:xfrm>
            <a:off x="2514600" y="1765671"/>
            <a:ext cx="6050140" cy="321099"/>
          </a:xfrm>
          <a:prstGeom prst="roundRect">
            <a:avLst>
              <a:gd name="adj" fmla="val 2962"/>
            </a:avLst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s</a:t>
            </a:r>
            <a:r>
              <a:rPr lang="en-US" altLang="zh-CN" kern="0" dirty="0" smtClean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ocial collaboration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9" name="文本框 388"/>
          <p:cNvSpPr txBox="1"/>
          <p:nvPr/>
        </p:nvSpPr>
        <p:spPr>
          <a:xfrm>
            <a:off x="4326699" y="97633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Franklin Gothic Book"/>
                <a:ea typeface="黑体" panose="02010609060101010101" pitchFamily="49" charset="-122"/>
              </a:rPr>
              <a:t>Academic Social Platform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0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>
          <a:xfrm flipH="1" flipV="1">
            <a:off x="5076593" y="3144618"/>
            <a:ext cx="590407" cy="402254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436555" y="3144618"/>
            <a:ext cx="670173" cy="437624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1706628" y="2463045"/>
            <a:ext cx="1016861" cy="404983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3412720" y="2463045"/>
            <a:ext cx="397280" cy="352764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419580" y="2435880"/>
            <a:ext cx="990620" cy="403505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371796" y="2439471"/>
            <a:ext cx="1714804" cy="376339"/>
          </a:xfrm>
          <a:prstGeom prst="straightConnector1">
            <a:avLst/>
          </a:prstGeom>
          <a:ln w="5080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196394" y="3144618"/>
            <a:ext cx="1800618" cy="1486066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2709135"/>
            <a:ext cx="3864068" cy="56746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48616" y="4614864"/>
            <a:ext cx="4833183" cy="871536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to Support Research Tasks?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15" y="1584617"/>
            <a:ext cx="1791987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29" y="1574106"/>
            <a:ext cx="1487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Question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Formulation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418689" y="1762677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8289" y="1584617"/>
            <a:ext cx="12389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1302" y="1601271"/>
            <a:ext cx="11470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Plan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06587" y="17536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2676" y="1525071"/>
            <a:ext cx="1467511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8157" y="1541725"/>
            <a:ext cx="1522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Generation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77000" y="1677471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484843"/>
            <a:ext cx="1676400" cy="85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400" y="1501497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Result 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Dissemination</a:t>
            </a:r>
          </a:p>
        </p:txBody>
      </p:sp>
      <p:sp>
        <p:nvSpPr>
          <p:cNvPr id="19" name="Freeform 18"/>
          <p:cNvSpPr/>
          <p:nvPr/>
        </p:nvSpPr>
        <p:spPr>
          <a:xfrm rot="21334691" flipV="1">
            <a:off x="1527911" y="906046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chemeClr val="accent6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334691" flipV="1">
            <a:off x="3719308" y="906045"/>
            <a:ext cx="1784158" cy="627383"/>
          </a:xfrm>
          <a:custGeom>
            <a:avLst/>
            <a:gdLst>
              <a:gd name="connsiteX0" fmla="*/ 1671145 w 1671145"/>
              <a:gd name="connsiteY0" fmla="*/ 0 h 526563"/>
              <a:gd name="connsiteX1" fmla="*/ 1340069 w 1671145"/>
              <a:gd name="connsiteY1" fmla="*/ 425669 h 526563"/>
              <a:gd name="connsiteX2" fmla="*/ 425669 w 1671145"/>
              <a:gd name="connsiteY2" fmla="*/ 504497 h 526563"/>
              <a:gd name="connsiteX3" fmla="*/ 0 w 1671145"/>
              <a:gd name="connsiteY3" fmla="*/ 110359 h 5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526563">
                <a:moveTo>
                  <a:pt x="1671145" y="0"/>
                </a:moveTo>
                <a:cubicBezTo>
                  <a:pt x="1609396" y="170793"/>
                  <a:pt x="1547648" y="341586"/>
                  <a:pt x="1340069" y="425669"/>
                </a:cubicBezTo>
                <a:cubicBezTo>
                  <a:pt x="1132490" y="509752"/>
                  <a:pt x="649014" y="557049"/>
                  <a:pt x="425669" y="504497"/>
                </a:cubicBezTo>
                <a:cubicBezTo>
                  <a:pt x="202324" y="451945"/>
                  <a:pt x="101162" y="281152"/>
                  <a:pt x="0" y="110359"/>
                </a:cubicBezTo>
              </a:path>
            </a:pathLst>
          </a:custGeom>
          <a:noFill/>
          <a:ln w="63500">
            <a:solidFill>
              <a:schemeClr val="accent6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305884" y="5812720"/>
            <a:ext cx="6227393" cy="8166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Literature</a:t>
            </a:r>
            <a:endParaRPr lang="en-US" sz="3600" dirty="0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5980904" y="4075906"/>
            <a:ext cx="3861557" cy="635835"/>
          </a:xfrm>
          <a:prstGeom prst="bent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72" y="3543792"/>
            <a:ext cx="655459" cy="66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114" y="3389605"/>
            <a:ext cx="885863" cy="8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Up Arrow 59"/>
          <p:cNvSpPr/>
          <p:nvPr/>
        </p:nvSpPr>
        <p:spPr>
          <a:xfrm>
            <a:off x="2019584" y="4230395"/>
            <a:ext cx="212347" cy="800578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3647744" y="5498631"/>
            <a:ext cx="936166" cy="499845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14600" y="2815809"/>
            <a:ext cx="3293292" cy="348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smtClean="0"/>
              <a:t>Research Task Support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4710" y="3429000"/>
            <a:ext cx="1485890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Research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Social </a:t>
            </a:r>
          </a:p>
          <a:p>
            <a:pPr algn="ctr">
              <a:lnSpc>
                <a:spcPts val="2000"/>
              </a:lnSpc>
            </a:pPr>
            <a:r>
              <a:rPr lang="en-US" sz="2000" b="1" dirty="0" smtClean="0"/>
              <a:t>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1445" y="5105400"/>
            <a:ext cx="4355556" cy="348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smtClean="0"/>
              <a:t> Literature Access Support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880" y="4678568"/>
            <a:ext cx="2756788" cy="352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 smtClean="0"/>
              <a:t>Knowledge Assistant</a:t>
            </a:r>
          </a:p>
        </p:txBody>
      </p:sp>
      <p:sp>
        <p:nvSpPr>
          <p:cNvPr id="45" name="Up Arrow 44"/>
          <p:cNvSpPr/>
          <p:nvPr/>
        </p:nvSpPr>
        <p:spPr>
          <a:xfrm>
            <a:off x="5667000" y="4230394"/>
            <a:ext cx="265045" cy="701382"/>
          </a:xfrm>
          <a:prstGeom prst="upArrow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4583824" y="3734006"/>
            <a:ext cx="826376" cy="22839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2716218">
            <a:off x="5226482" y="4078406"/>
            <a:ext cx="367438" cy="655664"/>
          </a:xfrm>
          <a:prstGeom prst="upArrow">
            <a:avLst/>
          </a:prstGeom>
          <a:pattFill prst="zigZag">
            <a:fgClr>
              <a:schemeClr val="accent4">
                <a:lumMod val="50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8887879">
            <a:off x="2641793" y="4016257"/>
            <a:ext cx="348563" cy="714308"/>
          </a:xfrm>
          <a:prstGeom prst="upArrow">
            <a:avLst/>
          </a:prstGeom>
          <a:pattFill prst="zigZ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2121445" y="2627641"/>
            <a:ext cx="3974555" cy="37895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096000" y="2665536"/>
            <a:ext cx="0" cy="611064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885362" y="4550600"/>
            <a:ext cx="1306948" cy="1958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80801" y="5515727"/>
            <a:ext cx="4900999" cy="26110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192310" y="3345745"/>
            <a:ext cx="0" cy="1217909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836057" y="4550600"/>
            <a:ext cx="1945743" cy="13054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880801" y="4557127"/>
            <a:ext cx="0" cy="1034193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81800" y="4581085"/>
            <a:ext cx="0" cy="96075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836057" y="3320199"/>
            <a:ext cx="0" cy="1217909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847194" y="3313697"/>
            <a:ext cx="1306948" cy="1958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134056" y="3341929"/>
            <a:ext cx="1062338" cy="19582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134056" y="2709135"/>
            <a:ext cx="0" cy="611064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-Right Arrow 28"/>
          <p:cNvSpPr/>
          <p:nvPr/>
        </p:nvSpPr>
        <p:spPr>
          <a:xfrm>
            <a:off x="2514600" y="3764166"/>
            <a:ext cx="826376" cy="22839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ttp://academic.research.microsoft.com/Images/homepag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41" y="5269351"/>
            <a:ext cx="3393095" cy="12699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3076" name="Picture 4" descr="http://allenai.org/images/logo_header.png?cb=14357901439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3" y="4495800"/>
            <a:ext cx="4068774" cy="802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3078" name="Picture 6" descr="CiteSeer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21" y="4290773"/>
            <a:ext cx="1440153" cy="116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pic>
        <p:nvPicPr>
          <p:cNvPr id="3080" name="Picture 8" descr="AMin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03" y="3543792"/>
            <a:ext cx="2265847" cy="10573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03" y="3345745"/>
            <a:ext cx="221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1713703" y="2518690"/>
            <a:ext cx="5925324" cy="914400"/>
            <a:chOff x="1713703" y="2518690"/>
            <a:chExt cx="5925324" cy="914400"/>
          </a:xfrm>
        </p:grpSpPr>
        <p:sp>
          <p:nvSpPr>
            <p:cNvPr id="7" name="Oval 6"/>
            <p:cNvSpPr/>
            <p:nvPr/>
          </p:nvSpPr>
          <p:spPr>
            <a:xfrm>
              <a:off x="1713703" y="2518690"/>
              <a:ext cx="4528385" cy="9144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267246" y="2995109"/>
              <a:ext cx="63542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3179" y="2651429"/>
              <a:ext cx="725848" cy="725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3" name="Picture 11" descr="Google Scholar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02" y="5515727"/>
            <a:ext cx="2330615" cy="9288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2152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6795</TotalTime>
  <Words>2391</Words>
  <Application>Microsoft Office PowerPoint</Application>
  <PresentationFormat>On-screen Show (4:3)</PresentationFormat>
  <Paragraphs>689</Paragraphs>
  <Slides>46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Visio</vt:lpstr>
      <vt:lpstr>Accelerating Research Discovery:  Towards an Intelligent Workbench  for Researchers  </vt:lpstr>
      <vt:lpstr>Motivation</vt:lpstr>
      <vt:lpstr>Research Workflow</vt:lpstr>
      <vt:lpstr>An Intelligent Researcher’s Workbench</vt:lpstr>
      <vt:lpstr>Time to Integrate Multiple Systems!</vt:lpstr>
      <vt:lpstr>PowerPoint Presentation</vt:lpstr>
      <vt:lpstr>Social Scholar: A Vertical Social Platform</vt:lpstr>
      <vt:lpstr>Social Scholar Architecture</vt:lpstr>
      <vt:lpstr>How to Support Research Tasks?</vt:lpstr>
      <vt:lpstr>Potential Research Task Support</vt:lpstr>
      <vt:lpstr>Research Question Recommender</vt:lpstr>
      <vt:lpstr>Potential Research Task Support</vt:lpstr>
      <vt:lpstr>Novelty Checker</vt:lpstr>
      <vt:lpstr>Generating an Impact Summary [Mei &amp; Zhai 08]</vt:lpstr>
      <vt:lpstr>Original Abstract of “A Study of Smoothing Methods for Language Models Applied to Ad Hoc Information Retrieval” </vt:lpstr>
      <vt:lpstr>PowerPoint Presentation</vt:lpstr>
      <vt:lpstr>Potential Research Task Support</vt:lpstr>
      <vt:lpstr>Topic Explorer</vt:lpstr>
      <vt:lpstr>Information Seeking as Sightseeing</vt:lpstr>
      <vt:lpstr>Current Support for Browsing is Limited</vt:lpstr>
      <vt:lpstr>Sightseeing Analogy Continues…</vt:lpstr>
      <vt:lpstr>Topic Map for Touring Information Space</vt:lpstr>
      <vt:lpstr>     Collaborative Surfing [Wang et al. 08] http://ucair.cs.uiuc.edu/cgi-nin/xwang20/kwmap3/framesetkw.cgi</vt:lpstr>
      <vt:lpstr>Constructing Topic Evolution Map with Probabilistic Citation Analysis [Wang et al.  13]</vt:lpstr>
      <vt:lpstr>Sample Results: Major Topics in NLP Community</vt:lpstr>
      <vt:lpstr>NLP-Community Topic Evolution</vt:lpstr>
      <vt:lpstr>Detailed View of  Topic “Statistical Machine Translation” </vt:lpstr>
      <vt:lpstr>Potential Research Task Support</vt:lpstr>
      <vt:lpstr>Discussion Center</vt:lpstr>
      <vt:lpstr>Potential Research Task Support</vt:lpstr>
      <vt:lpstr>Collaborator Finder</vt:lpstr>
      <vt:lpstr>Potential Research Task Support</vt:lpstr>
      <vt:lpstr>Community Newsletter</vt:lpstr>
      <vt:lpstr>Potential Research Task Support</vt:lpstr>
      <vt:lpstr>Definition Finder</vt:lpstr>
      <vt:lpstr>Potential Research Task Support</vt:lpstr>
      <vt:lpstr>Survey Generator</vt:lpstr>
      <vt:lpstr>Potential Research Task Support</vt:lpstr>
      <vt:lpstr>Citation Generator</vt:lpstr>
      <vt:lpstr>Potential Research Task Support</vt:lpstr>
      <vt:lpstr>Auto Proofreading</vt:lpstr>
      <vt:lpstr>Potential Research Task Support</vt:lpstr>
      <vt:lpstr>Literature Radar</vt:lpstr>
      <vt:lpstr>Summary</vt:lpstr>
      <vt:lpstr>Thank You!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</dc:creator>
  <cp:lastModifiedBy>zhai</cp:lastModifiedBy>
  <cp:revision>53</cp:revision>
  <dcterms:created xsi:type="dcterms:W3CDTF">2013-09-17T19:36:26Z</dcterms:created>
  <dcterms:modified xsi:type="dcterms:W3CDTF">2015-07-12T03:43:25Z</dcterms:modified>
</cp:coreProperties>
</file>