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0" r:id="rId7"/>
    <p:sldId id="262" r:id="rId8"/>
    <p:sldId id="263" r:id="rId9"/>
    <p:sldId id="264" r:id="rId10"/>
    <p:sldId id="265" r:id="rId11"/>
    <p:sldId id="258" r:id="rId12"/>
    <p:sldId id="261" r:id="rId13"/>
    <p:sldId id="270" r:id="rId14"/>
    <p:sldId id="269" r:id="rId15"/>
    <p:sldId id="272" r:id="rId16"/>
    <p:sldId id="271" r:id="rId17"/>
    <p:sldId id="273" r:id="rId18"/>
    <p:sldId id="278" r:id="rId19"/>
    <p:sldId id="277" r:id="rId20"/>
    <p:sldId id="276" r:id="rId21"/>
    <p:sldId id="275" r:id="rId22"/>
    <p:sldId id="274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kedorzo/Desktop/ProgressiveLanguageLearning/Result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kedorzo/Desktop/ProgressiveLanguageLearning/Result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Validation Perplexity Wikitext-2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Bengio!$B$1</c:f>
              <c:strCache>
                <c:ptCount val="1"/>
                <c:pt idx="0">
                  <c:v>wiki-2-baseline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Bengio!$B$2:$B$11</c:f>
              <c:numCache>
                <c:formatCode>General</c:formatCode>
                <c:ptCount val="10"/>
                <c:pt idx="0">
                  <c:v>620.45543999999995</c:v>
                </c:pt>
                <c:pt idx="1">
                  <c:v>451.85521999999997</c:v>
                </c:pt>
                <c:pt idx="2">
                  <c:v>358.74581999999998</c:v>
                </c:pt>
                <c:pt idx="3">
                  <c:v>303.83346999999998</c:v>
                </c:pt>
                <c:pt idx="4">
                  <c:v>241.15233000000001</c:v>
                </c:pt>
                <c:pt idx="5">
                  <c:v>221.38237000000001</c:v>
                </c:pt>
                <c:pt idx="6">
                  <c:v>195.55808999999999</c:v>
                </c:pt>
                <c:pt idx="7">
                  <c:v>168.30266</c:v>
                </c:pt>
                <c:pt idx="8">
                  <c:v>162.16602</c:v>
                </c:pt>
                <c:pt idx="9">
                  <c:v>151.25606999999999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5B-D549-A968-FB3DD327B11F}"/>
            </c:ext>
          </c:extLst>
        </c:ser>
        <c:ser>
          <c:idx val="1"/>
          <c:order val="1"/>
          <c:tx>
            <c:strRef>
              <c:f>Bengio!$C$1</c:f>
              <c:strCache>
                <c:ptCount val="1"/>
                <c:pt idx="0">
                  <c:v>bengio-curriculum wiki-2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Bengio!$C$2:$C$11</c:f>
            </c:numRef>
          </c:val>
          <c:smooth val="0"/>
          <c:extLst>
            <c:ext xmlns:c16="http://schemas.microsoft.com/office/drawing/2014/chart" uri="{C3380CC4-5D6E-409C-BE32-E72D297353CC}">
              <c16:uniqueId val="{00000001-125B-D549-A968-FB3DD327B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1670160"/>
        <c:axId val="1320303680"/>
      </c:lineChart>
      <c:catAx>
        <c:axId val="14916701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303680"/>
        <c:crosses val="autoZero"/>
        <c:auto val="1"/>
        <c:lblAlgn val="ctr"/>
        <c:lblOffset val="100"/>
        <c:noMultiLvlLbl val="0"/>
      </c:catAx>
      <c:valAx>
        <c:axId val="132030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167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Validation Perplexity Wikitext-103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Bengio!$D$1</c:f>
              <c:strCache>
                <c:ptCount val="1"/>
                <c:pt idx="0">
                  <c:v>bengio-curriculum wiki-103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Bengio!$D$2:$D$11</c:f>
            </c:numRef>
          </c:val>
          <c:smooth val="0"/>
          <c:extLst>
            <c:ext xmlns:c16="http://schemas.microsoft.com/office/drawing/2014/chart" uri="{C3380CC4-5D6E-409C-BE32-E72D297353CC}">
              <c16:uniqueId val="{00000000-46AC-5A44-89D0-3F3C798ADEEF}"/>
            </c:ext>
          </c:extLst>
        </c:ser>
        <c:ser>
          <c:idx val="1"/>
          <c:order val="1"/>
          <c:tx>
            <c:strRef>
              <c:f>Bengio!$E$1</c:f>
              <c:strCache>
                <c:ptCount val="1"/>
                <c:pt idx="0">
                  <c:v>wiki-103-baseline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Bengio!$E$2:$E$11</c:f>
              <c:numCache>
                <c:formatCode>General</c:formatCode>
                <c:ptCount val="10"/>
                <c:pt idx="0">
                  <c:v>83.051490000000001</c:v>
                </c:pt>
                <c:pt idx="1">
                  <c:v>56.865344999999998</c:v>
                </c:pt>
                <c:pt idx="2">
                  <c:v>48.632686999999997</c:v>
                </c:pt>
                <c:pt idx="3">
                  <c:v>44.216614</c:v>
                </c:pt>
                <c:pt idx="4">
                  <c:v>41.573860000000003</c:v>
                </c:pt>
                <c:pt idx="5">
                  <c:v>39.798541999999998</c:v>
                </c:pt>
                <c:pt idx="6">
                  <c:v>38.547759999999997</c:v>
                </c:pt>
                <c:pt idx="7">
                  <c:v>37.647790000000001</c:v>
                </c:pt>
                <c:pt idx="8">
                  <c:v>37.009692999999999</c:v>
                </c:pt>
                <c:pt idx="9">
                  <c:v>36.412056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AC-5A44-89D0-3F3C798AD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1412800"/>
        <c:axId val="965103008"/>
      </c:lineChart>
      <c:catAx>
        <c:axId val="9714128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103008"/>
        <c:crosses val="autoZero"/>
        <c:auto val="1"/>
        <c:lblAlgn val="ctr"/>
        <c:lblOffset val="100"/>
        <c:noMultiLvlLbl val="0"/>
      </c:catAx>
      <c:valAx>
        <c:axId val="96510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41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EB69-8E06-A34D-94DD-3A7AA1451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9A42A-6EAC-D144-BF3C-053AD90F5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3053-0723-8646-84BD-B4A5D9C4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0BE6-DAC1-3D44-87C7-4116E24041C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1430-7A36-4C41-80E2-FD24ADD0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C1D7B-DB8B-3840-B5BB-AD6E898D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5B0C-A1C7-054C-B089-B9A5AEC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877C-38A5-2E4A-AA74-0202DAB1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59646-6213-C242-8489-2E04BDB9D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6B13-CFAE-4843-8B9B-CC1EB0E7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0BE6-DAC1-3D44-87C7-4116E24041C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8AAE-FB94-0844-8421-292E9DED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9773-E794-DE4E-A01D-F0F270AD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5B0C-A1C7-054C-B089-B9A5AEC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3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87E81-7B43-1F4E-A8CE-78814074F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3E8F3-B857-A341-A6D2-9CF886621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2CF36-3F10-FD44-9D1D-792E8495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0BE6-DAC1-3D44-87C7-4116E24041C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3073-C9F0-464E-B48E-38CD40CC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49F4-09B3-9449-8C5A-34325297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5B0C-A1C7-054C-B089-B9A5AEC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8CEF-C196-5D48-AA35-1AA5A93B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B7A2-2C84-A245-B5A8-DAFAAB09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AA061-D617-674C-89C7-6A99397D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0BE6-DAC1-3D44-87C7-4116E24041C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5675-FD16-FC47-A441-5642B5F4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8FE7-774B-3F49-BAA5-EE94F185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5B0C-A1C7-054C-B089-B9A5AEC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1216-A563-704F-96AB-35086887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1CC29-11DA-2040-A395-3487EFD6D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129F-6FE4-6543-A3F5-978B24C5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0BE6-DAC1-3D44-87C7-4116E24041C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D3417-AFD3-AF45-B4BB-95F49AE8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BFA4C-22BB-2343-BAFB-9447D887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5B0C-A1C7-054C-B089-B9A5AEC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05FE-CBB5-F743-B439-13056571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CB89-4C1E-334E-BAF4-C9EF297A5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61A6E-9F6D-5845-8B84-323897702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863F7-4186-9E40-8BCF-DC4CF808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0BE6-DAC1-3D44-87C7-4116E24041C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1F8AC-D36D-AA4F-A716-3A5AAF87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22602-6BB3-8946-806F-0D0AFFD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5B0C-A1C7-054C-B089-B9A5AEC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ACD-2306-AF4F-AC2A-600C86C6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5727E-2F21-7044-AA7A-1A2B4AC1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D13E7-A402-7C46-85CA-BE99CD86C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63CD1-493A-DF4D-9572-F6BA279F3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AAFE5-D107-5E4E-9604-54ECE88DE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3BFD2-6281-5545-9287-E23F9CAC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0BE6-DAC1-3D44-87C7-4116E24041C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CD38D-D992-B14B-983C-64870629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48250-F0BA-D645-B712-824DE879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5B0C-A1C7-054C-B089-B9A5AEC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1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4546-88ED-1245-8F88-FE7B1562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2264F-8E6E-AD4C-A42F-6A1FEB6D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0BE6-DAC1-3D44-87C7-4116E24041C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3D288-CCEA-7B4C-AFEE-1E8CD200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B46AE-945C-EA4F-BCF7-93B3647D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5B0C-A1C7-054C-B089-B9A5AEC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00DFA-B9E6-FE4A-939D-97B61E62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0BE6-DAC1-3D44-87C7-4116E24041C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9D839-62FC-F643-8D7B-587488A7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01EEB-F817-C241-BF52-12C44DAC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5B0C-A1C7-054C-B089-B9A5AEC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9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43E0-432A-1444-9C9A-3D582578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5814-5A40-9547-85BB-8F53AF20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C0E69-0C5D-C149-9104-0587C315D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80BCE-9C5D-4A4F-969D-26CAB2FD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0BE6-DAC1-3D44-87C7-4116E24041C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80ED8-7470-B844-865C-98230D96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983B2-6C32-744E-B63D-A2FA4D5F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5B0C-A1C7-054C-B089-B9A5AEC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F878-E2C7-5847-BDCE-26063BA0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CF94E-0439-6D4E-8682-58DF46C9B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FF5F2-4FD5-7A46-8C4E-F925A14F5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4EE6C-AC0E-DE47-B9F2-CCF6ECEE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0BE6-DAC1-3D44-87C7-4116E24041C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4395B-9A53-994C-BD7F-CC35427A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0AF75-112E-C047-A778-F9ED578C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5B0C-A1C7-054C-B089-B9A5AEC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069D4-98A4-4448-8303-5A79DDC3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E446D-2BC2-9643-A3AB-774E437C8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68D8-4265-E74E-B6CA-D75021499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50BE6-DAC1-3D44-87C7-4116E24041C1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C42A-502D-9343-BB50-5C6FB8DAD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7C26-24E1-2840-B7CE-EFC7C361B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5B0C-A1C7-054C-B089-B9A5AEC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4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kipedia:Featured_articles" TargetMode="External"/><Relationship Id="rId2" Type="http://schemas.openxmlformats.org/officeDocument/2006/relationships/hyperlink" Target="https://en.wikipedia.org/wiki/Wikipedia:Good_artic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Wikipedia:Text_of_Creative_Commons_Attribution-ShareAlike_3.0_Unported_Licen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FBA4-7B74-4E4C-95F5-069EDDAE0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 Learning for Language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0A5C5-DC6C-904E-ACDF-B9E81BBBB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Campos</a:t>
            </a:r>
          </a:p>
          <a:p>
            <a:r>
              <a:rPr lang="en-US" dirty="0"/>
              <a:t>CLMS Thesis</a:t>
            </a:r>
          </a:p>
          <a:p>
            <a:r>
              <a:rPr lang="en-US" dirty="0"/>
              <a:t>Oct 30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84677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ADDF-124E-8B4B-B928-322D5130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EF6F-FAAF-954A-B6B1-5DFE4AD6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449"/>
            <a:ext cx="10515600" cy="3719513"/>
          </a:xfrm>
        </p:spPr>
        <p:txBody>
          <a:bodyPr>
            <a:normAutofit/>
          </a:bodyPr>
          <a:lstStyle/>
          <a:p>
            <a:r>
              <a:rPr lang="en-US" dirty="0"/>
              <a:t>The General Language Understanding Evaluation (GLUE) benchmark is a collection of resources for training, evaluating, and analyzing natural language understanding systems. </a:t>
            </a:r>
          </a:p>
          <a:p>
            <a:r>
              <a:rPr lang="en-US" dirty="0"/>
              <a:t>GLUE consists </a:t>
            </a:r>
            <a:r>
              <a:rPr lang="en-US" dirty="0" err="1"/>
              <a:t>of:A</a:t>
            </a:r>
            <a:r>
              <a:rPr lang="en-US" dirty="0"/>
              <a:t> benchmark of nine sentence- or sentence-pair language understanding tasks built on established existing datasets and selected to cover a diverse range of dataset sizes, text genres, and degrees of difficulty and a diagnostic dataset designed to evaluate and analyze model performance with respect to a wide range of linguistic phenomena found in natural language.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834EE2-F217-B443-BBBB-4D3A00EE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0"/>
            <a:ext cx="6096000" cy="22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5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E2DA-A008-F44C-A520-FD181A18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ED98-76A1-2449-A233-C82C82A53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Modeling has been super successful, but training is inefficient. </a:t>
            </a:r>
          </a:p>
          <a:p>
            <a:r>
              <a:rPr lang="en-US" dirty="0"/>
              <a:t>Curriculums learning has shown to improve performance in Computer Vision, Reinforcement Learning, and some parts of NLP. Will similar findings hold in NLP?</a:t>
            </a:r>
          </a:p>
          <a:p>
            <a:r>
              <a:rPr lang="en-US" dirty="0"/>
              <a:t>Does using some linguistically driven curriculums help form a more robust context dependent word representation?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5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A101-765C-2F41-8FE2-C177E8BC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7EA4-D71A-AB4A-9F1B-824FB522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Chose a LM method to explore based on speed on experimentation cycles and previous impact</a:t>
            </a:r>
          </a:p>
          <a:p>
            <a:pPr lvl="1"/>
            <a:r>
              <a:rPr lang="en-US" dirty="0"/>
              <a:t>Use ELMO because it was SOTA at some point and model training is relatively fast compared to BERT.</a:t>
            </a:r>
          </a:p>
          <a:p>
            <a:pPr lvl="1"/>
            <a:r>
              <a:rPr lang="en-US" dirty="0"/>
              <a:t>ELMO trains for 10 epochs on their dataset so we will match that</a:t>
            </a:r>
          </a:p>
          <a:p>
            <a:pPr lvl="1"/>
            <a:r>
              <a:rPr lang="en-US" dirty="0"/>
              <a:t>All other hyperparameters are kept constant</a:t>
            </a:r>
          </a:p>
          <a:p>
            <a:r>
              <a:rPr lang="en-US" dirty="0"/>
              <a:t>Explore Effect of Competence curricula and traditional curricula</a:t>
            </a:r>
          </a:p>
          <a:p>
            <a:pPr lvl="1"/>
            <a:r>
              <a:rPr lang="en-US" dirty="0"/>
              <a:t>Traditional curricula train 5 epochs with expanding vocabulary and then 5 on full corpus</a:t>
            </a:r>
          </a:p>
          <a:p>
            <a:pPr lvl="1"/>
            <a:r>
              <a:rPr lang="en-US" dirty="0"/>
              <a:t>Competence based curricula where 6.6 epochs to full competence and 3.3 on full corpus</a:t>
            </a:r>
          </a:p>
          <a:p>
            <a:pPr lvl="1"/>
            <a:r>
              <a:rPr lang="en-US" dirty="0"/>
              <a:t>7 competence curricula</a:t>
            </a:r>
          </a:p>
          <a:p>
            <a:pPr lvl="2"/>
            <a:r>
              <a:rPr lang="en-US" dirty="0"/>
              <a:t>Baseline(full competence entire time)</a:t>
            </a:r>
          </a:p>
          <a:p>
            <a:pPr lvl="2"/>
            <a:r>
              <a:rPr lang="en-US" dirty="0"/>
              <a:t>Unigram probability</a:t>
            </a:r>
          </a:p>
          <a:p>
            <a:pPr lvl="2"/>
            <a:r>
              <a:rPr lang="en-US" dirty="0"/>
              <a:t>Bigram Probability</a:t>
            </a:r>
          </a:p>
          <a:p>
            <a:pPr lvl="2"/>
            <a:r>
              <a:rPr lang="en-US" dirty="0"/>
              <a:t>Trigram Probability</a:t>
            </a:r>
          </a:p>
          <a:p>
            <a:pPr lvl="2"/>
            <a:r>
              <a:rPr lang="en-US" dirty="0"/>
              <a:t>Dependency Parse Depth</a:t>
            </a:r>
          </a:p>
          <a:p>
            <a:pPr lvl="2"/>
            <a:r>
              <a:rPr lang="en-US" dirty="0"/>
              <a:t>POS Diversity</a:t>
            </a:r>
          </a:p>
          <a:p>
            <a:pPr lvl="2"/>
            <a:r>
              <a:rPr lang="en-US" dirty="0"/>
              <a:t>Random Curricula</a:t>
            </a:r>
          </a:p>
          <a:p>
            <a:r>
              <a:rPr lang="en-US" dirty="0"/>
              <a:t>Take corpuses of 2 different sizes and see how curricula methods effect model performance</a:t>
            </a:r>
          </a:p>
          <a:p>
            <a:pPr lvl="1"/>
            <a:r>
              <a:rPr lang="en-US" dirty="0"/>
              <a:t>Wikitext-2 and wikitext-103. Wikitext-2 is a subset of wikitext-103 but 50x smaller.</a:t>
            </a:r>
          </a:p>
          <a:p>
            <a:pPr lvl="1"/>
            <a:r>
              <a:rPr lang="en-US" dirty="0"/>
              <a:t>Make a sentence-based corpus as ELMO is sentence based Explore traditional curricula methods(Bengio model) and competence curricula</a:t>
            </a:r>
          </a:p>
          <a:p>
            <a:pPr lvl="2"/>
            <a:r>
              <a:rPr lang="en-US" dirty="0"/>
              <a:t>Sentence split using  </a:t>
            </a:r>
            <a:r>
              <a:rPr lang="en-US" dirty="0" err="1"/>
              <a:t>spacy.io</a:t>
            </a:r>
            <a:endParaRPr lang="en-US" dirty="0"/>
          </a:p>
          <a:p>
            <a:pPr lvl="1"/>
            <a:r>
              <a:rPr lang="en-US" dirty="0"/>
              <a:t>4 corpuses to train and evaluate on.</a:t>
            </a:r>
          </a:p>
          <a:p>
            <a:r>
              <a:rPr lang="en-US" dirty="0"/>
              <a:t>Introduce a padding token &lt;PAD&gt; to deal with sentences and lines shorter than context window(20 tokens)</a:t>
            </a:r>
          </a:p>
          <a:p>
            <a:pPr lvl="1"/>
            <a:r>
              <a:rPr lang="en-US" dirty="0"/>
              <a:t>Set loss of &lt;PAD&gt; to 0	</a:t>
            </a:r>
          </a:p>
        </p:txBody>
      </p:sp>
    </p:spTree>
    <p:extLst>
      <p:ext uri="{BB962C8B-B14F-4D97-AF65-F5344CB8AC3E}">
        <p14:creationId xmlns:p14="http://schemas.microsoft.com/office/powerpoint/2010/main" val="296816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0618-2B81-554B-87F2-1583D316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EE96-9515-CF43-AE0B-A945FC3D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system GLUE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Jiant</a:t>
            </a:r>
            <a:r>
              <a:rPr lang="en-US" dirty="0"/>
              <a:t> Library to standardize training/evaluation</a:t>
            </a:r>
          </a:p>
          <a:p>
            <a:pPr lvl="1"/>
            <a:r>
              <a:rPr lang="en-US" dirty="0"/>
              <a:t>ELMO is used as input</a:t>
            </a:r>
          </a:p>
          <a:p>
            <a:r>
              <a:rPr lang="en-US" dirty="0"/>
              <a:t>Evaluate on perplexity on validation portion of train dataset</a:t>
            </a:r>
          </a:p>
          <a:p>
            <a:pPr lvl="1"/>
            <a:r>
              <a:rPr lang="en-US" dirty="0"/>
              <a:t>Every 100 batches</a:t>
            </a:r>
          </a:p>
          <a:p>
            <a:r>
              <a:rPr lang="en-US" dirty="0"/>
              <a:t>Evaluate on perplexity each epoch to understand if curriculum methods learn better. </a:t>
            </a:r>
          </a:p>
          <a:p>
            <a:r>
              <a:rPr lang="en-US" dirty="0"/>
              <a:t>At the end of experiment evaluate on all validation set(2 corpus size, line and sentence level)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1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2D86-80ED-EF42-9C58-8FD5E024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5654-04B8-6A42-BBF0-72DE644D6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total train ELMO 32 different ways and then GLUE on all and compare to public released ELMO</a:t>
            </a:r>
          </a:p>
          <a:p>
            <a:pPr lvl="1"/>
            <a:r>
              <a:rPr lang="en-US" dirty="0"/>
              <a:t>4 2080ti ubuntu server</a:t>
            </a:r>
          </a:p>
          <a:p>
            <a:pPr lvl="1"/>
            <a:r>
              <a:rPr lang="en-US" dirty="0"/>
              <a:t>103 corpus takes ~2 days per curricula</a:t>
            </a:r>
          </a:p>
          <a:p>
            <a:pPr lvl="1"/>
            <a:r>
              <a:rPr lang="en-US" dirty="0"/>
              <a:t>2 corpus takes ~1/8 day</a:t>
            </a:r>
          </a:p>
          <a:p>
            <a:pPr lvl="1"/>
            <a:r>
              <a:rPr lang="en-US" dirty="0"/>
              <a:t>GLUE finetune and eval is ~1.5 day</a:t>
            </a:r>
          </a:p>
          <a:p>
            <a:pPr lvl="1"/>
            <a:r>
              <a:rPr lang="en-US" dirty="0"/>
              <a:t>Total time</a:t>
            </a:r>
          </a:p>
          <a:p>
            <a:pPr lvl="2"/>
            <a:r>
              <a:rPr lang="en-US" dirty="0"/>
              <a:t>(Train 103 + Train 2 + </a:t>
            </a:r>
            <a:r>
              <a:rPr lang="en-US" dirty="0" err="1"/>
              <a:t>FineTune</a:t>
            </a:r>
            <a:r>
              <a:rPr lang="en-US" dirty="0"/>
              <a:t> Glue)*Error Factor</a:t>
            </a:r>
          </a:p>
          <a:p>
            <a:pPr lvl="2"/>
            <a:r>
              <a:rPr lang="en-US" dirty="0"/>
              <a:t>(2*16 + 1/8 * 16  + 32*1.5) *1.2= (32 + 4 + 48 )*1.2= 84*1.2 = ~100 days!</a:t>
            </a:r>
          </a:p>
          <a:p>
            <a:pPr lvl="2"/>
            <a:r>
              <a:rPr lang="en-US" dirty="0"/>
              <a:t>Not as efficient as I would have liked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6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7AE9-1628-AA46-B473-94F0BAC0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Before I show you a bunch of Data?</a:t>
            </a:r>
          </a:p>
        </p:txBody>
      </p:sp>
    </p:spTree>
    <p:extLst>
      <p:ext uri="{BB962C8B-B14F-4D97-AF65-F5344CB8AC3E}">
        <p14:creationId xmlns:p14="http://schemas.microsoft.com/office/powerpoint/2010/main" val="383836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D5C7-8E9A-2E4C-9D58-3921B99E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Bengio Curricula(Validation Perplexity)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7616F13-A276-44D1-926B-649CFDC969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397082"/>
              </p:ext>
            </p:extLst>
          </p:nvPr>
        </p:nvGraphicFramePr>
        <p:xfrm>
          <a:off x="793750" y="2019300"/>
          <a:ext cx="494665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25A372-9E37-42F7-AB42-BE3A73BC1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305497"/>
              </p:ext>
            </p:extLst>
          </p:nvPr>
        </p:nvGraphicFramePr>
        <p:xfrm>
          <a:off x="6286500" y="2000250"/>
          <a:ext cx="511175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F9E246-B605-6B43-B64E-D7610A6CC2E8}"/>
              </a:ext>
            </a:extLst>
          </p:cNvPr>
          <p:cNvSpPr txBox="1"/>
          <p:nvPr/>
        </p:nvSpPr>
        <p:spPr>
          <a:xfrm>
            <a:off x="838200" y="485775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Curricula method performs slightly worse until has access to full corpus.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Curricula performs slightly worse </a:t>
            </a:r>
          </a:p>
        </p:txBody>
      </p:sp>
    </p:spTree>
    <p:extLst>
      <p:ext uri="{BB962C8B-B14F-4D97-AF65-F5344CB8AC3E}">
        <p14:creationId xmlns:p14="http://schemas.microsoft.com/office/powerpoint/2010/main" val="164244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113B-0915-0B45-8EB1-E083C8FD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Bengio Curricula GLUE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7C4113-33E7-9147-A46B-861A6937C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13863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FEFE1-3691-FE45-ABBF-AD23F412E4CE}"/>
              </a:ext>
            </a:extLst>
          </p:cNvPr>
          <p:cNvSpPr txBox="1"/>
          <p:nvPr/>
        </p:nvSpPr>
        <p:spPr>
          <a:xfrm>
            <a:off x="838201" y="4000500"/>
            <a:ext cx="10063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Surprisingly the original ELMO model does quite badly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small corpus the Bengio Style curricula does slightly better but as the corpus scales the Bengio method proves less effective.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Large corpus the non curricula method outperforms curricula method but mostly because the Bengio method WNLI accuracy is nearly 10 points 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outliers on specific tasks. The Bengio method 103 out performs every other(not just those listed here) on Diagnostic main. </a:t>
            </a:r>
          </a:p>
        </p:txBody>
      </p:sp>
    </p:spTree>
    <p:extLst>
      <p:ext uri="{BB962C8B-B14F-4D97-AF65-F5344CB8AC3E}">
        <p14:creationId xmlns:p14="http://schemas.microsoft.com/office/powerpoint/2010/main" val="338284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E4E2-1D95-DB49-AC43-3F582B7A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 Validation wikitext-2-sentence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44161-56DB-BD4F-8678-E879D35EDFCD}"/>
              </a:ext>
            </a:extLst>
          </p:cNvPr>
          <p:cNvSpPr txBox="1"/>
          <p:nvPr/>
        </p:nvSpPr>
        <p:spPr>
          <a:xfrm>
            <a:off x="571500" y="1690689"/>
            <a:ext cx="3629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trend as other corpuses: Random and POS are best.  Unlike other corpuses DEP(overfit) does badly.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103 curricula method perplexity in 100s instead of baseline 150.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4371665-89E5-9343-BD69-B3C7A2A3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17" y="1376363"/>
            <a:ext cx="7598402" cy="51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4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E4E2-1D95-DB49-AC43-3F582B7A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 Validation wikitext-2-line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44161-56DB-BD4F-8678-E879D35EDFCD}"/>
              </a:ext>
            </a:extLst>
          </p:cNvPr>
          <p:cNvSpPr txBox="1"/>
          <p:nvPr/>
        </p:nvSpPr>
        <p:spPr>
          <a:xfrm>
            <a:off x="335585" y="2019933"/>
            <a:ext cx="4693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POS, Dep and Length show best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N-gram methods have exploding perplexity.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perplexity still not even close to non curricula methods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B0204DF7-CF72-5942-A5AF-86CD1D302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1" y="2282824"/>
            <a:ext cx="6827216" cy="3950293"/>
          </a:xfrm>
        </p:spPr>
      </p:pic>
    </p:spTree>
    <p:extLst>
      <p:ext uri="{BB962C8B-B14F-4D97-AF65-F5344CB8AC3E}">
        <p14:creationId xmlns:p14="http://schemas.microsoft.com/office/powerpoint/2010/main" val="272240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04DF-97ED-6A4F-81A4-29EFEF39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E768-1658-6646-9E0D-1B5C0627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Definition/Background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Experiment Design</a:t>
            </a:r>
          </a:p>
          <a:p>
            <a:r>
              <a:rPr lang="en-US" dirty="0"/>
              <a:t>Evaluation Metrics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6681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A7B2-866B-DC44-B533-B7E96EFA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GLUE Wiki-2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EB017AE-AAA0-CA48-B022-EFEB676FC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810" y="1356377"/>
            <a:ext cx="10515600" cy="29517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F94095-8518-8E4A-A81A-FA3561EFF461}"/>
              </a:ext>
            </a:extLst>
          </p:cNvPr>
          <p:cNvSpPr txBox="1"/>
          <p:nvPr/>
        </p:nvSpPr>
        <p:spPr>
          <a:xfrm>
            <a:off x="375213" y="4452165"/>
            <a:ext cx="934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Baseline method does second worse!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Sentence based method seems to do better across the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curricula is second best.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63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E4E2-1D95-DB49-AC43-3F582B7A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 Validation wikitext-103-sentence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DAA0476F-35E7-7847-B00F-0BC22DBA2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368" y="1825625"/>
            <a:ext cx="9895264" cy="2717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F44161-56DB-BD4F-8678-E879D35EDFCD}"/>
              </a:ext>
            </a:extLst>
          </p:cNvPr>
          <p:cNvSpPr txBox="1"/>
          <p:nvPr/>
        </p:nvSpPr>
        <p:spPr>
          <a:xfrm>
            <a:off x="1148368" y="4678361"/>
            <a:ext cx="1020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Perplexity is Dependency Parse followed by POS and then random curricula.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Curricula methods never drop beneath 1000 perplexity while baseline method is ~36. </a:t>
            </a:r>
          </a:p>
        </p:txBody>
      </p:sp>
    </p:spTree>
    <p:extLst>
      <p:ext uri="{BB962C8B-B14F-4D97-AF65-F5344CB8AC3E}">
        <p14:creationId xmlns:p14="http://schemas.microsoft.com/office/powerpoint/2010/main" val="3511130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E4E2-1D95-DB49-AC43-3F582B7A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 Validation wikitext-103-line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44161-56DB-BD4F-8678-E879D35EDFCD}"/>
              </a:ext>
            </a:extLst>
          </p:cNvPr>
          <p:cNvSpPr txBox="1"/>
          <p:nvPr/>
        </p:nvSpPr>
        <p:spPr>
          <a:xfrm>
            <a:off x="1148368" y="4678361"/>
            <a:ext cx="1020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Unigram, Bigram and trigram(not show) overfit and perplexity was through the roof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like sentence Dependency parse, POS, and random perform best but still way off the baseline</a:t>
            </a:r>
          </a:p>
        </p:txBody>
      </p:sp>
      <p:pic>
        <p:nvPicPr>
          <p:cNvPr id="11" name="Content Placeholder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88E97FCE-3A3F-4A48-B3CD-AF0C37FF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105" y="1825625"/>
            <a:ext cx="7323789" cy="2532064"/>
          </a:xfrm>
        </p:spPr>
      </p:pic>
    </p:spTree>
    <p:extLst>
      <p:ext uri="{BB962C8B-B14F-4D97-AF65-F5344CB8AC3E}">
        <p14:creationId xmlns:p14="http://schemas.microsoft.com/office/powerpoint/2010/main" val="169228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17FD-DDAA-9842-A57B-A06357F8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Wikitext-103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06E1480-4819-8946-AF1E-F2F485A72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5967"/>
            <a:ext cx="10515600" cy="29387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5E675-573F-8F46-8E0D-7D7453401D09}"/>
              </a:ext>
            </a:extLst>
          </p:cNvPr>
          <p:cNvSpPr txBox="1"/>
          <p:nvPr/>
        </p:nvSpPr>
        <p:spPr>
          <a:xfrm>
            <a:off x="740780" y="4745620"/>
            <a:ext cx="9907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implementation out performs every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the curriculum methods Trigram curricula generate best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clear effect of sentences vs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 with lowest perplexity on validation != best methods with GLUE</a:t>
            </a:r>
          </a:p>
        </p:txBody>
      </p:sp>
    </p:spTree>
    <p:extLst>
      <p:ext uri="{BB962C8B-B14F-4D97-AF65-F5344CB8AC3E}">
        <p14:creationId xmlns:p14="http://schemas.microsoft.com/office/powerpoint/2010/main" val="3114529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4A0E-C63A-9148-B368-F71AE01D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DDD6-1D25-7A4C-9C83-28EA1093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small corpuses curricula show improvement vs regular random implementation.</a:t>
            </a:r>
          </a:p>
          <a:p>
            <a:pPr lvl="1"/>
            <a:r>
              <a:rPr lang="en-US" dirty="0"/>
              <a:t>No clear winner in curricula. Random curricula seem to work pretty well</a:t>
            </a:r>
          </a:p>
          <a:p>
            <a:r>
              <a:rPr lang="en-US" dirty="0"/>
              <a:t>On large corpus curricula implementation does worse. Perhaps as corpus scales and training time scales notion of structure is no longer useful in training</a:t>
            </a:r>
          </a:p>
          <a:p>
            <a:pPr lvl="1"/>
            <a:r>
              <a:rPr lang="en-US" dirty="0"/>
              <a:t>Harder examples when the LR is low?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42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C744-C94A-CF4A-821A-8B9941EB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2ED8-4DF9-1D4E-B7E1-3576FCD4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over training focus on pruning and quantization</a:t>
            </a:r>
          </a:p>
          <a:p>
            <a:pPr lvl="1"/>
            <a:r>
              <a:rPr lang="en-US" dirty="0"/>
              <a:t>Can we make the already trained model smaller and run better?</a:t>
            </a:r>
          </a:p>
          <a:p>
            <a:pPr lvl="1"/>
            <a:r>
              <a:rPr lang="en-US" dirty="0"/>
              <a:t>Lot of support from CV world but not as clear in transfer learning</a:t>
            </a:r>
          </a:p>
          <a:p>
            <a:pPr lvl="1"/>
            <a:r>
              <a:rPr lang="en-US" dirty="0"/>
              <a:t>What about multi task learning?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25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C84A-E468-9542-BABC-55BDE6A8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and Questions? Discussion?</a:t>
            </a:r>
          </a:p>
        </p:txBody>
      </p:sp>
    </p:spTree>
    <p:extLst>
      <p:ext uri="{BB962C8B-B14F-4D97-AF65-F5344CB8AC3E}">
        <p14:creationId xmlns:p14="http://schemas.microsoft.com/office/powerpoint/2010/main" val="146493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F1BD-8524-D748-A46D-C9B542FD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Language Modeling/Context Dependent Word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66F7-778E-5E44-976E-B0027903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method for representing words and sentences in a context dependent fashion</a:t>
            </a:r>
          </a:p>
          <a:p>
            <a:pPr lvl="1"/>
            <a:r>
              <a:rPr lang="en-US" dirty="0"/>
              <a:t>e.g. understanding that there is a different meaning of fly for:</a:t>
            </a:r>
          </a:p>
          <a:p>
            <a:pPr lvl="2"/>
            <a:r>
              <a:rPr lang="en-US" dirty="0"/>
              <a:t>You look fly.</a:t>
            </a:r>
          </a:p>
          <a:p>
            <a:pPr lvl="2"/>
            <a:r>
              <a:rPr lang="en-US" dirty="0"/>
              <a:t>That is a fly.</a:t>
            </a:r>
          </a:p>
          <a:p>
            <a:pPr lvl="2"/>
            <a:r>
              <a:rPr lang="en-US" dirty="0"/>
              <a:t>Let us fly away. </a:t>
            </a:r>
          </a:p>
          <a:p>
            <a:r>
              <a:rPr lang="en-US" dirty="0"/>
              <a:t>Representations are usually trained by learning to model language</a:t>
            </a:r>
          </a:p>
          <a:p>
            <a:pPr lvl="1"/>
            <a:r>
              <a:rPr lang="en-US" dirty="0"/>
              <a:t>P(Y|X) where Y is the next word and X is all the words before it</a:t>
            </a:r>
          </a:p>
          <a:p>
            <a:r>
              <a:rPr lang="en-US" dirty="0"/>
              <a:t>Changed the NLP is done with continually improving frameworks inspired by Muppets</a:t>
            </a:r>
          </a:p>
          <a:p>
            <a:pPr lvl="1"/>
            <a:r>
              <a:rPr lang="en-US" dirty="0"/>
              <a:t>ELMO</a:t>
            </a:r>
          </a:p>
          <a:p>
            <a:pPr lvl="1"/>
            <a:r>
              <a:rPr lang="en-US" dirty="0"/>
              <a:t>BERT</a:t>
            </a:r>
          </a:p>
          <a:p>
            <a:pPr lvl="1"/>
            <a:r>
              <a:rPr lang="en-US" dirty="0"/>
              <a:t>ERNIE</a:t>
            </a:r>
          </a:p>
          <a:p>
            <a:pPr lvl="1"/>
            <a:r>
              <a:rPr lang="en-US" dirty="0" err="1"/>
              <a:t>CoVE</a:t>
            </a:r>
            <a:endParaRPr lang="en-US" dirty="0"/>
          </a:p>
          <a:p>
            <a:pPr lvl="1"/>
            <a:r>
              <a:rPr lang="en-US" dirty="0"/>
              <a:t>GPT and GPT-2</a:t>
            </a:r>
          </a:p>
          <a:p>
            <a:pPr lvl="1"/>
            <a:r>
              <a:rPr lang="en-US" dirty="0" err="1"/>
              <a:t>RoBERTa</a:t>
            </a:r>
            <a:endParaRPr lang="en-US" dirty="0"/>
          </a:p>
          <a:p>
            <a:pPr lvl="1"/>
            <a:r>
              <a:rPr lang="en-US" dirty="0"/>
              <a:t>Turing NLR</a:t>
            </a:r>
          </a:p>
        </p:txBody>
      </p:sp>
    </p:spTree>
    <p:extLst>
      <p:ext uri="{BB962C8B-B14F-4D97-AF65-F5344CB8AC3E}">
        <p14:creationId xmlns:p14="http://schemas.microsoft.com/office/powerpoint/2010/main" val="98552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6C7F-E3B7-914B-88DE-A10CD225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ELMO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A36F439-34C2-8143-A04A-05B7B34E8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6413"/>
            <a:ext cx="565940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EBA33-EB74-BC4D-928D-49009E946CD2}"/>
              </a:ext>
            </a:extLst>
          </p:cNvPr>
          <p:cNvSpPr txBox="1"/>
          <p:nvPr/>
        </p:nvSpPr>
        <p:spPr>
          <a:xfrm>
            <a:off x="6215063" y="1776413"/>
            <a:ext cx="3467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Released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Stacked </a:t>
            </a:r>
            <a:r>
              <a:rPr lang="en-US" dirty="0" err="1"/>
              <a:t>BiLSTMs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with P(Y|X) and P(X|Y)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word and previous word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on billion word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weeks 1080ti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Epochs</a:t>
            </a:r>
          </a:p>
        </p:txBody>
      </p:sp>
    </p:spTree>
    <p:extLst>
      <p:ext uri="{BB962C8B-B14F-4D97-AF65-F5344CB8AC3E}">
        <p14:creationId xmlns:p14="http://schemas.microsoft.com/office/powerpoint/2010/main" val="413875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A9F9-1633-BA46-8AF9-B8E0CA40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ELMO Continues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4ED298B-F1BE-4B4D-9444-117B1D262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340" y="1825625"/>
            <a:ext cx="7073320" cy="4351338"/>
          </a:xfrm>
        </p:spPr>
      </p:pic>
    </p:spTree>
    <p:extLst>
      <p:ext uri="{BB962C8B-B14F-4D97-AF65-F5344CB8AC3E}">
        <p14:creationId xmlns:p14="http://schemas.microsoft.com/office/powerpoint/2010/main" val="287234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5C41-0650-CA4B-8B90-A6CB703F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Curriculum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1946-59B0-5C47-9CD8-EFF5F0CA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5438" cy="4351338"/>
          </a:xfrm>
        </p:spPr>
        <p:txBody>
          <a:bodyPr/>
          <a:lstStyle/>
          <a:p>
            <a:r>
              <a:rPr lang="en-US" dirty="0"/>
              <a:t>A method for adding some kind of structure to the training regime of a neural network.</a:t>
            </a:r>
          </a:p>
          <a:p>
            <a:r>
              <a:rPr lang="en-US" dirty="0"/>
              <a:t>Introduced by Bengio(formally in 2009)</a:t>
            </a:r>
          </a:p>
          <a:p>
            <a:r>
              <a:rPr lang="en-US" dirty="0"/>
              <a:t>Grounded in human learning where people learn better if they see easy examples first and move onto hard examples</a:t>
            </a:r>
          </a:p>
        </p:txBody>
      </p:sp>
      <p:pic>
        <p:nvPicPr>
          <p:cNvPr id="1026" name="Picture 2" descr="Curriculum Learning. Humans and animals learn much better… | by Prince |  Medium">
            <a:extLst>
              <a:ext uri="{FF2B5EF4-FFF2-40B4-BE49-F238E27FC236}">
                <a16:creationId xmlns:a16="http://schemas.microsoft.com/office/drawing/2014/main" id="{365B14B5-D793-B347-B93D-166EFE410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1674813"/>
            <a:ext cx="5948362" cy="350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25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F639-F6D6-B747-9E30-1DA9FE3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Learning For Language Modeling</a:t>
            </a:r>
          </a:p>
        </p:txBody>
      </p:sp>
      <p:pic>
        <p:nvPicPr>
          <p:cNvPr id="2050" name="Picture 2" descr="Curriculum Learning">
            <a:extLst>
              <a:ext uri="{FF2B5EF4-FFF2-40B4-BE49-F238E27FC236}">
                <a16:creationId xmlns:a16="http://schemas.microsoft.com/office/drawing/2014/main" id="{CF1DA850-4371-2842-A27C-BB6FA33456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655" y="2022546"/>
            <a:ext cx="4831165" cy="34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341090-4D89-3541-B156-6B94A39E4C7F}"/>
              </a:ext>
            </a:extLst>
          </p:cNvPr>
          <p:cNvSpPr txBox="1"/>
          <p:nvPr/>
        </p:nvSpPr>
        <p:spPr>
          <a:xfrm>
            <a:off x="957263" y="1653214"/>
            <a:ext cx="5857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 corpus and set a threshold where you set any word that is not in the N most common words to &lt;</a:t>
            </a:r>
            <a:r>
              <a:rPr lang="en-US" dirty="0" err="1"/>
              <a:t>unk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Experiments with the Wikipedia corpus (631m 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a low value for N(5,000) and after each pass on the entire dataset increase N by 5000.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Eventually the model trains on the entire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trained with curriculum learning achieves a lower loss on the held out portion than non curriculum model</a:t>
            </a:r>
          </a:p>
        </p:txBody>
      </p:sp>
    </p:spTree>
    <p:extLst>
      <p:ext uri="{BB962C8B-B14F-4D97-AF65-F5344CB8AC3E}">
        <p14:creationId xmlns:p14="http://schemas.microsoft.com/office/powerpoint/2010/main" val="121998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AFAA-3C81-4B4A-952F-5A7AB94B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 Based Curriculum Learning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6833439-8ECA-9945-86F7-8CAF2339A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800" y="1510507"/>
            <a:ext cx="5257800" cy="1027386"/>
          </a:xfr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9FDF042-D910-2647-B8AA-73941CDE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741477"/>
            <a:ext cx="4572000" cy="3439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6A307D-861A-A849-9162-B3CF435CE73C}"/>
              </a:ext>
            </a:extLst>
          </p:cNvPr>
          <p:cNvSpPr txBox="1"/>
          <p:nvPr/>
        </p:nvSpPr>
        <p:spPr>
          <a:xfrm>
            <a:off x="838201" y="1690687"/>
            <a:ext cx="58340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Method for curriculum learning pioneered in NMT.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Implementation is simple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Look over your dataset and with some heuristic assign a notion of difficulty to each sample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Length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Unigram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Using this notion of difficulty sort the samples from easiest to hardest and use a Cumulative Density Function to assign values from 0 to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Effectively sorted dataset from easiest to hardest.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Train the NN assign a competence to the learner(How much of the dataset they can learn from)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each step in an epoch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a batch randomly from all samples that are easier than model’s current competence.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 </a:t>
            </a:r>
            <a:r>
              <a:rPr lang="en-US" sz="1600" dirty="0" err="1"/>
              <a:t>model;s</a:t>
            </a:r>
            <a:r>
              <a:rPr lang="en-US" sz="1600" dirty="0"/>
              <a:t> competence by Ω until model is able to train on entire corpus.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Once model is competent train on full dataset for M more minibatches.</a:t>
            </a:r>
          </a:p>
        </p:txBody>
      </p:sp>
    </p:spTree>
    <p:extLst>
      <p:ext uri="{BB962C8B-B14F-4D97-AF65-F5344CB8AC3E}">
        <p14:creationId xmlns:p14="http://schemas.microsoft.com/office/powerpoint/2010/main" val="234202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DAA5-E354-7B42-92F2-82FA5625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Wikitext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962D-8130-314D-AC59-BF72381E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115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WikiText</a:t>
            </a:r>
            <a:r>
              <a:rPr lang="en-US" dirty="0"/>
              <a:t> language modeling dataset is a collection of over 100 million tokens extracted from the set of verified </a:t>
            </a:r>
            <a:r>
              <a:rPr lang="en-US" dirty="0">
                <a:hlinkClick r:id="rId2"/>
              </a:rPr>
              <a:t>Good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Featured</a:t>
            </a:r>
            <a:r>
              <a:rPr lang="en-US" dirty="0"/>
              <a:t> articles on Wikipedia. </a:t>
            </a:r>
          </a:p>
          <a:p>
            <a:r>
              <a:rPr lang="en-US" dirty="0"/>
              <a:t>The dataset is available under the </a:t>
            </a:r>
            <a:r>
              <a:rPr lang="en-US" dirty="0">
                <a:hlinkClick r:id="rId4"/>
              </a:rPr>
              <a:t>Creative Commons Attribution-ShareAlike License</a:t>
            </a:r>
            <a:r>
              <a:rPr lang="en-US" dirty="0"/>
              <a:t>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988F04F-0D65-E54F-BCB1-11B9D4A3C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15950"/>
            <a:ext cx="5662613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7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1412</Words>
  <Application>Microsoft Macintosh PowerPoint</Application>
  <PresentationFormat>Widescreen</PresentationFormat>
  <Paragraphs>155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Curriculum Learning for Language Modeling</vt:lpstr>
      <vt:lpstr>Agenda</vt:lpstr>
      <vt:lpstr>What is Language Modeling/Context Dependent Word Representations</vt:lpstr>
      <vt:lpstr>What is ELMO</vt:lpstr>
      <vt:lpstr>What is ELMO Continues</vt:lpstr>
      <vt:lpstr>What is Curriculum Learning</vt:lpstr>
      <vt:lpstr>Curriculum Learning For Language Modeling</vt:lpstr>
      <vt:lpstr>Competence Based Curriculum Learning</vt:lpstr>
      <vt:lpstr>Wikitext Dataset</vt:lpstr>
      <vt:lpstr>GLUE</vt:lpstr>
      <vt:lpstr>Motivation</vt:lpstr>
      <vt:lpstr>Experiment Design</vt:lpstr>
      <vt:lpstr>Experiment Design Continued</vt:lpstr>
      <vt:lpstr>Experiment Continued</vt:lpstr>
      <vt:lpstr>Questions Before I show you a bunch of Data?</vt:lpstr>
      <vt:lpstr>Bengio Curricula(Validation Perplexity)</vt:lpstr>
      <vt:lpstr>Bengio Curricula GLUE</vt:lpstr>
      <vt:lpstr>Competence Validation wikitext-2-sentence</vt:lpstr>
      <vt:lpstr>Competence Validation wikitext-2-line</vt:lpstr>
      <vt:lpstr>GLUE Wiki-2</vt:lpstr>
      <vt:lpstr>Competence Validation wikitext-103-sentence</vt:lpstr>
      <vt:lpstr>Competence Validation wikitext-103-line</vt:lpstr>
      <vt:lpstr>GLUE Wikitext-103</vt:lpstr>
      <vt:lpstr>Analysis</vt:lpstr>
      <vt:lpstr>Future Work </vt:lpstr>
      <vt:lpstr>Comments and Questions? Discussion?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Learning for Language Modeling</dc:title>
  <dc:creator>Daniel Campos</dc:creator>
  <cp:lastModifiedBy>Daniel Campos</cp:lastModifiedBy>
  <cp:revision>11</cp:revision>
  <dcterms:created xsi:type="dcterms:W3CDTF">2020-10-29T16:58:56Z</dcterms:created>
  <dcterms:modified xsi:type="dcterms:W3CDTF">2020-10-29T20:47:21Z</dcterms:modified>
</cp:coreProperties>
</file>