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Quattrocento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QuattrocentoSans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QuattrocentoSans-italic.fntdata"/><Relationship Id="rId21" Type="http://schemas.openxmlformats.org/officeDocument/2006/relationships/slide" Target="slides/slide16.xml"/><Relationship Id="rId43" Type="http://schemas.openxmlformats.org/officeDocument/2006/relationships/font" Target="fonts/Quattrocento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ef38078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ef38078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ef380786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ef380786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f380786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ef380786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f380786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f380786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ef380786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ef380786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ef380786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ef380786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ef380786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ef380786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ef380786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ef380786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ef380786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ef380786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ef3807861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ef380786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ecf58a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ecf58a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ef380786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ef380786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ef380786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ef380786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ef380786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ef380786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ef380786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ef380786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ef380786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ef380786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ef380786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ef380786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ef380786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ef380786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ef380786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ef380786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ef380786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ef380786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ef380786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ef380786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f38078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ef3807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ef380786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ef380786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ef380786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ef380786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ef380786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ef380786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ef380786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ef380786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ef380786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ef380786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ef380786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ef380786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ef3807861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ef380786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f38078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ef38078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ef3807861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aef3807861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ef3807861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aef3807861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f38078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ef38078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f380786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f380786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ecf58a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ecf58a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yann.lecun.com/exdb/publis/pdf/lecun-90b.pdf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df.sciencedirectassets.com/271538/1-s2.0-S0304397500X01260/1-s2.0-S0304397599001280/main.pdf?X-Amz-Security-Token=IQoJb3JpZ2luX2VjECsaCXVzLWVhc3QtMSJGMEQCIGgZAFDsLk3n54sIdLovoVG8QdWSxjXw1rMLJ2vXNSu2AiB6CRSfI52VuF3Hv5Io%2FuuVGc5DNuJ6G90rVxEW4Rae1yq9Awi0%2F%2F%2F%2F%2F%2F%2F%2F%2F%2F8BEAMaDDA1OTAwMzU0Njg2NSIMHD4BJ%2BY9d68058A2KpEDPeNbWsuVrxYPbq8pCdAsbFqp3rNc1XV%2FdH9x5aNGEOnzKQ9psics3q6xNZFx1T94r29gnZUUIx57pvZ5Afkz5zl841dZE13pDjHgGqkrzjqhV9aJu1BvEp44czxUF5Jqkk2N%2F%2F%2FjJQBVnX2goHxdMkZyq1bHQCPMBUGFWqVHPYOQpo3lUlsZlHcqNvp66Ibzp18oX5BLCJZgrnfYLwtzrKGMVpmHEocPrqr%2FRVI8kFlxhz6O7HjkKp2YccsRTsUeYo9A1yY%2Fgz9FR8yJxFjcH9w4FHO75%2FSUZ8G6JSBFNlr%2FYYAiggLcFAfc0EtXLvC8LY3%2FUk6KIY9rh%2BXYZS06WMpQvPPd86n4VemtdFZbF3fuVV02vpLRXM%2F4gKf2oF1WLWWedso5pZMPQj5wpQHjf7hSUZc24lb2Zjh%2By9Vd0G4M1rBTiAppQ6laZHPGAuwRMmrtEKlQjNz9c1UmodcV8hVHJe9eibTMCMr7ssHq%2Bwh5KnSWwPQ1N5WaGy5qh1S1OeUAiU1%2FDXWGp%2FSlVCNuBZ8wj52h%2FgU67AHtyDMJe9XdNuio%2F0FkezHkiQ%2F%2FAhw0oYaDZ6vCG0Syl56pfEuhLlfwwFgh6A6F34sgbf8aRrvIptZAg4mGNslM%2FIlJQZenyQbAX29CvrrX60KfqPjc49FzjH19OyNDAUAQEmCI8q5g9a7dIgWqOn%2B0MZzLNA0l2UL2dG9EDpf5sJhuKc%2FYosFY8xCR2H2ov2sQZ%2F3t7rat9H9NDHu94wFfz4wQ9%2F8XCeYcgABbCzrrsWnVJoZGV0h5WJcbx7QGzdx4F1Y0JxkPuehZt7l0HDT10yKuvx4x5BrsZG%2BpyiwLAiHH0Kb1EF3O2AJ%2BBA%3D%3D&amp;X-Amz-Algorithm=AWS4-HMAC-SHA256&amp;X-Amz-Date=20201203T035339Z&amp;X-Amz-SignedHeaders=host&amp;X-Amz-Expires=300&amp;X-Amz-Credential=ASIAQ3PHCVTY42D6N2EN%2F20201203%2Fus-east-1%2Fs3%2Faws4_request&amp;X-Amz-Signature=d809a2432a3044d9889d25865654d88730c7bccab4c38116efe32a4541200f20&amp;hash=b5c2ed1329c22f549c127997a95ebb4d38b4de5d5c571973364f9f17cbc61200&amp;host=68042c943591013ac2b2430a89b270f6af2c76d8dfd086a07176afe7c76c2c61&amp;pii=S0304397599001280&amp;tid=spdf-34004b74-dd71-4f1e-8f78-23f4db242c55&amp;sid=f3e80fc780ed364b609befa29776a870eaf1gxrqa&amp;type=cli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arxiv.org/abs/1402.1869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layground.tensorflow.org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www.microsoft.com/en-us/research/blog/turing-nlg-a-17-billion-parameter-language-model-by-microsoft/" TargetMode="External"/><Relationship Id="rId5" Type="http://schemas.openxmlformats.org/officeDocument/2006/relationships/hyperlink" Target="https://arxiv.org/pdf/2005.14165.pdf" TargetMode="External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704.04861" TargetMode="External"/><Relationship Id="rId4" Type="http://schemas.openxmlformats.org/officeDocument/2006/relationships/hyperlink" Target="https://arxiv.org/abs/1503.02531" TargetMode="External"/><Relationship Id="rId5" Type="http://schemas.openxmlformats.org/officeDocument/2006/relationships/hyperlink" Target="https://dl.acm.org/doi/abs/10.5555/3122009.3242044" TargetMode="External"/><Relationship Id="rId6" Type="http://schemas.openxmlformats.org/officeDocument/2006/relationships/hyperlink" Target="https://arxiv.org/pdf/1510.0014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Theoretic Neural Network Pruning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Campos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 3rd, 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CS598RM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Pruning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47880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Introduced by LeCun in 1990 paper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Optimal Brain Damage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 structure of network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Structured removes entire neurons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Makes the network smaller in pure mb terms.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Unstructured</a:t>
            </a:r>
            <a:r>
              <a:rPr lang="en" sz="1100"/>
              <a:t> sets individual weights in a neuron to 0.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Especially interesting because introduces </a:t>
            </a:r>
            <a:r>
              <a:rPr lang="en" sz="1100"/>
              <a:t>multiplication</a:t>
            </a:r>
            <a:r>
              <a:rPr lang="en" sz="1100"/>
              <a:t> by zero to network which means some connections get turned into no-ops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Runs faster than </a:t>
            </a:r>
            <a:r>
              <a:rPr lang="en" sz="1100"/>
              <a:t>structured</a:t>
            </a:r>
            <a:r>
              <a:rPr lang="en" sz="1100"/>
              <a:t> or non sparse network and can run better on CPU than GPU.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Pruning effectively acts as an architecture search within a network.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At lower levels of </a:t>
            </a:r>
            <a:r>
              <a:rPr lang="en" sz="1100"/>
              <a:t>sparsity</a:t>
            </a:r>
            <a:r>
              <a:rPr lang="en" sz="1100"/>
              <a:t>(&lt;50%) a model will usually generalize better. Pruning really acts like a regularizer here.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Higher </a:t>
            </a:r>
            <a:r>
              <a:rPr lang="en" sz="1100"/>
              <a:t>sparsity</a:t>
            </a:r>
            <a:r>
              <a:rPr lang="en" sz="1100"/>
              <a:t> models lose accuracy for big speedups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Well-pruned ResNet-50 can almost match baseline accuracy with 90% </a:t>
            </a:r>
            <a:r>
              <a:rPr lang="en" sz="1100"/>
              <a:t>sparsity</a:t>
            </a:r>
            <a:r>
              <a:rPr lang="en" sz="1100"/>
              <a:t>.</a:t>
            </a:r>
            <a:endParaRPr sz="1050">
              <a:solidFill>
                <a:srgbClr val="0A0A0A"/>
              </a:solidFill>
              <a:highlight>
                <a:srgbClr val="FFFFFF"/>
              </a:highlight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850" y="1104900"/>
            <a:ext cx="37488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1445756"/>
            <a:ext cx="85206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3200"/>
            <a:ext cx="9144000" cy="32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Pruning (cont.)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Network Pruning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25" y="1115625"/>
            <a:ext cx="7145275" cy="3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Large, Then Compress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models execute quicker but wider and deeper models converge in fewer steps.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Networks do better with pruning than wider ones.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Optimal training strategy is train super big LMs but stop quickly.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 Large, Then Compress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00" y="1152475"/>
            <a:ext cx="3979800" cy="3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089675" cy="28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Pruning	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L1 Norm: zeroing out the ones with the lowest L1-norm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Random: Regularization on the system. Removes dependence on individual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Magnitude: Remove weights closest to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Movement: Remove weights that change the least(focused on transfer 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Positive: Like magnitude but only for positive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Negative: </a:t>
            </a:r>
            <a:r>
              <a:rPr lang="en"/>
              <a:t>Like magnitude but only for only negative weights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Single Strategy Pruning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prune with only one mechanism you can over optimize the network to what that optimal 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L1 pruning and Magnitude preserve weights with high magnitudes even if there is duplication. Weights with smaller values could that complement larger weights aren’t kept.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regularizes but doesn’t help find optimal </a:t>
            </a:r>
            <a:r>
              <a:rPr lang="en"/>
              <a:t>architecture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way to combine two goals with network pruning like FLOP aware pruning or </a:t>
            </a:r>
            <a:r>
              <a:rPr lang="en"/>
              <a:t>adversarial</a:t>
            </a:r>
            <a:r>
              <a:rPr lang="en"/>
              <a:t> robustness.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Game Theory!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 Game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45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Combinatorial game where N players take turns taking objects from several heaps. Only rule is player must take at least a single object in their turn.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well-</a:t>
            </a:r>
            <a:r>
              <a:rPr lang="en"/>
              <a:t>known</a:t>
            </a:r>
            <a:r>
              <a:rPr lang="en"/>
              <a:t> example of an impartial game when played by 2 players as each player has the same amount of moves.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Completely solved for 2 player as the exact strategy has been found for any starting combination. 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050" y="844588"/>
            <a:ext cx="3810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as a N player Game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Reformulate Pruning as a N player game of Nim.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each round of pruning players alternate in </a:t>
            </a:r>
            <a:r>
              <a:rPr lang="en"/>
              <a:t>removing</a:t>
            </a:r>
            <a:r>
              <a:rPr lang="en"/>
              <a:t> weights from the network.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Modifications to NIM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players randomly alternate who goes first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Since we prune layer by layer and cap the target </a:t>
            </a:r>
            <a:r>
              <a:rPr lang="en"/>
              <a:t>sparsity</a:t>
            </a:r>
            <a:r>
              <a:rPr lang="en"/>
              <a:t> at a given epoch not all players are able to play equal turns.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turn in the game each agent prunes with its best response dynamics.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Possible that none of the </a:t>
            </a:r>
            <a:r>
              <a:rPr b="1" lang="en">
                <a:solidFill>
                  <a:srgbClr val="5F6368"/>
                </a:solidFill>
                <a:highlight>
                  <a:srgbClr val="FFFFFF"/>
                </a:highlight>
              </a:rPr>
              <a:t>players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 has a winning strategy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Goal of the agent is to prune an existing network given their strategy profile.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Strategy profile defined by what kind of agent they are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552900" y="4757925"/>
            <a:ext cx="4365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Mathematical Games Three-player impartial games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 ML + 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Trends in DL model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Compression</a:t>
            </a:r>
            <a:r>
              <a:rPr lang="en"/>
              <a:t>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Pruning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Pruning as agame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	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various models and datasets and explore how framing pruning as N-player game effects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ResNet50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VGG16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DPN92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Cifar10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Cifar100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Prune using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Magnitude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Combination of the above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6 models trained identically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 epochs. Take model with highest validation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Stabilize model for 2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Prune gradually with retraining between pruning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5% target prune per epoch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Prune uniformly in each layer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Small layers may not be able to do 5% each time. If we over prune one epoch we don’t prune until we are beneath target threshold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Target </a:t>
            </a:r>
            <a:r>
              <a:rPr lang="en"/>
              <a:t>sparsity</a:t>
            </a:r>
            <a:r>
              <a:rPr lang="en"/>
              <a:t> 95%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Evaluate every epoch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 tune prune networks 10 epochs</a:t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Cifar 10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70375" cy="34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Cifar 10</a:t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152525"/>
            <a:ext cx="7334250" cy="338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 16 Cifar100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8520601" cy="3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 16 Cifar100</a:t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b="-8003" l="0" r="-8003" t="0"/>
          <a:stretch/>
        </p:blipFill>
        <p:spPr>
          <a:xfrm>
            <a:off x="311688" y="1017725"/>
            <a:ext cx="74390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Cifar10</a:t>
            </a:r>
            <a:endParaRPr/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344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Cifar10</a:t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8422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Cifar100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7750"/>
            <a:ext cx="8520601" cy="3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Cifar100</a:t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56050" cy="3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DL Overview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5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Neural Network is a collection of artificial neurons loosely modeled after biological neurons.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Each neuron takes some input, does some type of computation, and passes result to next layer.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Each neuron has a collections of weights and biases for each of its connections to other neurons. These weights and biases are optimized over time essentially allowing the model to ‘learn’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Called Deep Learning because we have networks that have many layers(aka deep).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Chain together linear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transformation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(multiply weights, add bias)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followed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by non linear function(tanh, relu, etc).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Train model using backpropagation.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Select some portion of dataset, calculate a loss, update each parameter by learning_rate*how much they caused loss.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596" y="1494425"/>
            <a:ext cx="3437700" cy="2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DPN92 Cifar10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394151" cy="3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DPN92 Cifar10</a:t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170125"/>
            <a:ext cx="69399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DPN92 Cifar10</a:t>
            </a:r>
            <a:endParaRPr/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399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DPN92 Cifar100</a:t>
            </a:r>
            <a:endParaRPr/>
          </a:p>
        </p:txBody>
      </p:sp>
      <p:pic>
        <p:nvPicPr>
          <p:cNvPr id="316" name="Google Shape;3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017725"/>
            <a:ext cx="69399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DPN92 Cifar100</a:t>
            </a:r>
            <a:endParaRPr/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065350"/>
            <a:ext cx="69399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virtually every experiment mixed strategy of L1+Random outperforms every other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experiments addition of Random Strategy outperforms pure </a:t>
            </a:r>
            <a:r>
              <a:rPr lang="en"/>
              <a:t>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 Random Pruning does </a:t>
            </a:r>
            <a:r>
              <a:rPr lang="en"/>
              <a:t>surprisingly</a:t>
            </a:r>
            <a:r>
              <a:rPr lang="en"/>
              <a:t> great at all sparsity levels and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	</a:t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on bigger models/more difficult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pruning strategies that are more downstream targeted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Adversarial Robustness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FLOP optimized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L1 at overall network level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NIM game as comparison of layer vs network pruning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59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DL Overview Continued.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6987197" y="2996826"/>
            <a:ext cx="1404300" cy="5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Non-linearity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6987197" y="4484215"/>
            <a:ext cx="1404300" cy="2010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6987197" y="3759000"/>
            <a:ext cx="1404300" cy="4965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Linear transform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4" name="Google Shape;104;p20"/>
          <p:cNvCxnSpPr>
            <a:stCxn id="102" idx="0"/>
            <a:endCxn id="103" idx="2"/>
          </p:cNvCxnSpPr>
          <p:nvPr/>
        </p:nvCxnSpPr>
        <p:spPr>
          <a:xfrm rot="10800000">
            <a:off x="7689347" y="4255615"/>
            <a:ext cx="0" cy="228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5" name="Google Shape;105;p20"/>
          <p:cNvCxnSpPr>
            <a:stCxn id="103" idx="0"/>
            <a:endCxn id="101" idx="2"/>
          </p:cNvCxnSpPr>
          <p:nvPr/>
        </p:nvCxnSpPr>
        <p:spPr>
          <a:xfrm rot="10800000">
            <a:off x="7689347" y="3530100"/>
            <a:ext cx="0" cy="22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6" name="Google Shape;106;p20"/>
          <p:cNvSpPr/>
          <p:nvPr/>
        </p:nvSpPr>
        <p:spPr>
          <a:xfrm>
            <a:off x="6987197" y="1509438"/>
            <a:ext cx="1404300" cy="5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Non-linearity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6987197" y="2271611"/>
            <a:ext cx="1404300" cy="4965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Linear transform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8" name="Google Shape;108;p20"/>
          <p:cNvCxnSpPr>
            <a:stCxn id="101" idx="0"/>
            <a:endCxn id="107" idx="2"/>
          </p:cNvCxnSpPr>
          <p:nvPr/>
        </p:nvCxnSpPr>
        <p:spPr>
          <a:xfrm rot="10800000">
            <a:off x="7689347" y="2768226"/>
            <a:ext cx="0" cy="228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9" name="Google Shape;109;p20"/>
          <p:cNvCxnSpPr>
            <a:stCxn id="107" idx="0"/>
            <a:endCxn id="106" idx="2"/>
          </p:cNvCxnSpPr>
          <p:nvPr/>
        </p:nvCxnSpPr>
        <p:spPr>
          <a:xfrm rot="10800000">
            <a:off x="7689347" y="2042711"/>
            <a:ext cx="0" cy="22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0" name="Google Shape;110;p20"/>
          <p:cNvCxnSpPr>
            <a:stCxn id="106" idx="0"/>
            <a:endCxn id="111" idx="2"/>
          </p:cNvCxnSpPr>
          <p:nvPr/>
        </p:nvCxnSpPr>
        <p:spPr>
          <a:xfrm rot="10800000">
            <a:off x="7689347" y="1280838"/>
            <a:ext cx="0" cy="228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1" name="Google Shape;111;p20"/>
          <p:cNvSpPr/>
          <p:nvPr/>
        </p:nvSpPr>
        <p:spPr>
          <a:xfrm>
            <a:off x="6987197" y="1079826"/>
            <a:ext cx="1404300" cy="2010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Predicted output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6748428" y="1096408"/>
            <a:ext cx="176100" cy="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6748428" y="4676915"/>
            <a:ext cx="176100" cy="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 flipH="1" rot="10800000">
            <a:off x="6832415" y="1096366"/>
            <a:ext cx="1800" cy="35871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dash"/>
            <a:miter lim="800000"/>
            <a:headEnd len="sm" w="sm" type="none"/>
            <a:tailEnd len="med" w="med" type="stealth"/>
          </a:ln>
        </p:spPr>
      </p:cxnSp>
      <p:sp>
        <p:nvSpPr>
          <p:cNvPr id="115" name="Google Shape;115;p20"/>
          <p:cNvSpPr txBox="1"/>
          <p:nvPr/>
        </p:nvSpPr>
        <p:spPr>
          <a:xfrm rot="-5400000">
            <a:off x="6276685" y="2774647"/>
            <a:ext cx="871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forward pass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 rot="5400000">
            <a:off x="8156245" y="2774469"/>
            <a:ext cx="1007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backward  pass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987197" y="583213"/>
            <a:ext cx="1404300" cy="2010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Expected output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8" name="Google Shape;118;p20"/>
          <p:cNvCxnSpPr>
            <a:stCxn id="111" idx="0"/>
            <a:endCxn id="117" idx="2"/>
          </p:cNvCxnSpPr>
          <p:nvPr/>
        </p:nvCxnSpPr>
        <p:spPr>
          <a:xfrm rot="10800000">
            <a:off x="7689347" y="784326"/>
            <a:ext cx="0" cy="2955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dash"/>
            <a:miter lim="800000"/>
            <a:headEnd len="med" w="med" type="stealth"/>
            <a:tailEnd len="med" w="med" type="stealth"/>
          </a:ln>
        </p:spPr>
      </p:cxnSp>
      <p:sp>
        <p:nvSpPr>
          <p:cNvPr id="119" name="Google Shape;119;p20"/>
          <p:cNvSpPr txBox="1"/>
          <p:nvPr/>
        </p:nvSpPr>
        <p:spPr>
          <a:xfrm>
            <a:off x="7184770" y="784222"/>
            <a:ext cx="42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loss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 rot="10800000">
            <a:off x="8456468" y="4485436"/>
            <a:ext cx="176100" cy="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8391436" y="836308"/>
            <a:ext cx="0" cy="1728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0"/>
          <p:cNvCxnSpPr/>
          <p:nvPr/>
        </p:nvCxnSpPr>
        <p:spPr>
          <a:xfrm flipH="1" rot="-5400000">
            <a:off x="6687138" y="2627022"/>
            <a:ext cx="3561600" cy="153000"/>
          </a:xfrm>
          <a:prstGeom prst="bentConnector3">
            <a:avLst>
              <a:gd fmla="val 22" name="adj1"/>
            </a:avLst>
          </a:prstGeom>
          <a:noFill/>
          <a:ln cap="flat" cmpd="sng" w="12700">
            <a:solidFill>
              <a:srgbClr val="595959"/>
            </a:solidFill>
            <a:prstDash val="dash"/>
            <a:miter lim="800000"/>
            <a:headEnd len="sm" w="sm" type="none"/>
            <a:tailEnd len="med" w="med" type="stealth"/>
          </a:ln>
        </p:spPr>
      </p:cxn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45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Forward pass of the data takes some input and transforms it to produce an predicted output, y_hat.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Loss = y-y_hat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Backward pass provides the impact of each weight/bias in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28650" y="53648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" sz="3600"/>
              <a:t>Why adding depth helps</a:t>
            </a:r>
            <a:endParaRPr sz="3600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628649" y="1595387"/>
            <a:ext cx="43218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rPr lang="en"/>
              <a:t>Deeper networks can split the input space in many (non-independent) linear regions than shallow networks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69153"/>
          <a:stretch/>
        </p:blipFill>
        <p:spPr>
          <a:xfrm>
            <a:off x="628650" y="3302875"/>
            <a:ext cx="4959160" cy="127365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918805" y="4788776"/>
            <a:ext cx="53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Montúfar, Pascanu, Cho and Bengio. </a:t>
            </a:r>
            <a:r>
              <a:rPr b="0" i="0" lang="en" sz="9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On the number of linear regions of deep neural networks</a:t>
            </a:r>
            <a:r>
              <a:rPr b="0" i="0" lang="en" sz="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NIPS 2014</a:t>
            </a:r>
            <a:endParaRPr b="0" i="0" sz="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8093" y="2718541"/>
            <a:ext cx="3878318" cy="61970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3678469" y="4788776"/>
            <a:ext cx="1787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http://playground.tensorflow.org</a:t>
            </a:r>
            <a:endParaRPr b="0" i="0" sz="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4">
            <a:alphaModFix/>
          </a:blip>
          <a:srcRect b="321" l="16924" r="18770" t="29689"/>
          <a:stretch/>
        </p:blipFill>
        <p:spPr>
          <a:xfrm>
            <a:off x="628650" y="1811318"/>
            <a:ext cx="3886202" cy="237930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0"/>
              </a:srgbClr>
            </a:outerShdw>
          </a:effectLst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321" l="16924" r="18770" t="29689"/>
          <a:stretch/>
        </p:blipFill>
        <p:spPr>
          <a:xfrm>
            <a:off x="4629150" y="1811318"/>
            <a:ext cx="3886202" cy="237930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0"/>
              </a:srgbClr>
            </a:outerShdw>
          </a:effectLst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628650" y="53648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" sz="3600"/>
              <a:t>Why adding depth helps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 Size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45918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usage to train AI models has increased 300,000 fold in the last seven years. 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152475"/>
            <a:ext cx="3894700" cy="32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91526" y="1384170"/>
            <a:ext cx="42696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Sizes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75" y="1166800"/>
            <a:ext cx="40983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2946425" y="4663350"/>
            <a:ext cx="23643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Left Image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Right Image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200400"/>
            <a:ext cx="4582126" cy="32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0" y="0"/>
            <a:ext cx="883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DL Model Size(Cont.)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Gaining Methods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design of original network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esign novel network architectures that exploit computation / memory efficient operations(e.g. MobileNet, </a:t>
            </a:r>
            <a:r>
              <a:rPr lang="en"/>
              <a:t>EfficientNet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lang="en"/>
              <a:t>Distillation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a big model into a smaller model using a teacher student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 model is smaller can can be used in many places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Quantization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weights an inputs into smaller representations(e.g. Float16, float 8, etc).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Huffman Encoding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 more common weights with smaller bit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links that aren’t important.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