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  <p:sldMasterId id="2147483733" r:id="rId2"/>
  </p:sldMasterIdLst>
  <p:notesMasterIdLst>
    <p:notesMasterId r:id="rId45"/>
  </p:notesMasterIdLst>
  <p:sldIdLst>
    <p:sldId id="257" r:id="rId3"/>
    <p:sldId id="303" r:id="rId4"/>
    <p:sldId id="304" r:id="rId5"/>
    <p:sldId id="305" r:id="rId6"/>
    <p:sldId id="306" r:id="rId7"/>
    <p:sldId id="256" r:id="rId8"/>
    <p:sldId id="258" r:id="rId9"/>
    <p:sldId id="259" r:id="rId10"/>
    <p:sldId id="260" r:id="rId11"/>
    <p:sldId id="261" r:id="rId12"/>
    <p:sldId id="262" r:id="rId13"/>
    <p:sldId id="265" r:id="rId14"/>
    <p:sldId id="263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302" r:id="rId31"/>
    <p:sldId id="307" r:id="rId32"/>
    <p:sldId id="286" r:id="rId33"/>
    <p:sldId id="290" r:id="rId34"/>
    <p:sldId id="287" r:id="rId35"/>
    <p:sldId id="291" r:id="rId36"/>
    <p:sldId id="292" r:id="rId37"/>
    <p:sldId id="293" r:id="rId38"/>
    <p:sldId id="296" r:id="rId39"/>
    <p:sldId id="294" r:id="rId40"/>
    <p:sldId id="295" r:id="rId41"/>
    <p:sldId id="297" r:id="rId42"/>
    <p:sldId id="308" r:id="rId43"/>
    <p:sldId id="30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65" d="100"/>
          <a:sy n="65" d="100"/>
        </p:scale>
        <p:origin x="211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2215F-EE5D-4849-8438-0AD1BECE25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9633D3-662E-4163-834C-37180EE6E748}">
      <dgm:prSet/>
      <dgm:spPr/>
      <dgm:t>
        <a:bodyPr/>
        <a:lstStyle/>
        <a:p>
          <a:r>
            <a:rPr lang="en-US"/>
            <a:t>SVM: Support Vector Machines</a:t>
          </a:r>
        </a:p>
      </dgm:t>
    </dgm:pt>
    <dgm:pt modelId="{FF4B863B-5710-4999-BB92-1A50044401C5}" type="parTrans" cxnId="{E569C696-207B-473A-8ED8-B076517014BA}">
      <dgm:prSet/>
      <dgm:spPr/>
      <dgm:t>
        <a:bodyPr/>
        <a:lstStyle/>
        <a:p>
          <a:endParaRPr lang="en-US"/>
        </a:p>
      </dgm:t>
    </dgm:pt>
    <dgm:pt modelId="{3AA014F0-5BB1-4B32-9AE9-6F450C1B6B98}" type="sibTrans" cxnId="{E569C696-207B-473A-8ED8-B076517014BA}">
      <dgm:prSet/>
      <dgm:spPr/>
      <dgm:t>
        <a:bodyPr/>
        <a:lstStyle/>
        <a:p>
          <a:endParaRPr lang="en-US"/>
        </a:p>
      </dgm:t>
    </dgm:pt>
    <dgm:pt modelId="{4AA5B483-7335-4BAA-90D7-997585D18896}">
      <dgm:prSet/>
      <dgm:spPr/>
      <dgm:t>
        <a:bodyPr/>
        <a:lstStyle/>
        <a:p>
          <a:r>
            <a:rPr lang="en-US"/>
            <a:t>DT: Decision Trees</a:t>
          </a:r>
        </a:p>
      </dgm:t>
    </dgm:pt>
    <dgm:pt modelId="{D6AEE3EF-BB26-4EF7-9194-16A6D69FF6A4}" type="parTrans" cxnId="{A9178F7B-C6E9-4E0D-9F57-8FAFD39C3D1A}">
      <dgm:prSet/>
      <dgm:spPr/>
      <dgm:t>
        <a:bodyPr/>
        <a:lstStyle/>
        <a:p>
          <a:endParaRPr lang="en-US"/>
        </a:p>
      </dgm:t>
    </dgm:pt>
    <dgm:pt modelId="{1CE7D7E1-0936-42EC-8BFE-76BE6B0BD962}" type="sibTrans" cxnId="{A9178F7B-C6E9-4E0D-9F57-8FAFD39C3D1A}">
      <dgm:prSet/>
      <dgm:spPr/>
      <dgm:t>
        <a:bodyPr/>
        <a:lstStyle/>
        <a:p>
          <a:endParaRPr lang="en-US"/>
        </a:p>
      </dgm:t>
    </dgm:pt>
    <dgm:pt modelId="{617EB84F-5777-4303-9654-D333373EEF58}">
      <dgm:prSet/>
      <dgm:spPr/>
      <dgm:t>
        <a:bodyPr/>
        <a:lstStyle/>
        <a:p>
          <a:r>
            <a:rPr lang="en-US"/>
            <a:t>RF: Random Forests</a:t>
          </a:r>
        </a:p>
      </dgm:t>
    </dgm:pt>
    <dgm:pt modelId="{B1FDBCA1-D91F-4E45-AF7D-0270530EA646}" type="parTrans" cxnId="{D79EBF6A-FB20-4E14-8DF8-D858285250A1}">
      <dgm:prSet/>
      <dgm:spPr/>
      <dgm:t>
        <a:bodyPr/>
        <a:lstStyle/>
        <a:p>
          <a:endParaRPr lang="en-US"/>
        </a:p>
      </dgm:t>
    </dgm:pt>
    <dgm:pt modelId="{C7E74A45-554D-4BE8-A429-715967237FAF}" type="sibTrans" cxnId="{D79EBF6A-FB20-4E14-8DF8-D858285250A1}">
      <dgm:prSet/>
      <dgm:spPr/>
      <dgm:t>
        <a:bodyPr/>
        <a:lstStyle/>
        <a:p>
          <a:endParaRPr lang="en-US"/>
        </a:p>
      </dgm:t>
    </dgm:pt>
    <dgm:pt modelId="{02872B87-502B-4DBE-9F08-3EE7C51EA1D1}" type="pres">
      <dgm:prSet presAssocID="{CF22215F-EE5D-4849-8438-0AD1BECE259E}" presName="root" presStyleCnt="0">
        <dgm:presLayoutVars>
          <dgm:dir/>
          <dgm:resizeHandles val="exact"/>
        </dgm:presLayoutVars>
      </dgm:prSet>
      <dgm:spPr/>
    </dgm:pt>
    <dgm:pt modelId="{1A57BE79-A42C-41AC-8706-B41000719092}" type="pres">
      <dgm:prSet presAssocID="{7C9633D3-662E-4163-834C-37180EE6E748}" presName="compNode" presStyleCnt="0"/>
      <dgm:spPr/>
    </dgm:pt>
    <dgm:pt modelId="{988C6F00-3DF6-4339-879A-F251140ECF17}" type="pres">
      <dgm:prSet presAssocID="{7C9633D3-662E-4163-834C-37180EE6E748}" presName="bgRect" presStyleLbl="bgShp" presStyleIdx="0" presStyleCnt="3"/>
      <dgm:spPr/>
    </dgm:pt>
    <dgm:pt modelId="{32A1AF2E-B14F-4209-8D28-C789178DFBAD}" type="pres">
      <dgm:prSet presAssocID="{7C9633D3-662E-4163-834C-37180EE6E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5309CC-B501-4A60-828E-B39607B38332}" type="pres">
      <dgm:prSet presAssocID="{7C9633D3-662E-4163-834C-37180EE6E748}" presName="spaceRect" presStyleCnt="0"/>
      <dgm:spPr/>
    </dgm:pt>
    <dgm:pt modelId="{67A1FFA9-2978-46E5-9926-EB33B1E0F865}" type="pres">
      <dgm:prSet presAssocID="{7C9633D3-662E-4163-834C-37180EE6E748}" presName="parTx" presStyleLbl="revTx" presStyleIdx="0" presStyleCnt="3">
        <dgm:presLayoutVars>
          <dgm:chMax val="0"/>
          <dgm:chPref val="0"/>
        </dgm:presLayoutVars>
      </dgm:prSet>
      <dgm:spPr/>
    </dgm:pt>
    <dgm:pt modelId="{A0FD80C5-B244-4F18-B4BE-1A7C967B2F0B}" type="pres">
      <dgm:prSet presAssocID="{3AA014F0-5BB1-4B32-9AE9-6F450C1B6B98}" presName="sibTrans" presStyleCnt="0"/>
      <dgm:spPr/>
    </dgm:pt>
    <dgm:pt modelId="{F9C225A3-8219-4F45-9389-7ADEE3D44AE4}" type="pres">
      <dgm:prSet presAssocID="{4AA5B483-7335-4BAA-90D7-997585D18896}" presName="compNode" presStyleCnt="0"/>
      <dgm:spPr/>
    </dgm:pt>
    <dgm:pt modelId="{D1741D39-6534-41E9-8EAA-7BFB296F6358}" type="pres">
      <dgm:prSet presAssocID="{4AA5B483-7335-4BAA-90D7-997585D18896}" presName="bgRect" presStyleLbl="bgShp" presStyleIdx="1" presStyleCnt="3"/>
      <dgm:spPr/>
    </dgm:pt>
    <dgm:pt modelId="{FCCFDBCB-E176-4195-80EA-8A1F056D838D}" type="pres">
      <dgm:prSet presAssocID="{4AA5B483-7335-4BAA-90D7-997585D188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DA52903-A2D4-4F58-B303-3D6730980337}" type="pres">
      <dgm:prSet presAssocID="{4AA5B483-7335-4BAA-90D7-997585D18896}" presName="spaceRect" presStyleCnt="0"/>
      <dgm:spPr/>
    </dgm:pt>
    <dgm:pt modelId="{42E42709-3C6A-4A7B-A5AC-4A8A0888E57F}" type="pres">
      <dgm:prSet presAssocID="{4AA5B483-7335-4BAA-90D7-997585D18896}" presName="parTx" presStyleLbl="revTx" presStyleIdx="1" presStyleCnt="3">
        <dgm:presLayoutVars>
          <dgm:chMax val="0"/>
          <dgm:chPref val="0"/>
        </dgm:presLayoutVars>
      </dgm:prSet>
      <dgm:spPr/>
    </dgm:pt>
    <dgm:pt modelId="{33FB00B5-87F8-497F-9282-9564F519FC99}" type="pres">
      <dgm:prSet presAssocID="{1CE7D7E1-0936-42EC-8BFE-76BE6B0BD962}" presName="sibTrans" presStyleCnt="0"/>
      <dgm:spPr/>
    </dgm:pt>
    <dgm:pt modelId="{BDECB389-BBB9-4FC9-8DA3-D648D66B115B}" type="pres">
      <dgm:prSet presAssocID="{617EB84F-5777-4303-9654-D333373EEF58}" presName="compNode" presStyleCnt="0"/>
      <dgm:spPr/>
    </dgm:pt>
    <dgm:pt modelId="{205C305A-9CB9-498C-9D29-FC9331663C32}" type="pres">
      <dgm:prSet presAssocID="{617EB84F-5777-4303-9654-D333373EEF58}" presName="bgRect" presStyleLbl="bgShp" presStyleIdx="2" presStyleCnt="3"/>
      <dgm:spPr/>
    </dgm:pt>
    <dgm:pt modelId="{01178D4A-978E-47EA-A49B-29D32FE1007C}" type="pres">
      <dgm:prSet presAssocID="{617EB84F-5777-4303-9654-D333373EEF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1BA7423-55D4-47BB-AE08-4020E0972649}" type="pres">
      <dgm:prSet presAssocID="{617EB84F-5777-4303-9654-D333373EEF58}" presName="spaceRect" presStyleCnt="0"/>
      <dgm:spPr/>
    </dgm:pt>
    <dgm:pt modelId="{4D4DB9F5-98BB-4076-9E0E-88AE43C99582}" type="pres">
      <dgm:prSet presAssocID="{617EB84F-5777-4303-9654-D333373EEF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A6A301-0385-456E-9ABB-7B3D6E91B9E2}" type="presOf" srcId="{4AA5B483-7335-4BAA-90D7-997585D18896}" destId="{42E42709-3C6A-4A7B-A5AC-4A8A0888E57F}" srcOrd="0" destOrd="0" presId="urn:microsoft.com/office/officeart/2018/2/layout/IconVerticalSolidList"/>
    <dgm:cxn modelId="{D79EBF6A-FB20-4E14-8DF8-D858285250A1}" srcId="{CF22215F-EE5D-4849-8438-0AD1BECE259E}" destId="{617EB84F-5777-4303-9654-D333373EEF58}" srcOrd="2" destOrd="0" parTransId="{B1FDBCA1-D91F-4E45-AF7D-0270530EA646}" sibTransId="{C7E74A45-554D-4BE8-A429-715967237FAF}"/>
    <dgm:cxn modelId="{FD471E4F-2A72-462E-96BD-E1887BF97CE8}" type="presOf" srcId="{CF22215F-EE5D-4849-8438-0AD1BECE259E}" destId="{02872B87-502B-4DBE-9F08-3EE7C51EA1D1}" srcOrd="0" destOrd="0" presId="urn:microsoft.com/office/officeart/2018/2/layout/IconVerticalSolidList"/>
    <dgm:cxn modelId="{A9178F7B-C6E9-4E0D-9F57-8FAFD39C3D1A}" srcId="{CF22215F-EE5D-4849-8438-0AD1BECE259E}" destId="{4AA5B483-7335-4BAA-90D7-997585D18896}" srcOrd="1" destOrd="0" parTransId="{D6AEE3EF-BB26-4EF7-9194-16A6D69FF6A4}" sibTransId="{1CE7D7E1-0936-42EC-8BFE-76BE6B0BD962}"/>
    <dgm:cxn modelId="{E569C696-207B-473A-8ED8-B076517014BA}" srcId="{CF22215F-EE5D-4849-8438-0AD1BECE259E}" destId="{7C9633D3-662E-4163-834C-37180EE6E748}" srcOrd="0" destOrd="0" parTransId="{FF4B863B-5710-4999-BB92-1A50044401C5}" sibTransId="{3AA014F0-5BB1-4B32-9AE9-6F450C1B6B98}"/>
    <dgm:cxn modelId="{4A842DD7-2D4F-4EE4-AB5F-BFF54A1608D6}" type="presOf" srcId="{617EB84F-5777-4303-9654-D333373EEF58}" destId="{4D4DB9F5-98BB-4076-9E0E-88AE43C99582}" srcOrd="0" destOrd="0" presId="urn:microsoft.com/office/officeart/2018/2/layout/IconVerticalSolidList"/>
    <dgm:cxn modelId="{52ACD3FA-D936-4BB7-80E4-C5DDF14C8D6B}" type="presOf" srcId="{7C9633D3-662E-4163-834C-37180EE6E748}" destId="{67A1FFA9-2978-46E5-9926-EB33B1E0F865}" srcOrd="0" destOrd="0" presId="urn:microsoft.com/office/officeart/2018/2/layout/IconVerticalSolidList"/>
    <dgm:cxn modelId="{7F1D317C-7A7A-4D8E-893B-5C8FB652972C}" type="presParOf" srcId="{02872B87-502B-4DBE-9F08-3EE7C51EA1D1}" destId="{1A57BE79-A42C-41AC-8706-B41000719092}" srcOrd="0" destOrd="0" presId="urn:microsoft.com/office/officeart/2018/2/layout/IconVerticalSolidList"/>
    <dgm:cxn modelId="{2BF07783-2D76-450D-BB1F-E2708BAC1B02}" type="presParOf" srcId="{1A57BE79-A42C-41AC-8706-B41000719092}" destId="{988C6F00-3DF6-4339-879A-F251140ECF17}" srcOrd="0" destOrd="0" presId="urn:microsoft.com/office/officeart/2018/2/layout/IconVerticalSolidList"/>
    <dgm:cxn modelId="{649CDB1E-9932-4E6A-8045-D91B70D0DD41}" type="presParOf" srcId="{1A57BE79-A42C-41AC-8706-B41000719092}" destId="{32A1AF2E-B14F-4209-8D28-C789178DFBAD}" srcOrd="1" destOrd="0" presId="urn:microsoft.com/office/officeart/2018/2/layout/IconVerticalSolidList"/>
    <dgm:cxn modelId="{FC63F3B6-5E58-44BD-9B36-40F0FD4FEB80}" type="presParOf" srcId="{1A57BE79-A42C-41AC-8706-B41000719092}" destId="{055309CC-B501-4A60-828E-B39607B38332}" srcOrd="2" destOrd="0" presId="urn:microsoft.com/office/officeart/2018/2/layout/IconVerticalSolidList"/>
    <dgm:cxn modelId="{E59B3ABB-35B8-45C5-90CB-04E70D4724C0}" type="presParOf" srcId="{1A57BE79-A42C-41AC-8706-B41000719092}" destId="{67A1FFA9-2978-46E5-9926-EB33B1E0F865}" srcOrd="3" destOrd="0" presId="urn:microsoft.com/office/officeart/2018/2/layout/IconVerticalSolidList"/>
    <dgm:cxn modelId="{9C6DCF70-889A-42AE-B7DA-CE4073688BFC}" type="presParOf" srcId="{02872B87-502B-4DBE-9F08-3EE7C51EA1D1}" destId="{A0FD80C5-B244-4F18-B4BE-1A7C967B2F0B}" srcOrd="1" destOrd="0" presId="urn:microsoft.com/office/officeart/2018/2/layout/IconVerticalSolidList"/>
    <dgm:cxn modelId="{A4991B52-93BA-48B6-BE1F-A8C94A2F866A}" type="presParOf" srcId="{02872B87-502B-4DBE-9F08-3EE7C51EA1D1}" destId="{F9C225A3-8219-4F45-9389-7ADEE3D44AE4}" srcOrd="2" destOrd="0" presId="urn:microsoft.com/office/officeart/2018/2/layout/IconVerticalSolidList"/>
    <dgm:cxn modelId="{22989390-3450-45E1-826F-B381B4E7915A}" type="presParOf" srcId="{F9C225A3-8219-4F45-9389-7ADEE3D44AE4}" destId="{D1741D39-6534-41E9-8EAA-7BFB296F6358}" srcOrd="0" destOrd="0" presId="urn:microsoft.com/office/officeart/2018/2/layout/IconVerticalSolidList"/>
    <dgm:cxn modelId="{01E241B3-2A43-493B-9E3E-E7E8FE8904C6}" type="presParOf" srcId="{F9C225A3-8219-4F45-9389-7ADEE3D44AE4}" destId="{FCCFDBCB-E176-4195-80EA-8A1F056D838D}" srcOrd="1" destOrd="0" presId="urn:microsoft.com/office/officeart/2018/2/layout/IconVerticalSolidList"/>
    <dgm:cxn modelId="{DE7B13BB-B34F-4573-99BC-CE718C76DB8D}" type="presParOf" srcId="{F9C225A3-8219-4F45-9389-7ADEE3D44AE4}" destId="{BDA52903-A2D4-4F58-B303-3D6730980337}" srcOrd="2" destOrd="0" presId="urn:microsoft.com/office/officeart/2018/2/layout/IconVerticalSolidList"/>
    <dgm:cxn modelId="{281F3DB6-6348-4FD2-8F98-D3C5969CED45}" type="presParOf" srcId="{F9C225A3-8219-4F45-9389-7ADEE3D44AE4}" destId="{42E42709-3C6A-4A7B-A5AC-4A8A0888E57F}" srcOrd="3" destOrd="0" presId="urn:microsoft.com/office/officeart/2018/2/layout/IconVerticalSolidList"/>
    <dgm:cxn modelId="{F051F81A-657D-4E06-8DE3-CD7E9AB47CE0}" type="presParOf" srcId="{02872B87-502B-4DBE-9F08-3EE7C51EA1D1}" destId="{33FB00B5-87F8-497F-9282-9564F519FC99}" srcOrd="3" destOrd="0" presId="urn:microsoft.com/office/officeart/2018/2/layout/IconVerticalSolidList"/>
    <dgm:cxn modelId="{C0BB065C-D1FC-4B00-8443-8A2731A99026}" type="presParOf" srcId="{02872B87-502B-4DBE-9F08-3EE7C51EA1D1}" destId="{BDECB389-BBB9-4FC9-8DA3-D648D66B115B}" srcOrd="4" destOrd="0" presId="urn:microsoft.com/office/officeart/2018/2/layout/IconVerticalSolidList"/>
    <dgm:cxn modelId="{46C949C3-0626-4756-8B2A-DC22882AF45F}" type="presParOf" srcId="{BDECB389-BBB9-4FC9-8DA3-D648D66B115B}" destId="{205C305A-9CB9-498C-9D29-FC9331663C32}" srcOrd="0" destOrd="0" presId="urn:microsoft.com/office/officeart/2018/2/layout/IconVerticalSolidList"/>
    <dgm:cxn modelId="{8943281C-E188-43E1-A365-3DDBC03EBB26}" type="presParOf" srcId="{BDECB389-BBB9-4FC9-8DA3-D648D66B115B}" destId="{01178D4A-978E-47EA-A49B-29D32FE1007C}" srcOrd="1" destOrd="0" presId="urn:microsoft.com/office/officeart/2018/2/layout/IconVerticalSolidList"/>
    <dgm:cxn modelId="{D0EF0EEB-6224-4B0B-94D3-81E4AD75FE7D}" type="presParOf" srcId="{BDECB389-BBB9-4FC9-8DA3-D648D66B115B}" destId="{51BA7423-55D4-47BB-AE08-4020E0972649}" srcOrd="2" destOrd="0" presId="urn:microsoft.com/office/officeart/2018/2/layout/IconVerticalSolidList"/>
    <dgm:cxn modelId="{FBE117FF-30BE-4723-B9B1-E240A16FF647}" type="presParOf" srcId="{BDECB389-BBB9-4FC9-8DA3-D648D66B115B}" destId="{4D4DB9F5-98BB-4076-9E0E-88AE43C995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C6F00-3DF6-4339-879A-F251140ECF17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1AF2E-B14F-4209-8D28-C789178DFBAD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FFA9-2978-46E5-9926-EB33B1E0F865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SVM: Support Vector Machines</a:t>
          </a:r>
        </a:p>
      </dsp:txBody>
      <dsp:txXfrm>
        <a:off x="1642860" y="607"/>
        <a:ext cx="4985943" cy="1422390"/>
      </dsp:txXfrm>
    </dsp:sp>
    <dsp:sp modelId="{D1741D39-6534-41E9-8EAA-7BFB296F635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FDBCB-E176-4195-80EA-8A1F056D838D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42709-3C6A-4A7B-A5AC-4A8A0888E57F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DT: Decision Trees</a:t>
          </a:r>
        </a:p>
      </dsp:txBody>
      <dsp:txXfrm>
        <a:off x="1642860" y="1778595"/>
        <a:ext cx="4985943" cy="1422390"/>
      </dsp:txXfrm>
    </dsp:sp>
    <dsp:sp modelId="{205C305A-9CB9-498C-9D29-FC9331663C32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78D4A-978E-47EA-A49B-29D32FE1007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DB9F5-98BB-4076-9E0E-88AE43C9958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RF: Random Forests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15C1-7A46-4CBE-8C26-71154B134455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C1EE-5D86-4264-A851-B2530ABDD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03D4-7FBC-4C60-8C60-751C689F8CB4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87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64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5121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39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4045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286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84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1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03D4-7FBC-4C60-8C60-751C689F8CB4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0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72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11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19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527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732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32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A94B-700B-4B73-A1AC-6F33CF5EE3A0}" type="datetime1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support-vector-machine-introduction-to-machine-learning-algorithms-934a444fca47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edium.com/@chiragsehra42/decision-trees-explained-easily-28f23241248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towardsdatascience.com/understanding-random-forest-58381e0602d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46DD7-A86B-4BDD-8E87-69764FCA1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PCC5</a:t>
            </a:r>
            <a:br>
              <a:rPr lang="en-US" sz="60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AF820-D03E-4702-95F7-355FA3910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IE 4910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James Sloan 4/8/20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045E7-B46A-4FC2-AA83-5A8A84AB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3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B101C-09A6-4C39-9ACC-CFF829C06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68" y="310967"/>
            <a:ext cx="4808622" cy="110073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Number of tickets by week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0EA5F-8C6C-4C7E-B003-EB464228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E763963-5F95-4393-887A-9C04E596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5" y="1674546"/>
            <a:ext cx="58864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98BCC-1FB3-40C8-A60B-622721E7DB31}"/>
              </a:ext>
            </a:extLst>
          </p:cNvPr>
          <p:cNvSpPr txBox="1"/>
          <p:nvPr/>
        </p:nvSpPr>
        <p:spPr>
          <a:xfrm>
            <a:off x="6311225" y="1844842"/>
            <a:ext cx="397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variable of the three weekly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in tickets right before changes indicated in previous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indicate business responses to lower demand</a:t>
            </a:r>
          </a:p>
        </p:txBody>
      </p:sp>
    </p:spTree>
    <p:extLst>
      <p:ext uri="{BB962C8B-B14F-4D97-AF65-F5344CB8AC3E}">
        <p14:creationId xmlns:p14="http://schemas.microsoft.com/office/powerpoint/2010/main" val="177830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1D0-C434-4A02-ABBD-FF94C2D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Destination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81564-D8CB-4FD5-B3C5-E3E7271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4040226" cy="214249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 number of unique destinations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Madrid is most popular destination by far, and is surely driving our other metrics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C1944C-1AED-4FC6-AA23-F5D241E46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2" b="3"/>
          <a:stretch/>
        </p:blipFill>
        <p:spPr bwMode="auto">
          <a:xfrm>
            <a:off x="888603" y="1298771"/>
            <a:ext cx="4887354" cy="42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016A5-4E23-4AA2-8FE0-A97E9CB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1D0-C434-4A02-ABBD-FF94C2D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81564-D8CB-4FD5-B3C5-E3E7271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4131666" cy="164912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Most tickets are Promo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Could indicate a special event like a major soccer game that was linked to a promotion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22556B-62D9-45C4-8718-7A21EE06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345244"/>
            <a:ext cx="4887354" cy="416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3549E-35D8-42AF-A5B8-ADE668B3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41D0-C434-4A02-ABBD-FF94C2D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883" y="634983"/>
            <a:ext cx="8544957" cy="90274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Train Type     &amp;     Train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81564-D8CB-4FD5-B3C5-E3E72712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122" y="4863960"/>
            <a:ext cx="7388838" cy="13258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Most common by far is AVE type and Turista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Other types and classes make up very small proportion of total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0C0D5BA-BC0F-4207-A3CD-CE56FF39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47306"/>
            <a:ext cx="3829085" cy="29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8A91-3987-4678-BBAB-8D5123DD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0EC5E23-E06D-4A13-853A-6A010D76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3008" y="1547307"/>
            <a:ext cx="3889531" cy="331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9013-B7AB-446B-88F6-0DDF33A68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990" y="2492547"/>
            <a:ext cx="7947138" cy="93645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SVM: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1E8A-722A-4EBD-844A-8A778E52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350" y="3429000"/>
            <a:ext cx="6256173" cy="199052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Iterated over varied test ratio size and varied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Test ratio from 10% to 90% by 10% increments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 from 1 to 100 by increments of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Best C across all test ratios appears to be C=50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Results after that point are equal or insignificantly better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100502-D98B-4979-844D-C4E3F6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2" y="287248"/>
            <a:ext cx="6256174" cy="2205299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9D39A4B-6066-4C31-A16E-7C2A3081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72" y="2682353"/>
            <a:ext cx="2271721" cy="37241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E442-A754-427F-9172-D94B92CB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CC98-40FC-46E8-910D-4523CAC4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63" y="-425675"/>
            <a:ext cx="8564881" cy="17543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SVM : Sensitivity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B134-297C-47B1-A4E0-E492D0AA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582" y="1849198"/>
            <a:ext cx="3749378" cy="425418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models to 60% test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Local maximum before decline towards 90%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Very high scores regardless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Leads me to believe that the algorithm is emulating the company’s internal pricing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6164E-F7CD-49D2-B1AA-C8E77DEA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pic>
        <p:nvPicPr>
          <p:cNvPr id="1024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65620-5206-4390-9F4B-A2237193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935" y="1557937"/>
            <a:ext cx="6197647" cy="425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9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4D17-FE37-48DA-94B3-EF542D863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02" y="0"/>
            <a:ext cx="7268147" cy="105429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DT: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9970-5451-4CBD-984E-0548BE38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880" y="2362200"/>
            <a:ext cx="3352800" cy="256373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Iterated Max Depth from 1 to 10 by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model to Max Depth =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7311-2E42-40B0-B60D-808DFD4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5C7708-9E95-47D9-9CB8-8DF5849E5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423" y="2046528"/>
            <a:ext cx="6466457" cy="458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7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B2FF-0FC5-42C5-82A6-74AD280EE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519"/>
            <a:ext cx="6810944" cy="11762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RF: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AF3D-1BD1-4BF5-B39F-54354FE0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131453"/>
            <a:ext cx="8808719" cy="2726547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Iterated number of estimators and max leaf 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Estimators from 1 to 900 by 100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Nodes from 5 to 50 by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Plotted in 3 dimensions to easily visualize each parameter’s effect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Max leaf nodes seems to have greater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Chose number of estimators = 200, max leaf nodes =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C021-1875-4348-9849-D72E7757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47B7309-BDED-4461-9C8C-FA4D7BAC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1865" y="1172155"/>
            <a:ext cx="4389830" cy="290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FE26B-DD7B-4AD5-B1E9-471FE286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31"/>
          <a:stretch/>
        </p:blipFill>
        <p:spPr>
          <a:xfrm>
            <a:off x="838199" y="1233115"/>
            <a:ext cx="4389829" cy="2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811-8572-434D-B0DA-A46ACDF9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309" y="12536"/>
            <a:ext cx="8040693" cy="1125101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SVM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0E020-27F2-4876-B83A-A9A92676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435" y="2186530"/>
            <a:ext cx="3425687" cy="3272851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SVM had almost perfect prediction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Likely it recreated the companies internal pricing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Only 4 total mistakes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Useful for future predictions for this company ONLY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0E0FD-D328-4AE7-A8E8-DC8A714C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6F129-541D-4DFE-9DFA-8EDFF4E9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9" y="2051491"/>
            <a:ext cx="5850178" cy="3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811-8572-434D-B0DA-A46ACDF9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265" y="0"/>
            <a:ext cx="5602705" cy="9851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/>
              <a:t>DT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0E020-27F2-4876-B83A-A9A92676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688" y="2126974"/>
            <a:ext cx="3670851" cy="2474843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DT was also almost perfect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few more errors that SVM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26 total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Useful for predictions with this company ONLY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A25D3-1EEA-46F5-8768-F8ADB72B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F093E-26F7-44C5-B9FE-A9E757AA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4" y="2126974"/>
            <a:ext cx="6513484" cy="44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4A067-EC52-425E-B3C1-E1B861B7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28" y="1318193"/>
            <a:ext cx="3992676" cy="409302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Algorithms Used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A4DBD-CA8C-46BD-9F15-D56E4E9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7F7631-1AC5-4D34-B9E3-46D43204D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2500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17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811-8572-434D-B0DA-A46ACDF9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267" y="0"/>
            <a:ext cx="5602705" cy="1035649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RF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0E020-27F2-4876-B83A-A9A92676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869" y="2056814"/>
            <a:ext cx="2816436" cy="3260621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worst of the bunch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Still almost perfect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170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Slightly more useful for general predictions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Still most likely only useful for predictions with this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66E0-7653-4801-AA65-C7025FA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ECB01-D287-47C2-A03A-ABD7F329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" y="2066949"/>
            <a:ext cx="6767182" cy="47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8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490C-7573-4D91-A0CC-FD7AEC0B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21" y="174336"/>
            <a:ext cx="6749996" cy="77549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Conclusions &amp;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C8DB8-0814-485A-8D71-4177192F4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754" y="3915808"/>
            <a:ext cx="3665550" cy="775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SVM is the best predictor, least errors in 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4BA12-F4F0-431D-9C1C-04E6ADE8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8ACEC-7BA5-41F4-8E6C-A73A740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4678501"/>
            <a:ext cx="6301822" cy="2174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C39F2-9DDE-4F7A-B724-A0ED663791F8}"/>
              </a:ext>
            </a:extLst>
          </p:cNvPr>
          <p:cNvSpPr txBox="1"/>
          <p:nvPr/>
        </p:nvSpPr>
        <p:spPr>
          <a:xfrm>
            <a:off x="994821" y="914404"/>
            <a:ext cx="8109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had extremely high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0.99 –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Indicative of overfitting, these models are likely only useful for this particular company and this particular region of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SVM seems best (6 misclassifications)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has the lowest instances of incorrect 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DT is second best (26 misclassifications)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 is last (170 misclassifications)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for each model type based on random input is shown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“Promo” being the overwhelming majority, all methods tend to predict this in most random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lice Of White Bread On A White Background Stock Photo - Download ...">
            <a:extLst>
              <a:ext uri="{FF2B5EF4-FFF2-40B4-BE49-F238E27FC236}">
                <a16:creationId xmlns:a16="http://schemas.microsoft.com/office/drawing/2014/main" id="{D0D41EA5-E170-4F9D-8D20-E50240BB8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9533" b="25482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2595D-B5F3-43CF-A63A-C35C7F0C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Bread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AAE8-295F-443D-8F59-90591112D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Predicting the quality of bread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6C74-2EB7-4695-9F44-EAD340EA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76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7BA-1BF3-4610-81EB-BBEEAF1FD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8450" y="169857"/>
            <a:ext cx="9144000" cy="11526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A64A9-1ACC-4646-8AA3-E491A24BE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638" y="4408371"/>
            <a:ext cx="8460606" cy="23774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1599 total data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(‘fixed acidity’, ‘residual sugar’, ‘free sulfur dioxide’, ‘total sulfur dioxide’, and ‘alcohol’) have standard deviations &gt; 1. All other categories have very low variance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Indicates that other categories are mostly set to preferred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D556-A9FA-47EA-AC55-B1478010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761E7-02E5-454E-9D76-BD302CD1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22" y="1322520"/>
            <a:ext cx="10905064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0CE-AD42-4C84-B0F1-0F7B586B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8710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227F-1FE8-44DE-BEEA-7E154D7F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2136357"/>
            <a:ext cx="4299666" cy="324913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PH seems to be normally distributed about its mean of approximately 3.3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Relatively little variation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779E6-457F-442E-9BDC-98EE6254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2" y="1827781"/>
            <a:ext cx="4020280" cy="40330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83CC-A5D2-406C-A963-516AA93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0CE-AD42-4C84-B0F1-0F7B586B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699052" cy="8710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Residual Sugar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227F-1FE8-44DE-BEEA-7E154D7F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5" y="2136357"/>
            <a:ext cx="4891559" cy="324913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Cut-off point above 0, likely indicates a lower detection limit of the equipment.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general, it seems smaller is better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3198216-C316-42D4-93CA-793A50B3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07718"/>
            <a:ext cx="3765692" cy="36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3B61-F476-4649-849D-10C3C401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0CE-AD42-4C84-B0F1-0F7B586B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6" y="1265315"/>
            <a:ext cx="4949309" cy="8710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Alcohol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227F-1FE8-44DE-BEEA-7E154D7F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2233061"/>
            <a:ext cx="4299666" cy="31524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Cut off just below 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Could indicate sensor detection limit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However, it’s relatively high value is better explained by a process control throwing out anything below this point.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Could also indicate a minimum level needed for the process to work at all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41AB52-25BE-4BFF-BB55-EE17249C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61944"/>
            <a:ext cx="3765692" cy="37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6AA36-76AD-4677-A628-1788905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3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0CE-AD42-4C84-B0F1-0F7B586B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04" y="225785"/>
            <a:ext cx="6239095" cy="8710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Free sulfur dioxide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227F-1FE8-44DE-BEEA-7E154D7F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673" y="1096828"/>
            <a:ext cx="4299666" cy="141536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Fairly high variability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Average level is very low, but some values appear to be outliers</a:t>
            </a:r>
          </a:p>
        </p:txBody>
      </p:sp>
      <p:sp>
        <p:nvSpPr>
          <p:cNvPr id="16388" name="Isosceles Triangle 7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281A1C7-AAF3-4719-8359-1D763947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061430"/>
            <a:ext cx="2403236" cy="23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973DC-05F3-417F-B362-37BE58CB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B98B80-A8B2-4802-A272-04CF905C2371}"/>
              </a:ext>
            </a:extLst>
          </p:cNvPr>
          <p:cNvSpPr txBox="1">
            <a:spLocks/>
          </p:cNvSpPr>
          <p:nvPr/>
        </p:nvSpPr>
        <p:spPr>
          <a:xfrm>
            <a:off x="798640" y="3383236"/>
            <a:ext cx="6329059" cy="87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/>
              <a:t>Total sulfur dioxide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6529E83-46DA-4F14-ACBD-672A0805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148" y="4203805"/>
            <a:ext cx="2432148" cy="237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9519680-CEAE-4DEE-B605-F44F4C5B5855}"/>
              </a:ext>
            </a:extLst>
          </p:cNvPr>
          <p:cNvSpPr txBox="1">
            <a:spLocks/>
          </p:cNvSpPr>
          <p:nvPr/>
        </p:nvSpPr>
        <p:spPr>
          <a:xfrm>
            <a:off x="3578673" y="4417638"/>
            <a:ext cx="4299666" cy="1415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Similar variability to ‘free sulfur dioxide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Likely highly correlated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0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4DE-E6E0-440E-9592-8F445F39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3701671"/>
            <a:ext cx="10923638" cy="13176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SVM parameter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E8D5-BE0E-4B68-ADDC-A118EE88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019314"/>
            <a:ext cx="10923638" cy="149698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Tested with 20% test ratio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Varied C from 1 to 150 by 2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Lots of noise at this scale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Chose C=48 which is a local maximum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8F08D-DD69-49C8-858F-080429361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8" r="4" b="12883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A1751096-F373-47A1-868B-B59D4E31E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66"/>
          <a:stretch/>
        </p:blipFill>
        <p:spPr bwMode="auto">
          <a:xfrm>
            <a:off x="6141719" y="-683"/>
            <a:ext cx="6050280" cy="409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DB61-EF2F-4A0E-9AD7-53FD5909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z="120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6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4DE-E6E0-440E-9592-8F445F39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077057"/>
            <a:ext cx="10923638" cy="8992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DT parameter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E8D5-BE0E-4B68-ADDC-A118EE88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961562"/>
            <a:ext cx="10923638" cy="1573992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Tested with 20% test ratio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Varied max depth from 1 to 21 by 1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Lots of noise at this scale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Chose max depth = 6 which is a local maximum, and avoids overfitting as much as the higher depth values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9ECB5-BB49-451D-8AC5-2B2BDC932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69" b="2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DB61-EF2F-4A0E-9AD7-53FD5909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z="120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134350-380E-4797-94E3-2353D1C4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2" y="49017"/>
            <a:ext cx="5899482" cy="41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1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A6124-A527-459B-AE26-AD417BF1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SVM: Support Vector Machines -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2D05-D1DE-46AF-9E94-46C36DBD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SVM plots categorical training data in n-dimensions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Where n = number of (x</a:t>
            </a:r>
            <a:r>
              <a:rPr lang="en-US" sz="1100" baseline="-25000">
                <a:solidFill>
                  <a:schemeClr val="bg1"/>
                </a:solidFill>
              </a:rPr>
              <a:t>i</a:t>
            </a:r>
            <a:r>
              <a:rPr lang="en-US" sz="1100">
                <a:solidFill>
                  <a:schemeClr val="bg1"/>
                </a:solidFill>
              </a:rPr>
              <a:t>) input variables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Then it separates data by creating n-dimensional hyperplanes (shown in 2d) between each category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This effectively “chunks” classified training data into spatial regions.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Each classification has its own dedicated region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By using these spatial definitions, new data can be classified by inputting their parameters and seeing what region they fall into.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Varying the parameter C effectively adjusts the allowable error in training by determining how many data points are allowed to lie within the maximum margin.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bg1"/>
                </a:solidFill>
              </a:rPr>
              <a:t>This can adjust the effect of outliers to create more realistic and powerful prediction</a:t>
            </a:r>
          </a:p>
        </p:txBody>
      </p:sp>
      <p:pic>
        <p:nvPicPr>
          <p:cNvPr id="5122" name="Picture 2">
            <a:hlinkClick r:id="rId2"/>
            <a:extLst>
              <a:ext uri="{FF2B5EF4-FFF2-40B4-BE49-F238E27FC236}">
                <a16:creationId xmlns:a16="http://schemas.microsoft.com/office/drawing/2014/main" id="{AD7CEEB3-609A-46B3-BCAA-5EADDAA9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507" y="972608"/>
            <a:ext cx="4966488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EDDE-F956-49A4-83A0-12A43C5E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4DE-E6E0-440E-9592-8F445F39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42" y="4077057"/>
            <a:ext cx="10923638" cy="8992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RF parameter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E8D5-BE0E-4B68-ADDC-A118EE88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01" y="5154067"/>
            <a:ext cx="10923638" cy="1573992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Tested with 20% test ratio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Varied number of estimators from 1 to 900 by 100, varied max leaf nodes from 5 to 50 by 5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Used  </a:t>
            </a:r>
            <a:r>
              <a:rPr lang="en-US" sz="1200" dirty="0" err="1"/>
              <a:t>plot_trisurf</a:t>
            </a:r>
            <a:r>
              <a:rPr lang="en-US" sz="1200" dirty="0"/>
              <a:t> to create surface based on these parameters and the model score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Used the surface to choose number of estimators = 600, and max leaf nodes = 50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DB61-EF2F-4A0E-9AD7-53FD5909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z="120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DE5A66-6B2C-4F37-8DF7-52D10DF7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22" y="0"/>
            <a:ext cx="6159709" cy="40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229F9-7C71-4081-8031-7C679DC0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0" y="115503"/>
            <a:ext cx="6635512" cy="3976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913ED-014C-4091-9D87-BA84E74D4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12" y="4177238"/>
            <a:ext cx="3147312" cy="11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8BB-8BCC-46F9-9F6B-CA5F09A1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6" y="750667"/>
            <a:ext cx="10612654" cy="13938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Sensitivity analysis: </a:t>
            </a:r>
            <a:br>
              <a:rPr lang="en-US" dirty="0"/>
            </a:br>
            <a:r>
              <a:rPr lang="en-US" dirty="0"/>
              <a:t>All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0287-6757-45C4-A368-A4A83A2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530416"/>
            <a:ext cx="3538889" cy="451094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the model parameters found in previous slides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Iterated from 10% to 90% test ratio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Chose 30% as it is a local max for 2 of the 3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RF appears to be the best method at first glance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7FD1-84C3-4A93-A3BE-E4290BA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2E0A61CF-B9CC-4BF2-A604-EF90ACDA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86" y="2816352"/>
            <a:ext cx="5888014" cy="40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45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2489-0BD0-420E-B45A-237E957D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086683"/>
            <a:ext cx="10923638" cy="793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46655-A887-49CC-A3CB-F68685DB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764505"/>
            <a:ext cx="10923638" cy="209349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the mean and standard deviation of each input variable to create a random</a:t>
            </a:r>
            <a:br>
              <a:rPr lang="en-US" dirty="0"/>
            </a:br>
            <a:r>
              <a:rPr lang="en-US" dirty="0"/>
              <a:t>sample of 10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DT and RF tend to bias most of their answers to their “favorite” 2 outputs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a whole lot of agreement between the 3 methods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Tend to be in the same general range, but rarely agree on the exact</a:t>
            </a:r>
            <a:br>
              <a:rPr lang="en-US" dirty="0"/>
            </a:br>
            <a:r>
              <a:rPr lang="en-US" dirty="0"/>
              <a:t>quality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8E82F-B064-4BB9-8E4C-4BDBBB1C7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0" b="-1"/>
          <a:stretch/>
        </p:blipFill>
        <p:spPr>
          <a:xfrm>
            <a:off x="20" y="804452"/>
            <a:ext cx="4860738" cy="32872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B730C-A90A-4AA3-886B-B1B2B92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z="120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010DA-5A9E-4581-B7C4-F74FFFE5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79" y="-16098"/>
            <a:ext cx="7312057" cy="41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820E020-27F2-4876-B83A-A9A92676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4724213"/>
            <a:ext cx="8459130" cy="200384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RF failed to predict a single instance of the two lowest quality scores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DT failed to predict any of the single lowest quality scores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Model scores varied from 0.50 to 0.53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Given this small range, SVM seems the best. It tends to undershoot quality which is a much safer direction to bias for customer satisfaction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 recommend using the SVM model for future predictions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452AB-7E87-4BD2-B439-F0DFB25B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03283"/>
            <a:ext cx="3426704" cy="3015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36B2F0-2366-42E8-AFCF-4246B798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118659"/>
            <a:ext cx="3426704" cy="2985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D156-0614-4CDB-B7EC-F6B6FC70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073" y="1134451"/>
            <a:ext cx="3426704" cy="29534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A067-9C8A-44A8-84A8-095990ED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94438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1E1EB-1954-4AC5-8B9C-078B02910BD4}"/>
              </a:ext>
            </a:extLst>
          </p:cNvPr>
          <p:cNvSpPr txBox="1"/>
          <p:nvPr/>
        </p:nvSpPr>
        <p:spPr>
          <a:xfrm>
            <a:off x="330500" y="4171501"/>
            <a:ext cx="118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                RF Summary                                    SVM Summary                                  DT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9D811-8572-434D-B0DA-A46ACDF9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20" y="-152211"/>
            <a:ext cx="8508893" cy="1024415"/>
          </a:xfrm>
        </p:spPr>
        <p:txBody>
          <a:bodyPr>
            <a:normAutofit/>
          </a:bodyPr>
          <a:lstStyle/>
          <a:p>
            <a:r>
              <a:rPr lang="en-US" dirty="0"/>
              <a:t>Method Summaries</a:t>
            </a:r>
          </a:p>
        </p:txBody>
      </p:sp>
    </p:spTree>
    <p:extLst>
      <p:ext uri="{BB962C8B-B14F-4D97-AF65-F5344CB8AC3E}">
        <p14:creationId xmlns:p14="http://schemas.microsoft.com/office/powerpoint/2010/main" val="63326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ed on a white background - Unlimited Hotel Supply">
            <a:extLst>
              <a:ext uri="{FF2B5EF4-FFF2-40B4-BE49-F238E27FC236}">
                <a16:creationId xmlns:a16="http://schemas.microsoft.com/office/drawing/2014/main" id="{3921B5A2-220B-48C4-8F0E-B690D296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t="909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2E2A8-8107-4C60-AA1F-0A1CD987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Hotel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F596A-46BF-4421-8E2E-051B22411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488" y="4050832"/>
            <a:ext cx="5601428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Predicting whether or not a cancellation will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C8CF5-E88B-4569-85BD-3A7D58E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06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F70F-B4DC-4B93-8EE6-B5555B939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376" y="4182621"/>
            <a:ext cx="8380319" cy="7658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Statistical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2007D-3BED-4775-AF01-50187AC5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376" y="4948488"/>
            <a:ext cx="8380319" cy="121168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 has almost 120k data points ranging from 2015-2017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Majority “City Hotels”, located in the US, region of the Country unspecified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will focus on the (“</a:t>
            </a:r>
            <a:r>
              <a:rPr lang="en-US" sz="1600" dirty="0" err="1">
                <a:solidFill>
                  <a:schemeClr val="bg1"/>
                </a:solidFill>
              </a:rPr>
              <a:t>deposit_type</a:t>
            </a:r>
            <a:r>
              <a:rPr lang="en-US" sz="1600" dirty="0">
                <a:solidFill>
                  <a:schemeClr val="bg1"/>
                </a:solidFill>
              </a:rPr>
              <a:t>”, “</a:t>
            </a:r>
            <a:r>
              <a:rPr lang="en-US" sz="1600" dirty="0" err="1">
                <a:solidFill>
                  <a:schemeClr val="bg1"/>
                </a:solidFill>
              </a:rPr>
              <a:t>lead_times</a:t>
            </a:r>
            <a:r>
              <a:rPr lang="en-US" sz="1600" dirty="0">
                <a:solidFill>
                  <a:schemeClr val="bg1"/>
                </a:solidFill>
              </a:rPr>
              <a:t>”, and “</a:t>
            </a:r>
            <a:r>
              <a:rPr lang="en-US" sz="1600" dirty="0" err="1">
                <a:solidFill>
                  <a:schemeClr val="bg1"/>
                </a:solidFill>
              </a:rPr>
              <a:t>arrival_date_month</a:t>
            </a:r>
            <a:r>
              <a:rPr lang="en-US" sz="1600" dirty="0">
                <a:solidFill>
                  <a:schemeClr val="bg1"/>
                </a:solidFill>
              </a:rPr>
              <a:t>”)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EFB5D-F33E-4BB3-905E-3B8D821F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" y="1531334"/>
            <a:ext cx="4065647" cy="1524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A851-FEB6-4A84-BD26-F6190B18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74" y="1531334"/>
            <a:ext cx="3705333" cy="1509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3C3BE-2D33-41D3-BC6B-EE941E38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607" y="1529055"/>
            <a:ext cx="4136778" cy="15099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F8D4-3791-400C-9966-2AD209A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7355" y="5927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AFAB6-F6BC-4C77-AABA-E603B0A45647}"/>
              </a:ext>
            </a:extLst>
          </p:cNvPr>
          <p:cNvSpPr/>
          <p:nvPr/>
        </p:nvSpPr>
        <p:spPr>
          <a:xfrm>
            <a:off x="11059427" y="1529055"/>
            <a:ext cx="404261" cy="1524616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303D-F2AE-4D46-8A64-F5A9601BBB5E}"/>
              </a:ext>
            </a:extLst>
          </p:cNvPr>
          <p:cNvSpPr/>
          <p:nvPr/>
        </p:nvSpPr>
        <p:spPr>
          <a:xfrm>
            <a:off x="1123704" y="1510581"/>
            <a:ext cx="404261" cy="1524616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603BFB-A54B-4282-82E1-ABB5E3D70439}"/>
              </a:ext>
            </a:extLst>
          </p:cNvPr>
          <p:cNvSpPr/>
          <p:nvPr/>
        </p:nvSpPr>
        <p:spPr>
          <a:xfrm>
            <a:off x="2068597" y="1529055"/>
            <a:ext cx="583073" cy="1524616"/>
          </a:xfrm>
          <a:prstGeom prst="rect">
            <a:avLst/>
          </a:prstGeom>
          <a:solidFill>
            <a:srgbClr val="FFFF00">
              <a:alpha val="2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FE6B3-BC97-419A-B2E3-42E875A1D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376" y="4704967"/>
            <a:ext cx="8380319" cy="765867"/>
          </a:xfrm>
        </p:spPr>
        <p:txBody>
          <a:bodyPr>
            <a:normAutofit/>
          </a:bodyPr>
          <a:lstStyle/>
          <a:p>
            <a:r>
              <a:rPr lang="en-US" sz="4400"/>
              <a:t>Parameters of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3E4A-40E6-485E-B3D4-2CCFD649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376" y="5470832"/>
            <a:ext cx="8380319" cy="39096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To predict cancellation 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CD58B607-5D04-40BE-845A-AB174CDE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876669"/>
            <a:ext cx="3420533" cy="26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7867C39C-610D-416A-A366-5598A9999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5733" y="869935"/>
            <a:ext cx="3417966" cy="27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7B173753-707D-46FB-BE3B-15792A84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3496" y="842193"/>
            <a:ext cx="3515037" cy="24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053F-47F9-429A-8143-74BCBE14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7355" y="592717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22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7691-011F-4041-B539-BAC5CEAC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506" y="156081"/>
            <a:ext cx="6810944" cy="970077"/>
          </a:xfrm>
        </p:spPr>
        <p:txBody>
          <a:bodyPr>
            <a:normAutofit/>
          </a:bodyPr>
          <a:lstStyle/>
          <a:p>
            <a:r>
              <a:rPr lang="en-US" dirty="0"/>
              <a:t>SVM: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2B78-36A2-4DB5-95CE-086535200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058" y="1463042"/>
            <a:ext cx="3464560" cy="40426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 appeared to have no effect on model score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Unsure of reason why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Left C =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797C-D0EB-421D-A91C-FEE196E5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A18D-9A88-4B16-8B75-30AA32DA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80" y="4730679"/>
            <a:ext cx="2695479" cy="2004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D4684-94C2-4AEE-AF1E-09BCBD82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0" y="1156273"/>
            <a:ext cx="4113335" cy="3501434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CF68006-2D2F-4E2C-BC34-F828795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2" y="4684984"/>
            <a:ext cx="3069789" cy="21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7691-011F-4041-B539-BAC5CEAC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23629"/>
            <a:ext cx="6810944" cy="921951"/>
          </a:xfrm>
        </p:spPr>
        <p:txBody>
          <a:bodyPr>
            <a:normAutofit/>
          </a:bodyPr>
          <a:lstStyle/>
          <a:p>
            <a:r>
              <a:rPr lang="en-US" dirty="0"/>
              <a:t>DT: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2B78-36A2-4DB5-95CE-086535200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92430"/>
            <a:ext cx="3462153" cy="32342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Peak at max depth = 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is the value chosen for all further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A685-3751-4078-9ADC-7A60B45D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9BD660-AFF1-45A2-AECD-10774A12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1" y="1809550"/>
            <a:ext cx="5530617" cy="386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9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7691-011F-4041-B539-BAC5CEAC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716" y="0"/>
            <a:ext cx="6810944" cy="950826"/>
          </a:xfrm>
        </p:spPr>
        <p:txBody>
          <a:bodyPr>
            <a:normAutofit/>
          </a:bodyPr>
          <a:lstStyle/>
          <a:p>
            <a:r>
              <a:rPr lang="en-US" dirty="0"/>
              <a:t>SVM: param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2B78-36A2-4DB5-95CE-086535200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950826"/>
            <a:ext cx="9163250" cy="434099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Same method as before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Due to large size of data, less points could be reasonably calculated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Num </a:t>
            </a:r>
            <a:r>
              <a:rPr lang="en-US" dirty="0" err="1"/>
              <a:t>est</a:t>
            </a:r>
            <a:r>
              <a:rPr lang="en-US" dirty="0"/>
              <a:t> from 1 to 100 by 10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Max nodes from 5 to 25 by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Chose num </a:t>
            </a:r>
            <a:r>
              <a:rPr lang="en-US" dirty="0" err="1"/>
              <a:t>est</a:t>
            </a:r>
            <a:r>
              <a:rPr lang="en-US" dirty="0"/>
              <a:t> = 1, max nodes = 25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4D77-27A1-4361-BE14-22520D7F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39</a:t>
            </a:fld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75F14304-EC48-4CE9-9363-68E43444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72" y="3075272"/>
            <a:ext cx="5715031" cy="378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63FFE-44BD-4B28-A8ED-B035D947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DT: Decision Trees -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5788-7544-4C98-8D00-F0890D2D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3973943" cy="46974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trees are basically algorithmically generated flow charts.</a:t>
            </a:r>
          </a:p>
          <a:p>
            <a:r>
              <a:rPr lang="en-US" dirty="0">
                <a:solidFill>
                  <a:schemeClr val="bg1"/>
                </a:solidFill>
              </a:rPr>
              <a:t>They look at data and build a “tree” of “decisions” (hence the name) that eventually filter down to the identified output or y-variable.</a:t>
            </a:r>
          </a:p>
          <a:p>
            <a:r>
              <a:rPr lang="en-US" dirty="0">
                <a:solidFill>
                  <a:schemeClr val="bg1"/>
                </a:solidFill>
              </a:rPr>
              <a:t>The main parameter to change is the “max depth”, which limits the number of decisions made before an answer.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 max depth usually leads to good fit, but may lead to overfitting for the data at hand</a:t>
            </a:r>
          </a:p>
        </p:txBody>
      </p:sp>
      <p:pic>
        <p:nvPicPr>
          <p:cNvPr id="6146" name="Picture 2">
            <a:hlinkClick r:id="rId2"/>
            <a:extLst>
              <a:ext uri="{FF2B5EF4-FFF2-40B4-BE49-F238E27FC236}">
                <a16:creationId xmlns:a16="http://schemas.microsoft.com/office/drawing/2014/main" id="{B7601C80-FDCC-463B-AB8A-3531A176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8463" y="1374378"/>
            <a:ext cx="5689415" cy="355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7B0A8-B470-41EF-B9C6-8EAE48F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3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F2D6-7E49-43BA-B9F4-0A0A960EA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6" y="338244"/>
            <a:ext cx="8976359" cy="12802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6000" dirty="0"/>
              <a:t>Sensitivity analysis: </a:t>
            </a:r>
            <a:br>
              <a:rPr lang="en-US" sz="6000" dirty="0"/>
            </a:br>
            <a:r>
              <a:rPr lang="en-US" sz="6000" dirty="0"/>
              <a:t>All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DF4B-C7F2-475D-928D-EFBE9477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0545" y="3012707"/>
            <a:ext cx="2993457" cy="4081454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DT and RF are fairly flat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SVM appears to be overfitting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Chose 80% test to highlight predictive capability of DT and RF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F061-CA59-4DA0-AB77-5907AF52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40</a:t>
            </a:fld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7B90940-2937-4864-B5B0-A063DDC7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537" y="2757296"/>
            <a:ext cx="5946005" cy="408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57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42489-0BD0-420E-B45A-237E957D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46655-A887-49CC-A3CB-F68685DB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54" y="2160590"/>
            <a:ext cx="4472924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Used the mean and standard deviation of each input variable to create a random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sample of 10 points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SVM and RF have similar outputs, with SVM tending to bias toward 1 slightly more than RF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DT has some agreement with the other two methods, but not very much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F6823-69A4-4703-B913-0DCB6E52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96478"/>
            <a:ext cx="5143500" cy="46525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B730C-A90A-4AA3-886B-B1B2B92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defTabSz="9144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pPr marR="0" lvl="0" indent="0" defTabSz="9144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2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820E020-27F2-4876-B83A-A9A92676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73" y="4724213"/>
            <a:ext cx="8459130" cy="2003846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0 : no cancellation, 1 : cancellation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Model scores were very close, ranging from 0.74 to 0.75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DT did marginally better predicting no cancellation (+2% precision) but far worse predicting cancellation (-20 to 28% precision)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SVM missed only 1% of cancellations, and did better than RF in most measures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 recommend SVM for further predictions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A067-9C8A-44A8-84A8-095990ED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94438"/>
            <a:ext cx="683339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1E1EB-1954-4AC5-8B9C-078B02910BD4}"/>
              </a:ext>
            </a:extLst>
          </p:cNvPr>
          <p:cNvSpPr txBox="1"/>
          <p:nvPr/>
        </p:nvSpPr>
        <p:spPr>
          <a:xfrm>
            <a:off x="330500" y="4171501"/>
            <a:ext cx="118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A02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RF Summary                                    SVM Summary                                  DT 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9D811-8572-434D-B0DA-A46ACDF9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095" y="639792"/>
            <a:ext cx="8508893" cy="1024415"/>
          </a:xfrm>
        </p:spPr>
        <p:txBody>
          <a:bodyPr>
            <a:normAutofit/>
          </a:bodyPr>
          <a:lstStyle/>
          <a:p>
            <a:r>
              <a:rPr lang="en-US" dirty="0"/>
              <a:t>Method Summaries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93ECAE-33DA-48CE-BE23-B1127444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89" y="2202609"/>
            <a:ext cx="3574426" cy="19688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9669FB-33D5-4F10-97D8-120E4AB6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23" y="2204845"/>
            <a:ext cx="3574426" cy="19142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FE75F4-ECC9-41B9-BD72-A2DF3FDB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57" y="2202609"/>
            <a:ext cx="3514746" cy="19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098E-93C2-4FA1-A738-1DDB85A6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RF: Random Forests -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71-88E8-4936-BC59-4B284173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2160589"/>
            <a:ext cx="3986373" cy="46974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forests are made of many decision trees.</a:t>
            </a:r>
          </a:p>
          <a:p>
            <a:r>
              <a:rPr lang="en-US" dirty="0">
                <a:solidFill>
                  <a:schemeClr val="bg1"/>
                </a:solidFill>
              </a:rPr>
              <a:t>Each decision tree makes a prediction independently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the forest takes the most “popular” prediction and uses that</a:t>
            </a:r>
          </a:p>
          <a:p>
            <a:r>
              <a:rPr lang="en-US" dirty="0">
                <a:solidFill>
                  <a:schemeClr val="bg1"/>
                </a:solidFill>
              </a:rPr>
              <a:t>Very simple in nature, but they can quickly become computationally taxing</a:t>
            </a:r>
          </a:p>
          <a:p>
            <a:r>
              <a:rPr lang="en-US" dirty="0">
                <a:solidFill>
                  <a:schemeClr val="bg1"/>
                </a:solidFill>
              </a:rPr>
              <a:t>To change the nature of the forest, two parameters can change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estimators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# of first level decisions used by any one tree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Max “leaf” nodes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# of nodes at the bottom level of each tree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hlinkClick r:id="rId2"/>
            <a:extLst>
              <a:ext uri="{FF2B5EF4-FFF2-40B4-BE49-F238E27FC236}">
                <a16:creationId xmlns:a16="http://schemas.microsoft.com/office/drawing/2014/main" id="{6B8B53ED-039E-4AD1-BB0E-AD734181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0494" y="972608"/>
            <a:ext cx="4814514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F1B0-4CD1-482B-B9E0-57353749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rain White Background Free Images | All White Background">
            <a:extLst>
              <a:ext uri="{FF2B5EF4-FFF2-40B4-BE49-F238E27FC236}">
                <a16:creationId xmlns:a16="http://schemas.microsoft.com/office/drawing/2014/main" id="{C3E49403-7754-452C-BC10-4F5A803E8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r="1" b="1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18F37-11FA-4977-9DC9-1C8B5B53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Train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E0EB-9074-4D08-A43F-EE03EBC9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Predicting Ticket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A0C7-4A52-405F-9575-732C86B1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903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3490-1917-4027-BC09-029E1BA6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7284" y="671759"/>
            <a:ext cx="4299666" cy="1702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Length of train rides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A087-7062-4705-A50F-507D1906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7283" y="2252221"/>
            <a:ext cx="4299666" cy="27689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Seems to be “seasonal”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Repeating pattern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Change in pattern starting 6/01/19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more very short or very long trips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Average is pulled down by the very frequent short trips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5BAB2E-E178-4496-9D60-2DBB07CB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086" y="1637135"/>
            <a:ext cx="5576364" cy="531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26F5-7126-4CC5-860F-935C6AB5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B101C-09A6-4C39-9ACC-CFF829C06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0545"/>
            <a:ext cx="6416909" cy="1089010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Trip length average by week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18B80-8E40-4A4B-A278-72A0024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8BA7D7-3788-4B1B-96DA-E6526003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8" y="1768945"/>
            <a:ext cx="5705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3DDD5-C235-456B-A9EC-C9388211AF5E}"/>
              </a:ext>
            </a:extLst>
          </p:cNvPr>
          <p:cNvSpPr txBox="1"/>
          <p:nvPr/>
        </p:nvSpPr>
        <p:spPr>
          <a:xfrm>
            <a:off x="6641431" y="2069432"/>
            <a:ext cx="3304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trips are very short until 6/22 when the pattern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be a cancellation of local trips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5814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B101C-09A6-4C39-9ACC-CFF829C06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316" y="471388"/>
            <a:ext cx="7391401" cy="795938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Ticket price average by week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1E8E5-AC5D-4E15-8A0F-BA803E0C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61C861-D019-4371-BD88-2CC9AC6B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98" y="1768945"/>
            <a:ext cx="57721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BF248-CD1E-48AA-ACE5-86EEF2A900A7}"/>
              </a:ext>
            </a:extLst>
          </p:cNvPr>
          <p:cNvSpPr txBox="1"/>
          <p:nvPr/>
        </p:nvSpPr>
        <p:spPr>
          <a:xfrm>
            <a:off x="6497053" y="2101516"/>
            <a:ext cx="3561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prices start 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low when the trips become more uniform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indicate a decrease in cost associated with simplification of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also indicate the company capitalizing by surge pricing for seasonally busier times</a:t>
            </a:r>
          </a:p>
        </p:txBody>
      </p:sp>
    </p:spTree>
    <p:extLst>
      <p:ext uri="{BB962C8B-B14F-4D97-AF65-F5344CB8AC3E}">
        <p14:creationId xmlns:p14="http://schemas.microsoft.com/office/powerpoint/2010/main" val="66332610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1634</Words>
  <Application>Microsoft Office PowerPoint</Application>
  <PresentationFormat>Widescreen</PresentationFormat>
  <Paragraphs>255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Elephant</vt:lpstr>
      <vt:lpstr>Trebuchet MS</vt:lpstr>
      <vt:lpstr>Wingdings 3</vt:lpstr>
      <vt:lpstr>BrushVTI</vt:lpstr>
      <vt:lpstr>Facet</vt:lpstr>
      <vt:lpstr>PCC5 Supervised learning</vt:lpstr>
      <vt:lpstr>Algorithms Used</vt:lpstr>
      <vt:lpstr>SVM: Support Vector Machines - Explained</vt:lpstr>
      <vt:lpstr>DT: Decision Trees - Explained</vt:lpstr>
      <vt:lpstr>RF: Random Forests - Explained</vt:lpstr>
      <vt:lpstr>Train Dataset</vt:lpstr>
      <vt:lpstr>Length of train rides</vt:lpstr>
      <vt:lpstr>PowerPoint Presentation</vt:lpstr>
      <vt:lpstr>PowerPoint Presentation</vt:lpstr>
      <vt:lpstr>PowerPoint Presentation</vt:lpstr>
      <vt:lpstr>Destination</vt:lpstr>
      <vt:lpstr>Fare</vt:lpstr>
      <vt:lpstr>Train Type     &amp;     Train Class</vt:lpstr>
      <vt:lpstr>SVM: param analysis</vt:lpstr>
      <vt:lpstr>SVM : Sensitivity analysis</vt:lpstr>
      <vt:lpstr>DT: param analysis</vt:lpstr>
      <vt:lpstr>RF: Param analysis</vt:lpstr>
      <vt:lpstr>SVM Summary</vt:lpstr>
      <vt:lpstr>DT Summary</vt:lpstr>
      <vt:lpstr>RF Summary</vt:lpstr>
      <vt:lpstr>Conclusions &amp; Predictions</vt:lpstr>
      <vt:lpstr>Bread Dataset</vt:lpstr>
      <vt:lpstr>Stat summary</vt:lpstr>
      <vt:lpstr>PH</vt:lpstr>
      <vt:lpstr>Residual Sugar</vt:lpstr>
      <vt:lpstr>Alcohol </vt:lpstr>
      <vt:lpstr>Free sulfur dioxide</vt:lpstr>
      <vt:lpstr>SVM parameter analysis</vt:lpstr>
      <vt:lpstr>DT parameter analysis</vt:lpstr>
      <vt:lpstr>RF parameter analysis</vt:lpstr>
      <vt:lpstr>Sensitivity analysis:  All methods</vt:lpstr>
      <vt:lpstr>Predictions</vt:lpstr>
      <vt:lpstr>Method Summaries</vt:lpstr>
      <vt:lpstr>Hotel Dataset</vt:lpstr>
      <vt:lpstr>Statistical summary</vt:lpstr>
      <vt:lpstr>Parameters of interest</vt:lpstr>
      <vt:lpstr>SVM: param analysis</vt:lpstr>
      <vt:lpstr>DT: param analysis</vt:lpstr>
      <vt:lpstr>SVM: param analysis</vt:lpstr>
      <vt:lpstr>Sensitivity analysis:  All models</vt:lpstr>
      <vt:lpstr>Predictions</vt:lpstr>
      <vt:lpstr>Method 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PCC5 Supervised learning</dc:title>
  <dc:creator>James Sloan</dc:creator>
  <cp:lastModifiedBy>James Sloan</cp:lastModifiedBy>
  <cp:revision>4</cp:revision>
  <dcterms:created xsi:type="dcterms:W3CDTF">2020-04-11T23:23:54Z</dcterms:created>
  <dcterms:modified xsi:type="dcterms:W3CDTF">2020-04-11T23:36:58Z</dcterms:modified>
</cp:coreProperties>
</file>