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21"/>
  </p:notesMasterIdLst>
  <p:sldIdLst>
    <p:sldId id="256" r:id="rId2"/>
    <p:sldId id="262" r:id="rId3"/>
    <p:sldId id="257" r:id="rId4"/>
    <p:sldId id="266" r:id="rId5"/>
    <p:sldId id="265" r:id="rId6"/>
    <p:sldId id="258" r:id="rId7"/>
    <p:sldId id="267" r:id="rId8"/>
    <p:sldId id="263" r:id="rId9"/>
    <p:sldId id="273" r:id="rId10"/>
    <p:sldId id="268" r:id="rId11"/>
    <p:sldId id="269" r:id="rId12"/>
    <p:sldId id="270" r:id="rId13"/>
    <p:sldId id="271" r:id="rId14"/>
    <p:sldId id="264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7" d="100"/>
          <a:sy n="97" d="100"/>
        </p:scale>
        <p:origin x="105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hyperlink" Target="https://www.ncbi.nlm.nih.gov/pubmed/16177267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16177267" TargetMode="External"/><Relationship Id="rId7" Type="http://schemas.openxmlformats.org/officeDocument/2006/relationships/image" Target="../media/image16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FF223-9A65-4B7C-B3D1-B828F988F9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441038-7CE0-4327-8D4C-C856B2F0C1E1}">
      <dgm:prSet/>
      <dgm:spPr/>
      <dgm:t>
        <a:bodyPr/>
        <a:lstStyle/>
        <a:p>
          <a:r>
            <a:rPr lang="en-US" baseline="0"/>
            <a:t>~10,000,000 Americans are hard of hearing and ~1,000,000 are functionally deaf. (</a:t>
          </a:r>
          <a:r>
            <a:rPr lang="en-US" baseline="0">
              <a:hlinkClick xmlns:r="http://schemas.openxmlformats.org/officeDocument/2006/relationships" r:id="rId1"/>
            </a:rPr>
            <a:t>source</a:t>
          </a:r>
          <a:r>
            <a:rPr lang="en-US" baseline="0"/>
            <a:t>)</a:t>
          </a:r>
          <a:endParaRPr lang="en-US"/>
        </a:p>
      </dgm:t>
    </dgm:pt>
    <dgm:pt modelId="{422CD3A7-7DD7-478F-A35E-29251902A8A1}" type="parTrans" cxnId="{5A8613A9-4235-49FE-98CF-B3F0A665823C}">
      <dgm:prSet/>
      <dgm:spPr/>
      <dgm:t>
        <a:bodyPr/>
        <a:lstStyle/>
        <a:p>
          <a:endParaRPr lang="en-US"/>
        </a:p>
      </dgm:t>
    </dgm:pt>
    <dgm:pt modelId="{20221F0F-D391-4DC9-99EE-12519073711A}" type="sibTrans" cxnId="{5A8613A9-4235-49FE-98CF-B3F0A665823C}">
      <dgm:prSet/>
      <dgm:spPr/>
      <dgm:t>
        <a:bodyPr/>
        <a:lstStyle/>
        <a:p>
          <a:endParaRPr lang="en-US"/>
        </a:p>
      </dgm:t>
    </dgm:pt>
    <dgm:pt modelId="{A0F8DBE0-7E03-49BC-8693-3E6A0AAF318D}">
      <dgm:prSet/>
      <dgm:spPr/>
      <dgm:t>
        <a:bodyPr/>
        <a:lstStyle/>
        <a:p>
          <a:r>
            <a:rPr lang="en-US" baseline="0" dirty="0"/>
            <a:t>ASL is a common method of communication for deaf people and is well recognized in many parts of the world.</a:t>
          </a:r>
          <a:endParaRPr lang="en-US" dirty="0"/>
        </a:p>
      </dgm:t>
    </dgm:pt>
    <dgm:pt modelId="{9DD65473-58A4-4F21-B3BF-9D28B2FEE2D2}" type="parTrans" cxnId="{01965B9C-AE51-46F3-A01B-D26FFC3FD573}">
      <dgm:prSet/>
      <dgm:spPr/>
      <dgm:t>
        <a:bodyPr/>
        <a:lstStyle/>
        <a:p>
          <a:endParaRPr lang="en-US"/>
        </a:p>
      </dgm:t>
    </dgm:pt>
    <dgm:pt modelId="{E7229386-6FC4-4150-9E14-974E3D27A2F9}" type="sibTrans" cxnId="{01965B9C-AE51-46F3-A01B-D26FFC3FD573}">
      <dgm:prSet/>
      <dgm:spPr/>
      <dgm:t>
        <a:bodyPr/>
        <a:lstStyle/>
        <a:p>
          <a:endParaRPr lang="en-US"/>
        </a:p>
      </dgm:t>
    </dgm:pt>
    <dgm:pt modelId="{9583D569-E604-48FE-A8A0-8BA99778001F}">
      <dgm:prSet/>
      <dgm:spPr/>
      <dgm:t>
        <a:bodyPr/>
        <a:lstStyle/>
        <a:p>
          <a:r>
            <a:rPr lang="en-US" baseline="0"/>
            <a:t>With a well trained NN, someone without advanced knowledge of ASL could interpret basic signs as written text or speech through an additional layer of text to speech software.</a:t>
          </a:r>
          <a:endParaRPr lang="en-US"/>
        </a:p>
      </dgm:t>
    </dgm:pt>
    <dgm:pt modelId="{8AC670E5-41C1-4035-8739-0F4F19A5E1F3}" type="parTrans" cxnId="{526172DF-6836-4BCA-B782-9DB788F2B9A1}">
      <dgm:prSet/>
      <dgm:spPr/>
      <dgm:t>
        <a:bodyPr/>
        <a:lstStyle/>
        <a:p>
          <a:endParaRPr lang="en-US"/>
        </a:p>
      </dgm:t>
    </dgm:pt>
    <dgm:pt modelId="{9B11CFCA-E55A-44C6-8789-7B05E7B22927}" type="sibTrans" cxnId="{526172DF-6836-4BCA-B782-9DB788F2B9A1}">
      <dgm:prSet/>
      <dgm:spPr/>
      <dgm:t>
        <a:bodyPr/>
        <a:lstStyle/>
        <a:p>
          <a:endParaRPr lang="en-US"/>
        </a:p>
      </dgm:t>
    </dgm:pt>
    <dgm:pt modelId="{E95D45BC-9862-45E4-BE08-F72C628E3240}">
      <dgm:prSet/>
      <dgm:spPr/>
      <dgm:t>
        <a:bodyPr/>
        <a:lstStyle/>
        <a:p>
          <a:r>
            <a:rPr lang="en-US" i="1" baseline="0" dirty="0"/>
            <a:t>While most sign language is word based and not letter based, this dataset provides a starting point for looking at letters to see how well a machine could understand sign language.</a:t>
          </a:r>
          <a:endParaRPr lang="en-US" dirty="0"/>
        </a:p>
      </dgm:t>
    </dgm:pt>
    <dgm:pt modelId="{981B7D70-E6C1-4B66-B46D-D035417501E8}" type="parTrans" cxnId="{72CDC409-0956-41E8-BF86-28078C2F224D}">
      <dgm:prSet/>
      <dgm:spPr/>
      <dgm:t>
        <a:bodyPr/>
        <a:lstStyle/>
        <a:p>
          <a:endParaRPr lang="en-US"/>
        </a:p>
      </dgm:t>
    </dgm:pt>
    <dgm:pt modelId="{50D8B083-7D37-4828-8366-9C0E8CC1D0FB}" type="sibTrans" cxnId="{72CDC409-0956-41E8-BF86-28078C2F224D}">
      <dgm:prSet/>
      <dgm:spPr/>
      <dgm:t>
        <a:bodyPr/>
        <a:lstStyle/>
        <a:p>
          <a:endParaRPr lang="en-US"/>
        </a:p>
      </dgm:t>
    </dgm:pt>
    <dgm:pt modelId="{EA98F699-B9D0-4DD3-A0CA-84213430BFA0}" type="pres">
      <dgm:prSet presAssocID="{103FF223-9A65-4B7C-B3D1-B828F988F979}" presName="root" presStyleCnt="0">
        <dgm:presLayoutVars>
          <dgm:dir/>
          <dgm:resizeHandles val="exact"/>
        </dgm:presLayoutVars>
      </dgm:prSet>
      <dgm:spPr/>
    </dgm:pt>
    <dgm:pt modelId="{A9DC9A8E-E3BF-43E1-8E8F-25502C97FB94}" type="pres">
      <dgm:prSet presAssocID="{05441038-7CE0-4327-8D4C-C856B2F0C1E1}" presName="compNode" presStyleCnt="0"/>
      <dgm:spPr/>
    </dgm:pt>
    <dgm:pt modelId="{9FAFB59A-6650-496F-9C31-97320C7B9C56}" type="pres">
      <dgm:prSet presAssocID="{05441038-7CE0-4327-8D4C-C856B2F0C1E1}" presName="bgRect" presStyleLbl="bgShp" presStyleIdx="0" presStyleCnt="3"/>
      <dgm:spPr/>
    </dgm:pt>
    <dgm:pt modelId="{18D79B0C-D7B0-40E6-8FF5-5E330CE419C1}" type="pres">
      <dgm:prSet presAssocID="{05441038-7CE0-4327-8D4C-C856B2F0C1E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FF710420-ED06-4AF0-8D08-A13908E9F8FC}" type="pres">
      <dgm:prSet presAssocID="{05441038-7CE0-4327-8D4C-C856B2F0C1E1}" presName="spaceRect" presStyleCnt="0"/>
      <dgm:spPr/>
    </dgm:pt>
    <dgm:pt modelId="{9943E039-C801-45E8-AAFF-9C4525817F2D}" type="pres">
      <dgm:prSet presAssocID="{05441038-7CE0-4327-8D4C-C856B2F0C1E1}" presName="parTx" presStyleLbl="revTx" presStyleIdx="0" presStyleCnt="4">
        <dgm:presLayoutVars>
          <dgm:chMax val="0"/>
          <dgm:chPref val="0"/>
        </dgm:presLayoutVars>
      </dgm:prSet>
      <dgm:spPr/>
    </dgm:pt>
    <dgm:pt modelId="{D564D455-4053-4AB1-B477-91678C907026}" type="pres">
      <dgm:prSet presAssocID="{20221F0F-D391-4DC9-99EE-12519073711A}" presName="sibTrans" presStyleCnt="0"/>
      <dgm:spPr/>
    </dgm:pt>
    <dgm:pt modelId="{7623167B-CB03-4E85-B945-99977801AD2C}" type="pres">
      <dgm:prSet presAssocID="{A0F8DBE0-7E03-49BC-8693-3E6A0AAF318D}" presName="compNode" presStyleCnt="0"/>
      <dgm:spPr/>
    </dgm:pt>
    <dgm:pt modelId="{4D86A5F9-2824-44CB-A53B-1456D106217E}" type="pres">
      <dgm:prSet presAssocID="{A0F8DBE0-7E03-49BC-8693-3E6A0AAF318D}" presName="bgRect" presStyleLbl="bgShp" presStyleIdx="1" presStyleCnt="3"/>
      <dgm:spPr/>
    </dgm:pt>
    <dgm:pt modelId="{D0A39678-60C0-4A5F-920A-97C44E9C6D36}" type="pres">
      <dgm:prSet presAssocID="{A0F8DBE0-7E03-49BC-8693-3E6A0AAF318D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86E28F60-7EFF-4F71-B461-43A2CAD67F7E}" type="pres">
      <dgm:prSet presAssocID="{A0F8DBE0-7E03-49BC-8693-3E6A0AAF318D}" presName="spaceRect" presStyleCnt="0"/>
      <dgm:spPr/>
    </dgm:pt>
    <dgm:pt modelId="{F1958456-CA64-4BB8-8B7D-A0A165B412AA}" type="pres">
      <dgm:prSet presAssocID="{A0F8DBE0-7E03-49BC-8693-3E6A0AAF318D}" presName="parTx" presStyleLbl="revTx" presStyleIdx="1" presStyleCnt="4">
        <dgm:presLayoutVars>
          <dgm:chMax val="0"/>
          <dgm:chPref val="0"/>
        </dgm:presLayoutVars>
      </dgm:prSet>
      <dgm:spPr/>
    </dgm:pt>
    <dgm:pt modelId="{73F07CEF-A995-4010-AD33-64E6F2BB4C20}" type="pres">
      <dgm:prSet presAssocID="{E7229386-6FC4-4150-9E14-974E3D27A2F9}" presName="sibTrans" presStyleCnt="0"/>
      <dgm:spPr/>
    </dgm:pt>
    <dgm:pt modelId="{6440A05D-2323-4795-8B94-34684E8212D2}" type="pres">
      <dgm:prSet presAssocID="{9583D569-E604-48FE-A8A0-8BA99778001F}" presName="compNode" presStyleCnt="0"/>
      <dgm:spPr/>
    </dgm:pt>
    <dgm:pt modelId="{7F06CAC4-ACD8-4964-872A-8D3928929083}" type="pres">
      <dgm:prSet presAssocID="{9583D569-E604-48FE-A8A0-8BA99778001F}" presName="bgRect" presStyleLbl="bgShp" presStyleIdx="2" presStyleCnt="3"/>
      <dgm:spPr/>
    </dgm:pt>
    <dgm:pt modelId="{8B62E744-2B25-4BEE-9765-9CCD1C6B3BB3}" type="pres">
      <dgm:prSet presAssocID="{9583D569-E604-48FE-A8A0-8BA99778001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32DF222-266F-40D6-9ACB-FCE8C52B8A99}" type="pres">
      <dgm:prSet presAssocID="{9583D569-E604-48FE-A8A0-8BA99778001F}" presName="spaceRect" presStyleCnt="0"/>
      <dgm:spPr/>
    </dgm:pt>
    <dgm:pt modelId="{15FE85B6-51B9-4C85-B294-233FF5B0DC28}" type="pres">
      <dgm:prSet presAssocID="{9583D569-E604-48FE-A8A0-8BA99778001F}" presName="parTx" presStyleLbl="revTx" presStyleIdx="2" presStyleCnt="4">
        <dgm:presLayoutVars>
          <dgm:chMax val="0"/>
          <dgm:chPref val="0"/>
        </dgm:presLayoutVars>
      </dgm:prSet>
      <dgm:spPr/>
    </dgm:pt>
    <dgm:pt modelId="{2FD63364-5BE7-445C-8B1C-84E1C3EF5E14}" type="pres">
      <dgm:prSet presAssocID="{9583D569-E604-48FE-A8A0-8BA99778001F}" presName="desTx" presStyleLbl="revTx" presStyleIdx="3" presStyleCnt="4">
        <dgm:presLayoutVars/>
      </dgm:prSet>
      <dgm:spPr/>
    </dgm:pt>
  </dgm:ptLst>
  <dgm:cxnLst>
    <dgm:cxn modelId="{72CDC409-0956-41E8-BF86-28078C2F224D}" srcId="{9583D569-E604-48FE-A8A0-8BA99778001F}" destId="{E95D45BC-9862-45E4-BE08-F72C628E3240}" srcOrd="0" destOrd="0" parTransId="{981B7D70-E6C1-4B66-B46D-D035417501E8}" sibTransId="{50D8B083-7D37-4828-8366-9C0E8CC1D0FB}"/>
    <dgm:cxn modelId="{F3F10D47-B79A-45CF-817F-2CA2596DE1E0}" type="presOf" srcId="{E95D45BC-9862-45E4-BE08-F72C628E3240}" destId="{2FD63364-5BE7-445C-8B1C-84E1C3EF5E14}" srcOrd="0" destOrd="0" presId="urn:microsoft.com/office/officeart/2018/2/layout/IconVerticalSolidList"/>
    <dgm:cxn modelId="{6B32766C-A7D9-4429-8582-E3CBA18C6582}" type="presOf" srcId="{A0F8DBE0-7E03-49BC-8693-3E6A0AAF318D}" destId="{F1958456-CA64-4BB8-8B7D-A0A165B412AA}" srcOrd="0" destOrd="0" presId="urn:microsoft.com/office/officeart/2018/2/layout/IconVerticalSolidList"/>
    <dgm:cxn modelId="{01965B9C-AE51-46F3-A01B-D26FFC3FD573}" srcId="{103FF223-9A65-4B7C-B3D1-B828F988F979}" destId="{A0F8DBE0-7E03-49BC-8693-3E6A0AAF318D}" srcOrd="1" destOrd="0" parTransId="{9DD65473-58A4-4F21-B3BF-9D28B2FEE2D2}" sibTransId="{E7229386-6FC4-4150-9E14-974E3D27A2F9}"/>
    <dgm:cxn modelId="{5A8613A9-4235-49FE-98CF-B3F0A665823C}" srcId="{103FF223-9A65-4B7C-B3D1-B828F988F979}" destId="{05441038-7CE0-4327-8D4C-C856B2F0C1E1}" srcOrd="0" destOrd="0" parTransId="{422CD3A7-7DD7-478F-A35E-29251902A8A1}" sibTransId="{20221F0F-D391-4DC9-99EE-12519073711A}"/>
    <dgm:cxn modelId="{9AEFF4B7-3B5A-4D2C-A83A-2125E0313BB6}" type="presOf" srcId="{9583D569-E604-48FE-A8A0-8BA99778001F}" destId="{15FE85B6-51B9-4C85-B294-233FF5B0DC28}" srcOrd="0" destOrd="0" presId="urn:microsoft.com/office/officeart/2018/2/layout/IconVerticalSolidList"/>
    <dgm:cxn modelId="{CC8F6CC2-FA57-4E88-ABE9-44D3FF5A8F21}" type="presOf" srcId="{103FF223-9A65-4B7C-B3D1-B828F988F979}" destId="{EA98F699-B9D0-4DD3-A0CA-84213430BFA0}" srcOrd="0" destOrd="0" presId="urn:microsoft.com/office/officeart/2018/2/layout/IconVerticalSolidList"/>
    <dgm:cxn modelId="{526172DF-6836-4BCA-B782-9DB788F2B9A1}" srcId="{103FF223-9A65-4B7C-B3D1-B828F988F979}" destId="{9583D569-E604-48FE-A8A0-8BA99778001F}" srcOrd="2" destOrd="0" parTransId="{8AC670E5-41C1-4035-8739-0F4F19A5E1F3}" sibTransId="{9B11CFCA-E55A-44C6-8789-7B05E7B22927}"/>
    <dgm:cxn modelId="{147FDFE9-77C3-4564-9E28-D3CAC641F3F9}" type="presOf" srcId="{05441038-7CE0-4327-8D4C-C856B2F0C1E1}" destId="{9943E039-C801-45E8-AAFF-9C4525817F2D}" srcOrd="0" destOrd="0" presId="urn:microsoft.com/office/officeart/2018/2/layout/IconVerticalSolidList"/>
    <dgm:cxn modelId="{80D9A68E-F1F7-4721-AE3C-23F8A1E37FEC}" type="presParOf" srcId="{EA98F699-B9D0-4DD3-A0CA-84213430BFA0}" destId="{A9DC9A8E-E3BF-43E1-8E8F-25502C97FB94}" srcOrd="0" destOrd="0" presId="urn:microsoft.com/office/officeart/2018/2/layout/IconVerticalSolidList"/>
    <dgm:cxn modelId="{51075AE3-9C48-493A-ABFD-A091D9C6F457}" type="presParOf" srcId="{A9DC9A8E-E3BF-43E1-8E8F-25502C97FB94}" destId="{9FAFB59A-6650-496F-9C31-97320C7B9C56}" srcOrd="0" destOrd="0" presId="urn:microsoft.com/office/officeart/2018/2/layout/IconVerticalSolidList"/>
    <dgm:cxn modelId="{FC73AA83-2773-48FF-A4E7-6F5179C32F4D}" type="presParOf" srcId="{A9DC9A8E-E3BF-43E1-8E8F-25502C97FB94}" destId="{18D79B0C-D7B0-40E6-8FF5-5E330CE419C1}" srcOrd="1" destOrd="0" presId="urn:microsoft.com/office/officeart/2018/2/layout/IconVerticalSolidList"/>
    <dgm:cxn modelId="{614D1BC0-B039-45FF-B3FF-7CEE946F2BE4}" type="presParOf" srcId="{A9DC9A8E-E3BF-43E1-8E8F-25502C97FB94}" destId="{FF710420-ED06-4AF0-8D08-A13908E9F8FC}" srcOrd="2" destOrd="0" presId="urn:microsoft.com/office/officeart/2018/2/layout/IconVerticalSolidList"/>
    <dgm:cxn modelId="{6192E755-CF9C-4355-967A-C9CBA9D03ED6}" type="presParOf" srcId="{A9DC9A8E-E3BF-43E1-8E8F-25502C97FB94}" destId="{9943E039-C801-45E8-AAFF-9C4525817F2D}" srcOrd="3" destOrd="0" presId="urn:microsoft.com/office/officeart/2018/2/layout/IconVerticalSolidList"/>
    <dgm:cxn modelId="{8970A841-2CC5-40A1-81F6-9A690E65D16F}" type="presParOf" srcId="{EA98F699-B9D0-4DD3-A0CA-84213430BFA0}" destId="{D564D455-4053-4AB1-B477-91678C907026}" srcOrd="1" destOrd="0" presId="urn:microsoft.com/office/officeart/2018/2/layout/IconVerticalSolidList"/>
    <dgm:cxn modelId="{F98B0CD0-E2F9-4F47-A415-1B96A7156FEB}" type="presParOf" srcId="{EA98F699-B9D0-4DD3-A0CA-84213430BFA0}" destId="{7623167B-CB03-4E85-B945-99977801AD2C}" srcOrd="2" destOrd="0" presId="urn:microsoft.com/office/officeart/2018/2/layout/IconVerticalSolidList"/>
    <dgm:cxn modelId="{CCA38E5D-3429-4348-ACE3-76BFD7F8A34F}" type="presParOf" srcId="{7623167B-CB03-4E85-B945-99977801AD2C}" destId="{4D86A5F9-2824-44CB-A53B-1456D106217E}" srcOrd="0" destOrd="0" presId="urn:microsoft.com/office/officeart/2018/2/layout/IconVerticalSolidList"/>
    <dgm:cxn modelId="{2DFC7691-6538-46B5-A36A-A76811494162}" type="presParOf" srcId="{7623167B-CB03-4E85-B945-99977801AD2C}" destId="{D0A39678-60C0-4A5F-920A-97C44E9C6D36}" srcOrd="1" destOrd="0" presId="urn:microsoft.com/office/officeart/2018/2/layout/IconVerticalSolidList"/>
    <dgm:cxn modelId="{F6EA59CE-2941-4603-BDE8-81BDA2687E35}" type="presParOf" srcId="{7623167B-CB03-4E85-B945-99977801AD2C}" destId="{86E28F60-7EFF-4F71-B461-43A2CAD67F7E}" srcOrd="2" destOrd="0" presId="urn:microsoft.com/office/officeart/2018/2/layout/IconVerticalSolidList"/>
    <dgm:cxn modelId="{8119CE64-3735-4EB2-B224-E3FE87EA21D4}" type="presParOf" srcId="{7623167B-CB03-4E85-B945-99977801AD2C}" destId="{F1958456-CA64-4BB8-8B7D-A0A165B412AA}" srcOrd="3" destOrd="0" presId="urn:microsoft.com/office/officeart/2018/2/layout/IconVerticalSolidList"/>
    <dgm:cxn modelId="{3E21100D-D878-4D6B-B043-295C35DD3041}" type="presParOf" srcId="{EA98F699-B9D0-4DD3-A0CA-84213430BFA0}" destId="{73F07CEF-A995-4010-AD33-64E6F2BB4C20}" srcOrd="3" destOrd="0" presId="urn:microsoft.com/office/officeart/2018/2/layout/IconVerticalSolidList"/>
    <dgm:cxn modelId="{51D63C64-E4F3-4FEB-A3B1-C9518CDC2475}" type="presParOf" srcId="{EA98F699-B9D0-4DD3-A0CA-84213430BFA0}" destId="{6440A05D-2323-4795-8B94-34684E8212D2}" srcOrd="4" destOrd="0" presId="urn:microsoft.com/office/officeart/2018/2/layout/IconVerticalSolidList"/>
    <dgm:cxn modelId="{BFB4548B-A58E-4D9A-AD97-771C2ED1FC35}" type="presParOf" srcId="{6440A05D-2323-4795-8B94-34684E8212D2}" destId="{7F06CAC4-ACD8-4964-872A-8D3928929083}" srcOrd="0" destOrd="0" presId="urn:microsoft.com/office/officeart/2018/2/layout/IconVerticalSolidList"/>
    <dgm:cxn modelId="{6D70E31A-FAF2-405B-AAF5-BFFDD49FA240}" type="presParOf" srcId="{6440A05D-2323-4795-8B94-34684E8212D2}" destId="{8B62E744-2B25-4BEE-9765-9CCD1C6B3BB3}" srcOrd="1" destOrd="0" presId="urn:microsoft.com/office/officeart/2018/2/layout/IconVerticalSolidList"/>
    <dgm:cxn modelId="{67F3E76B-7413-4430-B1D4-B29984E4A96B}" type="presParOf" srcId="{6440A05D-2323-4795-8B94-34684E8212D2}" destId="{732DF222-266F-40D6-9ACB-FCE8C52B8A99}" srcOrd="2" destOrd="0" presId="urn:microsoft.com/office/officeart/2018/2/layout/IconVerticalSolidList"/>
    <dgm:cxn modelId="{A00BCF86-581F-44EA-A1A6-5D5C5703630D}" type="presParOf" srcId="{6440A05D-2323-4795-8B94-34684E8212D2}" destId="{15FE85B6-51B9-4C85-B294-233FF5B0DC28}" srcOrd="3" destOrd="0" presId="urn:microsoft.com/office/officeart/2018/2/layout/IconVerticalSolidList"/>
    <dgm:cxn modelId="{4CFFE786-7417-4D13-829A-4E1D9DACBC6F}" type="presParOf" srcId="{6440A05D-2323-4795-8B94-34684E8212D2}" destId="{2FD63364-5BE7-445C-8B1C-84E1C3EF5E1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FB59A-6650-496F-9C31-97320C7B9C56}">
      <dsp:nvSpPr>
        <dsp:cNvPr id="0" name=""/>
        <dsp:cNvSpPr/>
      </dsp:nvSpPr>
      <dsp:spPr>
        <a:xfrm>
          <a:off x="0" y="593"/>
          <a:ext cx="10945090" cy="13890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79B0C-D7B0-40E6-8FF5-5E330CE419C1}">
      <dsp:nvSpPr>
        <dsp:cNvPr id="0" name=""/>
        <dsp:cNvSpPr/>
      </dsp:nvSpPr>
      <dsp:spPr>
        <a:xfrm>
          <a:off x="420194" y="313135"/>
          <a:ext cx="763990" cy="76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3E039-C801-45E8-AAFF-9C4525817F2D}">
      <dsp:nvSpPr>
        <dsp:cNvPr id="0" name=""/>
        <dsp:cNvSpPr/>
      </dsp:nvSpPr>
      <dsp:spPr>
        <a:xfrm>
          <a:off x="1604380" y="593"/>
          <a:ext cx="9340709" cy="138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10" tIns="147010" rIns="147010" bIns="1470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~10,000,000 Americans are hard of hearing and ~1,000,000 are functionally deaf. (</a:t>
          </a:r>
          <a:r>
            <a:rPr lang="en-US" sz="1900" kern="1200" baseline="0">
              <a:hlinkClick xmlns:r="http://schemas.openxmlformats.org/officeDocument/2006/relationships" r:id="rId3"/>
            </a:rPr>
            <a:t>source</a:t>
          </a:r>
          <a:r>
            <a:rPr lang="en-US" sz="1900" kern="1200" baseline="0"/>
            <a:t>)</a:t>
          </a:r>
          <a:endParaRPr lang="en-US" sz="1900" kern="1200"/>
        </a:p>
      </dsp:txBody>
      <dsp:txXfrm>
        <a:off x="1604380" y="593"/>
        <a:ext cx="9340709" cy="1389073"/>
      </dsp:txXfrm>
    </dsp:sp>
    <dsp:sp modelId="{4D86A5F9-2824-44CB-A53B-1456D106217E}">
      <dsp:nvSpPr>
        <dsp:cNvPr id="0" name=""/>
        <dsp:cNvSpPr/>
      </dsp:nvSpPr>
      <dsp:spPr>
        <a:xfrm>
          <a:off x="0" y="1736935"/>
          <a:ext cx="10945090" cy="13890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39678-60C0-4A5F-920A-97C44E9C6D36}">
      <dsp:nvSpPr>
        <dsp:cNvPr id="0" name=""/>
        <dsp:cNvSpPr/>
      </dsp:nvSpPr>
      <dsp:spPr>
        <a:xfrm>
          <a:off x="420194" y="2049477"/>
          <a:ext cx="763990" cy="76399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58456-CA64-4BB8-8B7D-A0A165B412AA}">
      <dsp:nvSpPr>
        <dsp:cNvPr id="0" name=""/>
        <dsp:cNvSpPr/>
      </dsp:nvSpPr>
      <dsp:spPr>
        <a:xfrm>
          <a:off x="1604380" y="1736935"/>
          <a:ext cx="9340709" cy="138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10" tIns="147010" rIns="147010" bIns="1470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ASL is a common method of communication for deaf people and is well recognized in many parts of the world.</a:t>
          </a:r>
          <a:endParaRPr lang="en-US" sz="1900" kern="1200" dirty="0"/>
        </a:p>
      </dsp:txBody>
      <dsp:txXfrm>
        <a:off x="1604380" y="1736935"/>
        <a:ext cx="9340709" cy="1389073"/>
      </dsp:txXfrm>
    </dsp:sp>
    <dsp:sp modelId="{7F06CAC4-ACD8-4964-872A-8D3928929083}">
      <dsp:nvSpPr>
        <dsp:cNvPr id="0" name=""/>
        <dsp:cNvSpPr/>
      </dsp:nvSpPr>
      <dsp:spPr>
        <a:xfrm>
          <a:off x="0" y="3473277"/>
          <a:ext cx="10945090" cy="138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2E744-2B25-4BEE-9765-9CCD1C6B3BB3}">
      <dsp:nvSpPr>
        <dsp:cNvPr id="0" name=""/>
        <dsp:cNvSpPr/>
      </dsp:nvSpPr>
      <dsp:spPr>
        <a:xfrm>
          <a:off x="420194" y="3785819"/>
          <a:ext cx="763990" cy="76399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E85B6-51B9-4C85-B294-233FF5B0DC28}">
      <dsp:nvSpPr>
        <dsp:cNvPr id="0" name=""/>
        <dsp:cNvSpPr/>
      </dsp:nvSpPr>
      <dsp:spPr>
        <a:xfrm>
          <a:off x="1604380" y="3473277"/>
          <a:ext cx="4925290" cy="138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10" tIns="147010" rIns="147010" bIns="1470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With a well trained NN, someone without advanced knowledge of ASL could interpret basic signs as written text or speech through an additional layer of text to speech software.</a:t>
          </a:r>
          <a:endParaRPr lang="en-US" sz="1900" kern="1200"/>
        </a:p>
      </dsp:txBody>
      <dsp:txXfrm>
        <a:off x="1604380" y="3473277"/>
        <a:ext cx="4925290" cy="1389073"/>
      </dsp:txXfrm>
    </dsp:sp>
    <dsp:sp modelId="{2FD63364-5BE7-445C-8B1C-84E1C3EF5E14}">
      <dsp:nvSpPr>
        <dsp:cNvPr id="0" name=""/>
        <dsp:cNvSpPr/>
      </dsp:nvSpPr>
      <dsp:spPr>
        <a:xfrm>
          <a:off x="6529670" y="3473277"/>
          <a:ext cx="4415419" cy="138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10" tIns="147010" rIns="147010" bIns="1470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 dirty="0"/>
            <a:t>While most sign language is word based and not letter based, this dataset provides a starting point for looking at letters to see how well a machine could understand sign language.</a:t>
          </a:r>
          <a:endParaRPr lang="en-US" sz="1400" kern="1200" dirty="0"/>
        </a:p>
      </dsp:txBody>
      <dsp:txXfrm>
        <a:off x="6529670" y="3473277"/>
        <a:ext cx="4415419" cy="1389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7DB1-D72B-438A-8985-27B868E074F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AE4E0-8D23-4244-B631-5087C39B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487ECE-5192-4618-B0DA-F3B3314617BD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01611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47A-7ADC-4905-8F67-EC369932ECEF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0CAA-AC3B-4B17-8078-F0821BDB3B5C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3F2C-9A0C-4B7E-8EAC-8FA80FE773A8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AB2AC-7065-4406-982A-9DFCF966AF31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455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CE3-3A7A-495D-A495-494D0EEC27A9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ECCA-CB06-4022-A6A8-D803DEAEEA33}" type="datetime1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B47F-880D-4479-A5BC-35C2AF7854EA}" type="datetime1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2AB7-5E02-4545-B8BC-1548009CE0B0}" type="datetime1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79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DBE24F-0C3C-41A2-A600-13EB741A0925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570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19D1EA-D270-457C-BF67-C4DD52520D69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09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06D152-92ED-465E-A280-7057BD276D8C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33F2A5-E7ED-43D9-BD4D-ED3A1ACFC4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27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7585-21CA-4818-AD1B-1DC88CF96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</a:t>
            </a:r>
            <a:br>
              <a:rPr lang="en-US" dirty="0"/>
            </a:br>
            <a:r>
              <a:rPr lang="en-US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18C87-F9FF-4DD2-8E13-CD823BBD0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IE 4910</a:t>
            </a:r>
          </a:p>
          <a:p>
            <a:r>
              <a:rPr lang="en-US" dirty="0"/>
              <a:t>4/20/20</a:t>
            </a:r>
          </a:p>
          <a:p>
            <a:r>
              <a:rPr lang="en-US" dirty="0"/>
              <a:t>James Sloan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49BB1-B988-4E1E-9838-B595BDB8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8297-E002-42F5-BF04-DBEF7CE8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Process the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5A91-8064-4EF5-9035-0A5BDDB2C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sz="1400" dirty="0"/>
              <a:t>Total data file was over 80,000 images, trained on 29,029 images</a:t>
            </a:r>
          </a:p>
          <a:p>
            <a:pPr lvl="1"/>
            <a:r>
              <a:rPr lang="en-US" sz="1400" dirty="0"/>
              <a:t>Equal number of images in each category</a:t>
            </a:r>
          </a:p>
          <a:p>
            <a:r>
              <a:rPr lang="en-US" sz="1400" dirty="0"/>
              <a:t>29 possible labels for each image: 26 letters, “nothing”, “delete”, and “space”</a:t>
            </a:r>
          </a:p>
          <a:p>
            <a:r>
              <a:rPr lang="en-US" sz="1400" dirty="0"/>
              <a:t>Data is somewhat limited as it appears to be one guy’s hand</a:t>
            </a:r>
          </a:p>
          <a:p>
            <a:pPr lvl="1"/>
            <a:endParaRPr lang="en-US" sz="1400" dirty="0"/>
          </a:p>
          <a:p>
            <a:r>
              <a:rPr lang="en-US" sz="1400" dirty="0"/>
              <a:t>Regularized format of data</a:t>
            </a:r>
          </a:p>
          <a:p>
            <a:pPr lvl="1"/>
            <a:r>
              <a:rPr lang="en-US" sz="1400" dirty="0"/>
              <a:t>Converted all images to grayscale to decrease processing speed</a:t>
            </a:r>
          </a:p>
          <a:p>
            <a:pPr lvl="1"/>
            <a:r>
              <a:rPr lang="en-US" sz="1400" dirty="0"/>
              <a:t>Normalized all images to 100x100 pixels </a:t>
            </a:r>
          </a:p>
          <a:p>
            <a:pPr lvl="1"/>
            <a:r>
              <a:rPr lang="en-US" sz="1400" dirty="0"/>
              <a:t>Created shuffled list of (image, label) pairs </a:t>
            </a:r>
          </a:p>
          <a:p>
            <a:endParaRPr lang="en-US" sz="1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7442120-4DC6-4C88-893C-C7D18EDF8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19198"/>
          <a:stretch/>
        </p:blipFill>
        <p:spPr bwMode="auto">
          <a:xfrm>
            <a:off x="7589854" y="10"/>
            <a:ext cx="4602146" cy="665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21CB-3B48-4DEC-BBB2-1A31F573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181B-E0E7-4AF3-BD24-CBA1AC2D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C7A5-E3B7-469A-A1C6-EC39F81A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9469"/>
            <a:ext cx="9601200" cy="4161453"/>
          </a:xfrm>
        </p:spPr>
        <p:txBody>
          <a:bodyPr>
            <a:normAutofit/>
          </a:bodyPr>
          <a:lstStyle/>
          <a:p>
            <a:r>
              <a:rPr lang="en-US" dirty="0"/>
              <a:t>Major difference from the Cats vs. Dogs dataset is the number of classifications</a:t>
            </a:r>
          </a:p>
          <a:p>
            <a:pPr lvl="1"/>
            <a:r>
              <a:rPr lang="en-US" dirty="0"/>
              <a:t>With 29 classifications, more dense layers were needed to aid in logical decision making</a:t>
            </a:r>
          </a:p>
          <a:p>
            <a:r>
              <a:rPr lang="en-US" dirty="0"/>
              <a:t>Different model constructions were tried: 3xConvolutional, 1xDense / 2xConvolutional, 1XDense / 3xConvolutional, 2xDense / etc. (also played with different numbers of nodes)</a:t>
            </a:r>
          </a:p>
          <a:p>
            <a:pPr lvl="1"/>
            <a:r>
              <a:rPr lang="en-US" dirty="0"/>
              <a:t>Prototyped with ~8,000 images to save time</a:t>
            </a:r>
          </a:p>
          <a:p>
            <a:pPr lvl="1"/>
            <a:r>
              <a:rPr lang="en-US" dirty="0"/>
              <a:t>Found a model that appeared to start learning decently, then fed it all 29k images</a:t>
            </a:r>
          </a:p>
          <a:p>
            <a:pPr lvl="1"/>
            <a:r>
              <a:rPr lang="en-US" dirty="0"/>
              <a:t>More precise parameter analysis could have been done with more time or more processing power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9E95-02B2-4A10-93EE-AA3A2603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181B-E0E7-4AF3-BD24-CBA1AC2D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C7A5-E3B7-469A-A1C6-EC39F81A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0403"/>
            <a:ext cx="4814596" cy="4709017"/>
          </a:xfrm>
        </p:spPr>
        <p:txBody>
          <a:bodyPr>
            <a:normAutofit/>
          </a:bodyPr>
          <a:lstStyle/>
          <a:p>
            <a:r>
              <a:rPr lang="en-US" dirty="0"/>
              <a:t>2 Convolutional Layers ((3,3) window size, (2,2) pooling size) </a:t>
            </a:r>
          </a:p>
          <a:p>
            <a:pPr lvl="1"/>
            <a:r>
              <a:rPr lang="en-US" dirty="0"/>
              <a:t>128 nodes on all</a:t>
            </a:r>
          </a:p>
          <a:p>
            <a:r>
              <a:rPr lang="en-US" dirty="0"/>
              <a:t>1 Flatten layer</a:t>
            </a:r>
          </a:p>
          <a:p>
            <a:pPr lvl="1"/>
            <a:r>
              <a:rPr lang="en-US" dirty="0"/>
              <a:t>Needed to feed into dense layers</a:t>
            </a:r>
          </a:p>
          <a:p>
            <a:r>
              <a:rPr lang="en-US" dirty="0"/>
              <a:t>2 Dense layers</a:t>
            </a:r>
          </a:p>
          <a:p>
            <a:pPr lvl="1"/>
            <a:r>
              <a:rPr lang="en-US" dirty="0"/>
              <a:t>128 nodes on first one</a:t>
            </a:r>
          </a:p>
          <a:p>
            <a:pPr lvl="2"/>
            <a:r>
              <a:rPr lang="en-US" dirty="0"/>
              <a:t>For logical separations to build</a:t>
            </a:r>
          </a:p>
          <a:p>
            <a:pPr lvl="1"/>
            <a:r>
              <a:rPr lang="en-US" dirty="0"/>
              <a:t>29 nodes on last one</a:t>
            </a:r>
          </a:p>
          <a:p>
            <a:pPr lvl="2"/>
            <a:r>
              <a:rPr lang="en-US" dirty="0"/>
              <a:t>For final classification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0CBEF-662D-40D2-82DF-7ECF3E51F2F7}"/>
              </a:ext>
            </a:extLst>
          </p:cNvPr>
          <p:cNvSpPr/>
          <p:nvPr/>
        </p:nvSpPr>
        <p:spPr>
          <a:xfrm>
            <a:off x="11737910" y="1726163"/>
            <a:ext cx="335902" cy="4525347"/>
          </a:xfrm>
          <a:prstGeom prst="rect">
            <a:avLst/>
          </a:prstGeom>
          <a:solidFill>
            <a:srgbClr val="EBE7DD"/>
          </a:solidFill>
          <a:ln>
            <a:solidFill>
              <a:srgbClr val="EBE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EBBD1AB-B184-4372-9CF5-C49B208DB4BC}"/>
              </a:ext>
            </a:extLst>
          </p:cNvPr>
          <p:cNvSpPr/>
          <p:nvPr/>
        </p:nvSpPr>
        <p:spPr>
          <a:xfrm>
            <a:off x="6186197" y="1996751"/>
            <a:ext cx="634484" cy="3872204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Information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79A18-D12D-4639-93F2-7B24757D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406" y="1996751"/>
            <a:ext cx="5316700" cy="35173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D41E4-02A5-4A10-9B17-C00DDFA6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ED8C-92D7-485E-B6B7-3E3A04D3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8C209C7-FD44-4984-B449-C3297A6E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6536" y="1566896"/>
            <a:ext cx="10876154" cy="19521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Automatic training stop when validation loss starts increasing using TensorFlow callbacks</a:t>
            </a:r>
          </a:p>
          <a:p>
            <a:pPr lvl="1"/>
            <a:r>
              <a:rPr lang="en-US" dirty="0"/>
              <a:t>Auto stop wasn’t reached, however accuracy started to plateau</a:t>
            </a:r>
          </a:p>
          <a:p>
            <a:r>
              <a:rPr lang="en-US" dirty="0"/>
              <a:t>Max validation (test) accuracy at epoch 14, min validation loss at epoch 14</a:t>
            </a:r>
          </a:p>
          <a:p>
            <a:pPr lvl="1"/>
            <a:r>
              <a:rPr lang="en-US" dirty="0"/>
              <a:t>Took several hours to run, although slight increases may have continued, it was not worth the computational resources needed to achieve it.</a:t>
            </a:r>
          </a:p>
          <a:p>
            <a:r>
              <a:rPr lang="en-US" dirty="0"/>
              <a:t>Final validation accuracy of 0.638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434A5-AA2F-4429-BAFD-810A715A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332" y="3385315"/>
            <a:ext cx="2398754" cy="321386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0663BBE-53B5-4F5C-83AD-7B0D2A83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" y="3482550"/>
            <a:ext cx="8364290" cy="32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F660-605F-46B8-B234-FD26B026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958A-D60E-4643-ADD3-D82B93CA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Crash Severity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64F5-609C-44E4-AE26-D6D10820B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NN to predict injuries and deaths in car crashes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826FC-3CEF-4FB6-83BB-21792F60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Ambulance PNG images free download">
            <a:extLst>
              <a:ext uri="{FF2B5EF4-FFF2-40B4-BE49-F238E27FC236}">
                <a16:creationId xmlns:a16="http://schemas.microsoft.com/office/drawing/2014/main" id="{BF37A4B3-D7D3-45D9-8650-3D7D7A5CA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691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Rectangle 72">
            <a:extLst>
              <a:ext uri="{FF2B5EF4-FFF2-40B4-BE49-F238E27FC236}">
                <a16:creationId xmlns:a16="http://schemas.microsoft.com/office/drawing/2014/main" id="{21B0DF80-22CF-4D07-BEFF-4119D53F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AE2B9-CF80-43C4-AF2D-9B89079A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About the data</a:t>
            </a:r>
          </a:p>
        </p:txBody>
      </p:sp>
      <p:sp>
        <p:nvSpPr>
          <p:cNvPr id="7175" name="Rectangle 74">
            <a:extLst>
              <a:ext uri="{FF2B5EF4-FFF2-40B4-BE49-F238E27FC236}">
                <a16:creationId xmlns:a16="http://schemas.microsoft.com/office/drawing/2014/main" id="{5CDDA647-412B-4CF7-812B-2F036F8C6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CDFB-87D3-4B1C-AC45-62283BB9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2707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2"/>
                </a:solidFill>
              </a:rPr>
              <a:t>This data ranks severity on a 1-3 scale (1: Fatal, 2: Serious, 3: Slight)</a:t>
            </a:r>
          </a:p>
          <a:p>
            <a:pPr lvl="1"/>
            <a:r>
              <a:rPr lang="en-US" sz="1700" dirty="0">
                <a:solidFill>
                  <a:schemeClr val="bg2"/>
                </a:solidFill>
              </a:rPr>
              <a:t>This is what the NN is trying to predict</a:t>
            </a:r>
          </a:p>
          <a:p>
            <a:r>
              <a:rPr lang="en-US" sz="1700" dirty="0">
                <a:solidFill>
                  <a:schemeClr val="bg2"/>
                </a:solidFill>
              </a:rPr>
              <a:t>Taken from a section of the UK over a 10 year period (2005-2014)</a:t>
            </a:r>
          </a:p>
          <a:p>
            <a:r>
              <a:rPr lang="en-US" sz="1700" dirty="0">
                <a:solidFill>
                  <a:schemeClr val="bg2"/>
                </a:solidFill>
              </a:rPr>
              <a:t>Over 30 variables to consider:</a:t>
            </a:r>
          </a:p>
          <a:p>
            <a:pPr lvl="1"/>
            <a:r>
              <a:rPr lang="en-US" sz="1700" dirty="0">
                <a:solidFill>
                  <a:schemeClr val="bg2"/>
                </a:solidFill>
              </a:rPr>
              <a:t>Used: Day of the Week, Road Type, Speed Limit, Junction Control, Light Conditions, Weather Conditions, &amp; Road Surface Conditions</a:t>
            </a:r>
          </a:p>
          <a:p>
            <a:pPr lvl="1"/>
            <a:r>
              <a:rPr lang="en-US" sz="1700" dirty="0">
                <a:solidFill>
                  <a:schemeClr val="bg2"/>
                </a:solidFill>
              </a:rPr>
              <a:t>Focused on variables that could be determined quickly after accident location was reported.</a:t>
            </a:r>
          </a:p>
          <a:p>
            <a:r>
              <a:rPr lang="en-US" sz="1700" dirty="0">
                <a:solidFill>
                  <a:schemeClr val="bg2"/>
                </a:solidFill>
              </a:rPr>
              <a:t>By using variables that could be tied to location, a well trained NN could help emergency responders determine priority response locations based on the likelihood of a wreck being “Serious” or “Fatal”.</a:t>
            </a:r>
          </a:p>
          <a:p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9A4C1-C92E-477C-B207-757540BD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8297-E002-42F5-BF04-DBEF7CE8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Process the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5A91-8064-4EF5-9035-0A5BDDB2C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4572000"/>
          </a:xfrm>
        </p:spPr>
        <p:txBody>
          <a:bodyPr>
            <a:normAutofit/>
          </a:bodyPr>
          <a:lstStyle/>
          <a:p>
            <a:r>
              <a:rPr lang="en-US" sz="1400" dirty="0"/>
              <a:t>Total data file was over 1,600,000 data points</a:t>
            </a:r>
          </a:p>
          <a:p>
            <a:pPr lvl="1"/>
            <a:r>
              <a:rPr lang="en-US" sz="1400" dirty="0"/>
              <a:t>Initially very unbalanced: 21,382 (Fatal), 222,042 (Serious) and 1,297,173 (Slight).</a:t>
            </a:r>
          </a:p>
          <a:p>
            <a:pPr lvl="1"/>
            <a:r>
              <a:rPr lang="en-US" sz="1400" dirty="0"/>
              <a:t>Reduced the dataset to 21,382 of each category to eliminate inherent bias.</a:t>
            </a:r>
          </a:p>
          <a:p>
            <a:r>
              <a:rPr lang="en-US" sz="1400" dirty="0"/>
              <a:t>Normalize the input arrays</a:t>
            </a:r>
          </a:p>
          <a:p>
            <a:pPr lvl="1"/>
            <a:r>
              <a:rPr lang="en-US" sz="1400" dirty="0"/>
              <a:t>All categorical data was converted to sparse binary information</a:t>
            </a:r>
          </a:p>
          <a:p>
            <a:pPr lvl="1"/>
            <a:r>
              <a:rPr lang="en-US" sz="1400" dirty="0"/>
              <a:t>Speed limit data was scaled 0-1 with 1 being 70mph</a:t>
            </a:r>
          </a:p>
          <a:p>
            <a:pPr lvl="1"/>
            <a:r>
              <a:rPr lang="en-US" sz="1400" dirty="0"/>
              <a:t>Data was shuffled out of the time series order it came in</a:t>
            </a:r>
          </a:p>
          <a:p>
            <a:r>
              <a:rPr lang="en-US" sz="1400" dirty="0"/>
              <a:t>Road Type Legend most common (6) : One Way Street</a:t>
            </a:r>
          </a:p>
          <a:p>
            <a:r>
              <a:rPr lang="en-US" sz="1400" dirty="0"/>
              <a:t>Junction Control most common (4): Uncontrolled</a:t>
            </a:r>
          </a:p>
          <a:p>
            <a:r>
              <a:rPr lang="en-US" sz="1400" dirty="0"/>
              <a:t>Light Conditions most common (1): Daylight</a:t>
            </a:r>
          </a:p>
          <a:p>
            <a:r>
              <a:rPr lang="en-US" sz="1400" dirty="0"/>
              <a:t>Weather Conditions most common (1): Fine</a:t>
            </a:r>
          </a:p>
          <a:p>
            <a:r>
              <a:rPr lang="en-US" sz="1400" dirty="0"/>
              <a:t>Road Surface Conditions (1): Dry</a:t>
            </a:r>
          </a:p>
          <a:p>
            <a:endParaRPr lang="en-US" sz="1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D5FA684-058A-4932-87C3-911BDA972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721" y="85725"/>
            <a:ext cx="2552267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406A77A-4B9F-4519-8128-9F8A27EB1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93" y="85725"/>
            <a:ext cx="259772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FAD2086-868F-47CF-987E-24D7DC81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93" y="1781175"/>
            <a:ext cx="2597729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133BEEEF-DC07-434A-BB6B-DA9371A9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721" y="1790700"/>
            <a:ext cx="2552267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2BDDC4DB-9353-41C9-9891-5660B796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42" y="3476625"/>
            <a:ext cx="259772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ABB99932-3103-48FD-97BE-3DBCE7FBC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90" y="3476625"/>
            <a:ext cx="259772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6CCEE1A1-2E38-4397-85EF-B1FC426C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632" y="5143500"/>
            <a:ext cx="259772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44245-F6C8-46B2-840E-CA155C2D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181B-E0E7-4AF3-BD24-CBA1AC2D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C7A5-E3B7-469A-A1C6-EC39F81A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9469"/>
            <a:ext cx="9601200" cy="4161453"/>
          </a:xfrm>
        </p:spPr>
        <p:txBody>
          <a:bodyPr>
            <a:normAutofit/>
          </a:bodyPr>
          <a:lstStyle/>
          <a:p>
            <a:r>
              <a:rPr lang="en-US" dirty="0"/>
              <a:t>Unlike previous datasets, this was not image classification</a:t>
            </a:r>
          </a:p>
          <a:p>
            <a:pPr lvl="1"/>
            <a:r>
              <a:rPr lang="en-US" dirty="0"/>
              <a:t>Significantly less computation needed for each sample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Chose more dense layers with more neurons per layer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Didn’t get great results with any layer structure</a:t>
            </a:r>
          </a:p>
          <a:p>
            <a:pPr lvl="1"/>
            <a:r>
              <a:rPr lang="en-US" dirty="0"/>
              <a:t>Possibly could improve this with more input data or a wider search of layer structures.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DA36-DFA9-44DB-9C9A-3DC39CC5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181B-E0E7-4AF3-BD24-CBA1AC2D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C7A5-E3B7-469A-A1C6-EC39F81A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0403"/>
            <a:ext cx="4814596" cy="4709017"/>
          </a:xfrm>
        </p:spPr>
        <p:txBody>
          <a:bodyPr>
            <a:normAutofit/>
          </a:bodyPr>
          <a:lstStyle/>
          <a:p>
            <a:r>
              <a:rPr lang="en-US" dirty="0"/>
              <a:t>100% of layers were dense layers</a:t>
            </a:r>
          </a:p>
          <a:p>
            <a:r>
              <a:rPr lang="en-US" dirty="0"/>
              <a:t>5 layers in total</a:t>
            </a:r>
          </a:p>
          <a:p>
            <a:r>
              <a:rPr lang="en-US" dirty="0"/>
              <a:t>Complexity “sandwich”</a:t>
            </a:r>
          </a:p>
          <a:p>
            <a:pPr lvl="1"/>
            <a:r>
              <a:rPr lang="en-US" dirty="0"/>
              <a:t>Creates abstraction, grows in complexity through the 3</a:t>
            </a:r>
            <a:r>
              <a:rPr lang="en-US" baseline="30000" dirty="0"/>
              <a:t>rd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Then simplifies down to output layer</a:t>
            </a:r>
          </a:p>
          <a:p>
            <a:r>
              <a:rPr lang="en-US" dirty="0"/>
              <a:t>4 output nodes: 0-3</a:t>
            </a:r>
          </a:p>
          <a:p>
            <a:pPr lvl="1"/>
            <a:r>
              <a:rPr lang="en-US" dirty="0"/>
              <a:t>0: No prediction</a:t>
            </a:r>
          </a:p>
          <a:p>
            <a:pPr lvl="1"/>
            <a:r>
              <a:rPr lang="en-US" dirty="0"/>
              <a:t>1: Fatality</a:t>
            </a:r>
          </a:p>
          <a:p>
            <a:pPr lvl="1"/>
            <a:r>
              <a:rPr lang="en-US" dirty="0"/>
              <a:t>2: Serious</a:t>
            </a:r>
          </a:p>
          <a:p>
            <a:pPr lvl="1"/>
            <a:r>
              <a:rPr lang="en-US" dirty="0"/>
              <a:t>3: Slight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0CBEF-662D-40D2-82DF-7ECF3E51F2F7}"/>
              </a:ext>
            </a:extLst>
          </p:cNvPr>
          <p:cNvSpPr/>
          <p:nvPr/>
        </p:nvSpPr>
        <p:spPr>
          <a:xfrm>
            <a:off x="11737910" y="1726163"/>
            <a:ext cx="335902" cy="4525347"/>
          </a:xfrm>
          <a:prstGeom prst="rect">
            <a:avLst/>
          </a:prstGeom>
          <a:solidFill>
            <a:srgbClr val="EBE7DD"/>
          </a:solidFill>
          <a:ln>
            <a:solidFill>
              <a:srgbClr val="EBE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EBBD1AB-B184-4372-9CF5-C49B208DB4BC}"/>
              </a:ext>
            </a:extLst>
          </p:cNvPr>
          <p:cNvSpPr/>
          <p:nvPr/>
        </p:nvSpPr>
        <p:spPr>
          <a:xfrm>
            <a:off x="6186197" y="1996751"/>
            <a:ext cx="634484" cy="3872204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Information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0C9FB-8C63-44D2-B28E-DBECAF1D1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01"/>
          <a:stretch/>
        </p:blipFill>
        <p:spPr>
          <a:xfrm>
            <a:off x="6772275" y="1996751"/>
            <a:ext cx="4965635" cy="32058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A3A04-76ED-46D6-9B5B-3DD3518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ED8C-92D7-485E-B6B7-3E3A04D3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8C209C7-FD44-4984-B449-C3297A6E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6536" y="1615638"/>
            <a:ext cx="10876154" cy="18843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Automatic training stop when validation loss starts increasing using TensorFlow callbacks</a:t>
            </a:r>
          </a:p>
          <a:p>
            <a:r>
              <a:rPr lang="en-US" dirty="0"/>
              <a:t>Trained for 67 epochs before auto stop kicked in</a:t>
            </a:r>
          </a:p>
          <a:p>
            <a:pPr lvl="1"/>
            <a:r>
              <a:rPr lang="en-US" dirty="0"/>
              <a:t>Model is converging to accuracy of ~0.47, with a loss of ~1.24</a:t>
            </a:r>
          </a:p>
          <a:p>
            <a:r>
              <a:rPr lang="en-US" dirty="0"/>
              <a:t>The lack of higher accuracy leads me to believe that some inherent randomness in accident outcomes persists. This could potentially be solved with more input data.</a:t>
            </a:r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91AB290-FD7E-4138-A269-53E466FDE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3" y="3943350"/>
            <a:ext cx="7660298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1D6457-6A1A-4B17-9E09-86EE69F3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071" y="3621800"/>
            <a:ext cx="2962275" cy="2914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0191-8B19-4A7E-9CF0-74715E66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958A-D60E-4643-ADD3-D82B93CA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Cats vs Dogs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64F5-609C-44E4-AE26-D6D10820B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CNNs to make a binary image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5C609-FAF7-4E2E-845E-39E306D8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8297-E002-42F5-BF04-DBEF7CE8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Process the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5A91-8064-4EF5-9035-0A5BDDB2C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950097"/>
            <a:ext cx="5793475" cy="4427949"/>
          </a:xfrm>
        </p:spPr>
        <p:txBody>
          <a:bodyPr>
            <a:normAutofit/>
          </a:bodyPr>
          <a:lstStyle/>
          <a:p>
            <a:r>
              <a:rPr lang="en-US" sz="1600" dirty="0"/>
              <a:t>Given 1,500 images of cats, and 1,500 images of dogs</a:t>
            </a:r>
          </a:p>
          <a:p>
            <a:pPr lvl="1"/>
            <a:r>
              <a:rPr lang="en-US" sz="1600" dirty="0"/>
              <a:t>50/50 balance is good, no inherent bias</a:t>
            </a:r>
          </a:p>
          <a:p>
            <a:pPr lvl="1"/>
            <a:r>
              <a:rPr lang="en-US" sz="1600" dirty="0"/>
              <a:t>All files are .jpg</a:t>
            </a:r>
          </a:p>
          <a:p>
            <a:pPr lvl="2"/>
            <a:r>
              <a:rPr lang="en-US" sz="1600" dirty="0"/>
              <a:t>6 files are corrupted, leaving 2994</a:t>
            </a:r>
          </a:p>
          <a:p>
            <a:pPr lvl="1"/>
            <a:r>
              <a:rPr lang="en-US" sz="1600" dirty="0"/>
              <a:t>Image size varies widely</a:t>
            </a:r>
          </a:p>
          <a:p>
            <a:pPr lvl="1"/>
            <a:endParaRPr lang="en-US" sz="1600" dirty="0"/>
          </a:p>
          <a:p>
            <a:r>
              <a:rPr lang="en-US" sz="1600" dirty="0"/>
              <a:t>Regularized format of data</a:t>
            </a:r>
          </a:p>
          <a:p>
            <a:pPr lvl="1"/>
            <a:r>
              <a:rPr lang="en-US" sz="1600" dirty="0"/>
              <a:t>Converted all images to grayscale to decrease processing speed</a:t>
            </a:r>
          </a:p>
          <a:p>
            <a:pPr lvl="1"/>
            <a:r>
              <a:rPr lang="en-US" sz="1600" dirty="0"/>
              <a:t>Normalized all images to 100x100 pixels </a:t>
            </a:r>
          </a:p>
          <a:p>
            <a:pPr lvl="1"/>
            <a:r>
              <a:rPr lang="en-US" sz="1600" dirty="0"/>
              <a:t>Created shuffled list of (image, label) pairs </a:t>
            </a:r>
          </a:p>
          <a:p>
            <a:endParaRPr lang="en-US" sz="1600" dirty="0"/>
          </a:p>
        </p:txBody>
      </p:sp>
      <p:pic>
        <p:nvPicPr>
          <p:cNvPr id="1026" name="Picture 2" descr="A picture containing building, window, glass, elephant&#10;&#10;Description automatically generated">
            <a:extLst>
              <a:ext uri="{FF2B5EF4-FFF2-40B4-BE49-F238E27FC236}">
                <a16:creationId xmlns:a16="http://schemas.microsoft.com/office/drawing/2014/main" id="{FE4DF231-7239-48C1-99D3-AD8D5F8E2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r="19200"/>
          <a:stretch/>
        </p:blipFill>
        <p:spPr bwMode="auto">
          <a:xfrm>
            <a:off x="7589854" y="10"/>
            <a:ext cx="4602146" cy="66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114D3-9C59-43D1-804A-7EA65BDF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3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181B-E0E7-4AF3-BD24-CBA1AC2D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C7A5-E3B7-469A-A1C6-EC39F81A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9469"/>
            <a:ext cx="9601200" cy="4161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Convolutional Layers:</a:t>
            </a:r>
          </a:p>
          <a:p>
            <a:pPr lvl="1"/>
            <a:r>
              <a:rPr lang="en-US" dirty="0"/>
              <a:t>Uses a “window” to scan across parts of the image, then summarizes the data into one number, puts the windows back together, and feeds this into the next layer</a:t>
            </a:r>
          </a:p>
          <a:p>
            <a:pPr lvl="1"/>
            <a:r>
              <a:rPr lang="en-US" dirty="0"/>
              <a:t>By repeating multiple times, this can identify feature patterns in the image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Flatten Layers:</a:t>
            </a:r>
          </a:p>
          <a:p>
            <a:pPr lvl="1"/>
            <a:r>
              <a:rPr lang="en-US" dirty="0"/>
              <a:t>Takes the square input given by an image or a convolutional layer and “flattens” this square data into a vector</a:t>
            </a:r>
          </a:p>
          <a:p>
            <a:pPr lvl="1"/>
            <a:r>
              <a:rPr lang="en-US" dirty="0"/>
              <a:t>This is required before feeding data to a dense layer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Dense Layers:</a:t>
            </a:r>
          </a:p>
          <a:p>
            <a:pPr lvl="1"/>
            <a:r>
              <a:rPr lang="en-US" dirty="0"/>
              <a:t>Fully connected layers to aid in logical decision making</a:t>
            </a:r>
          </a:p>
          <a:p>
            <a:pPr lvl="1"/>
            <a:r>
              <a:rPr lang="en-US" dirty="0"/>
              <a:t>Used at the end of the model to do the final classification task (Cat or Dog)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EEEFA-6DE3-4FE1-99FA-C71EF08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6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181B-E0E7-4AF3-BD24-CBA1AC2D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C7A5-E3B7-469A-A1C6-EC39F81A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0403"/>
            <a:ext cx="4814596" cy="4709017"/>
          </a:xfrm>
        </p:spPr>
        <p:txBody>
          <a:bodyPr>
            <a:normAutofit/>
          </a:bodyPr>
          <a:lstStyle/>
          <a:p>
            <a:r>
              <a:rPr lang="en-US" dirty="0"/>
              <a:t>3 Convolutional Layers ((3,3) window size, (2,2) pooling size) </a:t>
            </a:r>
          </a:p>
          <a:p>
            <a:pPr lvl="1"/>
            <a:r>
              <a:rPr lang="en-US" dirty="0"/>
              <a:t>2x 50 node layers for rough pattern detection</a:t>
            </a:r>
          </a:p>
          <a:p>
            <a:pPr lvl="1"/>
            <a:r>
              <a:rPr lang="en-US" dirty="0"/>
              <a:t>1x 100 node layer for more detail capacity</a:t>
            </a:r>
          </a:p>
          <a:p>
            <a:r>
              <a:rPr lang="en-US" dirty="0"/>
              <a:t>1 Flatten layer</a:t>
            </a:r>
          </a:p>
          <a:p>
            <a:pPr lvl="1"/>
            <a:r>
              <a:rPr lang="en-US" dirty="0"/>
              <a:t>Needed to feed into dense layer</a:t>
            </a:r>
          </a:p>
          <a:p>
            <a:r>
              <a:rPr lang="en-US" dirty="0"/>
              <a:t>1 Dense layer</a:t>
            </a:r>
          </a:p>
          <a:p>
            <a:pPr lvl="1"/>
            <a:r>
              <a:rPr lang="en-US" dirty="0"/>
              <a:t>Single node, 0 or 1 (Cat or Dog)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F071C-BC05-4AB8-AFB6-70672D09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788" y="5486288"/>
            <a:ext cx="5067300" cy="56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9BCF2-FB9F-474D-AAEE-74A8CE39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788" y="1850403"/>
            <a:ext cx="4972050" cy="70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E2929-5F62-4B20-8633-3741BF540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788" y="2800361"/>
            <a:ext cx="4953000" cy="733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4B32D-C41A-4DA0-8145-E572F39A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788" y="3784570"/>
            <a:ext cx="497205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75FF1E-0537-41E4-9BBA-5A45C4C9A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788" y="4749729"/>
            <a:ext cx="5029200" cy="4857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B00CBEF-662D-40D2-82DF-7ECF3E51F2F7}"/>
              </a:ext>
            </a:extLst>
          </p:cNvPr>
          <p:cNvSpPr/>
          <p:nvPr/>
        </p:nvSpPr>
        <p:spPr>
          <a:xfrm>
            <a:off x="11737910" y="1726163"/>
            <a:ext cx="335902" cy="4525347"/>
          </a:xfrm>
          <a:prstGeom prst="rect">
            <a:avLst/>
          </a:prstGeom>
          <a:solidFill>
            <a:srgbClr val="EBE7DD"/>
          </a:solidFill>
          <a:ln>
            <a:solidFill>
              <a:srgbClr val="EBE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EBBD1AB-B184-4372-9CF5-C49B208DB4BC}"/>
              </a:ext>
            </a:extLst>
          </p:cNvPr>
          <p:cNvSpPr/>
          <p:nvPr/>
        </p:nvSpPr>
        <p:spPr>
          <a:xfrm>
            <a:off x="6186197" y="1996751"/>
            <a:ext cx="634484" cy="3872204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Information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B586-D698-412F-9E6D-B9AD0D60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ED8C-92D7-485E-B6B7-3E3A04D3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8C209C7-FD44-4984-B449-C3297A6E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6536" y="1899415"/>
            <a:ext cx="10876154" cy="1583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Automatic training stop when validation loss starts increasing using TensorFlow callbacks</a:t>
            </a:r>
          </a:p>
          <a:p>
            <a:r>
              <a:rPr lang="en-US" dirty="0"/>
              <a:t>Max validation (test) accuracy at epoch 4, min validation loss at epoch 3</a:t>
            </a:r>
          </a:p>
          <a:p>
            <a:pPr lvl="1"/>
            <a:r>
              <a:rPr lang="en-US" dirty="0"/>
              <a:t>Indicated slight overfitting beginning in epoch 4</a:t>
            </a:r>
          </a:p>
          <a:p>
            <a:r>
              <a:rPr lang="en-US" dirty="0"/>
              <a:t>Final validation accuracy of 0.737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EE2D13-83D3-4468-9788-333F49F7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8" y="3490475"/>
            <a:ext cx="8271368" cy="32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8DF3D4-7F85-498A-AD82-4F3B2461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961" y="3927761"/>
            <a:ext cx="2886075" cy="14668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2BF8D-A63D-45F2-8700-FD6D36BD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4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6BB5-312C-47E7-9120-753072B9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Test With Real World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5AF8-A631-43DF-8A34-C4D06791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5561"/>
            <a:ext cx="9601200" cy="3581400"/>
          </a:xfrm>
        </p:spPr>
        <p:txBody>
          <a:bodyPr/>
          <a:lstStyle/>
          <a:p>
            <a:r>
              <a:rPr lang="en-US" dirty="0"/>
              <a:t>Took some pictures of my dog to feed into my model</a:t>
            </a:r>
          </a:p>
          <a:p>
            <a:r>
              <a:rPr lang="en-US" dirty="0"/>
              <a:t>It confirmed my suspicions that he is probably a dog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52CB4C-4052-424A-9391-821CD4330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63" y="2544275"/>
            <a:ext cx="5003841" cy="333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8A10BB-A08F-48FB-BB7A-F33254A64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04" y="2544275"/>
            <a:ext cx="5705475" cy="25431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42400-3EBA-4F41-BDA5-388BD527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958A-D60E-4643-ADD3-D82B93CA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64F5-609C-44E4-AE26-D6D10820B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CNNs to classify American Sign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81A0C-7B42-4218-8214-AEFBB969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9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69DC-FD37-4A96-8251-E06EB2F8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Why ASL?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07E730-1BC8-4628-A8CF-323CBC8E7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323992"/>
              </p:ext>
            </p:extLst>
          </p:nvPr>
        </p:nvGraphicFramePr>
        <p:xfrm>
          <a:off x="845129" y="1593273"/>
          <a:ext cx="10945090" cy="4862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CB35A-4F28-4F3B-8297-EEDD6D60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F2A5-E7ED-43D9-BD4D-ED3A1ACFC4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56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1210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Franklin Gothic Book</vt:lpstr>
      <vt:lpstr>Crop</vt:lpstr>
      <vt:lpstr>Project 3:  Neural Networks</vt:lpstr>
      <vt:lpstr>Cats vs Dogs</vt:lpstr>
      <vt:lpstr>Process the Input Data</vt:lpstr>
      <vt:lpstr>Choosing the Layers</vt:lpstr>
      <vt:lpstr>Building the model</vt:lpstr>
      <vt:lpstr>Training the Model</vt:lpstr>
      <vt:lpstr>Extra Test With Real World Data</vt:lpstr>
      <vt:lpstr>ASL</vt:lpstr>
      <vt:lpstr>Why ASL?</vt:lpstr>
      <vt:lpstr>Process the Input Data</vt:lpstr>
      <vt:lpstr>Choosing the Layers</vt:lpstr>
      <vt:lpstr>Building the model</vt:lpstr>
      <vt:lpstr>Training the Model</vt:lpstr>
      <vt:lpstr>Car Crash Severity</vt:lpstr>
      <vt:lpstr>About the data</vt:lpstr>
      <vt:lpstr>Process the Input Data</vt:lpstr>
      <vt:lpstr>Choosing the Layers</vt:lpstr>
      <vt:lpstr>Building the model</vt:lpstr>
      <vt:lpstr>Training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 Neural Networks</dc:title>
  <dc:creator>James Sloan</dc:creator>
  <cp:lastModifiedBy>James Sloan</cp:lastModifiedBy>
  <cp:revision>11</cp:revision>
  <dcterms:created xsi:type="dcterms:W3CDTF">2020-04-19T18:10:58Z</dcterms:created>
  <dcterms:modified xsi:type="dcterms:W3CDTF">2020-04-20T14:46:40Z</dcterms:modified>
</cp:coreProperties>
</file>