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1" r:id="rId8"/>
    <p:sldId id="267" r:id="rId9"/>
    <p:sldId id="265" r:id="rId10"/>
    <p:sldId id="266" r:id="rId11"/>
    <p:sldId id="268" r:id="rId12"/>
    <p:sldId id="269" r:id="rId13"/>
    <p:sldId id="271" r:id="rId14"/>
    <p:sldId id="273" r:id="rId15"/>
    <p:sldId id="272" r:id="rId16"/>
    <p:sldId id="274" r:id="rId17"/>
    <p:sldId id="275" r:id="rId18"/>
    <p:sldId id="276" r:id="rId19"/>
    <p:sldId id="259" r:id="rId20"/>
    <p:sldId id="278" r:id="rId21"/>
    <p:sldId id="277" r:id="rId22"/>
    <p:sldId id="279" r:id="rId23"/>
    <p:sldId id="282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>
        <p:scale>
          <a:sx n="83" d="100"/>
          <a:sy n="83" d="100"/>
        </p:scale>
        <p:origin x="144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4E8E0-C29D-48BE-9365-1105497E67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253EB28-7276-49FB-914F-6D21FA70963B}">
      <dgm:prSet/>
      <dgm:spPr/>
      <dgm:t>
        <a:bodyPr/>
        <a:lstStyle/>
        <a:p>
          <a:r>
            <a:rPr lang="en-US"/>
            <a:t>K-Nearest-Neighbors (KNN)</a:t>
          </a:r>
        </a:p>
      </dgm:t>
    </dgm:pt>
    <dgm:pt modelId="{2EB9F484-E634-4672-80FF-649D260568DB}" type="parTrans" cxnId="{5198D295-E34E-4230-B582-AD05D919DE38}">
      <dgm:prSet/>
      <dgm:spPr/>
      <dgm:t>
        <a:bodyPr/>
        <a:lstStyle/>
        <a:p>
          <a:endParaRPr lang="en-US"/>
        </a:p>
      </dgm:t>
    </dgm:pt>
    <dgm:pt modelId="{464EE0AE-063F-499E-AF1E-099B6D1CD818}" type="sibTrans" cxnId="{5198D295-E34E-4230-B582-AD05D919DE38}">
      <dgm:prSet/>
      <dgm:spPr/>
      <dgm:t>
        <a:bodyPr/>
        <a:lstStyle/>
        <a:p>
          <a:endParaRPr lang="en-US"/>
        </a:p>
      </dgm:t>
    </dgm:pt>
    <dgm:pt modelId="{5755F7DA-A7FC-4E47-AC7D-BB0FE77EF6B3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26DA3D19-054C-4D1A-9B7D-D1B43460EA26}" type="parTrans" cxnId="{E1BF7639-7EE4-4C27-89D6-9E6EB73DC111}">
      <dgm:prSet/>
      <dgm:spPr/>
      <dgm:t>
        <a:bodyPr/>
        <a:lstStyle/>
        <a:p>
          <a:endParaRPr lang="en-US"/>
        </a:p>
      </dgm:t>
    </dgm:pt>
    <dgm:pt modelId="{3559BDE3-926C-4455-B793-4BF35BE09F91}" type="sibTrans" cxnId="{E1BF7639-7EE4-4C27-89D6-9E6EB73DC111}">
      <dgm:prSet/>
      <dgm:spPr/>
      <dgm:t>
        <a:bodyPr/>
        <a:lstStyle/>
        <a:p>
          <a:endParaRPr lang="en-US"/>
        </a:p>
      </dgm:t>
    </dgm:pt>
    <dgm:pt modelId="{501BDE9F-E8CF-4FAB-8829-10D48BBCA38C}">
      <dgm:prSet/>
      <dgm:spPr/>
      <dgm:t>
        <a:bodyPr/>
        <a:lstStyle/>
        <a:p>
          <a:r>
            <a:rPr lang="en-US"/>
            <a:t>Passive Aggressive</a:t>
          </a:r>
        </a:p>
      </dgm:t>
    </dgm:pt>
    <dgm:pt modelId="{1904FFDD-1BBF-41FF-90F6-FAE8A95EB23C}" type="parTrans" cxnId="{02D39EAB-428C-45DA-9654-5805BBFC0914}">
      <dgm:prSet/>
      <dgm:spPr/>
      <dgm:t>
        <a:bodyPr/>
        <a:lstStyle/>
        <a:p>
          <a:endParaRPr lang="en-US"/>
        </a:p>
      </dgm:t>
    </dgm:pt>
    <dgm:pt modelId="{D166ACC2-5628-4926-AF92-F7901A3D4C21}" type="sibTrans" cxnId="{02D39EAB-428C-45DA-9654-5805BBFC0914}">
      <dgm:prSet/>
      <dgm:spPr/>
      <dgm:t>
        <a:bodyPr/>
        <a:lstStyle/>
        <a:p>
          <a:endParaRPr lang="en-US"/>
        </a:p>
      </dgm:t>
    </dgm:pt>
    <dgm:pt modelId="{0C430C28-519F-4912-A130-6DE8BCB80627}" type="pres">
      <dgm:prSet presAssocID="{2AE4E8E0-C29D-48BE-9365-1105497E672C}" presName="root" presStyleCnt="0">
        <dgm:presLayoutVars>
          <dgm:dir/>
          <dgm:resizeHandles val="exact"/>
        </dgm:presLayoutVars>
      </dgm:prSet>
      <dgm:spPr/>
    </dgm:pt>
    <dgm:pt modelId="{2DF6D1E5-161E-40B0-BF71-F3515093DFB0}" type="pres">
      <dgm:prSet presAssocID="{A253EB28-7276-49FB-914F-6D21FA70963B}" presName="compNode" presStyleCnt="0"/>
      <dgm:spPr/>
    </dgm:pt>
    <dgm:pt modelId="{2119B4C1-EF36-43C4-BCE8-524F75878925}" type="pres">
      <dgm:prSet presAssocID="{A253EB28-7276-49FB-914F-6D21FA70963B}" presName="bgRect" presStyleLbl="bgShp" presStyleIdx="0" presStyleCnt="3"/>
      <dgm:spPr/>
    </dgm:pt>
    <dgm:pt modelId="{142D7061-533F-42C7-B0D2-7EAF0E42C343}" type="pres">
      <dgm:prSet presAssocID="{A253EB28-7276-49FB-914F-6D21FA7096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3075220-499C-4A22-9045-9F0B6C710271}" type="pres">
      <dgm:prSet presAssocID="{A253EB28-7276-49FB-914F-6D21FA70963B}" presName="spaceRect" presStyleCnt="0"/>
      <dgm:spPr/>
    </dgm:pt>
    <dgm:pt modelId="{FC1E6CB1-0E6C-4EC0-B3EA-2E2B944C2153}" type="pres">
      <dgm:prSet presAssocID="{A253EB28-7276-49FB-914F-6D21FA70963B}" presName="parTx" presStyleLbl="revTx" presStyleIdx="0" presStyleCnt="3">
        <dgm:presLayoutVars>
          <dgm:chMax val="0"/>
          <dgm:chPref val="0"/>
        </dgm:presLayoutVars>
      </dgm:prSet>
      <dgm:spPr/>
    </dgm:pt>
    <dgm:pt modelId="{4A2E0947-2332-43C0-B834-1ECB5CD6D5A8}" type="pres">
      <dgm:prSet presAssocID="{464EE0AE-063F-499E-AF1E-099B6D1CD818}" presName="sibTrans" presStyleCnt="0"/>
      <dgm:spPr/>
    </dgm:pt>
    <dgm:pt modelId="{0CC2CB8F-C8D7-4FDF-B3F0-E46B063DCE4B}" type="pres">
      <dgm:prSet presAssocID="{5755F7DA-A7FC-4E47-AC7D-BB0FE77EF6B3}" presName="compNode" presStyleCnt="0"/>
      <dgm:spPr/>
    </dgm:pt>
    <dgm:pt modelId="{6A067451-D460-49CC-AECF-C4C2F9AF1DCE}" type="pres">
      <dgm:prSet presAssocID="{5755F7DA-A7FC-4E47-AC7D-BB0FE77EF6B3}" presName="bgRect" presStyleLbl="bgShp" presStyleIdx="1" presStyleCnt="3"/>
      <dgm:spPr/>
    </dgm:pt>
    <dgm:pt modelId="{3ABFADB2-C884-4BC5-BF07-E73841C9E790}" type="pres">
      <dgm:prSet presAssocID="{5755F7DA-A7FC-4E47-AC7D-BB0FE77EF6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9B004C6-3CF4-4576-8FF7-6CAF3285E941}" type="pres">
      <dgm:prSet presAssocID="{5755F7DA-A7FC-4E47-AC7D-BB0FE77EF6B3}" presName="spaceRect" presStyleCnt="0"/>
      <dgm:spPr/>
    </dgm:pt>
    <dgm:pt modelId="{0E77E674-859A-482D-A454-E3DC1C8B6082}" type="pres">
      <dgm:prSet presAssocID="{5755F7DA-A7FC-4E47-AC7D-BB0FE77EF6B3}" presName="parTx" presStyleLbl="revTx" presStyleIdx="1" presStyleCnt="3">
        <dgm:presLayoutVars>
          <dgm:chMax val="0"/>
          <dgm:chPref val="0"/>
        </dgm:presLayoutVars>
      </dgm:prSet>
      <dgm:spPr/>
    </dgm:pt>
    <dgm:pt modelId="{007F6EB5-B3C5-4B28-9C6D-42CAA2E90599}" type="pres">
      <dgm:prSet presAssocID="{3559BDE3-926C-4455-B793-4BF35BE09F91}" presName="sibTrans" presStyleCnt="0"/>
      <dgm:spPr/>
    </dgm:pt>
    <dgm:pt modelId="{AF200BB8-966D-46FA-BBEA-0527FA16A046}" type="pres">
      <dgm:prSet presAssocID="{501BDE9F-E8CF-4FAB-8829-10D48BBCA38C}" presName="compNode" presStyleCnt="0"/>
      <dgm:spPr/>
    </dgm:pt>
    <dgm:pt modelId="{5CDCDAE0-491E-46EE-82F4-196C538C4D4A}" type="pres">
      <dgm:prSet presAssocID="{501BDE9F-E8CF-4FAB-8829-10D48BBCA38C}" presName="bgRect" presStyleLbl="bgShp" presStyleIdx="2" presStyleCnt="3"/>
      <dgm:spPr/>
    </dgm:pt>
    <dgm:pt modelId="{109F2B9B-3BB5-4346-93D9-B42456D042A2}" type="pres">
      <dgm:prSet presAssocID="{501BDE9F-E8CF-4FAB-8829-10D48BBCA3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Solid Fill"/>
        </a:ext>
      </dgm:extLst>
    </dgm:pt>
    <dgm:pt modelId="{41BCCE60-3DF6-4F0F-A25A-BC4706C3C1F6}" type="pres">
      <dgm:prSet presAssocID="{501BDE9F-E8CF-4FAB-8829-10D48BBCA38C}" presName="spaceRect" presStyleCnt="0"/>
      <dgm:spPr/>
    </dgm:pt>
    <dgm:pt modelId="{F037946D-21C9-4BFB-AB1F-F8BA20133702}" type="pres">
      <dgm:prSet presAssocID="{501BDE9F-E8CF-4FAB-8829-10D48BBCA3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1BF7639-7EE4-4C27-89D6-9E6EB73DC111}" srcId="{2AE4E8E0-C29D-48BE-9365-1105497E672C}" destId="{5755F7DA-A7FC-4E47-AC7D-BB0FE77EF6B3}" srcOrd="1" destOrd="0" parTransId="{26DA3D19-054C-4D1A-9B7D-D1B43460EA26}" sibTransId="{3559BDE3-926C-4455-B793-4BF35BE09F91}"/>
    <dgm:cxn modelId="{0A87784F-E6D8-4D9D-9121-C0434E2DE8F6}" type="presOf" srcId="{5755F7DA-A7FC-4E47-AC7D-BB0FE77EF6B3}" destId="{0E77E674-859A-482D-A454-E3DC1C8B6082}" srcOrd="0" destOrd="0" presId="urn:microsoft.com/office/officeart/2018/2/layout/IconVerticalSolidList"/>
    <dgm:cxn modelId="{5198D295-E34E-4230-B582-AD05D919DE38}" srcId="{2AE4E8E0-C29D-48BE-9365-1105497E672C}" destId="{A253EB28-7276-49FB-914F-6D21FA70963B}" srcOrd="0" destOrd="0" parTransId="{2EB9F484-E634-4672-80FF-649D260568DB}" sibTransId="{464EE0AE-063F-499E-AF1E-099B6D1CD818}"/>
    <dgm:cxn modelId="{02D39EAB-428C-45DA-9654-5805BBFC0914}" srcId="{2AE4E8E0-C29D-48BE-9365-1105497E672C}" destId="{501BDE9F-E8CF-4FAB-8829-10D48BBCA38C}" srcOrd="2" destOrd="0" parTransId="{1904FFDD-1BBF-41FF-90F6-FAE8A95EB23C}" sibTransId="{D166ACC2-5628-4926-AF92-F7901A3D4C21}"/>
    <dgm:cxn modelId="{4ECDC7B2-6A43-47F2-B0C1-681313C1C496}" type="presOf" srcId="{2AE4E8E0-C29D-48BE-9365-1105497E672C}" destId="{0C430C28-519F-4912-A130-6DE8BCB80627}" srcOrd="0" destOrd="0" presId="urn:microsoft.com/office/officeart/2018/2/layout/IconVerticalSolidList"/>
    <dgm:cxn modelId="{7C3716DB-4513-4F27-BF7A-FF3B271E0B54}" type="presOf" srcId="{501BDE9F-E8CF-4FAB-8829-10D48BBCA38C}" destId="{F037946D-21C9-4BFB-AB1F-F8BA20133702}" srcOrd="0" destOrd="0" presId="urn:microsoft.com/office/officeart/2018/2/layout/IconVerticalSolidList"/>
    <dgm:cxn modelId="{AA3449EF-B9FC-43E3-8E63-77C60FDDEC3B}" type="presOf" srcId="{A253EB28-7276-49FB-914F-6D21FA70963B}" destId="{FC1E6CB1-0E6C-4EC0-B3EA-2E2B944C2153}" srcOrd="0" destOrd="0" presId="urn:microsoft.com/office/officeart/2018/2/layout/IconVerticalSolidList"/>
    <dgm:cxn modelId="{BC3B02FB-BB60-4FB0-BB8A-25E1BDB910AE}" type="presParOf" srcId="{0C430C28-519F-4912-A130-6DE8BCB80627}" destId="{2DF6D1E5-161E-40B0-BF71-F3515093DFB0}" srcOrd="0" destOrd="0" presId="urn:microsoft.com/office/officeart/2018/2/layout/IconVerticalSolidList"/>
    <dgm:cxn modelId="{EAAA4459-6EA2-4BEF-BFF8-458E1A25C68C}" type="presParOf" srcId="{2DF6D1E5-161E-40B0-BF71-F3515093DFB0}" destId="{2119B4C1-EF36-43C4-BCE8-524F75878925}" srcOrd="0" destOrd="0" presId="urn:microsoft.com/office/officeart/2018/2/layout/IconVerticalSolidList"/>
    <dgm:cxn modelId="{180C5B30-2D5B-4353-80C7-2FD800E7AD66}" type="presParOf" srcId="{2DF6D1E5-161E-40B0-BF71-F3515093DFB0}" destId="{142D7061-533F-42C7-B0D2-7EAF0E42C343}" srcOrd="1" destOrd="0" presId="urn:microsoft.com/office/officeart/2018/2/layout/IconVerticalSolidList"/>
    <dgm:cxn modelId="{1BF61825-F8EE-4221-A0AC-82947BDD56F0}" type="presParOf" srcId="{2DF6D1E5-161E-40B0-BF71-F3515093DFB0}" destId="{03075220-499C-4A22-9045-9F0B6C710271}" srcOrd="2" destOrd="0" presId="urn:microsoft.com/office/officeart/2018/2/layout/IconVerticalSolidList"/>
    <dgm:cxn modelId="{6F05D39A-08B7-46EA-AC38-DEDAC46B496C}" type="presParOf" srcId="{2DF6D1E5-161E-40B0-BF71-F3515093DFB0}" destId="{FC1E6CB1-0E6C-4EC0-B3EA-2E2B944C2153}" srcOrd="3" destOrd="0" presId="urn:microsoft.com/office/officeart/2018/2/layout/IconVerticalSolidList"/>
    <dgm:cxn modelId="{B979AD8F-94F8-42A8-9A7E-90FD70F0E0E1}" type="presParOf" srcId="{0C430C28-519F-4912-A130-6DE8BCB80627}" destId="{4A2E0947-2332-43C0-B834-1ECB5CD6D5A8}" srcOrd="1" destOrd="0" presId="urn:microsoft.com/office/officeart/2018/2/layout/IconVerticalSolidList"/>
    <dgm:cxn modelId="{F43A9DC8-9683-415D-ABA9-7E51573450ED}" type="presParOf" srcId="{0C430C28-519F-4912-A130-6DE8BCB80627}" destId="{0CC2CB8F-C8D7-4FDF-B3F0-E46B063DCE4B}" srcOrd="2" destOrd="0" presId="urn:microsoft.com/office/officeart/2018/2/layout/IconVerticalSolidList"/>
    <dgm:cxn modelId="{DCB4B6FF-4AC1-4A4A-90DE-883DB03CA423}" type="presParOf" srcId="{0CC2CB8F-C8D7-4FDF-B3F0-E46B063DCE4B}" destId="{6A067451-D460-49CC-AECF-C4C2F9AF1DCE}" srcOrd="0" destOrd="0" presId="urn:microsoft.com/office/officeart/2018/2/layout/IconVerticalSolidList"/>
    <dgm:cxn modelId="{AD73A5E6-8267-40C8-9C2D-D7C5EB64B483}" type="presParOf" srcId="{0CC2CB8F-C8D7-4FDF-B3F0-E46B063DCE4B}" destId="{3ABFADB2-C884-4BC5-BF07-E73841C9E790}" srcOrd="1" destOrd="0" presId="urn:microsoft.com/office/officeart/2018/2/layout/IconVerticalSolidList"/>
    <dgm:cxn modelId="{41CB5DAA-E4C5-436D-B944-B5BF20547664}" type="presParOf" srcId="{0CC2CB8F-C8D7-4FDF-B3F0-E46B063DCE4B}" destId="{B9B004C6-3CF4-4576-8FF7-6CAF3285E941}" srcOrd="2" destOrd="0" presId="urn:microsoft.com/office/officeart/2018/2/layout/IconVerticalSolidList"/>
    <dgm:cxn modelId="{EE66B4E2-DFB1-4227-8B4A-BA28DC354FA9}" type="presParOf" srcId="{0CC2CB8F-C8D7-4FDF-B3F0-E46B063DCE4B}" destId="{0E77E674-859A-482D-A454-E3DC1C8B6082}" srcOrd="3" destOrd="0" presId="urn:microsoft.com/office/officeart/2018/2/layout/IconVerticalSolidList"/>
    <dgm:cxn modelId="{8F4B6538-1A4F-4E3A-B43F-AEFC91DE3D95}" type="presParOf" srcId="{0C430C28-519F-4912-A130-6DE8BCB80627}" destId="{007F6EB5-B3C5-4B28-9C6D-42CAA2E90599}" srcOrd="3" destOrd="0" presId="urn:microsoft.com/office/officeart/2018/2/layout/IconVerticalSolidList"/>
    <dgm:cxn modelId="{23F97204-5EB8-4F93-A93A-BF191FAD09D4}" type="presParOf" srcId="{0C430C28-519F-4912-A130-6DE8BCB80627}" destId="{AF200BB8-966D-46FA-BBEA-0527FA16A046}" srcOrd="4" destOrd="0" presId="urn:microsoft.com/office/officeart/2018/2/layout/IconVerticalSolidList"/>
    <dgm:cxn modelId="{BE675285-EB7A-427C-A7BF-78506C0529C4}" type="presParOf" srcId="{AF200BB8-966D-46FA-BBEA-0527FA16A046}" destId="{5CDCDAE0-491E-46EE-82F4-196C538C4D4A}" srcOrd="0" destOrd="0" presId="urn:microsoft.com/office/officeart/2018/2/layout/IconVerticalSolidList"/>
    <dgm:cxn modelId="{C7FA065D-0308-4061-99B6-3E471AB53025}" type="presParOf" srcId="{AF200BB8-966D-46FA-BBEA-0527FA16A046}" destId="{109F2B9B-3BB5-4346-93D9-B42456D042A2}" srcOrd="1" destOrd="0" presId="urn:microsoft.com/office/officeart/2018/2/layout/IconVerticalSolidList"/>
    <dgm:cxn modelId="{20F532E9-6877-4CBA-A1B9-2FA2EB1B55C9}" type="presParOf" srcId="{AF200BB8-966D-46FA-BBEA-0527FA16A046}" destId="{41BCCE60-3DF6-4F0F-A25A-BC4706C3C1F6}" srcOrd="2" destOrd="0" presId="urn:microsoft.com/office/officeart/2018/2/layout/IconVerticalSolidList"/>
    <dgm:cxn modelId="{81680229-2F83-4DD3-A712-EBB348D0BEC5}" type="presParOf" srcId="{AF200BB8-966D-46FA-BBEA-0527FA16A046}" destId="{F037946D-21C9-4BFB-AB1F-F8BA201337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9B4C1-EF36-43C4-BCE8-524F75878925}">
      <dsp:nvSpPr>
        <dsp:cNvPr id="0" name=""/>
        <dsp:cNvSpPr/>
      </dsp:nvSpPr>
      <dsp:spPr>
        <a:xfrm>
          <a:off x="0" y="631"/>
          <a:ext cx="5741533" cy="14770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D7061-533F-42C7-B0D2-7EAF0E42C343}">
      <dsp:nvSpPr>
        <dsp:cNvPr id="0" name=""/>
        <dsp:cNvSpPr/>
      </dsp:nvSpPr>
      <dsp:spPr>
        <a:xfrm>
          <a:off x="446811" y="332970"/>
          <a:ext cx="812384" cy="812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E6CB1-0E6C-4EC0-B3EA-2E2B944C2153}">
      <dsp:nvSpPr>
        <dsp:cNvPr id="0" name=""/>
        <dsp:cNvSpPr/>
      </dsp:nvSpPr>
      <dsp:spPr>
        <a:xfrm>
          <a:off x="1706007" y="631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K-Nearest-Neighbors (KNN)</a:t>
          </a:r>
        </a:p>
      </dsp:txBody>
      <dsp:txXfrm>
        <a:off x="1706007" y="631"/>
        <a:ext cx="4035526" cy="1477063"/>
      </dsp:txXfrm>
    </dsp:sp>
    <dsp:sp modelId="{6A067451-D460-49CC-AECF-C4C2F9AF1DCE}">
      <dsp:nvSpPr>
        <dsp:cNvPr id="0" name=""/>
        <dsp:cNvSpPr/>
      </dsp:nvSpPr>
      <dsp:spPr>
        <a:xfrm>
          <a:off x="0" y="1846959"/>
          <a:ext cx="5741533" cy="14770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FADB2-C884-4BC5-BF07-E73841C9E790}">
      <dsp:nvSpPr>
        <dsp:cNvPr id="0" name=""/>
        <dsp:cNvSpPr/>
      </dsp:nvSpPr>
      <dsp:spPr>
        <a:xfrm>
          <a:off x="446811" y="2179299"/>
          <a:ext cx="812384" cy="812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7E674-859A-482D-A454-E3DC1C8B6082}">
      <dsp:nvSpPr>
        <dsp:cNvPr id="0" name=""/>
        <dsp:cNvSpPr/>
      </dsp:nvSpPr>
      <dsp:spPr>
        <a:xfrm>
          <a:off x="1706007" y="1846959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Random Forest</a:t>
          </a:r>
        </a:p>
      </dsp:txBody>
      <dsp:txXfrm>
        <a:off x="1706007" y="1846959"/>
        <a:ext cx="4035526" cy="1477063"/>
      </dsp:txXfrm>
    </dsp:sp>
    <dsp:sp modelId="{5CDCDAE0-491E-46EE-82F4-196C538C4D4A}">
      <dsp:nvSpPr>
        <dsp:cNvPr id="0" name=""/>
        <dsp:cNvSpPr/>
      </dsp:nvSpPr>
      <dsp:spPr>
        <a:xfrm>
          <a:off x="0" y="3693288"/>
          <a:ext cx="5741533" cy="14770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F2B9B-3BB5-4346-93D9-B42456D042A2}">
      <dsp:nvSpPr>
        <dsp:cNvPr id="0" name=""/>
        <dsp:cNvSpPr/>
      </dsp:nvSpPr>
      <dsp:spPr>
        <a:xfrm>
          <a:off x="446811" y="4025627"/>
          <a:ext cx="812384" cy="812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7946D-21C9-4BFB-AB1F-F8BA20133702}">
      <dsp:nvSpPr>
        <dsp:cNvPr id="0" name=""/>
        <dsp:cNvSpPr/>
      </dsp:nvSpPr>
      <dsp:spPr>
        <a:xfrm>
          <a:off x="1706007" y="3693288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Passive Aggressive</a:t>
          </a:r>
        </a:p>
      </dsp:txBody>
      <dsp:txXfrm>
        <a:off x="1706007" y="3693288"/>
        <a:ext cx="4035526" cy="1477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3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405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836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093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380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720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03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0904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570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716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077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311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090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443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93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091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195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26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F34A633A-8B19-42B2-A30F-92CA64233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9" t="16903" r="1" b="24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DC997E-91E8-45E5-B29D-7BB363396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29E3F1F7-82C5-44BF-9A2E-4F4DA1D5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FE24DEC4-3935-490A-9B9A-82FDAFBE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AF601-BFFC-4AE1-B444-BCCC9231B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>
            <a:normAutofit/>
          </a:bodyPr>
          <a:lstStyle/>
          <a:p>
            <a:r>
              <a:rPr lang="en-US" dirty="0"/>
              <a:t>James Sloan – IE 4910 – 3/25/2020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DBE7B-B8B8-4302-AD34-C7DB0AC57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6333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US"/>
              <a:t>Project 2: Supervised Learning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153385-0067-47AC-A00C-A183959AA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BA0F6A4-EC3D-4375-8369-A49E77621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08CC9D2-5AE5-4D4A-991A-63FAD7FC0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3562A48-04C8-4BB7-BFCF-B7AA157E0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31643E-A75C-42ED-B1F2-3EFC38081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0D0823-7666-43E4-BABF-0FF80EAB3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7EFD38-C60C-47FB-9ED6-95F9ADE50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6389FC-4D09-4711-8354-194B1FA58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A9DCEE3-0437-406A-982D-C4FCDBF5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C2FB4E-25B6-4288-9678-80F0A5A29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C45991C-A12F-4FF2-BCB7-EE206CDE4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FCFDFAA-1BD3-44D8-B9BA-666D12A7A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3BCED90-9A4B-4ACD-BEC9-6D36A10D3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2C3D01-DEF7-4329-A23A-C52039B36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F93DAEB-4AE2-4D1C-A5AD-31F3BBCF6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459156-1128-46A2-80D8-3CC3CF8A1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C30E3E-7FEE-47C8-988E-6CDBC4E8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2514B95-2033-41DE-B4DA-5859CFA3A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0192DC-9396-44CC-9EC7-CA64103C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7A3434C-163A-474C-9A1E-C0575F834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1EC8EF0-1030-4EE1-A9D2-41318351F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C2D3842-C6C1-4129-AB5F-FDE8EF93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AABE55-A01B-4E66-AE60-FD6965DA8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D5443D6-B8B7-40A0-A7C2-B9CBD29DC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91C6E73-4505-42EF-B2C2-0B50FFC5C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28D720D-6D18-40FA-826B-38A5C856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27EE5E0-C500-4B7A-B0DD-48FAA6F6F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5E42D86-C838-4F07-BC43-C2DD34772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2B9C60C-0A6E-4D4A-A0F0-E84D2AEB6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C9DA465-8E22-44EF-B531-94C2D662D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89C6E86-D7FC-40AD-AEBF-AF5C2793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DA234AE-AF17-458E-AA17-53BE56D83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660918D-5E0F-45A9-9FD0-89C5CA62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EB037C6-E924-48EF-A4F4-790C510A0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40141FE-DC47-4AA9-90E7-103F5151F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07470D1-2E5F-4183-BF28-44DCBBD2A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FDEC70A-D277-486F-A1CC-85AEB688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13BAA4-A9CB-4A59-9834-7D1310C90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1BE7AF-CF4C-49EF-ACE0-5883791ED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C78C90-96A9-4ECC-9766-72AB4F0E2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0ABB31-0D18-4DCB-B062-564E7536F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7194C73-387B-4358-B0BA-ECA1E857C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CD1E86B-7922-4B39-A82F-256496F9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B8A26D4-67E3-4523-B093-084F26D01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65D1457-3E82-4A4F-97DC-15CD6DFFC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D2E2B16-7FF9-4A07-8BDA-C4BF36A6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7D2EB84-4F9A-4C93-99C8-696BF21B1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4E3C0B3-2D77-447B-9E45-01051361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F228495-2087-440A-94A3-4A5DDF9E7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FF25DC1-A788-4DAF-99B2-B961B12DF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5E50650-AC5D-4F3D-B199-B6F4B762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3CE8F62-78D6-49C0-A23B-5EB2ED97E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203418E-8DE8-4DD9-8605-5198B3939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4435AE3-219D-4D75-B571-053BE7B96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9C1BDBB-87E1-4859-BEAB-508988BC2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91A7E33-C441-4FD9-80D5-1F1FCBAD4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21C4928-A592-4D20-A610-B17CF33CC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E21C953-1D10-493B-9600-F4583FEA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9B176B6-0CAB-4B72-9AE3-0ED9C4314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A2D07DA-64DF-4558-A731-76395C424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995C63-8837-4236-85A5-47F461981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C568555-5771-4448-ACF6-C46680422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D65886C-2A54-451E-846F-D60100739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6E7526-C1A6-4B3D-80BB-CD1035662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4A816D2-51DD-4010-A8AB-ACCA64727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DE9860-8624-4A18-963D-0D7B72F5F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2F8B616-93E7-4D70-BB6D-AFEEB6ABD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865103C-E649-4090-9F77-FA1450BBF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0B127E-DDF0-43D6-BCF0-A34A129F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63DEC76-6D7C-4EC9-9479-9BA303084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1046006-1F08-48FC-8C33-1FBCD746B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12BC848-F852-4821-BD39-74F23CB24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40B830F-4B37-432C-9692-37355683E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28E0FD5-DAEC-4B0C-B621-AF398EADB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B8132E2-62A8-4DE4-A739-1E92E44CB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188611A-1619-4045-8F90-A26CEF90F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F955B63-217E-4A90-A91D-BF4C1CEB5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D0A22D7-81E4-45C0-AA4A-F7FE2D2EE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7859E1-230D-4E63-BE0C-CE9C28F9C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40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58F45-E2C3-4426-AE7D-8EEE4BD0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566626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Historical Price variables vs. Adj. Close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65D5A-7CC1-4843-A1DB-B41C6124AA1B}"/>
              </a:ext>
            </a:extLst>
          </p:cNvPr>
          <p:cNvSpPr txBox="1"/>
          <p:nvPr/>
        </p:nvSpPr>
        <p:spPr>
          <a:xfrm>
            <a:off x="4949371" y="2899875"/>
            <a:ext cx="690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variables capture historical price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slightly less reliable than the current time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However, their relations have much greater “real-world” usefulness for forward looking predictions.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95A0C50-FD83-4493-8B4E-BF4090A5D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" y="2227942"/>
            <a:ext cx="4746880" cy="463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98242D-3E99-41F2-8365-35FCDA5E0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371" y="4439676"/>
            <a:ext cx="1838325" cy="23050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E091F47-FFFD-429C-B715-33A1130433FD}"/>
              </a:ext>
            </a:extLst>
          </p:cNvPr>
          <p:cNvSpPr/>
          <p:nvPr/>
        </p:nvSpPr>
        <p:spPr>
          <a:xfrm>
            <a:off x="4949370" y="4439676"/>
            <a:ext cx="1838325" cy="151576"/>
          </a:xfrm>
          <a:prstGeom prst="rect">
            <a:avLst/>
          </a:prstGeom>
          <a:solidFill>
            <a:srgbClr val="FFFF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6538CD-CAE0-4B4C-A18A-1DB5282D58AF}"/>
              </a:ext>
            </a:extLst>
          </p:cNvPr>
          <p:cNvSpPr/>
          <p:nvPr/>
        </p:nvSpPr>
        <p:spPr>
          <a:xfrm>
            <a:off x="4949370" y="4784581"/>
            <a:ext cx="1838325" cy="151576"/>
          </a:xfrm>
          <a:prstGeom prst="rect">
            <a:avLst/>
          </a:prstGeom>
          <a:solidFill>
            <a:srgbClr val="FFFF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F23B1-F4DD-47B2-A565-86653372E4BD}"/>
              </a:ext>
            </a:extLst>
          </p:cNvPr>
          <p:cNvSpPr/>
          <p:nvPr/>
        </p:nvSpPr>
        <p:spPr>
          <a:xfrm>
            <a:off x="4949370" y="4949035"/>
            <a:ext cx="1838325" cy="151576"/>
          </a:xfrm>
          <a:prstGeom prst="rect">
            <a:avLst/>
          </a:prstGeom>
          <a:solidFill>
            <a:srgbClr val="FFFF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49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58F45-E2C3-4426-AE7D-8EEE4BD0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566626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Monthly Price Delta Correlations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65D5A-7CC1-4843-A1DB-B41C6124AA1B}"/>
              </a:ext>
            </a:extLst>
          </p:cNvPr>
          <p:cNvSpPr txBox="1"/>
          <p:nvPr/>
        </p:nvSpPr>
        <p:spPr>
          <a:xfrm>
            <a:off x="4825598" y="2446857"/>
            <a:ext cx="690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change in price over a given time period can reflect whether an investment has a positive or negative outcome.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it can be predicted by historical variables, this is highly powerful.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E5EFA-D947-4D1C-AB8A-DC023A1F152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80226" y="3823205"/>
            <a:ext cx="1697945" cy="2847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60A52-BA3C-47E3-A614-6FA6B74B860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8757037" y="3813235"/>
            <a:ext cx="1697946" cy="2868033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8B74D8-7809-4BCF-A444-C1FC752A6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026" y="3823205"/>
            <a:ext cx="1717155" cy="2847323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736461D-4D33-49C5-8942-D685A15F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8" y="2220684"/>
            <a:ext cx="4695322" cy="460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DFCA229-87D8-4E5D-A48C-70025C5B2F1A}"/>
              </a:ext>
            </a:extLst>
          </p:cNvPr>
          <p:cNvSpPr/>
          <p:nvPr/>
        </p:nvSpPr>
        <p:spPr>
          <a:xfrm>
            <a:off x="6909026" y="3823203"/>
            <a:ext cx="1697946" cy="152029"/>
          </a:xfrm>
          <a:prstGeom prst="rect">
            <a:avLst/>
          </a:prstGeom>
          <a:solidFill>
            <a:srgbClr val="FFFF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3758D0-A384-4FB9-8118-F00B9C4CDD0A}"/>
              </a:ext>
            </a:extLst>
          </p:cNvPr>
          <p:cNvSpPr/>
          <p:nvPr/>
        </p:nvSpPr>
        <p:spPr>
          <a:xfrm>
            <a:off x="6918611" y="4881304"/>
            <a:ext cx="1697946" cy="152029"/>
          </a:xfrm>
          <a:prstGeom prst="rect">
            <a:avLst/>
          </a:prstGeom>
          <a:solidFill>
            <a:srgbClr val="FFFF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0986B-F6A2-4919-9722-ED57BC5493BA}"/>
              </a:ext>
            </a:extLst>
          </p:cNvPr>
          <p:cNvSpPr/>
          <p:nvPr/>
        </p:nvSpPr>
        <p:spPr>
          <a:xfrm>
            <a:off x="6909026" y="5171837"/>
            <a:ext cx="1697946" cy="152029"/>
          </a:xfrm>
          <a:prstGeom prst="rect">
            <a:avLst/>
          </a:prstGeom>
          <a:solidFill>
            <a:srgbClr val="FFFF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775AC-B93B-4ECD-8B55-324939AA6644}"/>
              </a:ext>
            </a:extLst>
          </p:cNvPr>
          <p:cNvSpPr/>
          <p:nvPr/>
        </p:nvSpPr>
        <p:spPr>
          <a:xfrm>
            <a:off x="6918651" y="5328606"/>
            <a:ext cx="1697946" cy="152029"/>
          </a:xfrm>
          <a:prstGeom prst="rect">
            <a:avLst/>
          </a:prstGeom>
          <a:solidFill>
            <a:srgbClr val="FFFF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90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58F45-E2C3-4426-AE7D-8EEE4BD0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566626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Yearly Price Delta Correlations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65D5A-7CC1-4843-A1DB-B41C6124AA1B}"/>
              </a:ext>
            </a:extLst>
          </p:cNvPr>
          <p:cNvSpPr txBox="1"/>
          <p:nvPr/>
        </p:nvSpPr>
        <p:spPr>
          <a:xfrm>
            <a:off x="5014822" y="2329542"/>
            <a:ext cx="690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Yearly price changes have much higher correlations that the other deltas.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the relatively small number of years, insights may be limited.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E5EFA-D947-4D1C-AB8A-DC023A1F152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80226" y="3823205"/>
            <a:ext cx="1697945" cy="2847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8B74D8-7809-4BCF-A444-C1FC752A6E3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909026" y="3823205"/>
            <a:ext cx="1717155" cy="2847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60A52-BA3C-47E3-A614-6FA6B74B8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037" y="3813235"/>
            <a:ext cx="1697946" cy="2868033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4795409-1CBD-43BD-8F0E-E50AA3744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" y="2241810"/>
            <a:ext cx="4702902" cy="458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77E6C8-DC53-4396-A96E-891D4C60137D}"/>
              </a:ext>
            </a:extLst>
          </p:cNvPr>
          <p:cNvSpPr/>
          <p:nvPr/>
        </p:nvSpPr>
        <p:spPr>
          <a:xfrm>
            <a:off x="8757037" y="3823205"/>
            <a:ext cx="1697946" cy="152029"/>
          </a:xfrm>
          <a:prstGeom prst="rect">
            <a:avLst/>
          </a:prstGeom>
          <a:solidFill>
            <a:srgbClr val="FFFF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7ADF6C-450B-4C29-9B16-9478A1952F3B}"/>
              </a:ext>
            </a:extLst>
          </p:cNvPr>
          <p:cNvSpPr/>
          <p:nvPr/>
        </p:nvSpPr>
        <p:spPr>
          <a:xfrm>
            <a:off x="8759331" y="4270085"/>
            <a:ext cx="1697946" cy="152029"/>
          </a:xfrm>
          <a:prstGeom prst="rect">
            <a:avLst/>
          </a:prstGeom>
          <a:solidFill>
            <a:srgbClr val="FFFF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2CB422-61DC-47B5-80F1-EC00077BBF3F}"/>
              </a:ext>
            </a:extLst>
          </p:cNvPr>
          <p:cNvSpPr/>
          <p:nvPr/>
        </p:nvSpPr>
        <p:spPr>
          <a:xfrm>
            <a:off x="8764368" y="5291511"/>
            <a:ext cx="1697946" cy="152029"/>
          </a:xfrm>
          <a:prstGeom prst="rect">
            <a:avLst/>
          </a:prstGeom>
          <a:solidFill>
            <a:srgbClr val="FFFF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E10D0-6D8E-4F56-9886-4B54BB949DED}"/>
              </a:ext>
            </a:extLst>
          </p:cNvPr>
          <p:cNvSpPr/>
          <p:nvPr/>
        </p:nvSpPr>
        <p:spPr>
          <a:xfrm>
            <a:off x="8766947" y="4101721"/>
            <a:ext cx="1697946" cy="152029"/>
          </a:xfrm>
          <a:prstGeom prst="rect">
            <a:avLst/>
          </a:prstGeom>
          <a:solidFill>
            <a:srgbClr val="FFFF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B78B-7C47-46AF-8C7A-1692762B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Creating regressions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D17A29-DC16-4180-96A7-905764277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00" y="639098"/>
            <a:ext cx="4444000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E25CC9-1531-4A80-8931-92BE20630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39" y="3691313"/>
            <a:ext cx="5454122" cy="2354019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E317-A447-488B-AEC4-492CC78C3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 anchor="t">
            <a:normAutofit/>
          </a:bodyPr>
          <a:lstStyle/>
          <a:p>
            <a:r>
              <a:rPr lang="en-US" dirty="0"/>
              <a:t>Ridge Alpha Selection</a:t>
            </a:r>
          </a:p>
          <a:p>
            <a:pPr lvl="1"/>
            <a:r>
              <a:rPr lang="en-US" dirty="0"/>
              <a:t>By using the function </a:t>
            </a:r>
            <a:r>
              <a:rPr lang="en-US" dirty="0" err="1"/>
              <a:t>RidgeCV</a:t>
            </a:r>
            <a:r>
              <a:rPr lang="en-US" dirty="0"/>
              <a:t>, 3 alpha values were tested and the best one selected.</a:t>
            </a:r>
          </a:p>
          <a:p>
            <a:pPr lvl="1"/>
            <a:r>
              <a:rPr lang="en-US" dirty="0"/>
              <a:t>(Alpha = 0) is the same as Linear Regression.</a:t>
            </a:r>
          </a:p>
          <a:p>
            <a:pPr lvl="1"/>
            <a:r>
              <a:rPr lang="en-US" dirty="0"/>
              <a:t>We should expect Ridge to perform very similarly to Linear Regression.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6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8E6461-03AE-4F51-AAC6-088F4DAF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063" y="-150800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20% test set         vs          50% Test set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C942F7-EAE7-4F65-8AA7-2402F4CD92E6}"/>
              </a:ext>
            </a:extLst>
          </p:cNvPr>
          <p:cNvGrpSpPr/>
          <p:nvPr/>
        </p:nvGrpSpPr>
        <p:grpSpPr>
          <a:xfrm>
            <a:off x="964930" y="943431"/>
            <a:ext cx="4712081" cy="5250425"/>
            <a:chOff x="6964950" y="2150184"/>
            <a:chExt cx="3974041" cy="44280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34AEF7-6590-4FE8-B8B6-FB37CD43D0DF}"/>
                </a:ext>
              </a:extLst>
            </p:cNvPr>
            <p:cNvSpPr/>
            <p:nvPr/>
          </p:nvSpPr>
          <p:spPr>
            <a:xfrm>
              <a:off x="6976590" y="2150184"/>
              <a:ext cx="3962400" cy="4394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AAF0EE6-4055-4FA6-9B46-2292D8EA4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8233" y="2996845"/>
              <a:ext cx="3933825" cy="13239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322137-CDBA-42D8-ADE5-28018DFB6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6591" y="5197125"/>
              <a:ext cx="3962400" cy="138112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C89303-11E4-4EDC-AAA5-FF8D1D98790C}"/>
                </a:ext>
              </a:extLst>
            </p:cNvPr>
            <p:cNvSpPr txBox="1"/>
            <p:nvPr/>
          </p:nvSpPr>
          <p:spPr>
            <a:xfrm>
              <a:off x="6982940" y="2594688"/>
              <a:ext cx="3933825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/>
                <a:t>Regression Score Predicting Adj. Close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165D2-81D8-4DEE-95F8-B3FE1188933C}"/>
                </a:ext>
              </a:extLst>
            </p:cNvPr>
            <p:cNvSpPr txBox="1"/>
            <p:nvPr/>
          </p:nvSpPr>
          <p:spPr>
            <a:xfrm>
              <a:off x="6964950" y="4764315"/>
              <a:ext cx="3933825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Regression Score Predicting Yearly Delta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149DA5-B2F9-4C91-9AA2-0139693B9F43}"/>
              </a:ext>
            </a:extLst>
          </p:cNvPr>
          <p:cNvGrpSpPr/>
          <p:nvPr/>
        </p:nvGrpSpPr>
        <p:grpSpPr>
          <a:xfrm>
            <a:off x="6375129" y="943431"/>
            <a:ext cx="4721471" cy="5260925"/>
            <a:chOff x="6096000" y="943431"/>
            <a:chExt cx="4721471" cy="52609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FBE2D53-CFD0-47D2-AFE2-B035FBB6253C}"/>
                </a:ext>
              </a:extLst>
            </p:cNvPr>
            <p:cNvGrpSpPr/>
            <p:nvPr/>
          </p:nvGrpSpPr>
          <p:grpSpPr>
            <a:xfrm>
              <a:off x="6096000" y="943431"/>
              <a:ext cx="4712081" cy="5250425"/>
              <a:chOff x="6964950" y="2150184"/>
              <a:chExt cx="3974041" cy="442806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6DC0B2-35F6-4F49-8AF6-77E51D762CE2}"/>
                  </a:ext>
                </a:extLst>
              </p:cNvPr>
              <p:cNvSpPr/>
              <p:nvPr/>
            </p:nvSpPr>
            <p:spPr>
              <a:xfrm>
                <a:off x="6976590" y="2150184"/>
                <a:ext cx="3962400" cy="4394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3D25CC9-A4EE-456B-BAB3-0A3B42F21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8233" y="2996845"/>
                <a:ext cx="3933825" cy="1323975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921F23B-D218-48EE-93D8-EB97157B6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6591" y="5197125"/>
                <a:ext cx="3962400" cy="138112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95BEFE-4A8C-4826-B362-8C6E0F76D92D}"/>
                  </a:ext>
                </a:extLst>
              </p:cNvPr>
              <p:cNvSpPr txBox="1"/>
              <p:nvPr/>
            </p:nvSpPr>
            <p:spPr>
              <a:xfrm>
                <a:off x="6982940" y="2594688"/>
                <a:ext cx="3933825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/>
                  <a:t>Regression Score Predicting Adj. Close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1021FB-341A-4481-B2CD-6852561FFEDF}"/>
                  </a:ext>
                </a:extLst>
              </p:cNvPr>
              <p:cNvSpPr txBox="1"/>
              <p:nvPr/>
            </p:nvSpPr>
            <p:spPr>
              <a:xfrm>
                <a:off x="6964950" y="4764315"/>
                <a:ext cx="3933825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/>
                  <a:t>Regression Score Predicting Yearly Delta</a:t>
                </a: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2A1673-C522-4E6E-8AA4-F6A47A8A8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7331" y="1957952"/>
              <a:ext cx="4700140" cy="155923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72DE771-78AA-4C8E-8E98-FE96EA1B4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17331" y="4557483"/>
              <a:ext cx="4690749" cy="1646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286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136F52-6EF5-48BE-923E-30A90439BFE2}"/>
              </a:ext>
            </a:extLst>
          </p:cNvPr>
          <p:cNvSpPr txBox="1">
            <a:spLocks/>
          </p:cNvSpPr>
          <p:nvPr/>
        </p:nvSpPr>
        <p:spPr>
          <a:xfrm>
            <a:off x="6400800" y="60961"/>
            <a:ext cx="5147730" cy="16419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Linear Regression vs. Ridge &amp; Lasso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BA2305-4B4E-4EC9-8732-DE48A0978136}"/>
              </a:ext>
            </a:extLst>
          </p:cNvPr>
          <p:cNvSpPr txBox="1">
            <a:spLocks/>
          </p:cNvSpPr>
          <p:nvPr/>
        </p:nvSpPr>
        <p:spPr>
          <a:xfrm>
            <a:off x="6400800" y="1770324"/>
            <a:ext cx="5147730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algorithm remained the same at 20% test set and 50% test set</a:t>
            </a:r>
          </a:p>
          <a:p>
            <a:endParaRPr lang="en-US" dirty="0"/>
          </a:p>
          <a:p>
            <a:r>
              <a:rPr lang="en-US" dirty="0"/>
              <a:t>Predicting the Adj. Close:</a:t>
            </a:r>
          </a:p>
          <a:p>
            <a:pPr lvl="1"/>
            <a:r>
              <a:rPr lang="en-US" dirty="0"/>
              <a:t>All methods had a score &gt; 0.998</a:t>
            </a:r>
          </a:p>
          <a:p>
            <a:pPr lvl="1"/>
            <a:r>
              <a:rPr lang="en-US" dirty="0"/>
              <a:t>Ridge regression had the best score</a:t>
            </a:r>
          </a:p>
          <a:p>
            <a:endParaRPr lang="en-US" dirty="0"/>
          </a:p>
          <a:p>
            <a:r>
              <a:rPr lang="en-US" dirty="0"/>
              <a:t>Predicting the Yearly Delta:</a:t>
            </a:r>
          </a:p>
          <a:p>
            <a:pPr lvl="1"/>
            <a:r>
              <a:rPr lang="en-US" dirty="0"/>
              <a:t>Less predictable than the Adj. Close</a:t>
            </a:r>
          </a:p>
          <a:p>
            <a:pPr lvl="1"/>
            <a:r>
              <a:rPr lang="en-US" dirty="0"/>
              <a:t>Ridge regression had the best score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9D0852-95F0-4B01-A18B-C59917B1AF7D}"/>
              </a:ext>
            </a:extLst>
          </p:cNvPr>
          <p:cNvGrpSpPr/>
          <p:nvPr/>
        </p:nvGrpSpPr>
        <p:grpSpPr>
          <a:xfrm>
            <a:off x="1016424" y="639097"/>
            <a:ext cx="4712081" cy="5250425"/>
            <a:chOff x="6843185" y="2142067"/>
            <a:chExt cx="3974041" cy="442806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131D11-3788-43E4-B4D9-11D18D6FBA69}"/>
                </a:ext>
              </a:extLst>
            </p:cNvPr>
            <p:cNvSpPr/>
            <p:nvPr/>
          </p:nvSpPr>
          <p:spPr>
            <a:xfrm>
              <a:off x="6854826" y="2142067"/>
              <a:ext cx="3962400" cy="4394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A8D444-BC17-4A91-A49E-10B9F6D56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6468" y="2988728"/>
              <a:ext cx="3933825" cy="13239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075FD7-B507-4254-9573-CA696A281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4826" y="5189008"/>
              <a:ext cx="3962400" cy="13811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85DC4B-08AB-45D7-A66C-9AACA88159FD}"/>
                </a:ext>
              </a:extLst>
            </p:cNvPr>
            <p:cNvSpPr txBox="1"/>
            <p:nvPr/>
          </p:nvSpPr>
          <p:spPr>
            <a:xfrm>
              <a:off x="6861176" y="2586571"/>
              <a:ext cx="3933825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Regression Score Predicting Adj. Close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F36FC5-28D5-4F9A-948A-EFBB5C4A7981}"/>
                </a:ext>
              </a:extLst>
            </p:cNvPr>
            <p:cNvSpPr txBox="1"/>
            <p:nvPr/>
          </p:nvSpPr>
          <p:spPr>
            <a:xfrm>
              <a:off x="6843185" y="4756197"/>
              <a:ext cx="3933825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Regression Score Predicting Yearly 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213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EE1C-5727-4F43-A596-47DED9F3C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293" y="1772320"/>
            <a:ext cx="4671654" cy="2819398"/>
          </a:xfrm>
        </p:spPr>
        <p:txBody>
          <a:bodyPr>
            <a:normAutofit/>
          </a:bodyPr>
          <a:lstStyle/>
          <a:p>
            <a:r>
              <a:rPr lang="en-US" dirty="0"/>
              <a:t>Mental Health in tech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1D0B925-2B82-4283-9A4B-26D75B37C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9CA437C7-84DA-4869-8B01-ED2D78490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E49678-F167-49BE-9F7A-693F682C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89AB63-E648-40F0-97A1-A5B87C1E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F692CF-7BBB-46E8-ACFF-93EFB545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3285BC-98B3-4A2A-A616-5C357EB14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6F05B3-3344-4BA6-878B-9E4383540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782A78-EE5F-4FC6-9497-EFDB57950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ED5AE6-D5B8-4FDE-AF61-AEBE1C347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4FBD67-AA20-4E2C-A0DB-A1402FE4A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F097E4-BDA7-4C1C-8EBF-054455E61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92AA45-5A4B-450D-B699-8DD0728B1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642BB7-23F8-4490-93A3-FC1493AD2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CC61F0B-A9CB-4BBB-AE84-50A8DAA5F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CCF85E9-8BF1-4390-8430-93CF67C4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12D5937-83B8-44DB-92EE-F8CE39628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70DE7D-2944-4F28-94F4-DB5FF366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275C592-D23A-4D17-A5D0-1CB0A63C2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6A99D6-C0BF-40C0-BA07-7B60B3008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DC88DB-D650-4294-944B-43B5CAB75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D45E2EA-A847-4EF1-BFFC-BE40296C6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DB920C9-FFFE-4273-B2A5-A065D243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1355A7-015B-447B-8540-4191EAFA7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4443849-1476-409B-BC52-22EE2D88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2081A51-7D07-419B-9B62-0CCBBDC70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CD47CE7-D458-4E21-8924-2AA0E9ED1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CE023FD-9F08-4439-8FF3-52EA7A984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28C8C7-54EA-42D6-9CEE-49852B27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34EA16-F0C9-4D15-84BF-E83A81D6B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B3FD5BE-A781-4490-AE3F-E5650DF6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6A60DCE-BCDB-4F06-BAF8-4DC5591F2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8E6559-4AA5-488E-839C-44B9ABE26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F764FF6-87D9-4563-B257-0901F5C04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52E1AD-28FF-4199-B00E-A426860CE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ED0001C-A0BE-455E-B3DE-7896C92D7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19FC06C-2C6A-47E2-B879-A0EF41237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A8873BC-1926-4114-BE10-E14FF64B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1439012-3E51-4D74-9FF2-780C87DB0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35FC7B3-BF05-4E37-882C-2A791A494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C567FF-44E4-4C58-959F-28D7826C3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56B76F-8C76-4947-888A-75F5E92EF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18A492E-231C-4B89-B11A-A1CE7E165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27E4F73-4A9F-4AA2-A6B8-3145A87A8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B2AC0D9-242E-4D92-B102-221EBD6F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A83426A-015F-4B17-9820-E6D76A383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C41F0A8-7466-4B03-9EE0-4A5D15176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D6F7B8C-9482-4E23-AA7F-9411BF837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1D4E2-E92F-440B-A775-9B80D9AA0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6C2472-0C84-4CEA-A6E9-5BC5A3DB3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F2AFF3-F889-4A9E-AEC1-FA94331B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E652F4-2AFF-4616-9615-64FC697C4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78ED91D-C9D7-49CA-8718-8E7351F7E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4F29D0E-CB4D-43FB-8EFF-447A147C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1D77EC-50A5-4994-A389-65C77706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2CDEEE6-A2B4-45C0-B942-66306583B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F83B12D-91B8-4D06-9DBC-0607226B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25594B9-1F75-4E14-AF9B-806D06683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447488-CCC0-4267-BD73-6DC2775B1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7E2176D-B76F-494D-AEE5-BC0E445D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BD50096-36E6-4DE9-AEB8-A360216DC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D6F891C-00E0-46CF-8138-64A70AEEA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D117AD0-1882-4AD9-A765-EDB9B21C5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DFCFFB0-2E4B-4B50-9297-42B1F1D5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66C79DB-E90E-4192-9A64-34FA2EB5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3FC299-982A-4307-97E4-00A1BDAE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A76C799-63FA-4767-A0FA-E018EF6E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22B23C3-FCEF-4BFC-AD03-17D92E07A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BF5C56D-9DBE-454E-A584-422E5FB2F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608B5A8-9FAA-4DC0-87FC-F4D879ABE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B279D37-02D4-4925-B2DD-3765F65F7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E72009F-1FFC-4EDB-9C18-EB0F5E8B9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FA6C71-6237-4ED8-A9BE-D15AC111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D2DD310-9B69-442B-89C0-37F7412DD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9FE545-059E-4996-9E84-BCE18A735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6849649-2DB2-427D-B6CB-9CFB032BF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1BAB73D-2CD4-48CF-8299-CB2B8F087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156630B-D53F-46CB-BC27-BEB8138CB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FEC10B1-AF32-4C41-B84C-FEC99614B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7EDD4C7-FBEF-4868-96E8-214EE6C78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E79D291-029D-40DE-B44A-B52781E9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8677C5F-1BF8-4733-9E39-A570EC8F0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20" name="Picture 4" descr="Image result for tech brain white background">
            <a:extLst>
              <a:ext uri="{FF2B5EF4-FFF2-40B4-BE49-F238E27FC236}">
                <a16:creationId xmlns:a16="http://schemas.microsoft.com/office/drawing/2014/main" id="{43A786BF-F4DC-426D-8B91-DF7E3679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68" y="2139535"/>
            <a:ext cx="5022244" cy="361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28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58F45-E2C3-4426-AE7D-8EEE4BD0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566626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Summary of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BACEC2-99C9-4747-95A7-AF28E30BA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7858"/>
            <a:ext cx="12164628" cy="29501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C0A2A9-726D-467A-A167-F7C4710BE900}"/>
              </a:ext>
            </a:extLst>
          </p:cNvPr>
          <p:cNvSpPr txBox="1"/>
          <p:nvPr/>
        </p:nvSpPr>
        <p:spPr>
          <a:xfrm>
            <a:off x="150470" y="2072979"/>
            <a:ext cx="10764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Female = 0, Male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1-5 = 0, 6-25 = 1, 26-100 = 2, 100-500 = 3, 500-1000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Numbers ordered 0 = most negative (No/Never/etc.),    max = most positive (Yes/Often/Always/etc.)</a:t>
            </a:r>
          </a:p>
        </p:txBody>
      </p:sp>
    </p:spTree>
    <p:extLst>
      <p:ext uri="{BB962C8B-B14F-4D97-AF65-F5344CB8AC3E}">
        <p14:creationId xmlns:p14="http://schemas.microsoft.com/office/powerpoint/2010/main" val="1895927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58F45-E2C3-4426-AE7D-8EEE4BD0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566626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Summary of data Cont.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DB10EE-0D91-49B6-9B3A-76CCCC29290D}"/>
              </a:ext>
            </a:extLst>
          </p:cNvPr>
          <p:cNvGrpSpPr/>
          <p:nvPr/>
        </p:nvGrpSpPr>
        <p:grpSpPr>
          <a:xfrm>
            <a:off x="-98" y="4587161"/>
            <a:ext cx="12192098" cy="2272314"/>
            <a:chOff x="86527" y="4467700"/>
            <a:chExt cx="12879690" cy="22955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DB21BA0-267A-4B50-8794-776E12E8AE0D}"/>
                </a:ext>
              </a:extLst>
            </p:cNvPr>
            <p:cNvGrpSpPr/>
            <p:nvPr/>
          </p:nvGrpSpPr>
          <p:grpSpPr>
            <a:xfrm>
              <a:off x="86527" y="4487303"/>
              <a:ext cx="9188216" cy="2275922"/>
              <a:chOff x="404161" y="4631682"/>
              <a:chExt cx="9188216" cy="227592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0DBEFDA-E560-4687-8C45-2FD416F127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577" y="4631682"/>
                <a:ext cx="8686800" cy="2257425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AD964C7-4F15-4673-ABA2-618C2DEC4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161" y="4669229"/>
                <a:ext cx="523875" cy="2238375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0B5961-CE5E-4788-9469-F7089436F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1942" y="4467700"/>
              <a:ext cx="3724275" cy="229552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4836AC9-D646-4C08-8D12-6E61737636E4}"/>
              </a:ext>
            </a:extLst>
          </p:cNvPr>
          <p:cNvSpPr txBox="1"/>
          <p:nvPr/>
        </p:nvSpPr>
        <p:spPr>
          <a:xfrm>
            <a:off x="127321" y="2698012"/>
            <a:ext cx="10764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Female = 0, Male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1-5 = 0, 6-25 = 1, 26-100 = 2, 100-500 = 3, 500-1000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Numbers ordered 0 = most negative (No/Never/etc.),    max = most positive (Yes/Often/Always/etc.)</a:t>
            </a:r>
          </a:p>
        </p:txBody>
      </p:sp>
    </p:spTree>
    <p:extLst>
      <p:ext uri="{BB962C8B-B14F-4D97-AF65-F5344CB8AC3E}">
        <p14:creationId xmlns:p14="http://schemas.microsoft.com/office/powerpoint/2010/main" val="3551712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E225C-DC75-402A-80A2-104BBC2D6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8489" y="97537"/>
            <a:ext cx="7004542" cy="1643898"/>
          </a:xfrm>
        </p:spPr>
        <p:txBody>
          <a:bodyPr anchor="b">
            <a:normAutofit fontScale="92500" lnSpcReduction="10000"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</a:rPr>
              <a:t>Age and gender demographics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848EC30-62E8-49D2-B8B2-136821A1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270" y="2746518"/>
            <a:ext cx="3970172" cy="370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0C68F872-52A8-4D56-83FE-8B70BCDD5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06" y="2746518"/>
            <a:ext cx="3896877" cy="370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3B0B0B-9AA1-4A04-86F4-C03580673EF9}"/>
              </a:ext>
            </a:extLst>
          </p:cNvPr>
          <p:cNvSpPr txBox="1"/>
          <p:nvPr/>
        </p:nvSpPr>
        <p:spPr>
          <a:xfrm>
            <a:off x="3984859" y="2444816"/>
            <a:ext cx="803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Female                    Male                              &lt;25           25-35       35-45         45+</a:t>
            </a:r>
          </a:p>
        </p:txBody>
      </p:sp>
    </p:spTree>
    <p:extLst>
      <p:ext uri="{BB962C8B-B14F-4D97-AF65-F5344CB8AC3E}">
        <p14:creationId xmlns:p14="http://schemas.microsoft.com/office/powerpoint/2010/main" val="86263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EE1C-5727-4F43-A596-47DED9F3C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293" y="1772320"/>
            <a:ext cx="4671654" cy="2819398"/>
          </a:xfrm>
        </p:spPr>
        <p:txBody>
          <a:bodyPr>
            <a:normAutofit/>
          </a:bodyPr>
          <a:lstStyle/>
          <a:p>
            <a:r>
              <a:rPr lang="en-US" dirty="0"/>
              <a:t>Amazon Stock Price 1997 - 2019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1D0B925-2B82-4283-9A4B-26D75B37C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9CA437C7-84DA-4869-8B01-ED2D78490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E49678-F167-49BE-9F7A-693F682C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89AB63-E648-40F0-97A1-A5B87C1E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F692CF-7BBB-46E8-ACFF-93EFB545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3285BC-98B3-4A2A-A616-5C357EB14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6F05B3-3344-4BA6-878B-9E4383540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782A78-EE5F-4FC6-9497-EFDB57950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ED5AE6-D5B8-4FDE-AF61-AEBE1C347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4FBD67-AA20-4E2C-A0DB-A1402FE4A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F097E4-BDA7-4C1C-8EBF-054455E61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92AA45-5A4B-450D-B699-8DD0728B1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642BB7-23F8-4490-93A3-FC1493AD2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CC61F0B-A9CB-4BBB-AE84-50A8DAA5F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CCF85E9-8BF1-4390-8430-93CF67C4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12D5937-83B8-44DB-92EE-F8CE39628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70DE7D-2944-4F28-94F4-DB5FF366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275C592-D23A-4D17-A5D0-1CB0A63C2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6A99D6-C0BF-40C0-BA07-7B60B3008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DC88DB-D650-4294-944B-43B5CAB75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D45E2EA-A847-4EF1-BFFC-BE40296C6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DB920C9-FFFE-4273-B2A5-A065D243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1355A7-015B-447B-8540-4191EAFA7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4443849-1476-409B-BC52-22EE2D88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2081A51-7D07-419B-9B62-0CCBBDC70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CD47CE7-D458-4E21-8924-2AA0E9ED1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CE023FD-9F08-4439-8FF3-52EA7A984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28C8C7-54EA-42D6-9CEE-49852B27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34EA16-F0C9-4D15-84BF-E83A81D6B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B3FD5BE-A781-4490-AE3F-E5650DF6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6A60DCE-BCDB-4F06-BAF8-4DC5591F2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8E6559-4AA5-488E-839C-44B9ABE26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F764FF6-87D9-4563-B257-0901F5C04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52E1AD-28FF-4199-B00E-A426860CE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ED0001C-A0BE-455E-B3DE-7896C92D7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19FC06C-2C6A-47E2-B879-A0EF41237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A8873BC-1926-4114-BE10-E14FF64B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1439012-3E51-4D74-9FF2-780C87DB0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35FC7B3-BF05-4E37-882C-2A791A494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C567FF-44E4-4C58-959F-28D7826C3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56B76F-8C76-4947-888A-75F5E92EF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18A492E-231C-4B89-B11A-A1CE7E165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27E4F73-4A9F-4AA2-A6B8-3145A87A8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B2AC0D9-242E-4D92-B102-221EBD6F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A83426A-015F-4B17-9820-E6D76A383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C41F0A8-7466-4B03-9EE0-4A5D15176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D6F7B8C-9482-4E23-AA7F-9411BF837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1D4E2-E92F-440B-A775-9B80D9AA0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6C2472-0C84-4CEA-A6E9-5BC5A3DB3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F2AFF3-F889-4A9E-AEC1-FA94331B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E652F4-2AFF-4616-9615-64FC697C4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78ED91D-C9D7-49CA-8718-8E7351F7E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4F29D0E-CB4D-43FB-8EFF-447A147C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1D77EC-50A5-4994-A389-65C77706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2CDEEE6-A2B4-45C0-B942-66306583B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F83B12D-91B8-4D06-9DBC-0607226B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25594B9-1F75-4E14-AF9B-806D06683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447488-CCC0-4267-BD73-6DC2775B1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7E2176D-B76F-494D-AEE5-BC0E445D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BD50096-36E6-4DE9-AEB8-A360216DC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D6F891C-00E0-46CF-8138-64A70AEEA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D117AD0-1882-4AD9-A765-EDB9B21C5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DFCFFB0-2E4B-4B50-9297-42B1F1D5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66C79DB-E90E-4192-9A64-34FA2EB5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3FC299-982A-4307-97E4-00A1BDAE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A76C799-63FA-4767-A0FA-E018EF6E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22B23C3-FCEF-4BFC-AD03-17D92E07A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BF5C56D-9DBE-454E-A584-422E5FB2F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608B5A8-9FAA-4DC0-87FC-F4D879ABE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B279D37-02D4-4925-B2DD-3765F65F7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E72009F-1FFC-4EDB-9C18-EB0F5E8B9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FA6C71-6237-4ED8-A9BE-D15AC111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D2DD310-9B69-442B-89C0-37F7412DD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9FE545-059E-4996-9E84-BCE18A735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6849649-2DB2-427D-B6CB-9CFB032BF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1BAB73D-2CD4-48CF-8299-CB2B8F087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156630B-D53F-46CB-BC27-BEB8138CB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FEC10B1-AF32-4C41-B84C-FEC99614B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7EDD4C7-FBEF-4868-96E8-214EE6C78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E79D291-029D-40DE-B44A-B52781E9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8677C5F-1BF8-4733-9E39-A570EC8F0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FC6DDA9-1A9D-498D-9CA3-BC06101A7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694" y="2034664"/>
            <a:ext cx="5267352" cy="40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61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5E225C-DC75-402A-80A2-104BBC2D6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4579214"/>
            <a:ext cx="10349314" cy="39792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400" dirty="0"/>
              <a:t> History of seeking help?                 Care options?                    Wellness program?</a:t>
            </a:r>
          </a:p>
        </p:txBody>
      </p:sp>
      <p:sp>
        <p:nvSpPr>
          <p:cNvPr id="75" name="Rounded Rectangle 17">
            <a:extLst>
              <a:ext uri="{FF2B5EF4-FFF2-40B4-BE49-F238E27FC236}">
                <a16:creationId xmlns:a16="http://schemas.microsoft.com/office/drawing/2014/main" id="{3EB68290-5708-448F-ABA3-33BD55D66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614085"/>
            <a:ext cx="3336883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8EB5AF17-E883-41E2-8DEB-438D42FC2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" y="1038410"/>
            <a:ext cx="3108282" cy="2952380"/>
          </a:xfrm>
          <a:prstGeom prst="roundRect">
            <a:avLst>
              <a:gd name="adj" fmla="val 3441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ounded Rectangle 19">
            <a:extLst>
              <a:ext uri="{FF2B5EF4-FFF2-40B4-BE49-F238E27FC236}">
                <a16:creationId xmlns:a16="http://schemas.microsoft.com/office/drawing/2014/main" id="{75E77B35-0A45-4319-B1D4-7084D999C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9083" y="614085"/>
            <a:ext cx="3328416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488F3D07-D18C-41E2-8E8A-432488EB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3382" y="1042430"/>
            <a:ext cx="3099817" cy="2944340"/>
          </a:xfrm>
          <a:prstGeom prst="roundRect">
            <a:avLst>
              <a:gd name="adj" fmla="val 3441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ounded Rectangle 18">
            <a:extLst>
              <a:ext uri="{FF2B5EF4-FFF2-40B4-BE49-F238E27FC236}">
                <a16:creationId xmlns:a16="http://schemas.microsoft.com/office/drawing/2014/main" id="{BD3BC0C3-765C-48D5-8F56-D3FCACECE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5299" y="614085"/>
            <a:ext cx="3328416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4D4072A-E08E-4724-BB18-17BF0090F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9598" y="1042430"/>
            <a:ext cx="3099817" cy="2944340"/>
          </a:xfrm>
          <a:prstGeom prst="roundRect">
            <a:avLst>
              <a:gd name="adj" fmla="val 3441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14BD47-F394-45C8-B169-3F9F1F182AF3}"/>
              </a:ext>
            </a:extLst>
          </p:cNvPr>
          <p:cNvSpPr txBox="1"/>
          <p:nvPr/>
        </p:nvSpPr>
        <p:spPr>
          <a:xfrm>
            <a:off x="527670" y="669078"/>
            <a:ext cx="1114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No        Don’t know        Yes                    No            Not sure         Yes                   No          Don’t know       Yes</a:t>
            </a:r>
          </a:p>
        </p:txBody>
      </p:sp>
    </p:spTree>
    <p:extLst>
      <p:ext uri="{BB962C8B-B14F-4D97-AF65-F5344CB8AC3E}">
        <p14:creationId xmlns:p14="http://schemas.microsoft.com/office/powerpoint/2010/main" val="3491547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666C606-F808-48E4-9712-E0DBC3131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C7511-5C4B-49F2-9293-ABA92108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3C6984-5246-446C-81C5-800EE68D3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B136F52-6EF5-48BE-923E-30A90439BFE2}"/>
              </a:ext>
            </a:extLst>
          </p:cNvPr>
          <p:cNvSpPr txBox="1">
            <a:spLocks/>
          </p:cNvSpPr>
          <p:nvPr/>
        </p:nvSpPr>
        <p:spPr>
          <a:xfrm>
            <a:off x="718457" y="531278"/>
            <a:ext cx="3211517" cy="529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Classification techniques</a:t>
            </a: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E43C4C2-EE74-4F25-A574-5D0AB6ED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1C1D67-3A95-4108-831E-5B21879F6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353522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5977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B010-2BE6-423D-87BC-AEF3FC15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36ADE-203B-486F-9DE4-4E5750404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74" y="202060"/>
            <a:ext cx="7099240" cy="631832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79B2-B34E-4FCB-A585-476A09FF1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Random Forest is best</a:t>
            </a:r>
          </a:p>
          <a:p>
            <a:r>
              <a:rPr lang="en-US" dirty="0"/>
              <a:t>KNN is OK</a:t>
            </a:r>
          </a:p>
          <a:p>
            <a:r>
              <a:rPr lang="en-US" dirty="0"/>
              <a:t>Passive Aggressive is poor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D8E01-7263-42DE-A97D-A2CDE888B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370" y="753690"/>
            <a:ext cx="3686370" cy="1862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BF156F-2239-4DB8-A3DC-B0F4649CE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220" y="2679279"/>
            <a:ext cx="3705273" cy="1862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C4F55B-7588-4935-927D-0260B5CED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8438" y="4602236"/>
            <a:ext cx="37052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76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4613-EACA-4CF4-B708-77B41005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46ED0-2196-4C1F-BA77-DACF71C86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972" y="3318984"/>
            <a:ext cx="10131425" cy="6476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K-Nearest-Neighbors                                      Random Forest                                          Passive Aggressive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79CB2-16A6-42A5-849E-21270D29229F}"/>
              </a:ext>
            </a:extLst>
          </p:cNvPr>
          <p:cNvSpPr/>
          <p:nvPr/>
        </p:nvSpPr>
        <p:spPr>
          <a:xfrm>
            <a:off x="462987" y="3966633"/>
            <a:ext cx="11262167" cy="248046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55952B9-2F4B-428C-8359-5CFE2823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4" y="4098189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22BF0FF4-8DB3-4EFF-83C0-3B1FCFE61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75" y="4098189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BB819DF2-DA29-4046-91F5-AB2F38AE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557" y="4098189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B1C7C5-481D-4F28-ABB1-1EDAA87BD117}"/>
              </a:ext>
            </a:extLst>
          </p:cNvPr>
          <p:cNvSpPr txBox="1"/>
          <p:nvPr/>
        </p:nvSpPr>
        <p:spPr>
          <a:xfrm>
            <a:off x="1139764" y="1739470"/>
            <a:ext cx="10585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this was a classification task where the options are [0,1,2], the error for all algorithms fall in this range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 favors 0 (“No”) due to there being vastly more “</a:t>
            </a:r>
            <a:r>
              <a:rPr lang="en-US" dirty="0" err="1"/>
              <a:t>No”s</a:t>
            </a:r>
            <a:r>
              <a:rPr lang="en-US" dirty="0"/>
              <a:t> than “</a:t>
            </a:r>
            <a:r>
              <a:rPr lang="en-US" dirty="0" err="1"/>
              <a:t>Yes”s</a:t>
            </a:r>
            <a:r>
              <a:rPr lang="en-US" dirty="0"/>
              <a:t> (more neighbors)</a:t>
            </a:r>
          </a:p>
        </p:txBody>
      </p:sp>
    </p:spTree>
    <p:extLst>
      <p:ext uri="{BB962C8B-B14F-4D97-AF65-F5344CB8AC3E}">
        <p14:creationId xmlns:p14="http://schemas.microsoft.com/office/powerpoint/2010/main" val="346623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8E6461-03AE-4F51-AAC6-088F4DAF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063" y="-23474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20% test set         vs          50% Test set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0F94192-4378-4BEC-9FB3-66A096A3DB24}"/>
              </a:ext>
            </a:extLst>
          </p:cNvPr>
          <p:cNvGrpSpPr/>
          <p:nvPr/>
        </p:nvGrpSpPr>
        <p:grpSpPr>
          <a:xfrm>
            <a:off x="6775047" y="1445330"/>
            <a:ext cx="4642857" cy="3485488"/>
            <a:chOff x="7075990" y="1118899"/>
            <a:chExt cx="3705225" cy="27815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6E30E49-26F7-408A-96CF-F6E21F30A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5990" y="1118899"/>
              <a:ext cx="3705225" cy="18478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0C47BF-3A75-414B-83B8-D5F057E16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5990" y="2957512"/>
              <a:ext cx="3086100" cy="94297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390AFE-628F-448C-A791-F4F15C8B6753}"/>
              </a:ext>
            </a:extLst>
          </p:cNvPr>
          <p:cNvGrpSpPr/>
          <p:nvPr/>
        </p:nvGrpSpPr>
        <p:grpSpPr>
          <a:xfrm>
            <a:off x="972381" y="1469020"/>
            <a:ext cx="4503829" cy="3403922"/>
            <a:chOff x="1273324" y="1202802"/>
            <a:chExt cx="3705225" cy="28003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A1D3E6D-8B3B-494F-A5FD-0D4AD0820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3324" y="1202802"/>
              <a:ext cx="3705225" cy="18573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EABF81-8BC0-46AF-BC1B-06B162410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3324" y="3060177"/>
              <a:ext cx="3095625" cy="942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654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58F45-E2C3-4426-AE7D-8EEE4BD0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Time Series - Amazon Stock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9698-8693-495B-84A0-94D31D48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266" y="2579951"/>
            <a:ext cx="3788431" cy="3198627"/>
          </a:xfrm>
        </p:spPr>
        <p:txBody>
          <a:bodyPr anchor="t">
            <a:normAutofit/>
          </a:bodyPr>
          <a:lstStyle/>
          <a:p>
            <a:r>
              <a:rPr lang="en-US" dirty="0"/>
              <a:t>Added/Calculated Fields:</a:t>
            </a:r>
          </a:p>
          <a:p>
            <a:pPr lvl="1"/>
            <a:r>
              <a:rPr lang="en-US" dirty="0"/>
              <a:t>Monthly &amp; Yearly Averages</a:t>
            </a:r>
          </a:p>
          <a:p>
            <a:pPr lvl="1"/>
            <a:r>
              <a:rPr lang="en-US" dirty="0"/>
              <a:t>7, 30, &amp; 90 Day Moving Averages</a:t>
            </a:r>
          </a:p>
          <a:p>
            <a:r>
              <a:rPr lang="en-US" dirty="0"/>
              <a:t>Excluded fields:</a:t>
            </a:r>
          </a:p>
          <a:p>
            <a:pPr lvl="1"/>
            <a:r>
              <a:rPr lang="en-US" dirty="0"/>
              <a:t>Open, High, Low, &amp; Close Price</a:t>
            </a:r>
          </a:p>
          <a:p>
            <a:pPr lvl="1"/>
            <a:r>
              <a:rPr lang="en-US" dirty="0"/>
              <a:t>They were very very close to Adj. Close.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1B15DE-0A4A-4974-9DBB-8B3A5F6D4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" y="2207618"/>
            <a:ext cx="7727043" cy="46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27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58F45-E2C3-4426-AE7D-8EEE4BD0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Breakdown: 1997 – 2004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D34102-63E4-4186-9A76-21DA17C12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2685143"/>
            <a:ext cx="6031420" cy="37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010ACB8-E35E-49DA-86B0-B445B9C7D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14" y="2685143"/>
            <a:ext cx="5970904" cy="37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744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58F45-E2C3-4426-AE7D-8EEE4BD0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Breakdown: 2005 – 2014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7362EF-8229-4EC3-97B8-533EDCF8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8" y="2663192"/>
            <a:ext cx="6066518" cy="379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320CB3E-CB65-4402-BDA0-5377CD9E2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996" y="2686049"/>
            <a:ext cx="6037036" cy="377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438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58F45-E2C3-4426-AE7D-8EEE4BD0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Breakdown: 2015 – 2019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57EF8F-6406-4DF9-8BC7-90ECC15C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868" y="2613121"/>
            <a:ext cx="6650264" cy="411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598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8F45-E2C3-4426-AE7D-8EEE4BD0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9698-8693-495B-84A0-94D31D48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Before calculating correlation matrices, several additional fields were calculated to see if they had any relationship to predicting closing price.</a:t>
            </a:r>
          </a:p>
          <a:p>
            <a:r>
              <a:rPr lang="en-US" dirty="0"/>
              <a:t>Moving Averages: (MA)</a:t>
            </a:r>
          </a:p>
          <a:p>
            <a:pPr lvl="1"/>
            <a:r>
              <a:rPr lang="en-US" dirty="0"/>
              <a:t>These were calculated based on the last 7, 30, and 90 days respectively.</a:t>
            </a:r>
          </a:p>
          <a:p>
            <a:r>
              <a:rPr lang="en-US" dirty="0"/>
              <a:t>Normalized Close based on MAs</a:t>
            </a:r>
          </a:p>
          <a:p>
            <a:pPr lvl="1"/>
            <a:r>
              <a:rPr lang="en-US" dirty="0"/>
              <a:t>This was calculated to see if the current closing price is equal to, greater than, or less than Mas to see if positive or negative momentum trends could be found.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65638-A98F-44A8-8010-30E2BBE4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4" y="4734832"/>
            <a:ext cx="7963354" cy="172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7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8F45-E2C3-4426-AE7D-8EEE4BD0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9698-8693-495B-84A0-94D31D48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Daily, Monthly, and Yearly Deltas:</a:t>
            </a:r>
          </a:p>
          <a:p>
            <a:pPr lvl="1"/>
            <a:r>
              <a:rPr lang="en-US" dirty="0"/>
              <a:t>This was calculated to have a somewhat consistent field across large differences in stock price over time.</a:t>
            </a:r>
          </a:p>
          <a:p>
            <a:pPr lvl="1"/>
            <a:r>
              <a:rPr lang="en-US" dirty="0"/>
              <a:t>Compared to other variables to see if the change in price can be predicted with our other variables.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5C9CF-5980-483E-841E-11ACCCBB2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4" y="3428999"/>
            <a:ext cx="7043512" cy="1299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8B2E5A-80B9-4E05-B440-74374A5F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79" y="4782931"/>
            <a:ext cx="6327289" cy="57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9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58F45-E2C3-4426-AE7D-8EEE4BD0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current Price variables vs Adj. Close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65D5A-7CC1-4843-A1DB-B41C6124AA1B}"/>
              </a:ext>
            </a:extLst>
          </p:cNvPr>
          <p:cNvSpPr txBox="1"/>
          <p:nvPr/>
        </p:nvSpPr>
        <p:spPr>
          <a:xfrm>
            <a:off x="5145655" y="2587683"/>
            <a:ext cx="456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variables are all captured during the current trading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track very closely to the Adj. Closing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Unsurprisingly, they have very high correlation.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F68E181-C934-45F9-9C55-2E23EF5C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5" y="2227943"/>
            <a:ext cx="4683970" cy="456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5633A9-43E2-4CE9-BCCD-732EC5928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556" y="5212852"/>
            <a:ext cx="2750085" cy="12487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3103EB-6ED1-4DA3-9323-B6D07306D79B}"/>
              </a:ext>
            </a:extLst>
          </p:cNvPr>
          <p:cNvSpPr/>
          <p:nvPr/>
        </p:nvSpPr>
        <p:spPr>
          <a:xfrm>
            <a:off x="5201556" y="5488829"/>
            <a:ext cx="2750085" cy="972786"/>
          </a:xfrm>
          <a:prstGeom prst="rect">
            <a:avLst/>
          </a:prstGeom>
          <a:solidFill>
            <a:srgbClr val="FFFF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13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761</Words>
  <Application>Microsoft Office PowerPoint</Application>
  <PresentationFormat>Widescreen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Project 2: Supervised Learning</vt:lpstr>
      <vt:lpstr>Amazon Stock Price 1997 - 2019</vt:lpstr>
      <vt:lpstr>Time Series - Amazon Stock Prices</vt:lpstr>
      <vt:lpstr>Breakdown: 1997 – 2004</vt:lpstr>
      <vt:lpstr>Breakdown: 2005 – 2014</vt:lpstr>
      <vt:lpstr>Breakdown: 2015 – 2019</vt:lpstr>
      <vt:lpstr>Calculated fields</vt:lpstr>
      <vt:lpstr>Calculated fields Cont….</vt:lpstr>
      <vt:lpstr>current Price variables vs Adj. Close</vt:lpstr>
      <vt:lpstr>Historical Price variables vs. Adj. Close</vt:lpstr>
      <vt:lpstr>Monthly Price Delta Correlations</vt:lpstr>
      <vt:lpstr>Yearly Price Delta Correlations</vt:lpstr>
      <vt:lpstr>Creating regressions</vt:lpstr>
      <vt:lpstr>20% test set         vs          50% Test set</vt:lpstr>
      <vt:lpstr>PowerPoint Presentation</vt:lpstr>
      <vt:lpstr>Mental Health in tech</vt:lpstr>
      <vt:lpstr>Summary of data</vt:lpstr>
      <vt:lpstr>Summary of data Cont.</vt:lpstr>
      <vt:lpstr>PowerPoint Presentation</vt:lpstr>
      <vt:lpstr>PowerPoint Presentation</vt:lpstr>
      <vt:lpstr>PowerPoint Presentation</vt:lpstr>
      <vt:lpstr>Summary</vt:lpstr>
      <vt:lpstr>Error Boxplots</vt:lpstr>
      <vt:lpstr>20% test set         vs          50% Test set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Supervised Learning</dc:title>
  <dc:creator>James Sloan</dc:creator>
  <cp:lastModifiedBy>James Sloan</cp:lastModifiedBy>
  <cp:revision>11</cp:revision>
  <dcterms:created xsi:type="dcterms:W3CDTF">2020-03-25T15:59:33Z</dcterms:created>
  <dcterms:modified xsi:type="dcterms:W3CDTF">2020-03-25T16:50:10Z</dcterms:modified>
</cp:coreProperties>
</file>