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notesMasterIdLst>
    <p:notesMasterId r:id="rId27"/>
  </p:notesMasterIdLst>
  <p:sldIdLst>
    <p:sldId id="256" r:id="rId2"/>
    <p:sldId id="259" r:id="rId3"/>
    <p:sldId id="257" r:id="rId4"/>
    <p:sldId id="258" r:id="rId5"/>
    <p:sldId id="262" r:id="rId6"/>
    <p:sldId id="263" r:id="rId7"/>
    <p:sldId id="265" r:id="rId8"/>
    <p:sldId id="264" r:id="rId9"/>
    <p:sldId id="268" r:id="rId10"/>
    <p:sldId id="270" r:id="rId11"/>
    <p:sldId id="271" r:id="rId12"/>
    <p:sldId id="273" r:id="rId13"/>
    <p:sldId id="272" r:id="rId14"/>
    <p:sldId id="274" r:id="rId15"/>
    <p:sldId id="275" r:id="rId16"/>
    <p:sldId id="276" r:id="rId17"/>
    <p:sldId id="277" r:id="rId18"/>
    <p:sldId id="278" r:id="rId19"/>
    <p:sldId id="260" r:id="rId20"/>
    <p:sldId id="279" r:id="rId21"/>
    <p:sldId id="280" r:id="rId22"/>
    <p:sldId id="281" r:id="rId23"/>
    <p:sldId id="282" r:id="rId24"/>
    <p:sldId id="284" r:id="rId25"/>
    <p:sldId id="28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7BD4E-00F1-4C14-85C6-2B17B37D6D4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1B288-1012-4F29-9571-869F1B0EC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81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54D2-5DFE-43CD-8FDB-0235B4DFD406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5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C1F0-D472-4848-AC81-59034ED6208A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65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9279-D821-4CD7-A35F-363E3A895753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3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967DD-740B-416C-916D-0427E04EC558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8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896D91A-3232-4066-9D61-238208E3AD54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92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75D5-D6C7-499F-A556-A952A1C12485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9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13236-0031-48E3-89DD-4266DD611A0E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12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2F47D-4623-414C-B7E6-FFE959A18BBB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83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29A8-DA46-4C27-81F4-D5C09F2A76D7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4620-7F35-460A-8BFB-4252785364E5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1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FD48A-E54B-4A14-9EA1-C4FB22E58F94}" type="datetime1">
              <a:rPr lang="en-US" smtClean="0"/>
              <a:t>4/29/2020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6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996EB39-2855-4B46-B3AE-900D02918BEC}" type="datetime1">
              <a:rPr lang="en-US" smtClean="0"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6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2.wdp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hdphoto" Target="../media/hdphoto2.wdp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5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24DD-8178-4960-8042-350A71027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Project 4 </a:t>
            </a:r>
            <a:br>
              <a:rPr lang="en-US" dirty="0"/>
            </a:br>
            <a:r>
              <a:rPr lang="en-US" dirty="0"/>
              <a:t>“Real World”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78C39-3824-41F1-99C9-FB15B9A0DF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IE 4910 </a:t>
            </a:r>
          </a:p>
          <a:p>
            <a:r>
              <a:rPr lang="en-US" dirty="0"/>
              <a:t>By: James Sloan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77623-D1AC-49FB-BF37-C811C567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75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6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2" descr="forest shilouettes | Forest clip art - vector clip art online ...">
            <a:extLst>
              <a:ext uri="{FF2B5EF4-FFF2-40B4-BE49-F238E27FC236}">
                <a16:creationId xmlns:a16="http://schemas.microsoft.com/office/drawing/2014/main" id="{8FDCE735-A2CE-4E8F-8715-93342F8099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9" r="7355" b="9396"/>
          <a:stretch/>
        </p:blipFill>
        <p:spPr bwMode="auto">
          <a:xfrm>
            <a:off x="-1524" y="989352"/>
            <a:ext cx="12192000" cy="586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DFB7FB-5DC4-46CB-A651-A6EBE2352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432223"/>
            <a:ext cx="9966960" cy="30358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rgbClr val="FFFFFF"/>
                </a:solidFill>
              </a:rPr>
              <a:t>Random Forest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5584B-46C9-4977-A160-73965152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6496" y="6121179"/>
            <a:ext cx="96740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6D22F896-40B5-4ADD-8801-0D06FADFA095}" type="slidenum">
              <a:rPr lang="en-US" smtClean="0"/>
              <a:pPr algn="r"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62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20B3B-2AE4-43C1-9958-D57C81A66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Rf Param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1FDB0-DA6E-4723-A504-4EEA390C0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1903956"/>
            <a:ext cx="3544034" cy="4469412"/>
          </a:xfrm>
        </p:spPr>
        <p:txBody>
          <a:bodyPr>
            <a:normAutofit/>
          </a:bodyPr>
          <a:lstStyle/>
          <a:p>
            <a:r>
              <a:rPr lang="en-US" sz="1400" dirty="0"/>
              <a:t>Maximizing test score:</a:t>
            </a:r>
          </a:p>
          <a:p>
            <a:pPr lvl="1"/>
            <a:r>
              <a:rPr lang="en-US" sz="1050" dirty="0"/>
              <a:t>The graph (left) shows the relationship between score and the two parameters.</a:t>
            </a:r>
          </a:p>
          <a:p>
            <a:pPr lvl="1"/>
            <a:r>
              <a:rPr lang="en-US" sz="1050" dirty="0"/>
              <a:t>After 5, the effect of num est. decreases</a:t>
            </a:r>
          </a:p>
          <a:p>
            <a:pPr lvl="1"/>
            <a:r>
              <a:rPr lang="en-US" sz="1050" dirty="0"/>
              <a:t>After 100, the effect of max leaf nodes decreases</a:t>
            </a:r>
          </a:p>
          <a:p>
            <a:endParaRPr lang="en-US" sz="1400" dirty="0"/>
          </a:p>
          <a:p>
            <a:r>
              <a:rPr lang="en-US" sz="1400" dirty="0"/>
              <a:t>Minimizing test/train difference:</a:t>
            </a:r>
          </a:p>
          <a:p>
            <a:pPr lvl="1"/>
            <a:r>
              <a:rPr lang="en-US" sz="1050" dirty="0"/>
              <a:t>The graph (right) shows the relationship between overfitting and the two parameters.</a:t>
            </a:r>
          </a:p>
          <a:p>
            <a:pPr lvl="1"/>
            <a:r>
              <a:rPr lang="en-US" sz="1050" dirty="0"/>
              <a:t>Overfitting decreases as num est. increases</a:t>
            </a:r>
          </a:p>
          <a:p>
            <a:pPr lvl="1"/>
            <a:r>
              <a:rPr lang="en-US" sz="1050" dirty="0"/>
              <a:t>Overfitting increases as max leaf nodes increases</a:t>
            </a:r>
          </a:p>
          <a:p>
            <a:pPr lvl="1"/>
            <a:endParaRPr lang="en-US" sz="1050" dirty="0"/>
          </a:p>
          <a:p>
            <a:r>
              <a:rPr lang="en-US" sz="1400" dirty="0"/>
              <a:t>Choosing Params:</a:t>
            </a:r>
          </a:p>
          <a:p>
            <a:pPr lvl="1"/>
            <a:r>
              <a:rPr lang="en-US" sz="1050" dirty="0"/>
              <a:t>Tried to strike a balance between good model score, low overfitting, and computing time.</a:t>
            </a:r>
          </a:p>
          <a:p>
            <a:pPr lvl="1"/>
            <a:r>
              <a:rPr lang="en-US" sz="1050" b="1" dirty="0"/>
              <a:t>Num estimators = 20</a:t>
            </a:r>
          </a:p>
          <a:p>
            <a:pPr lvl="1"/>
            <a:r>
              <a:rPr lang="en-US" sz="1050" b="1" dirty="0"/>
              <a:t>Max leaf nodes = 100</a:t>
            </a:r>
          </a:p>
        </p:txBody>
      </p:sp>
      <p:grpSp>
        <p:nvGrpSpPr>
          <p:cNvPr id="8198" name="Group 72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199" name="Oval 74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20CEA-7DAA-4591-9EDF-8267F027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D821CE6-FA3E-4205-8F23-6292E68033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9" r="5044"/>
          <a:stretch/>
        </p:blipFill>
        <p:spPr bwMode="auto">
          <a:xfrm>
            <a:off x="89780" y="1149531"/>
            <a:ext cx="7669435" cy="446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759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5E6AD-6A79-422B-854A-EF6DAE627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Rf Sensitivity Analysis</a:t>
            </a:r>
          </a:p>
        </p:txBody>
      </p:sp>
      <p:pic>
        <p:nvPicPr>
          <p:cNvPr id="4098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23C827-29EC-485C-8AE7-F003D067F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862058"/>
            <a:ext cx="6882269" cy="514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06443-B3B8-4DCD-A804-6B5CC817F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US" sz="1600" dirty="0"/>
              <a:t>As before, this was run on x_mini and y_mini</a:t>
            </a:r>
          </a:p>
          <a:p>
            <a:endParaRPr lang="en-US" sz="1600" dirty="0"/>
          </a:p>
          <a:p>
            <a:r>
              <a:rPr lang="en-US" sz="1600" dirty="0"/>
              <a:t>Remained stable until after 80% test</a:t>
            </a:r>
          </a:p>
          <a:p>
            <a:endParaRPr lang="en-US" sz="1600" dirty="0"/>
          </a:p>
          <a:p>
            <a:r>
              <a:rPr lang="en-US" sz="1600" dirty="0"/>
              <a:t>Even at 95% test, accuracy was ~80%</a:t>
            </a:r>
          </a:p>
          <a:p>
            <a:endParaRPr lang="en-US" sz="1600" dirty="0"/>
          </a:p>
          <a:p>
            <a:r>
              <a:rPr lang="en-US" sz="1600" dirty="0"/>
              <a:t>Stayed with 20% test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0DBD4-CD03-4EDC-91AC-E84F2ACC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76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04C6A80A-C3F4-48DE-80ED-845C8B3E1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070" y="0"/>
            <a:ext cx="754193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20B3B-2AE4-43C1-9958-D57C81A66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800" dirty="0"/>
              <a:t>Rf Confusion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1FDB0-DA6E-4723-A504-4EEA390C0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2121408"/>
            <a:ext cx="6730276" cy="4050792"/>
          </a:xfrm>
        </p:spPr>
        <p:txBody>
          <a:bodyPr>
            <a:normAutofit/>
          </a:bodyPr>
          <a:lstStyle/>
          <a:p>
            <a:r>
              <a:rPr lang="en-US" dirty="0"/>
              <a:t>Mini model (top):</a:t>
            </a:r>
          </a:p>
          <a:p>
            <a:pPr lvl="1"/>
            <a:r>
              <a:rPr lang="en-US" dirty="0"/>
              <a:t>Predicted “on-time” correctly 96% of the time</a:t>
            </a:r>
          </a:p>
          <a:p>
            <a:pPr lvl="1"/>
            <a:r>
              <a:rPr lang="en-US" dirty="0"/>
              <a:t>Overall accuracy of  86.6%</a:t>
            </a:r>
          </a:p>
          <a:p>
            <a:pPr lvl="1"/>
            <a:endParaRPr lang="en-US" dirty="0"/>
          </a:p>
          <a:p>
            <a:r>
              <a:rPr lang="en-US" dirty="0"/>
              <a:t>Full model (bottom):</a:t>
            </a:r>
          </a:p>
          <a:p>
            <a:pPr lvl="1"/>
            <a:r>
              <a:rPr lang="en-US" dirty="0"/>
              <a:t>Predicted “on-time” correctly 98% of the time</a:t>
            </a:r>
          </a:p>
          <a:p>
            <a:pPr lvl="1"/>
            <a:r>
              <a:rPr lang="en-US" dirty="0"/>
              <a:t>Overall accuracy of  92.4%</a:t>
            </a:r>
          </a:p>
          <a:p>
            <a:pPr lvl="1"/>
            <a:endParaRPr lang="en-US" dirty="0"/>
          </a:p>
          <a:p>
            <a:r>
              <a:rPr lang="en-US" dirty="0"/>
              <a:t>While both models predicted “on-time” very well, the full model was much better at predicting the degree of lateness that would occur.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E2417C7-A82F-44F7-A96F-B751F3302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C41F7344-9C8B-4289-B22F-5A9BE386F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3D44D01D-A2CB-4AC9-9D70-A4DC027D1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20CEA-7DAA-4591-9EDF-8267F027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60C6A82-8170-458D-A47F-2411C2451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69" y="3428999"/>
            <a:ext cx="3954726" cy="309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566293D-E05B-4077-ADD1-93AA0AC32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84" y="296891"/>
            <a:ext cx="3954726" cy="309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596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6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292" name="Picture 4" descr="OpenCV: Introduction to Support Vector Machines">
            <a:extLst>
              <a:ext uri="{FF2B5EF4-FFF2-40B4-BE49-F238E27FC236}">
                <a16:creationId xmlns:a16="http://schemas.microsoft.com/office/drawing/2014/main" id="{42AEA060-B538-431D-B53B-BCD6BE8AAC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alphaModFix amt="29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49000"/>
                    </a14:imgEffect>
                    <a14:imgEffect>
                      <a14:brightnessContrast bright="-6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673" t="21753" r="2120" b="28186"/>
          <a:stretch/>
        </p:blipFill>
        <p:spPr bwMode="auto">
          <a:xfrm>
            <a:off x="-1" y="-2"/>
            <a:ext cx="12190477" cy="6858002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DFB7FB-5DC4-46CB-A651-A6EBE2352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432223"/>
            <a:ext cx="9966960" cy="30358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rgbClr val="FFFFFF"/>
                </a:solidFill>
              </a:rPr>
              <a:t>Support vector machine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5584B-46C9-4977-A160-73965152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6496" y="6121179"/>
            <a:ext cx="96740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6D22F896-40B5-4ADD-8801-0D06FADFA095}" type="slidenum">
              <a:rPr lang="en-US" smtClean="0"/>
              <a:pPr algn="r"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47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1C3BF-A04D-4576-AAB7-3143BB77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 err="1"/>
              <a:t>Svm</a:t>
            </a:r>
            <a:r>
              <a:rPr lang="en-US" sz="3200" dirty="0"/>
              <a:t> param analysis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AF13AEA6-7E6A-445C-8CC4-DE3565F50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033940"/>
            <a:ext cx="6882269" cy="480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C9B0B-709E-4FBB-A183-4D5C446EB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US" sz="1600" dirty="0"/>
              <a:t>Choosing polynomial degree:</a:t>
            </a:r>
          </a:p>
          <a:p>
            <a:pPr lvl="1"/>
            <a:r>
              <a:rPr lang="en-US" sz="1400" dirty="0"/>
              <a:t>Balancing stability with accuracy</a:t>
            </a:r>
          </a:p>
          <a:p>
            <a:pPr lvl="2"/>
            <a:r>
              <a:rPr lang="en-US" sz="1200" dirty="0"/>
              <a:t>Max accuracy increases with degree</a:t>
            </a:r>
          </a:p>
          <a:p>
            <a:pPr lvl="2"/>
            <a:r>
              <a:rPr lang="en-US" sz="1200" dirty="0"/>
              <a:t>Model stability starts to be effected when degree &gt; 4</a:t>
            </a:r>
          </a:p>
          <a:p>
            <a:pPr lvl="1"/>
            <a:r>
              <a:rPr lang="en-US" sz="1400" b="1" dirty="0"/>
              <a:t>Chose degree = 4</a:t>
            </a:r>
          </a:p>
          <a:p>
            <a:r>
              <a:rPr lang="en-US" sz="1600" dirty="0"/>
              <a:t>Choosing C:</a:t>
            </a:r>
          </a:p>
          <a:p>
            <a:pPr lvl="1"/>
            <a:r>
              <a:rPr lang="en-US" sz="1400" dirty="0"/>
              <a:t>Computation time increases exponentially with C</a:t>
            </a:r>
          </a:p>
          <a:p>
            <a:pPr lvl="1"/>
            <a:r>
              <a:rPr lang="en-US" sz="1400" dirty="0"/>
              <a:t>Accuracy increases slightly with C</a:t>
            </a:r>
          </a:p>
          <a:p>
            <a:pPr lvl="1"/>
            <a:r>
              <a:rPr lang="en-US" sz="1400" b="1" dirty="0"/>
              <a:t>Chose C = 150</a:t>
            </a:r>
          </a:p>
          <a:p>
            <a:pPr lvl="2"/>
            <a:r>
              <a:rPr lang="en-US" sz="1200" dirty="0"/>
              <a:t>Local score maximum and local score difference minimum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A02C0-50EF-4330-A04B-31C1ABF2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3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5E6AD-6A79-422B-854A-EF6DAE627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SVM Sensitivity Analysis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DC81AAE-B2D2-4AFC-A70D-DD4AA811F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862058"/>
            <a:ext cx="6882269" cy="514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06443-B3B8-4DCD-A804-6B5CC817F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US" sz="1600" dirty="0"/>
              <a:t>As before, this was run on x_mini and y_mini</a:t>
            </a:r>
          </a:p>
          <a:p>
            <a:endParaRPr lang="en-US" sz="1600" dirty="0"/>
          </a:p>
          <a:p>
            <a:r>
              <a:rPr lang="en-US" sz="1600" dirty="0"/>
              <a:t>Remained stable until after 60% test</a:t>
            </a:r>
          </a:p>
          <a:p>
            <a:endParaRPr lang="en-US" sz="1600" dirty="0"/>
          </a:p>
          <a:p>
            <a:r>
              <a:rPr lang="en-US" sz="1600" dirty="0"/>
              <a:t>Even at 95% test, accuracy was ~78%</a:t>
            </a:r>
          </a:p>
          <a:p>
            <a:endParaRPr lang="en-US" sz="1600" dirty="0"/>
          </a:p>
          <a:p>
            <a:r>
              <a:rPr lang="en-US" sz="1600" dirty="0"/>
              <a:t>Stayed with 20% test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0DBD4-CD03-4EDC-91AC-E84F2ACC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29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04C6A80A-C3F4-48DE-80ED-845C8B3E1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070" y="0"/>
            <a:ext cx="754193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20B3B-2AE4-43C1-9958-D57C81A66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800" dirty="0"/>
              <a:t>SVM Confusion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1FDB0-DA6E-4723-A504-4EEA390C0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2121407"/>
            <a:ext cx="6730276" cy="4404533"/>
          </a:xfrm>
        </p:spPr>
        <p:txBody>
          <a:bodyPr>
            <a:normAutofit/>
          </a:bodyPr>
          <a:lstStyle/>
          <a:p>
            <a:r>
              <a:rPr lang="en-US" dirty="0"/>
              <a:t>Mini model (top):</a:t>
            </a:r>
          </a:p>
          <a:p>
            <a:pPr lvl="1"/>
            <a:r>
              <a:rPr lang="en-US" dirty="0"/>
              <a:t>Predicted “on-time” correctly 97% of the time</a:t>
            </a:r>
          </a:p>
          <a:p>
            <a:pPr lvl="1"/>
            <a:r>
              <a:rPr lang="en-US" dirty="0"/>
              <a:t>Overall accuracy of  87.2%</a:t>
            </a:r>
          </a:p>
          <a:p>
            <a:pPr lvl="1"/>
            <a:endParaRPr lang="en-US" dirty="0"/>
          </a:p>
          <a:p>
            <a:r>
              <a:rPr lang="en-US" dirty="0"/>
              <a:t>Full model (bottom):</a:t>
            </a:r>
          </a:p>
          <a:p>
            <a:pPr lvl="1"/>
            <a:r>
              <a:rPr lang="en-US" dirty="0"/>
              <a:t>Predicted “on-time” correctly 98% of the time</a:t>
            </a:r>
          </a:p>
          <a:p>
            <a:pPr lvl="1"/>
            <a:r>
              <a:rPr lang="en-US" dirty="0"/>
              <a:t>Overall accuracy of  81.0%</a:t>
            </a:r>
          </a:p>
          <a:p>
            <a:pPr lvl="1"/>
            <a:endParaRPr lang="en-US" dirty="0"/>
          </a:p>
          <a:p>
            <a:r>
              <a:rPr lang="en-US" dirty="0"/>
              <a:t>Appearances of the mini model being better are likely due to computational constraints</a:t>
            </a:r>
          </a:p>
          <a:p>
            <a:pPr lvl="1"/>
            <a:r>
              <a:rPr lang="en-US" dirty="0"/>
              <a:t>Had to limit algorithm run time with:  (max_iter=40000)</a:t>
            </a:r>
          </a:p>
          <a:p>
            <a:pPr lvl="1"/>
            <a:r>
              <a:rPr lang="en-US" dirty="0"/>
              <a:t>More impactful on larger model size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E2417C7-A82F-44F7-A96F-B751F3302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C41F7344-9C8B-4289-B22F-5A9BE386F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3D44D01D-A2CB-4AC9-9D70-A4DC027D1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20CEA-7DAA-4591-9EDF-8267F027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E7DDD25-6749-4E6A-81EC-A3A8612E1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28" y="283931"/>
            <a:ext cx="3965867" cy="309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744CC12-8576-41C5-9D57-CC7F5C4F2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69" y="3489958"/>
            <a:ext cx="3965866" cy="309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752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98" name="Rectangle 197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Digital Chip Brain Illustration On White Background Royalty Free ...">
            <a:extLst>
              <a:ext uri="{FF2B5EF4-FFF2-40B4-BE49-F238E27FC236}">
                <a16:creationId xmlns:a16="http://schemas.microsoft.com/office/drawing/2014/main" id="{EF0B4A67-49E4-4598-A84A-29077252B5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26" b="18124"/>
          <a:stretch/>
        </p:blipFill>
        <p:spPr bwMode="auto">
          <a:xfrm>
            <a:off x="20" y="1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9" name="Rectangle 198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FB7FB-5DC4-46CB-A651-A6EBE2352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432223"/>
            <a:ext cx="9966960" cy="30358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rgbClr val="FFFFFF"/>
                </a:solidFill>
              </a:rPr>
              <a:t>Neural Network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5584B-46C9-4977-A160-73965152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6496" y="6121179"/>
            <a:ext cx="96740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6D22F896-40B5-4ADD-8801-0D06FADFA095}" type="slidenum">
              <a:rPr lang="en-US" smtClean="0"/>
              <a:pPr algn="r"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77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82D0-19FC-4A4A-BC73-1177CF9F9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the model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615B20-D70F-4483-B2ED-121F9714B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838" y="471487"/>
            <a:ext cx="5743575" cy="591502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BA9F0-0BB6-48AA-8EFC-C1B30D4E0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534330" cy="32918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architecture for mini and full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4x large Dense layers: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128 nodes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256 nodes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256 nodes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128 nodes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1x Gaussian Noise layer: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Adds variation to prevent overfitting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std. dev of 0.025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1x Dense output layer: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 nodes (</a:t>
            </a:r>
            <a:r>
              <a:rPr lang="en-US" dirty="0" err="1"/>
              <a:t>softmax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3E2DD-BD40-4280-9FDC-461F0C2CA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91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B7FB-5DC4-46CB-A651-A6EBE235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Supply Chain deliveries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F7830-146A-4767-A44E-9FB352B8B3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137 Columns</a:t>
            </a:r>
          </a:p>
          <a:p>
            <a:r>
              <a:rPr lang="en-US" dirty="0"/>
              <a:t>93379 Rows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5584B-46C9-4977-A160-73965152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824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0B3B-2AE4-43C1-9958-D57C81A66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3355" y="288867"/>
            <a:ext cx="6607277" cy="1609344"/>
          </a:xfrm>
        </p:spPr>
        <p:txBody>
          <a:bodyPr>
            <a:normAutofit/>
          </a:bodyPr>
          <a:lstStyle/>
          <a:p>
            <a:r>
              <a:rPr lang="en-US" dirty="0"/>
              <a:t>NN Model Training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F25F31-1909-4FD0-BF08-AD2F83392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1387" y="4499195"/>
            <a:ext cx="5412563" cy="205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7351B31-95EF-4E49-A5B9-4FFAA5AA4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2113" y="1967505"/>
            <a:ext cx="5412564" cy="202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1FDB0-DA6E-4723-A504-4EEA390C0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21407"/>
            <a:ext cx="5447070" cy="4447725"/>
          </a:xfrm>
        </p:spPr>
        <p:txBody>
          <a:bodyPr>
            <a:normAutofit/>
          </a:bodyPr>
          <a:lstStyle/>
          <a:p>
            <a:r>
              <a:rPr lang="en-US" dirty="0"/>
              <a:t>Mini model:</a:t>
            </a:r>
          </a:p>
          <a:p>
            <a:pPr lvl="1"/>
            <a:r>
              <a:rPr lang="en-US" dirty="0"/>
              <a:t>Trained on the 10% subset of full data</a:t>
            </a:r>
          </a:p>
          <a:p>
            <a:pPr lvl="2"/>
            <a:r>
              <a:rPr lang="en-US" dirty="0"/>
              <a:t>Used 10% of subset for validation</a:t>
            </a:r>
          </a:p>
          <a:p>
            <a:pPr lvl="1"/>
            <a:r>
              <a:rPr lang="en-US" dirty="0"/>
              <a:t>Surprisingly more stable than the full model, even after re-running several times.</a:t>
            </a:r>
          </a:p>
          <a:p>
            <a:pPr lvl="1"/>
            <a:r>
              <a:rPr lang="en-US" dirty="0"/>
              <a:t>Validation accuracy plateaued around 78%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Full model:</a:t>
            </a:r>
          </a:p>
          <a:p>
            <a:pPr lvl="1"/>
            <a:r>
              <a:rPr lang="en-US" dirty="0"/>
              <a:t>Trained will 100% of the data</a:t>
            </a:r>
          </a:p>
          <a:p>
            <a:pPr lvl="2"/>
            <a:r>
              <a:rPr lang="en-US" dirty="0"/>
              <a:t>Used 10% of subset for validation</a:t>
            </a:r>
          </a:p>
          <a:p>
            <a:pPr lvl="1"/>
            <a:r>
              <a:rPr lang="en-US" dirty="0"/>
              <a:t>Better overall accuracy but more erratic</a:t>
            </a:r>
          </a:p>
          <a:p>
            <a:pPr lvl="1"/>
            <a:r>
              <a:rPr lang="en-US" dirty="0"/>
              <a:t>Plateaued around 88% 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20CEA-7DAA-4591-9EDF-8267F027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0D50CD-72EB-4782-9896-8FB29757CC45}"/>
              </a:ext>
            </a:extLst>
          </p:cNvPr>
          <p:cNvSpPr txBox="1"/>
          <p:nvPr/>
        </p:nvSpPr>
        <p:spPr>
          <a:xfrm>
            <a:off x="2766350" y="431452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F6953B-5FE8-470D-85A1-3146577CFAFF}"/>
              </a:ext>
            </a:extLst>
          </p:cNvPr>
          <p:cNvSpPr txBox="1"/>
          <p:nvPr/>
        </p:nvSpPr>
        <p:spPr>
          <a:xfrm>
            <a:off x="2727076" y="1782839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 Model</a:t>
            </a:r>
          </a:p>
        </p:txBody>
      </p:sp>
    </p:spTree>
    <p:extLst>
      <p:ext uri="{BB962C8B-B14F-4D97-AF65-F5344CB8AC3E}">
        <p14:creationId xmlns:p14="http://schemas.microsoft.com/office/powerpoint/2010/main" val="3658061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04C6A80A-C3F4-48DE-80ED-845C8B3E1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070" y="0"/>
            <a:ext cx="754193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73542-4C7B-4D05-BE2E-90E2E8669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800"/>
              <a:t>Evaluating NN Performance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D2AB1F6-6B4D-4F92-8B99-C95FA8595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3074" y="228773"/>
            <a:ext cx="3676918" cy="311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BD353E4-84AA-4BFC-9E2C-73899DED2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3075" y="3556322"/>
            <a:ext cx="3676917" cy="311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D1FF9-0AAF-44B1-9532-952D17F6C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8" y="2121407"/>
            <a:ext cx="6981099" cy="4360415"/>
          </a:xfrm>
        </p:spPr>
        <p:txBody>
          <a:bodyPr>
            <a:normAutofit/>
          </a:bodyPr>
          <a:lstStyle/>
          <a:p>
            <a:r>
              <a:rPr lang="en-US" sz="1800" dirty="0"/>
              <a:t>Evaluated both models on the full dataset</a:t>
            </a:r>
          </a:p>
          <a:p>
            <a:pPr lvl="1"/>
            <a:r>
              <a:rPr lang="en-US" sz="1600" dirty="0"/>
              <a:t>Both models failed to predict a single 1-7dayL</a:t>
            </a:r>
          </a:p>
          <a:p>
            <a:pPr lvl="1"/>
            <a:r>
              <a:rPr lang="en-US" sz="1600" dirty="0"/>
              <a:t>The mini model also failed to predict and 7-30dayL</a:t>
            </a:r>
          </a:p>
          <a:p>
            <a:pPr lvl="1"/>
            <a:endParaRPr lang="en-US" sz="1600" dirty="0"/>
          </a:p>
          <a:p>
            <a:r>
              <a:rPr lang="en-US" sz="1800" dirty="0"/>
              <a:t>Mini model accuracy = 81.64%</a:t>
            </a:r>
          </a:p>
          <a:p>
            <a:pPr lvl="1"/>
            <a:r>
              <a:rPr lang="en-US" sz="1600" dirty="0"/>
              <a:t>&gt;95% accuracy for on-time and &gt;90dayL</a:t>
            </a:r>
          </a:p>
          <a:p>
            <a:pPr lvl="1"/>
            <a:endParaRPr lang="en-US" sz="1600" dirty="0"/>
          </a:p>
          <a:p>
            <a:r>
              <a:rPr lang="en-US" sz="1800" dirty="0"/>
              <a:t>Full model accuracy = 86.49%</a:t>
            </a:r>
          </a:p>
          <a:p>
            <a:pPr lvl="1"/>
            <a:r>
              <a:rPr lang="en-US" sz="1600" dirty="0"/>
              <a:t>Much better prediction of 7-30dayL</a:t>
            </a:r>
          </a:p>
          <a:p>
            <a:pPr lvl="1"/>
            <a:r>
              <a:rPr lang="en-US" sz="1600" dirty="0"/>
              <a:t>Slightly lower accuracy on &gt;90dayL and on-time</a:t>
            </a:r>
          </a:p>
          <a:p>
            <a:pPr lvl="1"/>
            <a:endParaRPr lang="en-US" sz="1600" dirty="0"/>
          </a:p>
          <a:p>
            <a:r>
              <a:rPr lang="en-US" sz="1800" dirty="0"/>
              <a:t>Overall, the full model is a more reliable predictor 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E2417C7-A82F-44F7-A96F-B751F3302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41F7344-9C8B-4289-B22F-5A9BE386F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D44D01D-A2CB-4AC9-9D70-A4DC027D1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57491-52DB-4BF9-A673-A154CDE6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38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0E5F69-D41F-4C66-9632-E4DB0554D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73" y="4162031"/>
            <a:ext cx="3438944" cy="1767141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Method Comparisons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C394065-7930-4C5A-84DE-460F5D02D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882" y="1116340"/>
            <a:ext cx="2313791" cy="196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8A5C0248-2360-44B4-9129-887B93512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58991" y="1099178"/>
            <a:ext cx="2353958" cy="183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8">
            <a:extLst>
              <a:ext uri="{FF2B5EF4-FFF2-40B4-BE49-F238E27FC236}">
                <a16:creationId xmlns:a16="http://schemas.microsoft.com/office/drawing/2014/main" id="{124DF63E-253C-49C0-A885-11B7E96E0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42957" y="1093861"/>
            <a:ext cx="2313791" cy="181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84BDCAC-716C-4F09-ADED-399F6751C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9023" y="1081592"/>
            <a:ext cx="2320141" cy="181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A8E1D-3613-4538-B37A-5BAC14A1B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244" y="4360415"/>
            <a:ext cx="6849252" cy="1767141"/>
          </a:xfrm>
        </p:spPr>
        <p:txBody>
          <a:bodyPr anchor="ctr">
            <a:normAutofit/>
          </a:bodyPr>
          <a:lstStyle/>
          <a:p>
            <a:r>
              <a:rPr lang="en-US" sz="1800" dirty="0"/>
              <a:t>Full model performed better with every method except SVM.</a:t>
            </a:r>
          </a:p>
          <a:p>
            <a:r>
              <a:rPr lang="en-US" sz="1800" dirty="0"/>
              <a:t>DT did the best, NN did the worst</a:t>
            </a:r>
          </a:p>
          <a:p>
            <a:r>
              <a:rPr lang="en-US" sz="1800" dirty="0"/>
              <a:t>To make predictions, use an ensemble of these 4 methods</a:t>
            </a:r>
            <a:endParaRPr lang="en-US" sz="1400" dirty="0"/>
          </a:p>
          <a:p>
            <a:endParaRPr lang="en-US" sz="1800" dirty="0"/>
          </a:p>
        </p:txBody>
      </p:sp>
      <p:sp>
        <p:nvSpPr>
          <p:cNvPr id="30" name="Rectangle 1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Oval 2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8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2" name="Oval 2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244D3-0B1C-44B0-96AA-A969BED6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7D8F6A-17A8-456C-BFE7-107365E0B91C}"/>
              </a:ext>
            </a:extLst>
          </p:cNvPr>
          <p:cNvSpPr txBox="1"/>
          <p:nvPr/>
        </p:nvSpPr>
        <p:spPr>
          <a:xfrm>
            <a:off x="811598" y="470188"/>
            <a:ext cx="10797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NN(full)                                   SVM(mini)                                  RF(full)                                  DT(full)</a:t>
            </a:r>
          </a:p>
          <a:p>
            <a:r>
              <a:rPr lang="en-US" sz="1400" dirty="0"/>
              <a:t>            acc = 86.5%                                           acc = 87.2%                                          acc = 92.4%                                         acc = 96.7%</a:t>
            </a:r>
          </a:p>
        </p:txBody>
      </p:sp>
    </p:spTree>
    <p:extLst>
      <p:ext uri="{BB962C8B-B14F-4D97-AF65-F5344CB8AC3E}">
        <p14:creationId xmlns:p14="http://schemas.microsoft.com/office/powerpoint/2010/main" val="1158007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48C5-7F1C-48BC-8112-06D9C416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/>
              <a:t>Using models &amp; Making Predictions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7CCAF-3F48-4029-B40A-332EED06F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821816"/>
            <a:ext cx="10058400" cy="4050792"/>
          </a:xfrm>
        </p:spPr>
        <p:txBody>
          <a:bodyPr/>
          <a:lstStyle/>
          <a:p>
            <a:r>
              <a:rPr lang="en-US" dirty="0"/>
              <a:t>Use ensemble of all 8 models</a:t>
            </a:r>
          </a:p>
          <a:p>
            <a:pPr lvl="1"/>
            <a:r>
              <a:rPr lang="en-US" dirty="0"/>
              <a:t>Periodically update accuracy scores as more data is collected</a:t>
            </a:r>
          </a:p>
          <a:p>
            <a:pPr lvl="1"/>
            <a:r>
              <a:rPr lang="en-US" dirty="0"/>
              <a:t>Update models on new data if/when average accuracy falls below 85%</a:t>
            </a:r>
          </a:p>
          <a:p>
            <a:endParaRPr lang="en-US" dirty="0"/>
          </a:p>
          <a:p>
            <a:r>
              <a:rPr lang="en-US" dirty="0"/>
              <a:t>Making predictions on random data: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A766A-FBA3-4DDE-92C6-1019EEFE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41D03C-4F64-4EE4-9081-A2EAF505C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193" y="3664649"/>
            <a:ext cx="7088217" cy="27906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0716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0E5F69-D41F-4C66-9632-E4DB0554D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573" y="4162031"/>
            <a:ext cx="3438944" cy="1767141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Making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A8E1D-3613-4538-B37A-5BAC14A1B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244" y="4360415"/>
            <a:ext cx="6849252" cy="1767141"/>
          </a:xfrm>
        </p:spPr>
        <p:txBody>
          <a:bodyPr anchor="ctr">
            <a:normAutofit/>
          </a:bodyPr>
          <a:lstStyle/>
          <a:p>
            <a:r>
              <a:rPr lang="en-US" sz="1800" dirty="0"/>
              <a:t>Since prediction data is organized as pandas df:</a:t>
            </a:r>
          </a:p>
          <a:p>
            <a:r>
              <a:rPr lang="en-US" sz="1800" dirty="0"/>
              <a:t>Simply use                                                 and take “top” prediction</a:t>
            </a:r>
          </a:p>
          <a:p>
            <a:r>
              <a:rPr lang="en-US" sz="1800" dirty="0"/>
              <a:t>Frequency shows how many models agree with this prediction</a:t>
            </a:r>
          </a:p>
          <a:p>
            <a:endParaRPr lang="en-US" sz="1800" dirty="0"/>
          </a:p>
        </p:txBody>
      </p:sp>
      <p:sp>
        <p:nvSpPr>
          <p:cNvPr id="30" name="Rectangle 1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Oval 2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2" name="Oval 2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244D3-0B1C-44B0-96AA-A969BED6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4856F48-CBEE-4CFA-85CD-D4E679EAD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5390" y="4616477"/>
            <a:ext cx="2676525" cy="3143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94B3EF-3BF2-425A-9C0A-768F2E285B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942" y="1357828"/>
            <a:ext cx="10619783" cy="16654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9484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2521-1EB9-48E8-A4FF-24370243F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a great semester!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E7A7B-F8E2-4E7D-8A5A-DF8CE7D18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Stay healthy and have a great summer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7FB75-D9CF-4E76-B6F7-F914F6F6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26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15B21-39E1-491C-911E-443ED425D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Target data </a:t>
            </a:r>
            <a:br>
              <a:rPr lang="en-US" sz="3200" dirty="0"/>
            </a:br>
            <a:r>
              <a:rPr lang="en-US" sz="3200" dirty="0"/>
              <a:t>(to predict)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46D964A-54F7-48A4-9D1D-59740B0F2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679506"/>
            <a:ext cx="6882269" cy="550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3A95FFD4-8E5A-42AB-B64C-3AA8FDCAF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US" sz="1500" dirty="0"/>
              <a:t>Whether or not the Milestone 10 target date was hit</a:t>
            </a:r>
          </a:p>
          <a:p>
            <a:endParaRPr lang="en-US" sz="1500" dirty="0"/>
          </a:p>
          <a:p>
            <a:r>
              <a:rPr lang="en-US" sz="1500" dirty="0"/>
              <a:t>Calculated the lateness in days  and categorized:</a:t>
            </a:r>
          </a:p>
          <a:p>
            <a:pPr lvl="1"/>
            <a:r>
              <a:rPr lang="en-US" sz="1500" dirty="0"/>
              <a:t>“on-time” – 0 days late or early</a:t>
            </a:r>
          </a:p>
          <a:p>
            <a:pPr lvl="1"/>
            <a:r>
              <a:rPr lang="en-US" sz="1500" dirty="0"/>
              <a:t>“1-7dayL” – 1 to 7 days late</a:t>
            </a:r>
          </a:p>
          <a:p>
            <a:pPr lvl="1"/>
            <a:r>
              <a:rPr lang="en-US" sz="1500" dirty="0"/>
              <a:t>“7-30dayL” – 7 to 30 days late</a:t>
            </a:r>
          </a:p>
          <a:p>
            <a:pPr lvl="1"/>
            <a:r>
              <a:rPr lang="en-US" sz="1500" dirty="0"/>
              <a:t>“30-90dayL” – 30 to 90 days late</a:t>
            </a:r>
          </a:p>
          <a:p>
            <a:pPr lvl="1"/>
            <a:r>
              <a:rPr lang="en-US" sz="1500" dirty="0"/>
              <a:t>“&gt;90dayL” – more than 90 days late</a:t>
            </a:r>
          </a:p>
          <a:p>
            <a:endParaRPr lang="en-US" sz="1500" dirty="0"/>
          </a:p>
          <a:p>
            <a:r>
              <a:rPr lang="en-US" sz="1500" dirty="0"/>
              <a:t>Most are on time or very late</a:t>
            </a:r>
          </a:p>
          <a:p>
            <a:pPr lvl="1"/>
            <a:r>
              <a:rPr lang="en-US" sz="1300" dirty="0"/>
              <a:t>Large majority are late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793FD-935B-42F9-8140-DA9FB863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6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2FC7D-A87A-4D71-8D3C-505925413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/>
              <a:t>Categorical Predictors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C067D4B-1277-4F13-89A0-A33BE75E0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466" y="640080"/>
            <a:ext cx="5913334" cy="558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081A6-87AE-45AB-A19C-B774B9591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r>
              <a:rPr lang="en-US" sz="1600" dirty="0"/>
              <a:t>Kept three categorical columns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Most suppliers are in the US</a:t>
            </a:r>
          </a:p>
          <a:p>
            <a:endParaRPr lang="en-US" sz="1400" dirty="0"/>
          </a:p>
          <a:p>
            <a:r>
              <a:rPr lang="en-US" sz="1400" dirty="0"/>
              <a:t>Most destinations are FLD</a:t>
            </a:r>
          </a:p>
          <a:p>
            <a:endParaRPr lang="en-US" sz="1400" dirty="0"/>
          </a:p>
          <a:p>
            <a:r>
              <a:rPr lang="en-US" sz="1400" dirty="0"/>
              <a:t>Most material type is B or M</a:t>
            </a:r>
            <a:endParaRPr lang="en-US" sz="160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28039-0E33-4D98-AE82-1F32DF162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6C377-0AC2-40CB-A26D-3A4A62ABC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n-US"/>
              <a:t>Feature Engineering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AA3D2-293F-4DCB-B1A1-6892BCA9C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en-US" dirty="0"/>
              <a:t>Dates are mostly irrelevant for prediction</a:t>
            </a:r>
          </a:p>
          <a:p>
            <a:pPr lvl="1"/>
            <a:r>
              <a:rPr lang="en-US" dirty="0"/>
              <a:t>We only have data for dates that we will never visit again </a:t>
            </a:r>
          </a:p>
          <a:p>
            <a:r>
              <a:rPr lang="en-US" dirty="0"/>
              <a:t>Calculated various time-deltas to use as predictors:</a:t>
            </a:r>
          </a:p>
          <a:p>
            <a:pPr lvl="1"/>
            <a:r>
              <a:rPr lang="en-US" sz="1600" dirty="0"/>
              <a:t>“MS1_Delta” = Milestone 1 schedule - actual</a:t>
            </a:r>
          </a:p>
          <a:p>
            <a:pPr lvl="1"/>
            <a:r>
              <a:rPr lang="en-US" sz="1600" dirty="0"/>
              <a:t>“MS2_Delta” = Milestone 2 schedule - actual</a:t>
            </a:r>
          </a:p>
          <a:p>
            <a:pPr lvl="1"/>
            <a:r>
              <a:rPr lang="en-US" sz="1600" dirty="0"/>
              <a:t>“MS3_Delta” = Milestone 3 schedule - actual</a:t>
            </a:r>
          </a:p>
          <a:p>
            <a:pPr lvl="1"/>
            <a:r>
              <a:rPr lang="en-US" sz="1600" dirty="0"/>
              <a:t>“PO_Delta” = PO issued - created</a:t>
            </a:r>
          </a:p>
          <a:p>
            <a:pPr lvl="1"/>
            <a:r>
              <a:rPr lang="en-US" sz="1600" dirty="0"/>
              <a:t>“Schd_Rng” = Milestone 10 schedule – milestone 1 schedule</a:t>
            </a:r>
          </a:p>
          <a:p>
            <a:pPr lvl="1"/>
            <a:r>
              <a:rPr lang="en-US" sz="1600" dirty="0"/>
              <a:t>“SOP-MS1_Delta” = SOP – Milestone 1 actual</a:t>
            </a:r>
          </a:p>
          <a:p>
            <a:pPr lvl="1"/>
            <a:r>
              <a:rPr lang="en-US" sz="1600" dirty="0"/>
              <a:t>“SOP-MS2_Delta” = SOP – Milestone 2 actual</a:t>
            </a:r>
          </a:p>
          <a:p>
            <a:pPr lvl="1"/>
            <a:r>
              <a:rPr lang="en-US" sz="1600" dirty="0"/>
              <a:t>“RAS-MS1_Delta” = RAS – Milestone 1 actual</a:t>
            </a:r>
          </a:p>
          <a:p>
            <a:pPr lvl="1"/>
            <a:r>
              <a:rPr lang="en-US" sz="1600" dirty="0"/>
              <a:t>“RAS-MS2_Delta” = RAS – Milestone 2 actual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E195E-0442-4673-80D2-EE264754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4098" name="Picture 2" descr="6 Reasons Why Projects are Late - Blog | Planview">
            <a:extLst>
              <a:ext uri="{FF2B5EF4-FFF2-40B4-BE49-F238E27FC236}">
                <a16:creationId xmlns:a16="http://schemas.microsoft.com/office/drawing/2014/main" id="{A827BD50-223D-4FDA-BF1D-C7990AE629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93" r="14863"/>
          <a:stretch/>
        </p:blipFill>
        <p:spPr bwMode="auto">
          <a:xfrm>
            <a:off x="8452022" y="191527"/>
            <a:ext cx="361299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822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5A82-8622-470B-9B4C-DF031AE6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Predictors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43774-CFDC-42BC-A427-5E84161CE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removing nulls:  60,448 rows remained</a:t>
            </a:r>
          </a:p>
          <a:p>
            <a:r>
              <a:rPr lang="en-US" dirty="0"/>
              <a:t>Negative MS#_Delta corresponds to being behind schedule</a:t>
            </a:r>
          </a:p>
          <a:p>
            <a:pPr lvl="1"/>
            <a:r>
              <a:rPr lang="en-US" dirty="0"/>
              <a:t>MS1, MS2, MS3 are all late on average</a:t>
            </a:r>
          </a:p>
          <a:p>
            <a:pPr lvl="1"/>
            <a:r>
              <a:rPr lang="en-US" dirty="0"/>
              <a:t>Average scheduled project length is 71 days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520D6-9F2E-4CF8-A4E5-BD14344E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DF4FE1-13F0-4661-99B3-9A8A43F63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53" y="3829225"/>
            <a:ext cx="10793893" cy="207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55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3B491-5719-49C2-B145-0DD026F8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data for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779A4-6F83-458D-A195-714D04C78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59467"/>
            <a:ext cx="10058400" cy="27753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Saved the preprocessed data to files so each model could be an independent .ipynb</a:t>
            </a:r>
          </a:p>
          <a:p>
            <a:pPr lvl="1"/>
            <a:r>
              <a:rPr lang="en-US" dirty="0"/>
              <a:t>Any change to data file updates in all models</a:t>
            </a:r>
          </a:p>
          <a:p>
            <a:pPr lvl="1"/>
            <a:r>
              <a:rPr lang="en-US" dirty="0"/>
              <a:t>Shape was checked after each import to ensure smooth transfer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Continuous data was scaled using “StandardScaler” &amp; Categorical data was binary encoded using “get_dummies”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 parameter tuning done with “</a:t>
            </a:r>
            <a:r>
              <a:rPr lang="en-US" dirty="0" err="1"/>
              <a:t>x_mini</a:t>
            </a:r>
            <a:r>
              <a:rPr lang="en-US" dirty="0"/>
              <a:t>”  &amp; “</a:t>
            </a:r>
            <a:r>
              <a:rPr lang="en-US" dirty="0" err="1"/>
              <a:t>y_mini</a:t>
            </a:r>
            <a:r>
              <a:rPr lang="en-US" dirty="0"/>
              <a:t>”  which are a 10% random sample</a:t>
            </a:r>
          </a:p>
          <a:p>
            <a:r>
              <a:rPr lang="en-US" dirty="0"/>
              <a:t>All parameter tuning done at 20% test / train split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2A9BD-A4A1-4392-AF05-0A0D6162A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7CEE6-8CBC-48E9-B6A8-C55BD324A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77" y="4559192"/>
            <a:ext cx="5078923" cy="21899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E82175-E62E-49BD-A31E-65BB29606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613" y="4892479"/>
            <a:ext cx="2411901" cy="13803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112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Tree With Branches Drawing, HD Png Download - kindpng">
            <a:extLst>
              <a:ext uri="{FF2B5EF4-FFF2-40B4-BE49-F238E27FC236}">
                <a16:creationId xmlns:a16="http://schemas.microsoft.com/office/drawing/2014/main" id="{74EB5D1F-770B-40BD-A802-14E90A3D1A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75" b="13361"/>
          <a:stretch/>
        </p:blipFill>
        <p:spPr bwMode="auto">
          <a:xfrm>
            <a:off x="20" y="10"/>
            <a:ext cx="1219198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FB7FB-5DC4-46CB-A651-A6EBE2352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432223"/>
            <a:ext cx="9966960" cy="30358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>
                <a:solidFill>
                  <a:srgbClr val="FFFFFF"/>
                </a:solidFill>
              </a:rPr>
              <a:t>Decision Tree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5584B-46C9-4977-A160-73965152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56496" y="6121179"/>
            <a:ext cx="96740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6D22F896-40B5-4ADD-8801-0D06FADFA095}" type="slidenum">
              <a:rPr lang="en-US" smtClean="0"/>
              <a:pPr algn="r"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87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0B3B-2AE4-43C1-9958-D57C81A66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8109"/>
            <a:ext cx="10058400" cy="930463"/>
          </a:xfrm>
        </p:spPr>
        <p:txBody>
          <a:bodyPr>
            <a:normAutofit/>
          </a:bodyPr>
          <a:lstStyle/>
          <a:p>
            <a:r>
              <a:rPr lang="en-US" dirty="0"/>
              <a:t>Dt Analysis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1FDB0-DA6E-4723-A504-4EEA390C0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3954" y="2264330"/>
            <a:ext cx="2800543" cy="4408526"/>
          </a:xfrm>
        </p:spPr>
        <p:txBody>
          <a:bodyPr>
            <a:normAutofit/>
          </a:bodyPr>
          <a:lstStyle/>
          <a:p>
            <a:r>
              <a:rPr lang="en-US" dirty="0"/>
              <a:t>Mini model: </a:t>
            </a:r>
          </a:p>
          <a:p>
            <a:pPr lvl="1"/>
            <a:r>
              <a:rPr lang="en-US" dirty="0"/>
              <a:t>“on-time” correct 92%</a:t>
            </a:r>
          </a:p>
          <a:p>
            <a:pPr lvl="1"/>
            <a:r>
              <a:rPr lang="en-US" dirty="0"/>
              <a:t>Accuracy = 84.4%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Full model:</a:t>
            </a:r>
          </a:p>
          <a:p>
            <a:pPr lvl="1"/>
            <a:r>
              <a:rPr lang="en-US" dirty="0"/>
              <a:t>“on-time” correct 98%</a:t>
            </a:r>
          </a:p>
          <a:p>
            <a:pPr lvl="1"/>
            <a:r>
              <a:rPr lang="en-US" dirty="0"/>
              <a:t>Accuracy = 96.7%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20CEA-7DAA-4591-9EDF-8267F027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52AF195F-433F-49E4-AD1E-6C70948D7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461" y="2198259"/>
            <a:ext cx="2858084" cy="205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>
            <a:extLst>
              <a:ext uri="{FF2B5EF4-FFF2-40B4-BE49-F238E27FC236}">
                <a16:creationId xmlns:a16="http://schemas.microsoft.com/office/drawing/2014/main" id="{8BA2C0EB-AADD-4350-9C34-91B7CB928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212" y="4341358"/>
            <a:ext cx="2928061" cy="218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>
            <a:extLst>
              <a:ext uri="{FF2B5EF4-FFF2-40B4-BE49-F238E27FC236}">
                <a16:creationId xmlns:a16="http://schemas.microsoft.com/office/drawing/2014/main" id="{96872D2E-9E91-4D48-A3FC-8A7E70055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88" y="2183610"/>
            <a:ext cx="2800543" cy="219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>
            <a:extLst>
              <a:ext uri="{FF2B5EF4-FFF2-40B4-BE49-F238E27FC236}">
                <a16:creationId xmlns:a16="http://schemas.microsoft.com/office/drawing/2014/main" id="{429DA86F-09D0-44C8-ACF9-6317E91D0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16" y="4466345"/>
            <a:ext cx="2800543" cy="219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1EB6875-A6E5-48D4-8E76-71310E519626}"/>
              </a:ext>
            </a:extLst>
          </p:cNvPr>
          <p:cNvSpPr txBox="1">
            <a:spLocks/>
          </p:cNvSpPr>
          <p:nvPr/>
        </p:nvSpPr>
        <p:spPr>
          <a:xfrm>
            <a:off x="9062977" y="2198259"/>
            <a:ext cx="2800543" cy="4408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Max depth:</a:t>
            </a:r>
          </a:p>
          <a:p>
            <a:pPr marL="742950" lvl="1" indent="-285750"/>
            <a:r>
              <a:rPr lang="en-US" sz="1600" dirty="0"/>
              <a:t>Chose 13, local max with &lt;4% test / train difference</a:t>
            </a:r>
          </a:p>
          <a:p>
            <a:pPr marL="742950" lvl="1" indent="-285750"/>
            <a:endParaRPr lang="en-US" sz="1600" dirty="0"/>
          </a:p>
          <a:p>
            <a:pPr marL="742950" lvl="1" indent="-285750"/>
            <a:endParaRPr lang="en-US" sz="1600" dirty="0"/>
          </a:p>
          <a:p>
            <a:pPr marL="742950" lvl="1" indent="-285750"/>
            <a:endParaRPr lang="en-US" dirty="0"/>
          </a:p>
          <a:p>
            <a:pPr marL="742950" lvl="1" indent="-285750"/>
            <a:endParaRPr lang="en-US" dirty="0"/>
          </a:p>
          <a:p>
            <a:pPr marL="285750" indent="-285750"/>
            <a:r>
              <a:rPr lang="en-US" dirty="0"/>
              <a:t>Sensitivity analysis:</a:t>
            </a:r>
          </a:p>
          <a:p>
            <a:pPr marL="742950" lvl="1" indent="-285750"/>
            <a:r>
              <a:rPr lang="en-US" sz="1600" dirty="0"/>
              <a:t>Fairly stable up to 60% test</a:t>
            </a:r>
          </a:p>
          <a:p>
            <a:pPr marL="742950" lvl="1" indent="-285750"/>
            <a:r>
              <a:rPr lang="en-US" sz="1600" dirty="0"/>
              <a:t>Stayed at 20% test</a:t>
            </a:r>
          </a:p>
          <a:p>
            <a:pPr lvl="1"/>
            <a:endParaRPr lang="en-US" sz="1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106CAD-E11D-4D5C-9FD5-79579D73948F}"/>
              </a:ext>
            </a:extLst>
          </p:cNvPr>
          <p:cNvCxnSpPr>
            <a:cxnSpLocks/>
          </p:cNvCxnSpPr>
          <p:nvPr/>
        </p:nvCxnSpPr>
        <p:spPr>
          <a:xfrm flipV="1">
            <a:off x="5868365" y="1551008"/>
            <a:ext cx="0" cy="50921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BD67CA2-8D86-458E-A8CB-39540EF04FF5}"/>
              </a:ext>
            </a:extLst>
          </p:cNvPr>
          <p:cNvSpPr txBox="1"/>
          <p:nvPr/>
        </p:nvSpPr>
        <p:spPr>
          <a:xfrm>
            <a:off x="1717812" y="1265272"/>
            <a:ext cx="408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Confusion Matrices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588A93-C4B0-4D05-9C41-BA8932A344A4}"/>
              </a:ext>
            </a:extLst>
          </p:cNvPr>
          <p:cNvSpPr txBox="1"/>
          <p:nvPr/>
        </p:nvSpPr>
        <p:spPr>
          <a:xfrm>
            <a:off x="7513003" y="1269229"/>
            <a:ext cx="408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Param Analysis</a:t>
            </a:r>
          </a:p>
        </p:txBody>
      </p:sp>
    </p:spTree>
    <p:extLst>
      <p:ext uri="{BB962C8B-B14F-4D97-AF65-F5344CB8AC3E}">
        <p14:creationId xmlns:p14="http://schemas.microsoft.com/office/powerpoint/2010/main" val="3535453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1214</Words>
  <Application>Microsoft Office PowerPoint</Application>
  <PresentationFormat>Widescreen</PresentationFormat>
  <Paragraphs>224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Project 4  “Real World” data</vt:lpstr>
      <vt:lpstr>Supply Chain deliveries</vt:lpstr>
      <vt:lpstr>Target data  (to predict)</vt:lpstr>
      <vt:lpstr>Categorical Predictors</vt:lpstr>
      <vt:lpstr>Feature Engineering</vt:lpstr>
      <vt:lpstr>Continuous Predictors summary</vt:lpstr>
      <vt:lpstr>Preparing data for analysis</vt:lpstr>
      <vt:lpstr>Decision Tree Analysis</vt:lpstr>
      <vt:lpstr>Dt Analysis summary</vt:lpstr>
      <vt:lpstr>Random Forest Analysis</vt:lpstr>
      <vt:lpstr>Rf Param Analysis</vt:lpstr>
      <vt:lpstr>Rf Sensitivity Analysis</vt:lpstr>
      <vt:lpstr>Rf Confusion Matrices</vt:lpstr>
      <vt:lpstr>Support vector machine analysis</vt:lpstr>
      <vt:lpstr>Svm param analysis</vt:lpstr>
      <vt:lpstr>SVM Sensitivity Analysis</vt:lpstr>
      <vt:lpstr>SVM Confusion Matrices</vt:lpstr>
      <vt:lpstr>Neural Network Analysis</vt:lpstr>
      <vt:lpstr>Building the model architecture</vt:lpstr>
      <vt:lpstr>NN Model Training</vt:lpstr>
      <vt:lpstr>Evaluating NN Performance</vt:lpstr>
      <vt:lpstr>Method Comparisons</vt:lpstr>
      <vt:lpstr>Using models &amp; Making Predictions</vt:lpstr>
      <vt:lpstr>Making Decisions</vt:lpstr>
      <vt:lpstr>Thanks for a great semester!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  “Real World” data</dc:title>
  <dc:creator>James Sloan</dc:creator>
  <cp:lastModifiedBy>James Sloan</cp:lastModifiedBy>
  <cp:revision>10</cp:revision>
  <dcterms:created xsi:type="dcterms:W3CDTF">2020-04-28T20:27:28Z</dcterms:created>
  <dcterms:modified xsi:type="dcterms:W3CDTF">2020-04-30T14:57:29Z</dcterms:modified>
</cp:coreProperties>
</file>