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5" r:id="rId7"/>
    <p:sldId id="266" r:id="rId8"/>
    <p:sldId id="262" r:id="rId9"/>
    <p:sldId id="267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4650" autoAdjust="0"/>
  </p:normalViewPr>
  <p:slideViewPr>
    <p:cSldViewPr snapToGrid="0">
      <p:cViewPr varScale="1">
        <p:scale>
          <a:sx n="69" d="100"/>
          <a:sy n="69" d="100"/>
        </p:scale>
        <p:origin x="1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5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D4EA5-AD9D-421F-8144-C230B1EB3A04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DB988-9FB4-46AB-8C57-70F6A011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13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tried 4</a:t>
            </a:r>
            <a:r>
              <a:rPr lang="en-US" baseline="0" dirty="0" smtClean="0"/>
              <a:t> different models to see which one performed best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results output here are the best obtained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8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DB988-9FB4-46AB-8C57-70F6A011EA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1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3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6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0D60-7BEC-4EC6-9234-BE65E02B8B73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EA29-B03B-41A9-83CC-FEFA34B5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096" y="306154"/>
            <a:ext cx="2653553" cy="5916706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Outline</a:t>
            </a:r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Problem Statement </a:t>
            </a:r>
            <a:endParaRPr lang="en-US" sz="2000" dirty="0"/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Data Acquisition</a:t>
            </a:r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Workflow</a:t>
            </a:r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Data Exploration</a:t>
            </a:r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Feature Engineering</a:t>
            </a:r>
            <a:endParaRPr lang="en-US" dirty="0"/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Feature Reduction</a:t>
            </a:r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Modeling</a:t>
            </a:r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Evaluation</a:t>
            </a:r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Conclusions</a:t>
            </a:r>
          </a:p>
          <a:p>
            <a:pPr marL="234950" indent="-23495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Next Steps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2458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45253" y="0"/>
            <a:ext cx="8246747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8545" y="1181707"/>
            <a:ext cx="7106020" cy="1812505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Predicting a Successful Crowdfunding Campaign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1555" y="3498810"/>
            <a:ext cx="29583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Stacey S. Camp</a:t>
            </a:r>
          </a:p>
          <a:p>
            <a:r>
              <a:rPr lang="en-US" sz="3200" dirty="0" smtClean="0"/>
              <a:t>February 7,2018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38" y="154456"/>
            <a:ext cx="2697553" cy="99302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Modeling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19" y="1659312"/>
            <a:ext cx="2914650" cy="42394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Train/Test groups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Model Output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70887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11611" y="0"/>
            <a:ext cx="83668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86030"/>
              </p:ext>
            </p:extLst>
          </p:nvPr>
        </p:nvGraphicFramePr>
        <p:xfrm>
          <a:off x="5479641" y="844933"/>
          <a:ext cx="4484616" cy="5401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4872"/>
                <a:gridCol w="1494872"/>
                <a:gridCol w="1494872"/>
              </a:tblGrid>
              <a:tr h="10531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Set</a:t>
                      </a:r>
                    </a:p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Set Accuracy</a:t>
                      </a:r>
                      <a:endParaRPr lang="en-US" dirty="0"/>
                    </a:p>
                  </a:txBody>
                  <a:tcPr anchor="ctr"/>
                </a:tc>
              </a:tr>
              <a:tr h="1053138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</a:p>
                    <a:p>
                      <a:r>
                        <a:rPr lang="en-US" dirty="0" smtClean="0"/>
                        <a:t>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 anchor="ctr"/>
                </a:tc>
              </a:tr>
              <a:tr h="1053138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anchor="ctr"/>
                </a:tc>
              </a:tr>
              <a:tr h="1053138">
                <a:tc>
                  <a:txBody>
                    <a:bodyPr/>
                    <a:lstStyle/>
                    <a:p>
                      <a:r>
                        <a:rPr lang="en-US" dirty="0" smtClean="0"/>
                        <a:t>Bernoulli</a:t>
                      </a:r>
                    </a:p>
                    <a:p>
                      <a:r>
                        <a:rPr lang="en-US" dirty="0" smtClean="0"/>
                        <a:t>Naïve Bayes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 anchor="ctr"/>
                </a:tc>
              </a:tr>
              <a:tr h="1053138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</a:t>
                      </a:r>
                      <a:r>
                        <a:rPr lang="en-US" baseline="0" dirty="0" smtClean="0"/>
                        <a:t> Boost</a:t>
                      </a:r>
                    </a:p>
                    <a:p>
                      <a:r>
                        <a:rPr lang="en-US" baseline="0" dirty="0" smtClean="0"/>
                        <a:t>(Logistic Regression)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21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41" y="167901"/>
            <a:ext cx="2693894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Evaluating Output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248" y="1690688"/>
            <a:ext cx="321384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Evaluating model using ROC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Next Steps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089328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89328" y="0"/>
            <a:ext cx="814839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87" y="1107773"/>
            <a:ext cx="6754978" cy="450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9" y="167901"/>
            <a:ext cx="3500718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Problem Statement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55" y="2819027"/>
            <a:ext cx="3571099" cy="3742427"/>
          </a:xfrm>
        </p:spPr>
        <p:txBody>
          <a:bodyPr>
            <a:normAutofit/>
          </a:bodyPr>
          <a:lstStyle/>
          <a:p>
            <a:pPr marL="234950" indent="-2349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 smtClean="0"/>
              <a:t>Who</a:t>
            </a:r>
            <a:r>
              <a:rPr lang="en-US" sz="1800" dirty="0" smtClean="0"/>
              <a:t>: </a:t>
            </a:r>
            <a:r>
              <a:rPr lang="en-US" sz="1600" dirty="0" smtClean="0"/>
              <a:t>Crowdfunding platforms, organizations and individuals</a:t>
            </a:r>
            <a:endParaRPr lang="en-US" sz="1600" dirty="0"/>
          </a:p>
          <a:p>
            <a:pPr marL="234950" indent="-2349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 smtClean="0"/>
              <a:t>What</a:t>
            </a:r>
            <a:r>
              <a:rPr lang="en-US" sz="1800" dirty="0" smtClean="0"/>
              <a:t>: </a:t>
            </a:r>
            <a:r>
              <a:rPr lang="en-US" sz="1600" dirty="0" smtClean="0"/>
              <a:t>Long term success of a crowdfunding platform or individual success of a project</a:t>
            </a:r>
            <a:endParaRPr lang="en-US" sz="1600" dirty="0"/>
          </a:p>
          <a:p>
            <a:pPr marL="234950" indent="-2349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 smtClean="0"/>
              <a:t>Where</a:t>
            </a:r>
            <a:r>
              <a:rPr lang="en-US" sz="1800" dirty="0" smtClean="0"/>
              <a:t>: </a:t>
            </a:r>
            <a:r>
              <a:rPr lang="en-US" sz="1600" dirty="0" smtClean="0"/>
              <a:t>Cross-industry application</a:t>
            </a:r>
            <a:endParaRPr lang="en-US" sz="1600" dirty="0"/>
          </a:p>
          <a:p>
            <a:pPr marL="234950" indent="-2349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 smtClean="0"/>
              <a:t>When</a:t>
            </a:r>
            <a:r>
              <a:rPr lang="en-US" sz="1800" dirty="0" smtClean="0"/>
              <a:t>: </a:t>
            </a:r>
            <a:r>
              <a:rPr lang="en-US" sz="1600" dirty="0" smtClean="0"/>
              <a:t>Before launching a project or continuous</a:t>
            </a:r>
          </a:p>
          <a:p>
            <a:pPr marL="234950" indent="-2349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1" dirty="0" smtClean="0"/>
              <a:t>Why</a:t>
            </a:r>
            <a:r>
              <a:rPr lang="en-US" sz="1800" dirty="0" smtClean="0"/>
              <a:t>: </a:t>
            </a:r>
            <a:r>
              <a:rPr lang="en-US" sz="1600" dirty="0" smtClean="0"/>
              <a:t>Competitive market for crowdfunding requests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090238" y="0"/>
            <a:ext cx="82461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58360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46" y="2428426"/>
            <a:ext cx="3313547" cy="524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09" y="3276775"/>
            <a:ext cx="1688679" cy="883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91" y="5903567"/>
            <a:ext cx="1863365" cy="791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627" y="2393059"/>
            <a:ext cx="1577158" cy="1577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2" y="230313"/>
            <a:ext cx="924547" cy="9245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3978" y="1371922"/>
            <a:ext cx="2016242" cy="894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55" y="4357123"/>
            <a:ext cx="2895600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838" y="1185881"/>
            <a:ext cx="1752600" cy="1133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92" y="5988969"/>
            <a:ext cx="1842085" cy="4879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555" y="2700583"/>
            <a:ext cx="1422306" cy="14223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70" y="223491"/>
            <a:ext cx="1099568" cy="806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49" y="4392619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28" y="1396425"/>
            <a:ext cx="1410293" cy="7404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337" y="5935320"/>
            <a:ext cx="1143000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407" y="374307"/>
            <a:ext cx="2626762" cy="2957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59" y="6018156"/>
            <a:ext cx="1315127" cy="7233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28" y="5113506"/>
            <a:ext cx="2857500" cy="6286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30" y="3150551"/>
            <a:ext cx="1686955" cy="1686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32" y="354241"/>
            <a:ext cx="2250781" cy="9460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20" y="1345172"/>
            <a:ext cx="2001415" cy="58074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29" y="5135969"/>
            <a:ext cx="3499391" cy="6386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6529" y="1493464"/>
            <a:ext cx="336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Can machine learning techniques predict crowdfunding success using historical data?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5683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" y="267213"/>
            <a:ext cx="3375212" cy="986118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GlobalGiving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82" y="1253331"/>
            <a:ext cx="384768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Background on </a:t>
            </a:r>
            <a:r>
              <a:rPr lang="en-US" sz="1600" dirty="0" err="1" smtClean="0"/>
              <a:t>GlobalGiving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Data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Requests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Output and storage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61046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02611" y="0"/>
            <a:ext cx="8246747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t="7619" r="43047" b="43591"/>
          <a:stretch/>
        </p:blipFill>
        <p:spPr>
          <a:xfrm>
            <a:off x="4633519" y="659551"/>
            <a:ext cx="2438401" cy="3345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9461" y="674978"/>
            <a:ext cx="1191492" cy="33459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5978" y="320996"/>
            <a:ext cx="443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Reduce Work Hours for Ecuador’s Street Children</a:t>
            </a:r>
            <a:endParaRPr lang="en-US" sz="16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05321"/>
              </p:ext>
            </p:extLst>
          </p:nvPr>
        </p:nvGraphicFramePr>
        <p:xfrm>
          <a:off x="4239490" y="4313824"/>
          <a:ext cx="7952510" cy="2216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863"/>
                <a:gridCol w="1237690"/>
                <a:gridCol w="1522215"/>
                <a:gridCol w="1735609"/>
                <a:gridCol w="1507990"/>
                <a:gridCol w="1266143"/>
              </a:tblGrid>
              <a:tr h="313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title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activities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longTermImpact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summary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need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5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Poor women micro-enterprise development-Indonesia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150 families will be trained in basic business...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150 poor families will take the first step out...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Helping 150 poor Indonesian women in 14 villag...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35 million people in Indonesia live below the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5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Digital Divide Data (DDD)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Self-sustainability is fundamental to DDD’s mi...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outcomes of this project include employeei...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DigitalDivideData is an IT socially conscious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 the world’s economy becomes increasingly in...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Bridging the digital divide with computers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goal of the project is to supply at least 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 have sent our first 94 PCs and 6 printers 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Reusing low-end computers from the developed w...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Currently U.S. businesses pay for the disposal...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84" marR="3599" marT="359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39490" y="305568"/>
            <a:ext cx="4599709" cy="3795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891" y="1376570"/>
            <a:ext cx="1600519" cy="205243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8876078" y="674978"/>
            <a:ext cx="1833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709564" y="674978"/>
            <a:ext cx="0" cy="57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772150" y="3429000"/>
            <a:ext cx="0" cy="88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3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23" y="200319"/>
            <a:ext cx="2609563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Modeling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Workflow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618266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39300" y="0"/>
            <a:ext cx="8660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3066" y="461471"/>
            <a:ext cx="5879866" cy="5813006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7625984" y="213014"/>
            <a:ext cx="574029" cy="54864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10800000">
            <a:off x="10528936" y="2856512"/>
            <a:ext cx="574029" cy="54864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 rot="16200000">
            <a:off x="7625984" y="5974296"/>
            <a:ext cx="574029" cy="54864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>
            <a:off x="4721909" y="2859920"/>
            <a:ext cx="574029" cy="54864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77792" y="1852237"/>
            <a:ext cx="1471226" cy="6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270051" y="2198229"/>
            <a:ext cx="107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407918" y="3367974"/>
            <a:ext cx="1471226" cy="6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44507" y="1852238"/>
            <a:ext cx="1471226" cy="6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78791" y="4817443"/>
            <a:ext cx="1471226" cy="6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29165" y="3367678"/>
            <a:ext cx="1471226" cy="63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64778" y="4027278"/>
            <a:ext cx="0" cy="110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04053" y="3685168"/>
            <a:ext cx="1" cy="113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074727" y="2487218"/>
            <a:ext cx="13855" cy="88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671050" y="5138715"/>
            <a:ext cx="5929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254688" y="2006625"/>
            <a:ext cx="3054205" cy="453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Iterative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Data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Data exploration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Evaluation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6564778" y="5134933"/>
            <a:ext cx="6140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268226" y="4009987"/>
            <a:ext cx="1" cy="112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4" idx="3"/>
          </p:cNvCxnSpPr>
          <p:nvPr/>
        </p:nvCxnSpPr>
        <p:spPr>
          <a:xfrm flipV="1">
            <a:off x="7300391" y="3685168"/>
            <a:ext cx="3036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090945" y="3685168"/>
            <a:ext cx="1" cy="112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090945" y="3681073"/>
            <a:ext cx="293510" cy="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88" y="149273"/>
            <a:ext cx="3174312" cy="1496647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Data Exploration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-</a:t>
            </a:r>
            <a:r>
              <a:rPr lang="en-US" sz="31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Categorical</a:t>
            </a:r>
            <a:endParaRPr lang="en-US" sz="31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88" y="2006625"/>
            <a:ext cx="3054205" cy="4531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Examples of categorical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Count plots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Chi-Square test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767386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92526" y="0"/>
            <a:ext cx="848675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237" y="2579906"/>
            <a:ext cx="2984341" cy="411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92" y="149273"/>
            <a:ext cx="4072800" cy="4117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3681" y="4527058"/>
            <a:ext cx="5451764" cy="1869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 rot="16200000">
            <a:off x="3448395" y="1759520"/>
            <a:ext cx="114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Theme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720988" y="4350577"/>
            <a:ext cx="221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Images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0049" y="6467001"/>
            <a:ext cx="114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Year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7098" y="244520"/>
            <a:ext cx="2984341" cy="14569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919332" y="1740564"/>
            <a:ext cx="3474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Donation Options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70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61" y="119936"/>
            <a:ext cx="309372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Spatial Patterns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79" y="1445499"/>
            <a:ext cx="2071255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Total Projects by Country</a:t>
            </a:r>
            <a:endParaRPr lang="en-US" sz="1600" dirty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Percent Funded by Country</a:t>
            </a:r>
            <a:endParaRPr lang="en-US" sz="1600" dirty="0"/>
          </a:p>
          <a:p>
            <a:pPr marL="342900" indent="-342900">
              <a:buFont typeface="+mj-lt"/>
              <a:buAutoNum type="alphaLcPeriod"/>
            </a:pPr>
            <a:r>
              <a:rPr lang="en-US" sz="1600" dirty="0" smtClean="0"/>
              <a:t>Regional patterns in funding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17424" y="-1632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40284" y="1271"/>
            <a:ext cx="874014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11" y="3610248"/>
            <a:ext cx="5054040" cy="31230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56" y="330800"/>
            <a:ext cx="5248307" cy="31665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781805" y="397280"/>
            <a:ext cx="38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6526" y="3610248"/>
            <a:ext cx="38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9118" y="3979580"/>
            <a:ext cx="38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81" y="4066585"/>
            <a:ext cx="5335215" cy="16513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360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9676" y="0"/>
            <a:ext cx="848675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50353" y="149273"/>
            <a:ext cx="4830411" cy="4284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88" y="149273"/>
            <a:ext cx="3174312" cy="1496647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Data Exploration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-</a:t>
            </a:r>
            <a:r>
              <a:rPr lang="en-US" sz="31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Continuous</a:t>
            </a:r>
            <a:endParaRPr lang="en-US" sz="31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88" y="2006625"/>
            <a:ext cx="3054205" cy="4531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Examples of </a:t>
            </a:r>
            <a:r>
              <a:rPr lang="en-US" sz="1600" dirty="0" smtClean="0"/>
              <a:t>continuous </a:t>
            </a:r>
            <a:r>
              <a:rPr lang="en-US" sz="1600" dirty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Correlations 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Heat 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T-tests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739676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0873" y="176983"/>
            <a:ext cx="3602181" cy="30480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5184775" y="3217681"/>
            <a:ext cx="474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Goal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24612" y="429584"/>
            <a:ext cx="55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Goal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2775" y="706583"/>
            <a:ext cx="1136072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 Donation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5227562" y="3487190"/>
            <a:ext cx="110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 Donation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0481" y="1075291"/>
            <a:ext cx="1136072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 Donation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584849" y="3454716"/>
            <a:ext cx="1136072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 Donation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5061" y="1404902"/>
            <a:ext cx="1136072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Active Projects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958929" y="3491600"/>
            <a:ext cx="1136072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Active Projects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241670" y="1805590"/>
            <a:ext cx="1136072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Total Projects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304540" y="3503891"/>
            <a:ext cx="1136072" cy="2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Total Projects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172395" y="2193970"/>
            <a:ext cx="115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# Don. Options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6640236" y="3578844"/>
            <a:ext cx="115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# Don. Options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37318" y="2514359"/>
            <a:ext cx="790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# Images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200421" y="3399341"/>
            <a:ext cx="790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# Images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6277" y="2922270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 / Max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520110" y="3385486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 / Max</a:t>
            </a:r>
            <a:endParaRPr lang="en-US" sz="12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29277"/>
              </p:ext>
            </p:extLst>
          </p:nvPr>
        </p:nvGraphicFramePr>
        <p:xfrm>
          <a:off x="8475476" y="3323191"/>
          <a:ext cx="3276599" cy="3429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80125"/>
                <a:gridCol w="850076"/>
                <a:gridCol w="144639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min_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min_donation_amount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funded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5763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26.515877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258.091472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25%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50%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75%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15000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retired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10267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79.191974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1233.872554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25%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50%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75%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75000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005411" y="251265"/>
            <a:ext cx="22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Map from</a:t>
            </a:r>
          </a:p>
          <a:p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91431" y="5786944"/>
            <a:ext cx="22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</a:p>
          <a:p>
            <a:r>
              <a:rPr lang="en-US" dirty="0" smtClean="0"/>
              <a:t>Grouped by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3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90" y="0"/>
            <a:ext cx="343662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Feature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Engineering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89" y="1825625"/>
            <a:ext cx="296900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Continuous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Categorical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Feature Reduction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Final Feature Sets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747248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783106" y="0"/>
            <a:ext cx="848890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48161" y="1015846"/>
            <a:ext cx="8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83701" y="2607070"/>
            <a:ext cx="104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15807" y="4113127"/>
            <a:ext cx="104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18337" y="5583472"/>
            <a:ext cx="101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</a:t>
            </a:r>
          </a:p>
          <a:p>
            <a:r>
              <a:rPr lang="en-US" dirty="0" smtClean="0"/>
              <a:t>Sets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47380"/>
              </p:ext>
            </p:extLst>
          </p:nvPr>
        </p:nvGraphicFramePr>
        <p:xfrm>
          <a:off x="4253350" y="485772"/>
          <a:ext cx="6415268" cy="6121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47626"/>
                <a:gridCol w="1167821"/>
                <a:gridCol w="1167821"/>
              </a:tblGrid>
              <a:tr h="1530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04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Dummy features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Calculated Features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Tf-idf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 anchor="ctr"/>
                </a:tc>
              </a:tr>
              <a:tr h="1530496">
                <a:tc grid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Data Normalized and Reduced with</a:t>
                      </a:r>
                    </a:p>
                    <a:p>
                      <a:pPr algn="ctr"/>
                      <a:r>
                        <a:rPr lang="en-US" dirty="0" smtClean="0"/>
                        <a:t>PCA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Latent</a:t>
                      </a:r>
                      <a:r>
                        <a:rPr lang="en-US" baseline="0" dirty="0" smtClean="0"/>
                        <a:t> Semantic Analysis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0496">
                <a:tc gridSpan="4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Combined Datasets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10652992" y="485772"/>
            <a:ext cx="627495" cy="714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9" idx="1"/>
          </p:cNvCxnSpPr>
          <p:nvPr/>
        </p:nvCxnSpPr>
        <p:spPr>
          <a:xfrm flipV="1">
            <a:off x="10636829" y="1200512"/>
            <a:ext cx="611332" cy="794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704475" y="2706621"/>
            <a:ext cx="611332" cy="794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94196" y="2010595"/>
            <a:ext cx="627495" cy="714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607727" y="4283730"/>
            <a:ext cx="666515" cy="749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682604" y="3583053"/>
            <a:ext cx="627495" cy="714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own Arrow 34"/>
          <p:cNvSpPr/>
          <p:nvPr/>
        </p:nvSpPr>
        <p:spPr>
          <a:xfrm>
            <a:off x="6096001" y="3269673"/>
            <a:ext cx="401781" cy="5541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9146306" y="3269673"/>
            <a:ext cx="401781" cy="5541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174183" y="4862945"/>
            <a:ext cx="401781" cy="5541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0660220" y="5844090"/>
            <a:ext cx="666515" cy="749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699240" y="5115495"/>
            <a:ext cx="627495" cy="714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5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8356" y="0"/>
            <a:ext cx="842365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03354" y="212443"/>
            <a:ext cx="7977810" cy="678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48357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541928"/>
            <a:ext cx="3083858" cy="50381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err="1" smtClean="0"/>
              <a:t>spaCy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 smtClean="0"/>
              <a:t>Tf-idf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Custom Features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20383" y="0"/>
            <a:ext cx="0" cy="685800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3355" y="869979"/>
            <a:ext cx="7977809" cy="57899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5364" y="528489"/>
            <a:ext cx="18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Retired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26235" y="524169"/>
            <a:ext cx="18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0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Widescreen</PresentationFormat>
  <Paragraphs>213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Predicting a Successful Crowdfunding Campaign</vt:lpstr>
      <vt:lpstr>Problem Statement</vt:lpstr>
      <vt:lpstr>GlobalGiving</vt:lpstr>
      <vt:lpstr>Modeling Workflow</vt:lpstr>
      <vt:lpstr>Data Exploration -Categorical</vt:lpstr>
      <vt:lpstr>Spatial Patterns</vt:lpstr>
      <vt:lpstr>Data Exploration -Continuous</vt:lpstr>
      <vt:lpstr>Feature Engineering </vt:lpstr>
      <vt:lpstr>Natural Language Processing</vt:lpstr>
      <vt:lpstr>Modeling</vt:lpstr>
      <vt:lpstr>Evaluating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2018-02-07T20:40:24Z</dcterms:created>
  <dcterms:modified xsi:type="dcterms:W3CDTF">2018-02-07T20:44:38Z</dcterms:modified>
</cp:coreProperties>
</file>