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85910" autoAdjust="0"/>
  </p:normalViewPr>
  <p:slideViewPr>
    <p:cSldViewPr snapToGrid="0">
      <p:cViewPr varScale="1">
        <p:scale>
          <a:sx n="79" d="100"/>
          <a:sy n="79" d="100"/>
        </p:scale>
        <p:origin x="6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42980-404F-47EF-B66E-A57AD32F0E6A}" type="datetimeFigureOut">
              <a:rPr lang="zh-CN" altLang="en-US" smtClean="0"/>
              <a:t>2024/7/18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D49BC-60E4-4B71-BA4B-EFE49C01720F}" type="slidenum">
              <a:rPr lang="zh-CN" altLang="en-US" smtClean="0"/>
              <a:t>‹#›</a:t>
            </a:fld>
            <a:endParaRPr lang="zh-CN" altLang="en-US"/>
          </a:p>
        </p:txBody>
      </p:sp>
    </p:spTree>
    <p:extLst>
      <p:ext uri="{BB962C8B-B14F-4D97-AF65-F5344CB8AC3E}">
        <p14:creationId xmlns:p14="http://schemas.microsoft.com/office/powerpoint/2010/main" val="225336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Hello, this project is about country categorization.</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1</a:t>
            </a:fld>
            <a:endParaRPr lang="zh-CN" altLang="en-US"/>
          </a:p>
        </p:txBody>
      </p:sp>
    </p:spTree>
    <p:extLst>
      <p:ext uri="{BB962C8B-B14F-4D97-AF65-F5344CB8AC3E}">
        <p14:creationId xmlns:p14="http://schemas.microsoft.com/office/powerpoint/2010/main" val="2453960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First, I tried K-means clustering with no dimension reduction. I used the elbow method and the silhouette score to choose the best number of clusters, K. According to the elbow method, the best K should be 7 or 10. And as to the silhouette score, the best K should be 10. Taking both metrics into consideration, I chose the best K to be 10.</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10</a:t>
            </a:fld>
            <a:endParaRPr lang="zh-CN" altLang="en-US"/>
          </a:p>
        </p:txBody>
      </p:sp>
    </p:spTree>
    <p:extLst>
      <p:ext uri="{BB962C8B-B14F-4D97-AF65-F5344CB8AC3E}">
        <p14:creationId xmlns:p14="http://schemas.microsoft.com/office/powerpoint/2010/main" val="3718844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shows the clustering result. I noticed two groups with very small number of elements. One is Group 2 which consists of Luxembourg, Malta and Singapore. The other one is Group 6 which contains Nigeria only. I think the small element number in a group indicates that the group might represent extreme conditions. And that is probably what we want.</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11</a:t>
            </a:fld>
            <a:endParaRPr lang="zh-CN" altLang="en-US"/>
          </a:p>
        </p:txBody>
      </p:sp>
    </p:spTree>
    <p:extLst>
      <p:ext uri="{BB962C8B-B14F-4D97-AF65-F5344CB8AC3E}">
        <p14:creationId xmlns:p14="http://schemas.microsoft.com/office/powerpoint/2010/main" val="3805299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are the detailed data of the two groups. Nigeria shows a very high child mortality and inflation rate, and a low health spending value. It is obvious that Nigeria is in a bad condition. On the contrary, the three countries in the other group are in a good condition.</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13</a:t>
            </a:fld>
            <a:endParaRPr lang="zh-CN" altLang="en-US"/>
          </a:p>
        </p:txBody>
      </p:sp>
    </p:spTree>
    <p:extLst>
      <p:ext uri="{BB962C8B-B14F-4D97-AF65-F5344CB8AC3E}">
        <p14:creationId xmlns:p14="http://schemas.microsoft.com/office/powerpoint/2010/main" val="2445751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Next, I performed dimension reduction using PCA before K-means clustering. The results are similar. This figure shows the PCA latent space of dimension 2. We can see that some points deviate from others. And the two groups mentioned earlier still show up in the results.</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14</a:t>
            </a:fld>
            <a:endParaRPr lang="zh-CN" altLang="en-US"/>
          </a:p>
        </p:txBody>
      </p:sp>
    </p:spTree>
    <p:extLst>
      <p:ext uri="{BB962C8B-B14F-4D97-AF65-F5344CB8AC3E}">
        <p14:creationId xmlns:p14="http://schemas.microsoft.com/office/powerpoint/2010/main" val="2340673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 also tried dimension reduction by NMF. After the data matrix is factorized into the product of W and H, the rows of W could be considered as latent feature vectors. So NMF can also be used for dimension reduction. The 2-dimensional latent space obtained by NMF is quite different from that obtained by PCA. However, The single-element group consisting of Nigeria and the three-element group consisting of Luxembourg, Malta and Singapore still show up in the results.</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15</a:t>
            </a:fld>
            <a:endParaRPr lang="zh-CN" altLang="en-US"/>
          </a:p>
        </p:txBody>
      </p:sp>
    </p:spTree>
    <p:extLst>
      <p:ext uri="{BB962C8B-B14F-4D97-AF65-F5344CB8AC3E}">
        <p14:creationId xmlns:p14="http://schemas.microsoft.com/office/powerpoint/2010/main" val="3065313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 I tried Hierarchical clustering with no dimension reduction. I tried different combinations of linkage methods and distance metrics. More than half of the combinations give the similar results. This figure shows the result with average linkage and Euclidean distance.</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16</a:t>
            </a:fld>
            <a:endParaRPr lang="zh-CN" altLang="en-US"/>
          </a:p>
        </p:txBody>
      </p:sp>
    </p:spTree>
    <p:extLst>
      <p:ext uri="{BB962C8B-B14F-4D97-AF65-F5344CB8AC3E}">
        <p14:creationId xmlns:p14="http://schemas.microsoft.com/office/powerpoint/2010/main" val="4074061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countries are categorized into three groups. One consists of Nigeria. One consists of Luxembourg, Malta and Singapore. And all the other countries form the last group. The two groups with small element numbers are pretty consistent with the result of K-means clustering.</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17</a:t>
            </a:fld>
            <a:endParaRPr lang="zh-CN" altLang="en-US"/>
          </a:p>
        </p:txBody>
      </p:sp>
    </p:spTree>
    <p:extLst>
      <p:ext uri="{BB962C8B-B14F-4D97-AF65-F5344CB8AC3E}">
        <p14:creationId xmlns:p14="http://schemas.microsoft.com/office/powerpoint/2010/main" val="1282951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Finally, I tried dimension reduction by PCA before hierarchical clustering. The result is similar.</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18</a:t>
            </a:fld>
            <a:endParaRPr lang="zh-CN" altLang="en-US"/>
          </a:p>
        </p:txBody>
      </p:sp>
    </p:spTree>
    <p:extLst>
      <p:ext uri="{BB962C8B-B14F-4D97-AF65-F5344CB8AC3E}">
        <p14:creationId xmlns:p14="http://schemas.microsoft.com/office/powerpoint/2010/main" val="2412014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last part is conclusion and discussion. Dimension reduction by PCA or NMF do not improve result. I think the reason is that the dimension of feature space is 6 which is already small enough. Although dimension reduction do not improve result, it is helpful for visualization. We </a:t>
            </a:r>
            <a:r>
              <a:rPr lang="en-US" altLang="zh-CN" b="0" i="0" dirty="0">
                <a:effectLst/>
                <a:highlight>
                  <a:srgbClr val="FFFFFF"/>
                </a:highlight>
                <a:latin typeface="system-ui"/>
              </a:rPr>
              <a:t>can clearly see that some points deviate from others in the figures of 2-dimensional latent spaces. B</a:t>
            </a:r>
            <a:r>
              <a:rPr lang="en-US" altLang="zh-CN" dirty="0"/>
              <a:t>oth K-means clustering and hierarchical clustering give similar results that Nigeria is in the direst need of aid.</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19</a:t>
            </a:fld>
            <a:endParaRPr lang="zh-CN" altLang="en-US"/>
          </a:p>
        </p:txBody>
      </p:sp>
    </p:spTree>
    <p:extLst>
      <p:ext uri="{BB962C8B-B14F-4D97-AF65-F5344CB8AC3E}">
        <p14:creationId xmlns:p14="http://schemas.microsoft.com/office/powerpoint/2010/main" val="184827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First, let me introduce the background.</a:t>
            </a:r>
          </a:p>
          <a:p>
            <a:r>
              <a:rPr lang="en-US" altLang="zh-CN" b="0" i="0" dirty="0">
                <a:effectLst/>
                <a:highlight>
                  <a:srgbClr val="FFFFFF"/>
                </a:highlight>
                <a:latin typeface="system-ui"/>
              </a:rPr>
              <a:t>HELP International is an international NGO that is dedicated to fighting poverty and providing amenities and relief for people of backward countries. </a:t>
            </a:r>
          </a:p>
          <a:p>
            <a:r>
              <a:rPr lang="en-US" altLang="zh-CN" b="0" i="0" dirty="0">
                <a:effectLst/>
                <a:highlight>
                  <a:srgbClr val="FFFFFF"/>
                </a:highlight>
                <a:latin typeface="system-ui"/>
              </a:rPr>
              <a:t>To use the money strategically and effectively, the countries need to be categorized into groups so that the NGO could identify the countries that are in the direst need of aid.</a:t>
            </a:r>
          </a:p>
          <a:p>
            <a:r>
              <a:rPr lang="en-US" altLang="zh-CN" b="0" i="0" dirty="0">
                <a:effectLst/>
                <a:highlight>
                  <a:srgbClr val="FFFFFF"/>
                </a:highlight>
                <a:latin typeface="system-ui"/>
              </a:rPr>
              <a:t>This project aims at categorizing the countries according to some socio-economic and health factors and thus suggesting the countries that the NGO should focus on the most.</a:t>
            </a:r>
            <a:endParaRPr lang="zh-CN" altLang="en-US" dirty="0"/>
          </a:p>
          <a:p>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2</a:t>
            </a:fld>
            <a:endParaRPr lang="zh-CN" altLang="en-US"/>
          </a:p>
        </p:txBody>
      </p:sp>
    </p:spTree>
    <p:extLst>
      <p:ext uri="{BB962C8B-B14F-4D97-AF65-F5344CB8AC3E}">
        <p14:creationId xmlns:p14="http://schemas.microsoft.com/office/powerpoint/2010/main" val="4181871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is an unsupervised learning problem. Specifically, this is a clustering problem. The dataset is downloaded from Kaggle. You can find the project on this GitHub link.</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3</a:t>
            </a:fld>
            <a:endParaRPr lang="zh-CN" altLang="en-US"/>
          </a:p>
        </p:txBody>
      </p:sp>
    </p:spTree>
    <p:extLst>
      <p:ext uri="{BB962C8B-B14F-4D97-AF65-F5344CB8AC3E}">
        <p14:creationId xmlns:p14="http://schemas.microsoft.com/office/powerpoint/2010/main" val="1732855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First, I performed exploratory data analysis. The dataset contains 167 rows or 167 countries, and 10 columns.</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4</a:t>
            </a:fld>
            <a:endParaRPr lang="zh-CN" altLang="en-US"/>
          </a:p>
        </p:txBody>
      </p:sp>
    </p:spTree>
    <p:extLst>
      <p:ext uri="{BB962C8B-B14F-4D97-AF65-F5344CB8AC3E}">
        <p14:creationId xmlns:p14="http://schemas.microsoft.com/office/powerpoint/2010/main" val="354375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table explains the meaning of each column. The columns include country name, child mortality, exports, health spending, imports, net income, inflation rate, life expectation, total fertility rate and GDP per capita. At the first glance, I think a country that is in need of aid would have a high child mortality and inflation rate, and a low health spending value, net income and GDP per capita.</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5</a:t>
            </a:fld>
            <a:endParaRPr lang="zh-CN" altLang="en-US"/>
          </a:p>
        </p:txBody>
      </p:sp>
    </p:spTree>
    <p:extLst>
      <p:ext uri="{BB962C8B-B14F-4D97-AF65-F5344CB8AC3E}">
        <p14:creationId xmlns:p14="http://schemas.microsoft.com/office/powerpoint/2010/main" val="1442242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dataset is already clean. There are no invalid values, no duplicated rows, no outliers.</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6</a:t>
            </a:fld>
            <a:endParaRPr lang="zh-CN" altLang="en-US"/>
          </a:p>
        </p:txBody>
      </p:sp>
    </p:spTree>
    <p:extLst>
      <p:ext uri="{BB962C8B-B14F-4D97-AF65-F5344CB8AC3E}">
        <p14:creationId xmlns:p14="http://schemas.microsoft.com/office/powerpoint/2010/main" val="665070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heatmap shows the correlation coefficients of each pair of columns. It turns out that child mortality, life expectation and total fertility rate are correlated with one another, and net income and GDP per capita are correlated. I dropped life expectation, total fertility rate and GDP per capita. So there are 6 columns used in the following analysis steps.</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7</a:t>
            </a:fld>
            <a:endParaRPr lang="zh-CN" altLang="en-US"/>
          </a:p>
        </p:txBody>
      </p:sp>
    </p:spTree>
    <p:extLst>
      <p:ext uri="{BB962C8B-B14F-4D97-AF65-F5344CB8AC3E}">
        <p14:creationId xmlns:p14="http://schemas.microsoft.com/office/powerpoint/2010/main" val="2639468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These histograms show that the ranges of the values in different columns are quite different. So I standardize the values such that they roughly fall in the same range. Because I want to use Non-negative Matrix Factorization later, I offset the values to make them non-negative.</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8</a:t>
            </a:fld>
            <a:endParaRPr lang="zh-CN" altLang="en-US"/>
          </a:p>
        </p:txBody>
      </p:sp>
    </p:spTree>
    <p:extLst>
      <p:ext uri="{BB962C8B-B14F-4D97-AF65-F5344CB8AC3E}">
        <p14:creationId xmlns:p14="http://schemas.microsoft.com/office/powerpoint/2010/main" val="1922863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 I used two clustering methods, K-means clustering and Hierarchical clustering, to analyze the problem.</a:t>
            </a:r>
            <a:endParaRPr lang="zh-CN" altLang="en-US" dirty="0"/>
          </a:p>
        </p:txBody>
      </p:sp>
      <p:sp>
        <p:nvSpPr>
          <p:cNvPr id="4" name="Slide Number Placeholder 3"/>
          <p:cNvSpPr>
            <a:spLocks noGrp="1"/>
          </p:cNvSpPr>
          <p:nvPr>
            <p:ph type="sldNum" sz="quarter" idx="5"/>
          </p:nvPr>
        </p:nvSpPr>
        <p:spPr/>
        <p:txBody>
          <a:bodyPr/>
          <a:lstStyle/>
          <a:p>
            <a:fld id="{692D49BC-60E4-4B71-BA4B-EFE49C01720F}" type="slidenum">
              <a:rPr lang="zh-CN" altLang="en-US" smtClean="0"/>
              <a:t>9</a:t>
            </a:fld>
            <a:endParaRPr lang="zh-CN" altLang="en-US"/>
          </a:p>
        </p:txBody>
      </p:sp>
    </p:spTree>
    <p:extLst>
      <p:ext uri="{BB962C8B-B14F-4D97-AF65-F5344CB8AC3E}">
        <p14:creationId xmlns:p14="http://schemas.microsoft.com/office/powerpoint/2010/main" val="3962542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3CBA-D9BA-116A-1D5C-814814F32323}"/>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BE762C0F-E991-1C1A-6EC3-C74B98F54C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8586DCA-7840-B23A-3E60-3713E3A9729E}"/>
              </a:ext>
            </a:extLst>
          </p:cNvPr>
          <p:cNvSpPr>
            <a:spLocks noGrp="1"/>
          </p:cNvSpPr>
          <p:nvPr>
            <p:ph type="dt" sz="half" idx="10"/>
          </p:nvPr>
        </p:nvSpPr>
        <p:spPr/>
        <p:txBody>
          <a:bodyPr/>
          <a:lstStyle/>
          <a:p>
            <a:fld id="{AEFA5C83-243A-42E3-9B91-5506FA142B05}" type="datetimeFigureOut">
              <a:rPr lang="zh-CN" altLang="en-US" smtClean="0"/>
              <a:t>2024/7/18</a:t>
            </a:fld>
            <a:endParaRPr lang="zh-CN" altLang="en-US"/>
          </a:p>
        </p:txBody>
      </p:sp>
      <p:sp>
        <p:nvSpPr>
          <p:cNvPr id="5" name="Footer Placeholder 4">
            <a:extLst>
              <a:ext uri="{FF2B5EF4-FFF2-40B4-BE49-F238E27FC236}">
                <a16:creationId xmlns:a16="http://schemas.microsoft.com/office/drawing/2014/main" id="{0AEA4A8C-E7B9-F849-8EFD-B411DE99588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25AE4AE-E95E-BEC1-403E-DC6D9A451F24}"/>
              </a:ext>
            </a:extLst>
          </p:cNvPr>
          <p:cNvSpPr>
            <a:spLocks noGrp="1"/>
          </p:cNvSpPr>
          <p:nvPr>
            <p:ph type="sldNum" sz="quarter" idx="12"/>
          </p:nvPr>
        </p:nvSpPr>
        <p:spPr/>
        <p:txBody>
          <a:bodyPr/>
          <a:lstStyle/>
          <a:p>
            <a:fld id="{F215FA87-B3FB-48CF-A678-3E291B5E73A5}" type="slidenum">
              <a:rPr lang="zh-CN" altLang="en-US" smtClean="0"/>
              <a:t>‹#›</a:t>
            </a:fld>
            <a:endParaRPr lang="zh-CN" altLang="en-US"/>
          </a:p>
        </p:txBody>
      </p:sp>
    </p:spTree>
    <p:extLst>
      <p:ext uri="{BB962C8B-B14F-4D97-AF65-F5344CB8AC3E}">
        <p14:creationId xmlns:p14="http://schemas.microsoft.com/office/powerpoint/2010/main" val="758400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F6E96-F7AC-030C-EF78-AF2AFBF088FA}"/>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1FB0A30-CA21-C5E4-80B8-DEA6373FA3E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3338724-F28C-7D21-F9D5-BE2109C49C5E}"/>
              </a:ext>
            </a:extLst>
          </p:cNvPr>
          <p:cNvSpPr>
            <a:spLocks noGrp="1"/>
          </p:cNvSpPr>
          <p:nvPr>
            <p:ph type="dt" sz="half" idx="10"/>
          </p:nvPr>
        </p:nvSpPr>
        <p:spPr/>
        <p:txBody>
          <a:bodyPr/>
          <a:lstStyle/>
          <a:p>
            <a:fld id="{AEFA5C83-243A-42E3-9B91-5506FA142B05}" type="datetimeFigureOut">
              <a:rPr lang="zh-CN" altLang="en-US" smtClean="0"/>
              <a:t>2024/7/18</a:t>
            </a:fld>
            <a:endParaRPr lang="zh-CN" altLang="en-US"/>
          </a:p>
        </p:txBody>
      </p:sp>
      <p:sp>
        <p:nvSpPr>
          <p:cNvPr id="5" name="Footer Placeholder 4">
            <a:extLst>
              <a:ext uri="{FF2B5EF4-FFF2-40B4-BE49-F238E27FC236}">
                <a16:creationId xmlns:a16="http://schemas.microsoft.com/office/drawing/2014/main" id="{E3122B77-8A69-7DBB-86A0-08A08A0911A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3DBAEAB-F7AB-D515-767C-BAD5C1068416}"/>
              </a:ext>
            </a:extLst>
          </p:cNvPr>
          <p:cNvSpPr>
            <a:spLocks noGrp="1"/>
          </p:cNvSpPr>
          <p:nvPr>
            <p:ph type="sldNum" sz="quarter" idx="12"/>
          </p:nvPr>
        </p:nvSpPr>
        <p:spPr/>
        <p:txBody>
          <a:bodyPr/>
          <a:lstStyle/>
          <a:p>
            <a:fld id="{F215FA87-B3FB-48CF-A678-3E291B5E73A5}" type="slidenum">
              <a:rPr lang="zh-CN" altLang="en-US" smtClean="0"/>
              <a:t>‹#›</a:t>
            </a:fld>
            <a:endParaRPr lang="zh-CN" altLang="en-US"/>
          </a:p>
        </p:txBody>
      </p:sp>
    </p:spTree>
    <p:extLst>
      <p:ext uri="{BB962C8B-B14F-4D97-AF65-F5344CB8AC3E}">
        <p14:creationId xmlns:p14="http://schemas.microsoft.com/office/powerpoint/2010/main" val="394630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4FA846-6634-C4AD-1543-8C0EB886F73B}"/>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537B3B8-467C-5E0A-51D3-231C392880BA}"/>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F3657A4-F8B2-8CA5-0168-A5F4EB54C5A4}"/>
              </a:ext>
            </a:extLst>
          </p:cNvPr>
          <p:cNvSpPr>
            <a:spLocks noGrp="1"/>
          </p:cNvSpPr>
          <p:nvPr>
            <p:ph type="dt" sz="half" idx="10"/>
          </p:nvPr>
        </p:nvSpPr>
        <p:spPr/>
        <p:txBody>
          <a:bodyPr/>
          <a:lstStyle/>
          <a:p>
            <a:fld id="{AEFA5C83-243A-42E3-9B91-5506FA142B05}" type="datetimeFigureOut">
              <a:rPr lang="zh-CN" altLang="en-US" smtClean="0"/>
              <a:t>2024/7/18</a:t>
            </a:fld>
            <a:endParaRPr lang="zh-CN" altLang="en-US"/>
          </a:p>
        </p:txBody>
      </p:sp>
      <p:sp>
        <p:nvSpPr>
          <p:cNvPr id="5" name="Footer Placeholder 4">
            <a:extLst>
              <a:ext uri="{FF2B5EF4-FFF2-40B4-BE49-F238E27FC236}">
                <a16:creationId xmlns:a16="http://schemas.microsoft.com/office/drawing/2014/main" id="{843A054E-404A-34B0-F588-4793954E78F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F9D5F97-2123-6B4A-C027-131ED2107BDF}"/>
              </a:ext>
            </a:extLst>
          </p:cNvPr>
          <p:cNvSpPr>
            <a:spLocks noGrp="1"/>
          </p:cNvSpPr>
          <p:nvPr>
            <p:ph type="sldNum" sz="quarter" idx="12"/>
          </p:nvPr>
        </p:nvSpPr>
        <p:spPr/>
        <p:txBody>
          <a:bodyPr/>
          <a:lstStyle/>
          <a:p>
            <a:fld id="{F215FA87-B3FB-48CF-A678-3E291B5E73A5}" type="slidenum">
              <a:rPr lang="zh-CN" altLang="en-US" smtClean="0"/>
              <a:t>‹#›</a:t>
            </a:fld>
            <a:endParaRPr lang="zh-CN" altLang="en-US"/>
          </a:p>
        </p:txBody>
      </p:sp>
    </p:spTree>
    <p:extLst>
      <p:ext uri="{BB962C8B-B14F-4D97-AF65-F5344CB8AC3E}">
        <p14:creationId xmlns:p14="http://schemas.microsoft.com/office/powerpoint/2010/main" val="149062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424E-05FD-48AC-3BD3-605F7B47509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CCE4E0B-CE3F-CF00-2732-39A5679F241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EF7AEB1-FFD9-69EA-BFA2-A4CC6B6FED60}"/>
              </a:ext>
            </a:extLst>
          </p:cNvPr>
          <p:cNvSpPr>
            <a:spLocks noGrp="1"/>
          </p:cNvSpPr>
          <p:nvPr>
            <p:ph type="dt" sz="half" idx="10"/>
          </p:nvPr>
        </p:nvSpPr>
        <p:spPr/>
        <p:txBody>
          <a:bodyPr/>
          <a:lstStyle/>
          <a:p>
            <a:fld id="{AEFA5C83-243A-42E3-9B91-5506FA142B05}" type="datetimeFigureOut">
              <a:rPr lang="zh-CN" altLang="en-US" smtClean="0"/>
              <a:t>2024/7/18</a:t>
            </a:fld>
            <a:endParaRPr lang="zh-CN" altLang="en-US"/>
          </a:p>
        </p:txBody>
      </p:sp>
      <p:sp>
        <p:nvSpPr>
          <p:cNvPr id="5" name="Footer Placeholder 4">
            <a:extLst>
              <a:ext uri="{FF2B5EF4-FFF2-40B4-BE49-F238E27FC236}">
                <a16:creationId xmlns:a16="http://schemas.microsoft.com/office/drawing/2014/main" id="{B8E26D24-63CC-A33C-7CE2-E2B353C8350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C91C7F4-EF7B-35EB-F6B8-64A6C464BBBF}"/>
              </a:ext>
            </a:extLst>
          </p:cNvPr>
          <p:cNvSpPr>
            <a:spLocks noGrp="1"/>
          </p:cNvSpPr>
          <p:nvPr>
            <p:ph type="sldNum" sz="quarter" idx="12"/>
          </p:nvPr>
        </p:nvSpPr>
        <p:spPr/>
        <p:txBody>
          <a:bodyPr/>
          <a:lstStyle/>
          <a:p>
            <a:fld id="{F215FA87-B3FB-48CF-A678-3E291B5E73A5}" type="slidenum">
              <a:rPr lang="zh-CN" altLang="en-US" smtClean="0"/>
              <a:t>‹#›</a:t>
            </a:fld>
            <a:endParaRPr lang="zh-CN" altLang="en-US"/>
          </a:p>
        </p:txBody>
      </p:sp>
    </p:spTree>
    <p:extLst>
      <p:ext uri="{BB962C8B-B14F-4D97-AF65-F5344CB8AC3E}">
        <p14:creationId xmlns:p14="http://schemas.microsoft.com/office/powerpoint/2010/main" val="284765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800F-F265-D982-A7C5-ED9796C4E76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3742A22-3B61-9CF6-3CAA-4078AF7EE3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3C7E508B-450F-4308-6CBF-61E8B983DCCF}"/>
              </a:ext>
            </a:extLst>
          </p:cNvPr>
          <p:cNvSpPr>
            <a:spLocks noGrp="1"/>
          </p:cNvSpPr>
          <p:nvPr>
            <p:ph type="dt" sz="half" idx="10"/>
          </p:nvPr>
        </p:nvSpPr>
        <p:spPr/>
        <p:txBody>
          <a:bodyPr/>
          <a:lstStyle/>
          <a:p>
            <a:fld id="{AEFA5C83-243A-42E3-9B91-5506FA142B05}" type="datetimeFigureOut">
              <a:rPr lang="zh-CN" altLang="en-US" smtClean="0"/>
              <a:t>2024/7/18</a:t>
            </a:fld>
            <a:endParaRPr lang="zh-CN" altLang="en-US"/>
          </a:p>
        </p:txBody>
      </p:sp>
      <p:sp>
        <p:nvSpPr>
          <p:cNvPr id="5" name="Footer Placeholder 4">
            <a:extLst>
              <a:ext uri="{FF2B5EF4-FFF2-40B4-BE49-F238E27FC236}">
                <a16:creationId xmlns:a16="http://schemas.microsoft.com/office/drawing/2014/main" id="{E76A0A95-78B5-590E-80D3-9A2BE5A5508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1D8834D-DC32-166D-FAA6-1474AF20D0FD}"/>
              </a:ext>
            </a:extLst>
          </p:cNvPr>
          <p:cNvSpPr>
            <a:spLocks noGrp="1"/>
          </p:cNvSpPr>
          <p:nvPr>
            <p:ph type="sldNum" sz="quarter" idx="12"/>
          </p:nvPr>
        </p:nvSpPr>
        <p:spPr/>
        <p:txBody>
          <a:bodyPr/>
          <a:lstStyle/>
          <a:p>
            <a:fld id="{F215FA87-B3FB-48CF-A678-3E291B5E73A5}" type="slidenum">
              <a:rPr lang="zh-CN" altLang="en-US" smtClean="0"/>
              <a:t>‹#›</a:t>
            </a:fld>
            <a:endParaRPr lang="zh-CN" altLang="en-US"/>
          </a:p>
        </p:txBody>
      </p:sp>
    </p:spTree>
    <p:extLst>
      <p:ext uri="{BB962C8B-B14F-4D97-AF65-F5344CB8AC3E}">
        <p14:creationId xmlns:p14="http://schemas.microsoft.com/office/powerpoint/2010/main" val="2102542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0DCB8-1330-8938-A321-33EAFBEDA98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127DE85-85A0-EA63-064E-44BB396B9755}"/>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025A41B-8589-3659-018B-21E02D09B07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68EE89A-2B18-4021-838E-EEFCD8BDD623}"/>
              </a:ext>
            </a:extLst>
          </p:cNvPr>
          <p:cNvSpPr>
            <a:spLocks noGrp="1"/>
          </p:cNvSpPr>
          <p:nvPr>
            <p:ph type="dt" sz="half" idx="10"/>
          </p:nvPr>
        </p:nvSpPr>
        <p:spPr/>
        <p:txBody>
          <a:bodyPr/>
          <a:lstStyle/>
          <a:p>
            <a:fld id="{AEFA5C83-243A-42E3-9B91-5506FA142B05}" type="datetimeFigureOut">
              <a:rPr lang="zh-CN" altLang="en-US" smtClean="0"/>
              <a:t>2024/7/18</a:t>
            </a:fld>
            <a:endParaRPr lang="zh-CN" altLang="en-US"/>
          </a:p>
        </p:txBody>
      </p:sp>
      <p:sp>
        <p:nvSpPr>
          <p:cNvPr id="6" name="Footer Placeholder 5">
            <a:extLst>
              <a:ext uri="{FF2B5EF4-FFF2-40B4-BE49-F238E27FC236}">
                <a16:creationId xmlns:a16="http://schemas.microsoft.com/office/drawing/2014/main" id="{A81411E1-A5EC-057E-6FFB-74CBBAF4CD7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D16A447-7FE0-708D-1A4D-0310413C939C}"/>
              </a:ext>
            </a:extLst>
          </p:cNvPr>
          <p:cNvSpPr>
            <a:spLocks noGrp="1"/>
          </p:cNvSpPr>
          <p:nvPr>
            <p:ph type="sldNum" sz="quarter" idx="12"/>
          </p:nvPr>
        </p:nvSpPr>
        <p:spPr/>
        <p:txBody>
          <a:bodyPr/>
          <a:lstStyle/>
          <a:p>
            <a:fld id="{F215FA87-B3FB-48CF-A678-3E291B5E73A5}" type="slidenum">
              <a:rPr lang="zh-CN" altLang="en-US" smtClean="0"/>
              <a:t>‹#›</a:t>
            </a:fld>
            <a:endParaRPr lang="zh-CN" altLang="en-US"/>
          </a:p>
        </p:txBody>
      </p:sp>
    </p:spTree>
    <p:extLst>
      <p:ext uri="{BB962C8B-B14F-4D97-AF65-F5344CB8AC3E}">
        <p14:creationId xmlns:p14="http://schemas.microsoft.com/office/powerpoint/2010/main" val="3482641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A9775-4A50-8531-9A67-480B7A57B48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ABD4D96-96DB-061D-9E95-DD7FE41ADB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3CAEB87E-07A1-8668-EA37-55A0582CD3C3}"/>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3189FF76-8A65-D705-7F54-7A3D1725D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27A85669-7DE3-1611-E887-92745E0DB78C}"/>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484CCF4C-A6BA-06AA-1F5D-86BAE3845800}"/>
              </a:ext>
            </a:extLst>
          </p:cNvPr>
          <p:cNvSpPr>
            <a:spLocks noGrp="1"/>
          </p:cNvSpPr>
          <p:nvPr>
            <p:ph type="dt" sz="half" idx="10"/>
          </p:nvPr>
        </p:nvSpPr>
        <p:spPr/>
        <p:txBody>
          <a:bodyPr/>
          <a:lstStyle/>
          <a:p>
            <a:fld id="{AEFA5C83-243A-42E3-9B91-5506FA142B05}" type="datetimeFigureOut">
              <a:rPr lang="zh-CN" altLang="en-US" smtClean="0"/>
              <a:t>2024/7/18</a:t>
            </a:fld>
            <a:endParaRPr lang="zh-CN" altLang="en-US"/>
          </a:p>
        </p:txBody>
      </p:sp>
      <p:sp>
        <p:nvSpPr>
          <p:cNvPr id="8" name="Footer Placeholder 7">
            <a:extLst>
              <a:ext uri="{FF2B5EF4-FFF2-40B4-BE49-F238E27FC236}">
                <a16:creationId xmlns:a16="http://schemas.microsoft.com/office/drawing/2014/main" id="{B4181FF0-5E8E-5DCF-E418-31C2BB6531A3}"/>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1F55594-FAB8-79CD-4653-A9220A9CEC9A}"/>
              </a:ext>
            </a:extLst>
          </p:cNvPr>
          <p:cNvSpPr>
            <a:spLocks noGrp="1"/>
          </p:cNvSpPr>
          <p:nvPr>
            <p:ph type="sldNum" sz="quarter" idx="12"/>
          </p:nvPr>
        </p:nvSpPr>
        <p:spPr/>
        <p:txBody>
          <a:bodyPr/>
          <a:lstStyle/>
          <a:p>
            <a:fld id="{F215FA87-B3FB-48CF-A678-3E291B5E73A5}" type="slidenum">
              <a:rPr lang="zh-CN" altLang="en-US" smtClean="0"/>
              <a:t>‹#›</a:t>
            </a:fld>
            <a:endParaRPr lang="zh-CN" altLang="en-US"/>
          </a:p>
        </p:txBody>
      </p:sp>
    </p:spTree>
    <p:extLst>
      <p:ext uri="{BB962C8B-B14F-4D97-AF65-F5344CB8AC3E}">
        <p14:creationId xmlns:p14="http://schemas.microsoft.com/office/powerpoint/2010/main" val="239335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27E0-D6DC-927A-540F-5AECA061AE45}"/>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B6E9B3B-38E6-1494-E797-5F8DF54C7656}"/>
              </a:ext>
            </a:extLst>
          </p:cNvPr>
          <p:cNvSpPr>
            <a:spLocks noGrp="1"/>
          </p:cNvSpPr>
          <p:nvPr>
            <p:ph type="dt" sz="half" idx="10"/>
          </p:nvPr>
        </p:nvSpPr>
        <p:spPr/>
        <p:txBody>
          <a:bodyPr/>
          <a:lstStyle/>
          <a:p>
            <a:fld id="{AEFA5C83-243A-42E3-9B91-5506FA142B05}" type="datetimeFigureOut">
              <a:rPr lang="zh-CN" altLang="en-US" smtClean="0"/>
              <a:t>2024/7/18</a:t>
            </a:fld>
            <a:endParaRPr lang="zh-CN" altLang="en-US"/>
          </a:p>
        </p:txBody>
      </p:sp>
      <p:sp>
        <p:nvSpPr>
          <p:cNvPr id="4" name="Footer Placeholder 3">
            <a:extLst>
              <a:ext uri="{FF2B5EF4-FFF2-40B4-BE49-F238E27FC236}">
                <a16:creationId xmlns:a16="http://schemas.microsoft.com/office/drawing/2014/main" id="{FD937273-EEE5-84FB-CF72-1F203807507B}"/>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C673D0A7-6EB0-44AD-BC73-82390D3743F2}"/>
              </a:ext>
            </a:extLst>
          </p:cNvPr>
          <p:cNvSpPr>
            <a:spLocks noGrp="1"/>
          </p:cNvSpPr>
          <p:nvPr>
            <p:ph type="sldNum" sz="quarter" idx="12"/>
          </p:nvPr>
        </p:nvSpPr>
        <p:spPr/>
        <p:txBody>
          <a:bodyPr/>
          <a:lstStyle/>
          <a:p>
            <a:fld id="{F215FA87-B3FB-48CF-A678-3E291B5E73A5}" type="slidenum">
              <a:rPr lang="zh-CN" altLang="en-US" smtClean="0"/>
              <a:t>‹#›</a:t>
            </a:fld>
            <a:endParaRPr lang="zh-CN" altLang="en-US"/>
          </a:p>
        </p:txBody>
      </p:sp>
    </p:spTree>
    <p:extLst>
      <p:ext uri="{BB962C8B-B14F-4D97-AF65-F5344CB8AC3E}">
        <p14:creationId xmlns:p14="http://schemas.microsoft.com/office/powerpoint/2010/main" val="3243049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6DC9BE-D87A-FF7C-25F2-D41BC7D1BEA1}"/>
              </a:ext>
            </a:extLst>
          </p:cNvPr>
          <p:cNvSpPr>
            <a:spLocks noGrp="1"/>
          </p:cNvSpPr>
          <p:nvPr>
            <p:ph type="dt" sz="half" idx="10"/>
          </p:nvPr>
        </p:nvSpPr>
        <p:spPr/>
        <p:txBody>
          <a:bodyPr/>
          <a:lstStyle/>
          <a:p>
            <a:fld id="{AEFA5C83-243A-42E3-9B91-5506FA142B05}" type="datetimeFigureOut">
              <a:rPr lang="zh-CN" altLang="en-US" smtClean="0"/>
              <a:t>2024/7/18</a:t>
            </a:fld>
            <a:endParaRPr lang="zh-CN" altLang="en-US"/>
          </a:p>
        </p:txBody>
      </p:sp>
      <p:sp>
        <p:nvSpPr>
          <p:cNvPr id="3" name="Footer Placeholder 2">
            <a:extLst>
              <a:ext uri="{FF2B5EF4-FFF2-40B4-BE49-F238E27FC236}">
                <a16:creationId xmlns:a16="http://schemas.microsoft.com/office/drawing/2014/main" id="{B628060A-F416-5244-D51F-AE2F2003A9C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B344145A-A527-8F50-41EF-B82054C202B8}"/>
              </a:ext>
            </a:extLst>
          </p:cNvPr>
          <p:cNvSpPr>
            <a:spLocks noGrp="1"/>
          </p:cNvSpPr>
          <p:nvPr>
            <p:ph type="sldNum" sz="quarter" idx="12"/>
          </p:nvPr>
        </p:nvSpPr>
        <p:spPr/>
        <p:txBody>
          <a:bodyPr/>
          <a:lstStyle/>
          <a:p>
            <a:fld id="{F215FA87-B3FB-48CF-A678-3E291B5E73A5}" type="slidenum">
              <a:rPr lang="zh-CN" altLang="en-US" smtClean="0"/>
              <a:t>‹#›</a:t>
            </a:fld>
            <a:endParaRPr lang="zh-CN" altLang="en-US"/>
          </a:p>
        </p:txBody>
      </p:sp>
    </p:spTree>
    <p:extLst>
      <p:ext uri="{BB962C8B-B14F-4D97-AF65-F5344CB8AC3E}">
        <p14:creationId xmlns:p14="http://schemas.microsoft.com/office/powerpoint/2010/main" val="381210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8BA6-DA3A-9780-E318-56599C0ECDD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EF73F95-EE5F-488F-0C1C-A0A1F3608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F34A351C-0802-3C6B-DDF5-81EDE7D90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01A81D7-96AF-800B-B282-6BD6E002A9C7}"/>
              </a:ext>
            </a:extLst>
          </p:cNvPr>
          <p:cNvSpPr>
            <a:spLocks noGrp="1"/>
          </p:cNvSpPr>
          <p:nvPr>
            <p:ph type="dt" sz="half" idx="10"/>
          </p:nvPr>
        </p:nvSpPr>
        <p:spPr/>
        <p:txBody>
          <a:bodyPr/>
          <a:lstStyle/>
          <a:p>
            <a:fld id="{AEFA5C83-243A-42E3-9B91-5506FA142B05}" type="datetimeFigureOut">
              <a:rPr lang="zh-CN" altLang="en-US" smtClean="0"/>
              <a:t>2024/7/18</a:t>
            </a:fld>
            <a:endParaRPr lang="zh-CN" altLang="en-US"/>
          </a:p>
        </p:txBody>
      </p:sp>
      <p:sp>
        <p:nvSpPr>
          <p:cNvPr id="6" name="Footer Placeholder 5">
            <a:extLst>
              <a:ext uri="{FF2B5EF4-FFF2-40B4-BE49-F238E27FC236}">
                <a16:creationId xmlns:a16="http://schemas.microsoft.com/office/drawing/2014/main" id="{FA266627-0C27-0C24-7214-1AB8A287D33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30FD2F1-061A-C75A-C45C-0B0BB1AA5DCC}"/>
              </a:ext>
            </a:extLst>
          </p:cNvPr>
          <p:cNvSpPr>
            <a:spLocks noGrp="1"/>
          </p:cNvSpPr>
          <p:nvPr>
            <p:ph type="sldNum" sz="quarter" idx="12"/>
          </p:nvPr>
        </p:nvSpPr>
        <p:spPr/>
        <p:txBody>
          <a:bodyPr/>
          <a:lstStyle/>
          <a:p>
            <a:fld id="{F215FA87-B3FB-48CF-A678-3E291B5E73A5}" type="slidenum">
              <a:rPr lang="zh-CN" altLang="en-US" smtClean="0"/>
              <a:t>‹#›</a:t>
            </a:fld>
            <a:endParaRPr lang="zh-CN" altLang="en-US"/>
          </a:p>
        </p:txBody>
      </p:sp>
    </p:spTree>
    <p:extLst>
      <p:ext uri="{BB962C8B-B14F-4D97-AF65-F5344CB8AC3E}">
        <p14:creationId xmlns:p14="http://schemas.microsoft.com/office/powerpoint/2010/main" val="92672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7F0B-A430-8F4D-9A55-48732C0741B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40B77D2-89AE-C035-FC0A-5107A2FD6D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E18D5110-AA67-C062-4694-56F8750E6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57EE1A9-2B9B-55CE-C951-D54D7699FD0C}"/>
              </a:ext>
            </a:extLst>
          </p:cNvPr>
          <p:cNvSpPr>
            <a:spLocks noGrp="1"/>
          </p:cNvSpPr>
          <p:nvPr>
            <p:ph type="dt" sz="half" idx="10"/>
          </p:nvPr>
        </p:nvSpPr>
        <p:spPr/>
        <p:txBody>
          <a:bodyPr/>
          <a:lstStyle/>
          <a:p>
            <a:fld id="{AEFA5C83-243A-42E3-9B91-5506FA142B05}" type="datetimeFigureOut">
              <a:rPr lang="zh-CN" altLang="en-US" smtClean="0"/>
              <a:t>2024/7/18</a:t>
            </a:fld>
            <a:endParaRPr lang="zh-CN" altLang="en-US"/>
          </a:p>
        </p:txBody>
      </p:sp>
      <p:sp>
        <p:nvSpPr>
          <p:cNvPr id="6" name="Footer Placeholder 5">
            <a:extLst>
              <a:ext uri="{FF2B5EF4-FFF2-40B4-BE49-F238E27FC236}">
                <a16:creationId xmlns:a16="http://schemas.microsoft.com/office/drawing/2014/main" id="{7A9E1374-DF2A-7E83-97AC-0CF11E194B8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CA91891-5A84-625A-30DF-8F2E3B429AE7}"/>
              </a:ext>
            </a:extLst>
          </p:cNvPr>
          <p:cNvSpPr>
            <a:spLocks noGrp="1"/>
          </p:cNvSpPr>
          <p:nvPr>
            <p:ph type="sldNum" sz="quarter" idx="12"/>
          </p:nvPr>
        </p:nvSpPr>
        <p:spPr/>
        <p:txBody>
          <a:bodyPr/>
          <a:lstStyle/>
          <a:p>
            <a:fld id="{F215FA87-B3FB-48CF-A678-3E291B5E73A5}" type="slidenum">
              <a:rPr lang="zh-CN" altLang="en-US" smtClean="0"/>
              <a:t>‹#›</a:t>
            </a:fld>
            <a:endParaRPr lang="zh-CN" altLang="en-US"/>
          </a:p>
        </p:txBody>
      </p:sp>
    </p:spTree>
    <p:extLst>
      <p:ext uri="{BB962C8B-B14F-4D97-AF65-F5344CB8AC3E}">
        <p14:creationId xmlns:p14="http://schemas.microsoft.com/office/powerpoint/2010/main" val="224969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197E6-DC52-A4F3-11EC-A52DFAB81E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E848FC7-D2B9-F312-03B4-76D6C496CC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DBE7864-DA73-A8BE-8ADE-19D13F3902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A5C83-243A-42E3-9B91-5506FA142B05}" type="datetimeFigureOut">
              <a:rPr lang="zh-CN" altLang="en-US" smtClean="0"/>
              <a:t>2024/7/18</a:t>
            </a:fld>
            <a:endParaRPr lang="zh-CN" altLang="en-US"/>
          </a:p>
        </p:txBody>
      </p:sp>
      <p:sp>
        <p:nvSpPr>
          <p:cNvPr id="5" name="Footer Placeholder 4">
            <a:extLst>
              <a:ext uri="{FF2B5EF4-FFF2-40B4-BE49-F238E27FC236}">
                <a16:creationId xmlns:a16="http://schemas.microsoft.com/office/drawing/2014/main" id="{C2F3381E-20D3-8B7D-5E95-47669E204F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1B5133DB-384C-EA69-9511-428AACF83D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5FA87-B3FB-48CF-A678-3E291B5E73A5}" type="slidenum">
              <a:rPr lang="zh-CN" altLang="en-US" smtClean="0"/>
              <a:t>‹#›</a:t>
            </a:fld>
            <a:endParaRPr lang="zh-CN" altLang="en-US"/>
          </a:p>
        </p:txBody>
      </p:sp>
    </p:spTree>
    <p:extLst>
      <p:ext uri="{BB962C8B-B14F-4D97-AF65-F5344CB8AC3E}">
        <p14:creationId xmlns:p14="http://schemas.microsoft.com/office/powerpoint/2010/main" val="916953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rohan0301/unsupervised-learning-on-country-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spaceship-glitch/countri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999-6F0D-F5A9-C3EF-5BBAE16575CC}"/>
              </a:ext>
            </a:extLst>
          </p:cNvPr>
          <p:cNvSpPr>
            <a:spLocks noGrp="1"/>
          </p:cNvSpPr>
          <p:nvPr>
            <p:ph type="ctrTitle"/>
          </p:nvPr>
        </p:nvSpPr>
        <p:spPr/>
        <p:txBody>
          <a:bodyPr/>
          <a:lstStyle/>
          <a:p>
            <a:r>
              <a:rPr lang="en-US" altLang="zh-CN" dirty="0"/>
              <a:t>Country Categorization</a:t>
            </a:r>
            <a:endParaRPr lang="zh-CN" altLang="en-US" dirty="0"/>
          </a:p>
        </p:txBody>
      </p:sp>
      <p:sp>
        <p:nvSpPr>
          <p:cNvPr id="3" name="Subtitle 2">
            <a:extLst>
              <a:ext uri="{FF2B5EF4-FFF2-40B4-BE49-F238E27FC236}">
                <a16:creationId xmlns:a16="http://schemas.microsoft.com/office/drawing/2014/main" id="{087C4F22-8500-A60C-48C3-8D28746768F6}"/>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755597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5C8B-D014-C736-BD4F-AC022BFC7D27}"/>
              </a:ext>
            </a:extLst>
          </p:cNvPr>
          <p:cNvSpPr>
            <a:spLocks noGrp="1"/>
          </p:cNvSpPr>
          <p:nvPr>
            <p:ph type="title"/>
          </p:nvPr>
        </p:nvSpPr>
        <p:spPr/>
        <p:txBody>
          <a:bodyPr/>
          <a:lstStyle/>
          <a:p>
            <a:r>
              <a:rPr lang="en-US" altLang="zh-CN" dirty="0"/>
              <a:t>K-means Clustering with no dimension reduction</a:t>
            </a:r>
            <a:endParaRPr lang="zh-CN" altLang="en-US" dirty="0"/>
          </a:p>
        </p:txBody>
      </p:sp>
      <p:pic>
        <p:nvPicPr>
          <p:cNvPr id="5" name="Content Placeholder 4">
            <a:extLst>
              <a:ext uri="{FF2B5EF4-FFF2-40B4-BE49-F238E27FC236}">
                <a16:creationId xmlns:a16="http://schemas.microsoft.com/office/drawing/2014/main" id="{C26FD1E0-BE76-352E-7A9D-75C64B0C6C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2478" y="1825625"/>
            <a:ext cx="8037464" cy="4351338"/>
          </a:xfrm>
        </p:spPr>
      </p:pic>
      <p:sp>
        <p:nvSpPr>
          <p:cNvPr id="6" name="TextBox 5">
            <a:extLst>
              <a:ext uri="{FF2B5EF4-FFF2-40B4-BE49-F238E27FC236}">
                <a16:creationId xmlns:a16="http://schemas.microsoft.com/office/drawing/2014/main" id="{63AA0EEA-D848-8FB1-9321-003302212B0A}"/>
              </a:ext>
            </a:extLst>
          </p:cNvPr>
          <p:cNvSpPr txBox="1"/>
          <p:nvPr/>
        </p:nvSpPr>
        <p:spPr>
          <a:xfrm>
            <a:off x="9297619" y="2084832"/>
            <a:ext cx="2582266" cy="369332"/>
          </a:xfrm>
          <a:prstGeom prst="rect">
            <a:avLst/>
          </a:prstGeom>
          <a:noFill/>
        </p:spPr>
        <p:txBody>
          <a:bodyPr wrap="square" rtlCol="0">
            <a:spAutoFit/>
          </a:bodyPr>
          <a:lstStyle/>
          <a:p>
            <a:r>
              <a:rPr lang="en-US" altLang="zh-CN" dirty="0"/>
              <a:t>Best K = 10</a:t>
            </a:r>
            <a:endParaRPr lang="zh-CN" altLang="en-US" dirty="0"/>
          </a:p>
        </p:txBody>
      </p:sp>
    </p:spTree>
    <p:extLst>
      <p:ext uri="{BB962C8B-B14F-4D97-AF65-F5344CB8AC3E}">
        <p14:creationId xmlns:p14="http://schemas.microsoft.com/office/powerpoint/2010/main" val="170920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6957-583D-6EE5-E6DD-43A073B9FF43}"/>
              </a:ext>
            </a:extLst>
          </p:cNvPr>
          <p:cNvSpPr>
            <a:spLocks noGrp="1"/>
          </p:cNvSpPr>
          <p:nvPr>
            <p:ph type="title"/>
          </p:nvPr>
        </p:nvSpPr>
        <p:spPr/>
        <p:txBody>
          <a:bodyPr/>
          <a:lstStyle/>
          <a:p>
            <a:r>
              <a:rPr lang="en-US" altLang="zh-CN" dirty="0"/>
              <a:t>K-means Clustering with no dimension reduction</a:t>
            </a:r>
            <a:endParaRPr lang="zh-CN" altLang="en-US" dirty="0"/>
          </a:p>
        </p:txBody>
      </p:sp>
      <p:sp>
        <p:nvSpPr>
          <p:cNvPr id="4" name="TextBox 3">
            <a:extLst>
              <a:ext uri="{FF2B5EF4-FFF2-40B4-BE49-F238E27FC236}">
                <a16:creationId xmlns:a16="http://schemas.microsoft.com/office/drawing/2014/main" id="{07421C88-3E64-F50D-A128-1E5FA68BAD30}"/>
              </a:ext>
            </a:extLst>
          </p:cNvPr>
          <p:cNvSpPr txBox="1"/>
          <p:nvPr/>
        </p:nvSpPr>
        <p:spPr>
          <a:xfrm>
            <a:off x="594804" y="1864311"/>
            <a:ext cx="11168109" cy="4247317"/>
          </a:xfrm>
          <a:prstGeom prst="rect">
            <a:avLst/>
          </a:prstGeom>
          <a:noFill/>
        </p:spPr>
        <p:txBody>
          <a:bodyPr wrap="square" rtlCol="0">
            <a:spAutoFit/>
          </a:bodyPr>
          <a:lstStyle/>
          <a:p>
            <a:r>
              <a:rPr lang="en-US" altLang="zh-CN" dirty="0"/>
              <a:t>Group1: Algeria, Argentina, Armenia, Azerbaijan, Bangladesh, Bolivia, China, Colombia, Dominican Republic, Ecuador, Egypt, Eritrea, Guatemala, India, Indonesia, Iran, Iraq, Kazakhstan, Kenya, Madagascar, Myanmar, Nepal, Pakistan, Peru, Philippines, Russia, South Africa, Sri Lanka, Sudan, Tajikistan, Tanzania, Timor-Leste, Turkey, Uzbekistan, Venezuela, Yemen</a:t>
            </a:r>
          </a:p>
          <a:p>
            <a:endParaRPr lang="en-US" altLang="zh-CN" dirty="0"/>
          </a:p>
          <a:p>
            <a:r>
              <a:rPr lang="en-US" altLang="zh-CN" dirty="0">
                <a:solidFill>
                  <a:srgbClr val="0070C0"/>
                </a:solidFill>
              </a:rPr>
              <a:t>Group2: Luxembourg, Malta, Singapore</a:t>
            </a:r>
          </a:p>
          <a:p>
            <a:endParaRPr lang="en-US" altLang="zh-CN" dirty="0"/>
          </a:p>
          <a:p>
            <a:r>
              <a:rPr lang="en-US" altLang="zh-CN" dirty="0"/>
              <a:t>Group3: Australia, Austria, Bahamas, Bosnia and Herzegovina, Brazil, Canada, Chile, Costa Rica, Croatia, Denmark, Finland, France, Germany, Greece, Iceland, Israel, Italy, Japan, New Zealand, Norway, Portugal, Serbia, Spain, Sweden, Switzerland, United Kingdom, United States, Uruguay</a:t>
            </a:r>
          </a:p>
          <a:p>
            <a:endParaRPr lang="en-US" altLang="zh-CN" dirty="0"/>
          </a:p>
          <a:p>
            <a:r>
              <a:rPr lang="en-US" altLang="zh-CN" dirty="0"/>
              <a:t>Group4: Belgium, Czech Republic, Estonia, Hungary, Ireland, Lithuania, Malaysia, Maldives, Netherlands, Panama, Seychelles, Slovak Republic, Slovenia, Vietnam</a:t>
            </a:r>
          </a:p>
          <a:p>
            <a:endParaRPr lang="en-US" altLang="zh-CN" dirty="0"/>
          </a:p>
          <a:p>
            <a:r>
              <a:rPr lang="en-US" altLang="zh-CN" dirty="0"/>
              <a:t>Group5: Bahrain, Brunei, Kuwait, Libya, Oman, Qatar, Saudi Arabia, United Arab Emirates</a:t>
            </a:r>
            <a:endParaRPr lang="zh-CN" altLang="en-US" dirty="0"/>
          </a:p>
        </p:txBody>
      </p:sp>
    </p:spTree>
    <p:extLst>
      <p:ext uri="{BB962C8B-B14F-4D97-AF65-F5344CB8AC3E}">
        <p14:creationId xmlns:p14="http://schemas.microsoft.com/office/powerpoint/2010/main" val="2793374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9CA3-3EF6-FFCF-72C2-0AC6D2FD2C1E}"/>
              </a:ext>
            </a:extLst>
          </p:cNvPr>
          <p:cNvSpPr>
            <a:spLocks noGrp="1"/>
          </p:cNvSpPr>
          <p:nvPr>
            <p:ph type="title"/>
          </p:nvPr>
        </p:nvSpPr>
        <p:spPr/>
        <p:txBody>
          <a:bodyPr/>
          <a:lstStyle/>
          <a:p>
            <a:r>
              <a:rPr lang="en-US" altLang="zh-CN" dirty="0"/>
              <a:t>K-means Clustering with no dimension reduction</a:t>
            </a:r>
            <a:endParaRPr lang="zh-CN" altLang="en-US" dirty="0"/>
          </a:p>
        </p:txBody>
      </p:sp>
      <p:sp>
        <p:nvSpPr>
          <p:cNvPr id="6" name="TextBox 5">
            <a:extLst>
              <a:ext uri="{FF2B5EF4-FFF2-40B4-BE49-F238E27FC236}">
                <a16:creationId xmlns:a16="http://schemas.microsoft.com/office/drawing/2014/main" id="{05433716-8FC9-3131-1E1C-ECAADC8C2C0D}"/>
              </a:ext>
            </a:extLst>
          </p:cNvPr>
          <p:cNvSpPr txBox="1"/>
          <p:nvPr/>
        </p:nvSpPr>
        <p:spPr>
          <a:xfrm>
            <a:off x="594804" y="1864311"/>
            <a:ext cx="11168109" cy="4247317"/>
          </a:xfrm>
          <a:prstGeom prst="rect">
            <a:avLst/>
          </a:prstGeom>
          <a:noFill/>
        </p:spPr>
        <p:txBody>
          <a:bodyPr wrap="square" rtlCol="0">
            <a:spAutoFit/>
          </a:bodyPr>
          <a:lstStyle/>
          <a:p>
            <a:r>
              <a:rPr lang="en-US" altLang="zh-CN" dirty="0">
                <a:solidFill>
                  <a:srgbClr val="C00000"/>
                </a:solidFill>
              </a:rPr>
              <a:t>Group6: Nigeria</a:t>
            </a:r>
          </a:p>
          <a:p>
            <a:endParaRPr lang="en-US" altLang="zh-CN" dirty="0"/>
          </a:p>
          <a:p>
            <a:r>
              <a:rPr lang="en-US" altLang="zh-CN" dirty="0"/>
              <a:t>Group7: Afghanistan, Benin, Burkina Faso, Burundi, Cameroon, Central African Republic, Chad, Comoros, Cote </a:t>
            </a:r>
            <a:r>
              <a:rPr lang="en-US" altLang="zh-CN" dirty="0" err="1"/>
              <a:t>dIvoire</a:t>
            </a:r>
            <a:r>
              <a:rPr lang="en-US" altLang="zh-CN" dirty="0"/>
              <a:t>, Gambia, Guinea-Bissau, Haiti, Malawi, Mali, Mozambique, Niger, Rwanda, Senegal, Sierra Leone, Togo, Uganda</a:t>
            </a:r>
          </a:p>
          <a:p>
            <a:endParaRPr lang="en-US" altLang="zh-CN" dirty="0"/>
          </a:p>
          <a:p>
            <a:r>
              <a:rPr lang="en-US" altLang="zh-CN" dirty="0"/>
              <a:t>Group8: Albania, Antigua and Barbuda, Barbados, Belarus, Belize, Bhutan, Botswana, Bulgaria, Cambodia, Cape Verde, Cyprus, El Salvador, Fiji, Georgia, Grenada, Guyana, Jamaica, Jordan, Kyrgyz Republic, Latvia, Lebanon, Macedonia, FYR, Mauritius, Montenegro, Morocco, Namibia, Paraguay, Poland, Romania, Samoa, Solomon Islands, South Korea, St. Vincent and the Grenadines, Suriname, Thailand, Tonga, Tunisia, Ukraine, Vanuatu</a:t>
            </a:r>
          </a:p>
          <a:p>
            <a:endParaRPr lang="en-US" altLang="zh-CN" dirty="0"/>
          </a:p>
          <a:p>
            <a:r>
              <a:rPr lang="en-US" altLang="zh-CN" dirty="0"/>
              <a:t>Group9: Kiribati, Lesotho, Liberia, Micronesia, Fed. </a:t>
            </a:r>
            <a:r>
              <a:rPr lang="en-US" altLang="zh-CN" dirty="0" err="1"/>
              <a:t>Sts</a:t>
            </a:r>
            <a:r>
              <a:rPr lang="en-US" altLang="zh-CN" dirty="0"/>
              <a:t>., Moldova</a:t>
            </a:r>
          </a:p>
          <a:p>
            <a:endParaRPr lang="en-US" altLang="zh-CN" dirty="0"/>
          </a:p>
          <a:p>
            <a:r>
              <a:rPr lang="en-US" altLang="zh-CN" dirty="0"/>
              <a:t>Group10: Angola, Congo, Dem. Rep., Congo, Rep., Equatorial Guinea, Gabon, Ghana, Guinea, Lao, Mauritania, Mongolia, Turkmenistan, Zambia</a:t>
            </a:r>
            <a:endParaRPr lang="zh-CN" altLang="en-US" dirty="0"/>
          </a:p>
        </p:txBody>
      </p:sp>
    </p:spTree>
    <p:extLst>
      <p:ext uri="{BB962C8B-B14F-4D97-AF65-F5344CB8AC3E}">
        <p14:creationId xmlns:p14="http://schemas.microsoft.com/office/powerpoint/2010/main" val="410452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1B95-BF9A-C82E-1946-EBE7169D8D9C}"/>
              </a:ext>
            </a:extLst>
          </p:cNvPr>
          <p:cNvSpPr>
            <a:spLocks noGrp="1"/>
          </p:cNvSpPr>
          <p:nvPr>
            <p:ph type="title"/>
          </p:nvPr>
        </p:nvSpPr>
        <p:spPr/>
        <p:txBody>
          <a:bodyPr/>
          <a:lstStyle/>
          <a:p>
            <a:r>
              <a:rPr lang="en-US" altLang="zh-CN" dirty="0"/>
              <a:t>K-means Clustering with no dimension reduction</a:t>
            </a:r>
            <a:endParaRPr lang="zh-CN" altLang="en-US" dirty="0"/>
          </a:p>
        </p:txBody>
      </p:sp>
      <p:pic>
        <p:nvPicPr>
          <p:cNvPr id="5" name="Content Placeholder 4">
            <a:extLst>
              <a:ext uri="{FF2B5EF4-FFF2-40B4-BE49-F238E27FC236}">
                <a16:creationId xmlns:a16="http://schemas.microsoft.com/office/drawing/2014/main" id="{D967D0CC-9422-8EAD-854B-40F3204F32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9020" y="2197868"/>
            <a:ext cx="10050278" cy="819264"/>
          </a:xfrm>
        </p:spPr>
      </p:pic>
      <p:pic>
        <p:nvPicPr>
          <p:cNvPr id="7" name="Picture 6">
            <a:extLst>
              <a:ext uri="{FF2B5EF4-FFF2-40B4-BE49-F238E27FC236}">
                <a16:creationId xmlns:a16="http://schemas.microsoft.com/office/drawing/2014/main" id="{70A01B86-706B-155E-9A89-86E345D8B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020" y="3429000"/>
            <a:ext cx="10218254" cy="1795221"/>
          </a:xfrm>
          <a:prstGeom prst="rect">
            <a:avLst/>
          </a:prstGeom>
        </p:spPr>
      </p:pic>
      <p:sp>
        <p:nvSpPr>
          <p:cNvPr id="8" name="TextBox 7">
            <a:extLst>
              <a:ext uri="{FF2B5EF4-FFF2-40B4-BE49-F238E27FC236}">
                <a16:creationId xmlns:a16="http://schemas.microsoft.com/office/drawing/2014/main" id="{576D9B82-2D62-F501-2F88-AA5CFE08AE13}"/>
              </a:ext>
            </a:extLst>
          </p:cNvPr>
          <p:cNvSpPr txBox="1"/>
          <p:nvPr/>
        </p:nvSpPr>
        <p:spPr>
          <a:xfrm>
            <a:off x="838200" y="5708342"/>
            <a:ext cx="10515600" cy="369332"/>
          </a:xfrm>
          <a:prstGeom prst="rect">
            <a:avLst/>
          </a:prstGeom>
          <a:noFill/>
        </p:spPr>
        <p:txBody>
          <a:bodyPr wrap="square" rtlCol="0">
            <a:spAutoFit/>
          </a:bodyPr>
          <a:lstStyle/>
          <a:p>
            <a:r>
              <a:rPr lang="en-US" altLang="zh-CN" dirty="0"/>
              <a:t>Nigeria is in a bad condition, while Luxembourg, Malta and Singapore are in a good condition.</a:t>
            </a:r>
            <a:endParaRPr lang="zh-CN" altLang="en-US" dirty="0"/>
          </a:p>
        </p:txBody>
      </p:sp>
    </p:spTree>
    <p:extLst>
      <p:ext uri="{BB962C8B-B14F-4D97-AF65-F5344CB8AC3E}">
        <p14:creationId xmlns:p14="http://schemas.microsoft.com/office/powerpoint/2010/main" val="346599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8C66-02FB-2F3D-35FC-07819926C70B}"/>
              </a:ext>
            </a:extLst>
          </p:cNvPr>
          <p:cNvSpPr>
            <a:spLocks noGrp="1"/>
          </p:cNvSpPr>
          <p:nvPr>
            <p:ph type="title"/>
          </p:nvPr>
        </p:nvSpPr>
        <p:spPr/>
        <p:txBody>
          <a:bodyPr/>
          <a:lstStyle/>
          <a:p>
            <a:r>
              <a:rPr lang="en-US" altLang="zh-CN" dirty="0"/>
              <a:t>K-means Clustering with dimension reduction by PCA</a:t>
            </a:r>
            <a:endParaRPr lang="zh-CN" altLang="en-US" dirty="0"/>
          </a:p>
        </p:txBody>
      </p:sp>
      <p:sp>
        <p:nvSpPr>
          <p:cNvPr id="3" name="Content Placeholder 2">
            <a:extLst>
              <a:ext uri="{FF2B5EF4-FFF2-40B4-BE49-F238E27FC236}">
                <a16:creationId xmlns:a16="http://schemas.microsoft.com/office/drawing/2014/main" id="{A206C0CF-2182-2496-FECC-B2BA120C5990}"/>
              </a:ext>
            </a:extLst>
          </p:cNvPr>
          <p:cNvSpPr>
            <a:spLocks noGrp="1"/>
          </p:cNvSpPr>
          <p:nvPr>
            <p:ph idx="1"/>
          </p:nvPr>
        </p:nvSpPr>
        <p:spPr/>
        <p:txBody>
          <a:bodyPr/>
          <a:lstStyle/>
          <a:p>
            <a:r>
              <a:rPr lang="en-US" altLang="zh-CN" dirty="0"/>
              <a:t>Dimension 4 (result not shown here)</a:t>
            </a:r>
          </a:p>
          <a:p>
            <a:endParaRPr lang="en-US" altLang="zh-CN" dirty="0"/>
          </a:p>
          <a:p>
            <a:r>
              <a:rPr lang="en-US" altLang="zh-CN" dirty="0"/>
              <a:t>Dimension 2: </a:t>
            </a:r>
          </a:p>
          <a:p>
            <a:pPr marL="0" indent="0">
              <a:buNone/>
            </a:pPr>
            <a:endParaRPr lang="zh-CN" altLang="en-US" dirty="0"/>
          </a:p>
        </p:txBody>
      </p:sp>
      <p:pic>
        <p:nvPicPr>
          <p:cNvPr id="5" name="Picture 4">
            <a:extLst>
              <a:ext uri="{FF2B5EF4-FFF2-40B4-BE49-F238E27FC236}">
                <a16:creationId xmlns:a16="http://schemas.microsoft.com/office/drawing/2014/main" id="{E3A0699C-6EC9-BFF1-2174-D0DF35A41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03197"/>
            <a:ext cx="4979405" cy="3996550"/>
          </a:xfrm>
          <a:prstGeom prst="rect">
            <a:avLst/>
          </a:prstGeom>
        </p:spPr>
      </p:pic>
      <p:sp>
        <p:nvSpPr>
          <p:cNvPr id="6" name="TextBox 5">
            <a:extLst>
              <a:ext uri="{FF2B5EF4-FFF2-40B4-BE49-F238E27FC236}">
                <a16:creationId xmlns:a16="http://schemas.microsoft.com/office/drawing/2014/main" id="{55DC2B00-D7A0-9A4C-1A4B-9B8B52EE92E4}"/>
              </a:ext>
            </a:extLst>
          </p:cNvPr>
          <p:cNvSpPr txBox="1"/>
          <p:nvPr/>
        </p:nvSpPr>
        <p:spPr>
          <a:xfrm>
            <a:off x="932154" y="4101483"/>
            <a:ext cx="4979405" cy="2031325"/>
          </a:xfrm>
          <a:prstGeom prst="rect">
            <a:avLst/>
          </a:prstGeom>
          <a:noFill/>
        </p:spPr>
        <p:txBody>
          <a:bodyPr wrap="square" rtlCol="0">
            <a:spAutoFit/>
          </a:bodyPr>
          <a:lstStyle/>
          <a:p>
            <a:r>
              <a:rPr lang="en-US" altLang="zh-CN" dirty="0"/>
              <a:t>Groups with small numbers of countries still show up:</a:t>
            </a:r>
          </a:p>
          <a:p>
            <a:endParaRPr lang="en-US" altLang="zh-CN" dirty="0"/>
          </a:p>
          <a:p>
            <a:r>
              <a:rPr lang="en-US" altLang="zh-CN" dirty="0"/>
              <a:t>The single-element group consisting of Nigeria only </a:t>
            </a:r>
          </a:p>
          <a:p>
            <a:r>
              <a:rPr lang="en-US" altLang="zh-CN" dirty="0"/>
              <a:t>The three-element group consisting of Luxembourg, Malta and Singapore</a:t>
            </a:r>
            <a:endParaRPr lang="zh-CN" altLang="en-US" dirty="0"/>
          </a:p>
        </p:txBody>
      </p:sp>
    </p:spTree>
    <p:extLst>
      <p:ext uri="{BB962C8B-B14F-4D97-AF65-F5344CB8AC3E}">
        <p14:creationId xmlns:p14="http://schemas.microsoft.com/office/powerpoint/2010/main" val="2948903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3147-18E1-4029-D4C5-5BEC1C9F7033}"/>
              </a:ext>
            </a:extLst>
          </p:cNvPr>
          <p:cNvSpPr>
            <a:spLocks noGrp="1"/>
          </p:cNvSpPr>
          <p:nvPr>
            <p:ph type="title"/>
          </p:nvPr>
        </p:nvSpPr>
        <p:spPr/>
        <p:txBody>
          <a:bodyPr/>
          <a:lstStyle/>
          <a:p>
            <a:r>
              <a:rPr lang="en-US" altLang="zh-CN" dirty="0"/>
              <a:t>K-means Clustering with dimension reduction by NMF</a:t>
            </a:r>
            <a:endParaRPr lang="zh-CN" altLang="en-US" dirty="0"/>
          </a:p>
        </p:txBody>
      </p:sp>
      <p:sp>
        <p:nvSpPr>
          <p:cNvPr id="3" name="Content Placeholder 2">
            <a:extLst>
              <a:ext uri="{FF2B5EF4-FFF2-40B4-BE49-F238E27FC236}">
                <a16:creationId xmlns:a16="http://schemas.microsoft.com/office/drawing/2014/main" id="{F2F8935E-4D3E-B447-4611-B9580A38EE82}"/>
              </a:ext>
            </a:extLst>
          </p:cNvPr>
          <p:cNvSpPr>
            <a:spLocks noGrp="1"/>
          </p:cNvSpPr>
          <p:nvPr>
            <p:ph idx="1"/>
          </p:nvPr>
        </p:nvSpPr>
        <p:spPr/>
        <p:txBody>
          <a:bodyPr/>
          <a:lstStyle/>
          <a:p>
            <a:r>
              <a:rPr lang="en-US" altLang="zh-CN" dirty="0"/>
              <a:t>M ≈ WH, rows of W can be considered as latent feature vectors</a:t>
            </a:r>
          </a:p>
          <a:p>
            <a:endParaRPr lang="en-US" altLang="zh-CN" dirty="0"/>
          </a:p>
          <a:p>
            <a:r>
              <a:rPr lang="en-US" altLang="zh-CN" dirty="0"/>
              <a:t>Dimension 4 (result not shown here)</a:t>
            </a:r>
          </a:p>
          <a:p>
            <a:r>
              <a:rPr lang="en-US" altLang="zh-CN" dirty="0"/>
              <a:t>Dimension 2: </a:t>
            </a:r>
          </a:p>
          <a:p>
            <a:endParaRPr lang="zh-CN" altLang="en-US" dirty="0"/>
          </a:p>
        </p:txBody>
      </p:sp>
      <p:sp>
        <p:nvSpPr>
          <p:cNvPr id="4" name="TextBox 3">
            <a:extLst>
              <a:ext uri="{FF2B5EF4-FFF2-40B4-BE49-F238E27FC236}">
                <a16:creationId xmlns:a16="http://schemas.microsoft.com/office/drawing/2014/main" id="{8E774317-DF73-0D60-B67E-3915AD625FBC}"/>
              </a:ext>
            </a:extLst>
          </p:cNvPr>
          <p:cNvSpPr txBox="1"/>
          <p:nvPr/>
        </p:nvSpPr>
        <p:spPr>
          <a:xfrm>
            <a:off x="932154" y="4101483"/>
            <a:ext cx="4979405" cy="2031325"/>
          </a:xfrm>
          <a:prstGeom prst="rect">
            <a:avLst/>
          </a:prstGeom>
          <a:noFill/>
        </p:spPr>
        <p:txBody>
          <a:bodyPr wrap="square" rtlCol="0">
            <a:spAutoFit/>
          </a:bodyPr>
          <a:lstStyle/>
          <a:p>
            <a:r>
              <a:rPr lang="en-US" altLang="zh-CN" dirty="0"/>
              <a:t>Groups with small numbers of countries still show up:</a:t>
            </a:r>
          </a:p>
          <a:p>
            <a:endParaRPr lang="en-US" altLang="zh-CN" dirty="0"/>
          </a:p>
          <a:p>
            <a:r>
              <a:rPr lang="en-US" altLang="zh-CN" dirty="0"/>
              <a:t>The single-element group consisting of Nigeria only </a:t>
            </a:r>
          </a:p>
          <a:p>
            <a:r>
              <a:rPr lang="en-US" altLang="zh-CN" dirty="0"/>
              <a:t>The three-element group consisting of Luxembourg, Malta and Singapore</a:t>
            </a:r>
            <a:endParaRPr lang="zh-CN" altLang="en-US" dirty="0"/>
          </a:p>
        </p:txBody>
      </p:sp>
      <p:pic>
        <p:nvPicPr>
          <p:cNvPr id="6" name="Picture 5">
            <a:extLst>
              <a:ext uri="{FF2B5EF4-FFF2-40B4-BE49-F238E27FC236}">
                <a16:creationId xmlns:a16="http://schemas.microsoft.com/office/drawing/2014/main" id="{BEC01D77-D6C1-123D-7B3D-B1A4B3C67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2720" y="2603726"/>
            <a:ext cx="5155454" cy="3996522"/>
          </a:xfrm>
          <a:prstGeom prst="rect">
            <a:avLst/>
          </a:prstGeom>
        </p:spPr>
      </p:pic>
    </p:spTree>
    <p:extLst>
      <p:ext uri="{BB962C8B-B14F-4D97-AF65-F5344CB8AC3E}">
        <p14:creationId xmlns:p14="http://schemas.microsoft.com/office/powerpoint/2010/main" val="267492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4C83-C4B8-755B-4EA0-6AF8D5B9EF3D}"/>
              </a:ext>
            </a:extLst>
          </p:cNvPr>
          <p:cNvSpPr>
            <a:spLocks noGrp="1"/>
          </p:cNvSpPr>
          <p:nvPr>
            <p:ph type="title"/>
          </p:nvPr>
        </p:nvSpPr>
        <p:spPr/>
        <p:txBody>
          <a:bodyPr/>
          <a:lstStyle/>
          <a:p>
            <a:r>
              <a:rPr lang="en-US" altLang="zh-CN" dirty="0"/>
              <a:t>Hierarchical Clustering with no dimension reduction</a:t>
            </a:r>
            <a:endParaRPr lang="zh-CN" altLang="en-US" dirty="0"/>
          </a:p>
        </p:txBody>
      </p:sp>
      <p:sp>
        <p:nvSpPr>
          <p:cNvPr id="3" name="Content Placeholder 2">
            <a:extLst>
              <a:ext uri="{FF2B5EF4-FFF2-40B4-BE49-F238E27FC236}">
                <a16:creationId xmlns:a16="http://schemas.microsoft.com/office/drawing/2014/main" id="{7E4A8B24-A165-213D-4C42-F86CDB67EDEA}"/>
              </a:ext>
            </a:extLst>
          </p:cNvPr>
          <p:cNvSpPr>
            <a:spLocks noGrp="1"/>
          </p:cNvSpPr>
          <p:nvPr>
            <p:ph idx="1"/>
          </p:nvPr>
        </p:nvSpPr>
        <p:spPr/>
        <p:txBody>
          <a:bodyPr/>
          <a:lstStyle/>
          <a:p>
            <a:r>
              <a:rPr lang="en-US" altLang="zh-CN" dirty="0"/>
              <a:t>More than half of combinations of linkage methods and distance metrics show similar results</a:t>
            </a:r>
            <a:endParaRPr lang="zh-CN" altLang="en-US" dirty="0"/>
          </a:p>
        </p:txBody>
      </p:sp>
      <p:pic>
        <p:nvPicPr>
          <p:cNvPr id="5" name="Picture 4">
            <a:extLst>
              <a:ext uri="{FF2B5EF4-FFF2-40B4-BE49-F238E27FC236}">
                <a16:creationId xmlns:a16="http://schemas.microsoft.com/office/drawing/2014/main" id="{FF84280F-1813-7212-0535-3A2233C48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910" y="2727745"/>
            <a:ext cx="3853761" cy="3943824"/>
          </a:xfrm>
          <a:prstGeom prst="rect">
            <a:avLst/>
          </a:prstGeom>
        </p:spPr>
      </p:pic>
      <p:pic>
        <p:nvPicPr>
          <p:cNvPr id="7" name="Picture 6">
            <a:extLst>
              <a:ext uri="{FF2B5EF4-FFF2-40B4-BE49-F238E27FC236}">
                <a16:creationId xmlns:a16="http://schemas.microsoft.com/office/drawing/2014/main" id="{A4472825-9898-6CEE-7ADF-2E1E30755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644" y="3302253"/>
            <a:ext cx="6341616" cy="3272473"/>
          </a:xfrm>
          <a:prstGeom prst="rect">
            <a:avLst/>
          </a:prstGeom>
        </p:spPr>
      </p:pic>
    </p:spTree>
    <p:extLst>
      <p:ext uri="{BB962C8B-B14F-4D97-AF65-F5344CB8AC3E}">
        <p14:creationId xmlns:p14="http://schemas.microsoft.com/office/powerpoint/2010/main" val="3222718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8401-D3D8-8014-6A68-8987D358DF94}"/>
              </a:ext>
            </a:extLst>
          </p:cNvPr>
          <p:cNvSpPr>
            <a:spLocks noGrp="1"/>
          </p:cNvSpPr>
          <p:nvPr>
            <p:ph type="title"/>
          </p:nvPr>
        </p:nvSpPr>
        <p:spPr/>
        <p:txBody>
          <a:bodyPr/>
          <a:lstStyle/>
          <a:p>
            <a:r>
              <a:rPr lang="en-US" altLang="zh-CN" dirty="0"/>
              <a:t>Hierarchical Clustering with no dimension reduction</a:t>
            </a:r>
            <a:endParaRPr lang="zh-CN" altLang="en-US" dirty="0"/>
          </a:p>
        </p:txBody>
      </p:sp>
      <p:sp>
        <p:nvSpPr>
          <p:cNvPr id="4" name="TextBox 3">
            <a:extLst>
              <a:ext uri="{FF2B5EF4-FFF2-40B4-BE49-F238E27FC236}">
                <a16:creationId xmlns:a16="http://schemas.microsoft.com/office/drawing/2014/main" id="{886DE57C-58C1-DDDD-ACA4-487F97D9B773}"/>
              </a:ext>
            </a:extLst>
          </p:cNvPr>
          <p:cNvSpPr txBox="1"/>
          <p:nvPr/>
        </p:nvSpPr>
        <p:spPr>
          <a:xfrm>
            <a:off x="594804" y="1864311"/>
            <a:ext cx="11168109" cy="1477328"/>
          </a:xfrm>
          <a:prstGeom prst="rect">
            <a:avLst/>
          </a:prstGeom>
          <a:noFill/>
        </p:spPr>
        <p:txBody>
          <a:bodyPr wrap="square" rtlCol="0">
            <a:spAutoFit/>
          </a:bodyPr>
          <a:lstStyle/>
          <a:p>
            <a:r>
              <a:rPr lang="en-US" altLang="zh-CN" dirty="0">
                <a:solidFill>
                  <a:srgbClr val="C00000"/>
                </a:solidFill>
              </a:rPr>
              <a:t>Group1: Nigeria</a:t>
            </a:r>
          </a:p>
          <a:p>
            <a:endParaRPr lang="en-US" altLang="zh-CN" dirty="0"/>
          </a:p>
          <a:p>
            <a:r>
              <a:rPr lang="en-US" altLang="zh-CN" dirty="0">
                <a:solidFill>
                  <a:srgbClr val="0070C0"/>
                </a:solidFill>
              </a:rPr>
              <a:t>Group2: Luxembourg, Malta, Singapore</a:t>
            </a:r>
          </a:p>
          <a:p>
            <a:endParaRPr lang="en-US" altLang="zh-CN" dirty="0"/>
          </a:p>
          <a:p>
            <a:r>
              <a:rPr lang="en-US" altLang="zh-CN" dirty="0"/>
              <a:t>Group3: All the other countries</a:t>
            </a:r>
            <a:endParaRPr lang="zh-CN" altLang="en-US" dirty="0"/>
          </a:p>
        </p:txBody>
      </p:sp>
    </p:spTree>
    <p:extLst>
      <p:ext uri="{BB962C8B-B14F-4D97-AF65-F5344CB8AC3E}">
        <p14:creationId xmlns:p14="http://schemas.microsoft.com/office/powerpoint/2010/main" val="2743749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05A2-3641-F17D-8C89-015646DC3AB9}"/>
              </a:ext>
            </a:extLst>
          </p:cNvPr>
          <p:cNvSpPr>
            <a:spLocks noGrp="1"/>
          </p:cNvSpPr>
          <p:nvPr>
            <p:ph type="title"/>
          </p:nvPr>
        </p:nvSpPr>
        <p:spPr/>
        <p:txBody>
          <a:bodyPr/>
          <a:lstStyle/>
          <a:p>
            <a:r>
              <a:rPr lang="en-US" altLang="zh-CN" dirty="0"/>
              <a:t>Hierarchical Clustering with dimension reduction by PCA</a:t>
            </a:r>
            <a:endParaRPr lang="zh-CN" altLang="en-US" dirty="0"/>
          </a:p>
        </p:txBody>
      </p:sp>
      <p:sp>
        <p:nvSpPr>
          <p:cNvPr id="3" name="Content Placeholder 2">
            <a:extLst>
              <a:ext uri="{FF2B5EF4-FFF2-40B4-BE49-F238E27FC236}">
                <a16:creationId xmlns:a16="http://schemas.microsoft.com/office/drawing/2014/main" id="{4EB06469-46D9-C319-2589-D1491ED6EDF2}"/>
              </a:ext>
            </a:extLst>
          </p:cNvPr>
          <p:cNvSpPr>
            <a:spLocks noGrp="1"/>
          </p:cNvSpPr>
          <p:nvPr>
            <p:ph idx="1"/>
          </p:nvPr>
        </p:nvSpPr>
        <p:spPr/>
        <p:txBody>
          <a:bodyPr/>
          <a:lstStyle/>
          <a:p>
            <a:r>
              <a:rPr lang="en-US" altLang="zh-CN" dirty="0"/>
              <a:t>Similar result</a:t>
            </a:r>
            <a:endParaRPr lang="zh-CN" altLang="en-US" dirty="0"/>
          </a:p>
        </p:txBody>
      </p:sp>
    </p:spTree>
    <p:extLst>
      <p:ext uri="{BB962C8B-B14F-4D97-AF65-F5344CB8AC3E}">
        <p14:creationId xmlns:p14="http://schemas.microsoft.com/office/powerpoint/2010/main" val="3735199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2BB7-7C07-2D1F-B65A-3DE0E0D75DEB}"/>
              </a:ext>
            </a:extLst>
          </p:cNvPr>
          <p:cNvSpPr>
            <a:spLocks noGrp="1"/>
          </p:cNvSpPr>
          <p:nvPr>
            <p:ph type="title"/>
          </p:nvPr>
        </p:nvSpPr>
        <p:spPr/>
        <p:txBody>
          <a:bodyPr/>
          <a:lstStyle/>
          <a:p>
            <a:r>
              <a:rPr lang="en-US" altLang="zh-CN" dirty="0"/>
              <a:t>Conclusion and Discussion</a:t>
            </a:r>
            <a:endParaRPr lang="zh-CN" altLang="en-US" dirty="0"/>
          </a:p>
        </p:txBody>
      </p:sp>
      <p:sp>
        <p:nvSpPr>
          <p:cNvPr id="3" name="Content Placeholder 2">
            <a:extLst>
              <a:ext uri="{FF2B5EF4-FFF2-40B4-BE49-F238E27FC236}">
                <a16:creationId xmlns:a16="http://schemas.microsoft.com/office/drawing/2014/main" id="{084A8001-C33A-B8D4-C631-8A10734E027C}"/>
              </a:ext>
            </a:extLst>
          </p:cNvPr>
          <p:cNvSpPr>
            <a:spLocks noGrp="1"/>
          </p:cNvSpPr>
          <p:nvPr>
            <p:ph idx="1"/>
          </p:nvPr>
        </p:nvSpPr>
        <p:spPr/>
        <p:txBody>
          <a:bodyPr>
            <a:normAutofit lnSpcReduction="10000"/>
          </a:bodyPr>
          <a:lstStyle/>
          <a:p>
            <a:r>
              <a:rPr lang="en-US" altLang="zh-CN" dirty="0"/>
              <a:t>After correlated columns dropped, the dimension of feature space is 6 which is small enough, so dimension reduction by PCA or NMF do not improve the results significantly</a:t>
            </a:r>
          </a:p>
          <a:p>
            <a:endParaRPr lang="en-US" altLang="zh-CN" dirty="0"/>
          </a:p>
          <a:p>
            <a:r>
              <a:rPr lang="en-US" altLang="zh-CN" dirty="0"/>
              <a:t>Dimension reduction by PCA or NMF is helpful for visualization</a:t>
            </a:r>
          </a:p>
          <a:p>
            <a:endParaRPr lang="en-US" altLang="zh-CN" dirty="0"/>
          </a:p>
          <a:p>
            <a:r>
              <a:rPr lang="en-US" altLang="zh-CN" dirty="0"/>
              <a:t>As to which countries are in the direst need of aid, both K-means clustering and hierarchical clustering give similar results</a:t>
            </a:r>
          </a:p>
          <a:p>
            <a:endParaRPr lang="en-US" altLang="zh-CN" dirty="0"/>
          </a:p>
          <a:p>
            <a:r>
              <a:rPr lang="en-US" altLang="zh-CN" dirty="0"/>
              <a:t>Nigeria is in the direst need of aid</a:t>
            </a:r>
            <a:endParaRPr lang="zh-CN" altLang="en-US" dirty="0"/>
          </a:p>
        </p:txBody>
      </p:sp>
    </p:spTree>
    <p:extLst>
      <p:ext uri="{BB962C8B-B14F-4D97-AF65-F5344CB8AC3E}">
        <p14:creationId xmlns:p14="http://schemas.microsoft.com/office/powerpoint/2010/main" val="245664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6E10B-6084-F38C-8D6F-169A296E6FF7}"/>
              </a:ext>
            </a:extLst>
          </p:cNvPr>
          <p:cNvSpPr>
            <a:spLocks noGrp="1"/>
          </p:cNvSpPr>
          <p:nvPr>
            <p:ph type="title"/>
          </p:nvPr>
        </p:nvSpPr>
        <p:spPr/>
        <p:txBody>
          <a:bodyPr/>
          <a:lstStyle/>
          <a:p>
            <a:r>
              <a:rPr lang="en-US" altLang="zh-CN" dirty="0"/>
              <a:t>Description</a:t>
            </a:r>
            <a:endParaRPr lang="zh-CN" altLang="en-US" dirty="0"/>
          </a:p>
        </p:txBody>
      </p:sp>
      <p:sp>
        <p:nvSpPr>
          <p:cNvPr id="3" name="Content Placeholder 2">
            <a:extLst>
              <a:ext uri="{FF2B5EF4-FFF2-40B4-BE49-F238E27FC236}">
                <a16:creationId xmlns:a16="http://schemas.microsoft.com/office/drawing/2014/main" id="{72223D5C-3F50-8D1D-CB35-3932E451F666}"/>
              </a:ext>
            </a:extLst>
          </p:cNvPr>
          <p:cNvSpPr>
            <a:spLocks noGrp="1"/>
          </p:cNvSpPr>
          <p:nvPr>
            <p:ph idx="1"/>
          </p:nvPr>
        </p:nvSpPr>
        <p:spPr/>
        <p:txBody>
          <a:bodyPr/>
          <a:lstStyle/>
          <a:p>
            <a:r>
              <a:rPr lang="en-US" altLang="zh-CN" b="0" i="0" dirty="0">
                <a:effectLst/>
                <a:highlight>
                  <a:srgbClr val="FFFFFF"/>
                </a:highlight>
                <a:latin typeface="system-ui"/>
              </a:rPr>
              <a:t>HELP International is an international NGO that is dedicated to fighting poverty and providing amenities and relief for people of backward countries. </a:t>
            </a:r>
          </a:p>
          <a:p>
            <a:r>
              <a:rPr lang="en-US" altLang="zh-CN" b="0" i="0" dirty="0">
                <a:effectLst/>
                <a:highlight>
                  <a:srgbClr val="FFFFFF"/>
                </a:highlight>
                <a:latin typeface="system-ui"/>
              </a:rPr>
              <a:t>To use the money strategically and effectively, the countries need to be categorized into groups so that the NGO could identify the countries that are in the direst need of aid.</a:t>
            </a:r>
          </a:p>
          <a:p>
            <a:r>
              <a:rPr lang="en-US" altLang="zh-CN" b="0" i="0" dirty="0">
                <a:effectLst/>
                <a:highlight>
                  <a:srgbClr val="FFFFFF"/>
                </a:highlight>
                <a:latin typeface="system-ui"/>
              </a:rPr>
              <a:t>This project aims at categorizing the countries according to some socio-economic and health factors and thus suggesting the countries that the NGO should focus on the most.</a:t>
            </a:r>
            <a:endParaRPr lang="zh-CN" altLang="en-US" dirty="0"/>
          </a:p>
        </p:txBody>
      </p:sp>
    </p:spTree>
    <p:extLst>
      <p:ext uri="{BB962C8B-B14F-4D97-AF65-F5344CB8AC3E}">
        <p14:creationId xmlns:p14="http://schemas.microsoft.com/office/powerpoint/2010/main" val="398029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CDA9-1295-BB0C-9831-0D70E86999E2}"/>
              </a:ext>
            </a:extLst>
          </p:cNvPr>
          <p:cNvSpPr>
            <a:spLocks noGrp="1"/>
          </p:cNvSpPr>
          <p:nvPr>
            <p:ph type="title"/>
          </p:nvPr>
        </p:nvSpPr>
        <p:spPr/>
        <p:txBody>
          <a:bodyPr/>
          <a:lstStyle/>
          <a:p>
            <a:r>
              <a:rPr lang="en-US" altLang="zh-CN" dirty="0"/>
              <a:t>Description</a:t>
            </a:r>
            <a:endParaRPr lang="zh-CN" altLang="en-US" dirty="0"/>
          </a:p>
        </p:txBody>
      </p:sp>
      <p:sp>
        <p:nvSpPr>
          <p:cNvPr id="3" name="Content Placeholder 2">
            <a:extLst>
              <a:ext uri="{FF2B5EF4-FFF2-40B4-BE49-F238E27FC236}">
                <a16:creationId xmlns:a16="http://schemas.microsoft.com/office/drawing/2014/main" id="{0A4D1D96-9DD2-8674-C7FC-7A44706EE38D}"/>
              </a:ext>
            </a:extLst>
          </p:cNvPr>
          <p:cNvSpPr>
            <a:spLocks noGrp="1"/>
          </p:cNvSpPr>
          <p:nvPr>
            <p:ph idx="1"/>
          </p:nvPr>
        </p:nvSpPr>
        <p:spPr/>
        <p:txBody>
          <a:bodyPr/>
          <a:lstStyle/>
          <a:p>
            <a:r>
              <a:rPr lang="en-US" altLang="zh-CN" b="0" i="0" dirty="0">
                <a:effectLst/>
                <a:highlight>
                  <a:srgbClr val="FFFFFF"/>
                </a:highlight>
                <a:latin typeface="system-ui"/>
              </a:rPr>
              <a:t>Unsupervised learning problem, specifically clustering problem</a:t>
            </a:r>
          </a:p>
          <a:p>
            <a:endParaRPr lang="en-US" altLang="zh-CN" dirty="0">
              <a:highlight>
                <a:srgbClr val="FFFFFF"/>
              </a:highlight>
              <a:latin typeface="system-ui"/>
            </a:endParaRPr>
          </a:p>
          <a:p>
            <a:r>
              <a:rPr lang="en-US" altLang="zh-CN" b="0" i="0" dirty="0">
                <a:effectLst/>
                <a:highlight>
                  <a:srgbClr val="FFFFFF"/>
                </a:highlight>
                <a:latin typeface="system-ui"/>
              </a:rPr>
              <a:t>The dataset is from Kaggle: </a:t>
            </a:r>
          </a:p>
          <a:p>
            <a:r>
              <a:rPr lang="en-US" altLang="zh-CN" b="0" i="0" u="none" strike="noStrike" dirty="0">
                <a:effectLst/>
                <a:highlight>
                  <a:srgbClr val="FFFFFF"/>
                </a:highlight>
                <a:latin typeface="system-ui"/>
                <a:hlinkClick r:id="rId3"/>
              </a:rPr>
              <a:t>https://www.kaggle.com/datasets/rohan0301/unsupervised-learning-on-country-data</a:t>
            </a:r>
            <a:r>
              <a:rPr lang="en-US" altLang="zh-CN" b="0" i="0" dirty="0">
                <a:effectLst/>
                <a:highlight>
                  <a:srgbClr val="FFFFFF"/>
                </a:highlight>
                <a:latin typeface="system-ui"/>
              </a:rPr>
              <a:t>.</a:t>
            </a:r>
          </a:p>
          <a:p>
            <a:endParaRPr lang="en-US" altLang="zh-CN" dirty="0">
              <a:highlight>
                <a:srgbClr val="FFFFFF"/>
              </a:highlight>
              <a:latin typeface="system-ui"/>
            </a:endParaRPr>
          </a:p>
          <a:p>
            <a:r>
              <a:rPr lang="en-US" altLang="zh-CN" dirty="0">
                <a:highlight>
                  <a:srgbClr val="FFFFFF"/>
                </a:highlight>
                <a:latin typeface="system-ui"/>
              </a:rPr>
              <a:t>The GitHub website of the project:</a:t>
            </a:r>
          </a:p>
          <a:p>
            <a:r>
              <a:rPr lang="en-US" altLang="zh-CN" b="0" i="0" u="none" strike="noStrike" dirty="0">
                <a:effectLst/>
                <a:highlight>
                  <a:srgbClr val="FFFFFF"/>
                </a:highlight>
                <a:latin typeface="system-ui"/>
                <a:hlinkClick r:id="rId4"/>
              </a:rPr>
              <a:t>https://github.com/spaceship-glitch/countries</a:t>
            </a:r>
            <a:r>
              <a:rPr lang="en-US" altLang="zh-CN" u="none" strike="noStrike" dirty="0">
                <a:highlight>
                  <a:srgbClr val="FFFFFF"/>
                </a:highlight>
                <a:latin typeface="system-ui"/>
              </a:rPr>
              <a:t>.</a:t>
            </a:r>
            <a:endParaRPr lang="zh-CN" altLang="en-US" dirty="0"/>
          </a:p>
        </p:txBody>
      </p:sp>
    </p:spTree>
    <p:extLst>
      <p:ext uri="{BB962C8B-B14F-4D97-AF65-F5344CB8AC3E}">
        <p14:creationId xmlns:p14="http://schemas.microsoft.com/office/powerpoint/2010/main" val="284876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0046-AF81-B972-603C-9018F2160DDF}"/>
              </a:ext>
            </a:extLst>
          </p:cNvPr>
          <p:cNvSpPr>
            <a:spLocks noGrp="1"/>
          </p:cNvSpPr>
          <p:nvPr>
            <p:ph type="title"/>
          </p:nvPr>
        </p:nvSpPr>
        <p:spPr/>
        <p:txBody>
          <a:bodyPr/>
          <a:lstStyle/>
          <a:p>
            <a:r>
              <a:rPr lang="en-US" altLang="zh-CN" dirty="0"/>
              <a:t>EDA</a:t>
            </a:r>
            <a:endParaRPr lang="zh-CN" altLang="en-US" dirty="0"/>
          </a:p>
        </p:txBody>
      </p:sp>
      <p:sp>
        <p:nvSpPr>
          <p:cNvPr id="3" name="Content Placeholder 2">
            <a:extLst>
              <a:ext uri="{FF2B5EF4-FFF2-40B4-BE49-F238E27FC236}">
                <a16:creationId xmlns:a16="http://schemas.microsoft.com/office/drawing/2014/main" id="{340DBEDF-B262-7C41-FEA7-C1014FCC0989}"/>
              </a:ext>
            </a:extLst>
          </p:cNvPr>
          <p:cNvSpPr>
            <a:spLocks noGrp="1"/>
          </p:cNvSpPr>
          <p:nvPr>
            <p:ph idx="1"/>
          </p:nvPr>
        </p:nvSpPr>
        <p:spPr/>
        <p:txBody>
          <a:bodyPr/>
          <a:lstStyle/>
          <a:p>
            <a:r>
              <a:rPr lang="en-US" altLang="zh-CN" dirty="0"/>
              <a:t>167 rows, 10 columns</a:t>
            </a:r>
            <a:endParaRPr lang="zh-CN" altLang="en-US" dirty="0"/>
          </a:p>
        </p:txBody>
      </p:sp>
      <p:pic>
        <p:nvPicPr>
          <p:cNvPr id="5" name="Picture 4">
            <a:extLst>
              <a:ext uri="{FF2B5EF4-FFF2-40B4-BE49-F238E27FC236}">
                <a16:creationId xmlns:a16="http://schemas.microsoft.com/office/drawing/2014/main" id="{0FE15247-9372-5B21-CF55-BA5C50D21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18" y="2867448"/>
            <a:ext cx="11021963" cy="2543530"/>
          </a:xfrm>
          <a:prstGeom prst="rect">
            <a:avLst/>
          </a:prstGeom>
        </p:spPr>
      </p:pic>
    </p:spTree>
    <p:extLst>
      <p:ext uri="{BB962C8B-B14F-4D97-AF65-F5344CB8AC3E}">
        <p14:creationId xmlns:p14="http://schemas.microsoft.com/office/powerpoint/2010/main" val="17497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EC74-BDFF-DCD3-689E-6943634D22C5}"/>
              </a:ext>
            </a:extLst>
          </p:cNvPr>
          <p:cNvSpPr>
            <a:spLocks noGrp="1"/>
          </p:cNvSpPr>
          <p:nvPr>
            <p:ph type="title"/>
          </p:nvPr>
        </p:nvSpPr>
        <p:spPr/>
        <p:txBody>
          <a:bodyPr/>
          <a:lstStyle/>
          <a:p>
            <a:r>
              <a:rPr lang="en-US" altLang="zh-CN" dirty="0"/>
              <a:t>EDA</a:t>
            </a:r>
            <a:endParaRPr lang="zh-CN" altLang="en-US" dirty="0"/>
          </a:p>
        </p:txBody>
      </p:sp>
      <p:pic>
        <p:nvPicPr>
          <p:cNvPr id="5" name="Content Placeholder 4">
            <a:extLst>
              <a:ext uri="{FF2B5EF4-FFF2-40B4-BE49-F238E27FC236}">
                <a16:creationId xmlns:a16="http://schemas.microsoft.com/office/drawing/2014/main" id="{CD00F9E3-FCE8-FCBC-BC12-5A58706870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78434"/>
            <a:ext cx="9113668" cy="3506348"/>
          </a:xfrm>
        </p:spPr>
      </p:pic>
      <p:sp>
        <p:nvSpPr>
          <p:cNvPr id="6" name="Arrow: Up 5">
            <a:extLst>
              <a:ext uri="{FF2B5EF4-FFF2-40B4-BE49-F238E27FC236}">
                <a16:creationId xmlns:a16="http://schemas.microsoft.com/office/drawing/2014/main" id="{4D8DD701-084A-3E8C-916D-19E8486DD3D9}"/>
              </a:ext>
            </a:extLst>
          </p:cNvPr>
          <p:cNvSpPr/>
          <p:nvPr/>
        </p:nvSpPr>
        <p:spPr>
          <a:xfrm>
            <a:off x="2388094" y="2627790"/>
            <a:ext cx="142042" cy="221942"/>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rrow: Up 6">
            <a:extLst>
              <a:ext uri="{FF2B5EF4-FFF2-40B4-BE49-F238E27FC236}">
                <a16:creationId xmlns:a16="http://schemas.microsoft.com/office/drawing/2014/main" id="{4A2F1AE9-278A-FB13-396B-7B76C25B210B}"/>
              </a:ext>
            </a:extLst>
          </p:cNvPr>
          <p:cNvSpPr/>
          <p:nvPr/>
        </p:nvSpPr>
        <p:spPr>
          <a:xfrm>
            <a:off x="2388094" y="4236128"/>
            <a:ext cx="142042" cy="221942"/>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rrow: Up 7">
            <a:extLst>
              <a:ext uri="{FF2B5EF4-FFF2-40B4-BE49-F238E27FC236}">
                <a16:creationId xmlns:a16="http://schemas.microsoft.com/office/drawing/2014/main" id="{36AFD9CD-9704-4189-1B10-28EE54CDC4A8}"/>
              </a:ext>
            </a:extLst>
          </p:cNvPr>
          <p:cNvSpPr/>
          <p:nvPr/>
        </p:nvSpPr>
        <p:spPr>
          <a:xfrm rot="10800000">
            <a:off x="2388094" y="3277146"/>
            <a:ext cx="142042" cy="221942"/>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rrow: Up 8">
            <a:extLst>
              <a:ext uri="{FF2B5EF4-FFF2-40B4-BE49-F238E27FC236}">
                <a16:creationId xmlns:a16="http://schemas.microsoft.com/office/drawing/2014/main" id="{78E85202-42AE-EED2-1206-BACF01966A10}"/>
              </a:ext>
            </a:extLst>
          </p:cNvPr>
          <p:cNvSpPr/>
          <p:nvPr/>
        </p:nvSpPr>
        <p:spPr>
          <a:xfrm rot="10800000">
            <a:off x="2388093" y="3901156"/>
            <a:ext cx="142042" cy="221942"/>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Arrow: Up 9">
            <a:extLst>
              <a:ext uri="{FF2B5EF4-FFF2-40B4-BE49-F238E27FC236}">
                <a16:creationId xmlns:a16="http://schemas.microsoft.com/office/drawing/2014/main" id="{197EF467-2120-DC7D-12E8-1556E70AC587}"/>
              </a:ext>
            </a:extLst>
          </p:cNvPr>
          <p:cNvSpPr/>
          <p:nvPr/>
        </p:nvSpPr>
        <p:spPr>
          <a:xfrm rot="10800000">
            <a:off x="2388093" y="4550513"/>
            <a:ext cx="142042" cy="221942"/>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rrow: Up 10">
            <a:extLst>
              <a:ext uri="{FF2B5EF4-FFF2-40B4-BE49-F238E27FC236}">
                <a16:creationId xmlns:a16="http://schemas.microsoft.com/office/drawing/2014/main" id="{D7D871EB-60A3-FBA8-B39D-4224C73D8F2E}"/>
              </a:ext>
            </a:extLst>
          </p:cNvPr>
          <p:cNvSpPr/>
          <p:nvPr/>
        </p:nvSpPr>
        <p:spPr>
          <a:xfrm rot="10800000">
            <a:off x="2388093" y="5173622"/>
            <a:ext cx="142042" cy="221942"/>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641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65B0-7F89-4797-49F8-A719D92F632A}"/>
              </a:ext>
            </a:extLst>
          </p:cNvPr>
          <p:cNvSpPr>
            <a:spLocks noGrp="1"/>
          </p:cNvSpPr>
          <p:nvPr>
            <p:ph type="title"/>
          </p:nvPr>
        </p:nvSpPr>
        <p:spPr/>
        <p:txBody>
          <a:bodyPr/>
          <a:lstStyle/>
          <a:p>
            <a:r>
              <a:rPr lang="en-US" altLang="zh-CN" dirty="0"/>
              <a:t>EDA</a:t>
            </a:r>
            <a:endParaRPr lang="zh-CN" altLang="en-US" dirty="0"/>
          </a:p>
        </p:txBody>
      </p:sp>
      <p:sp>
        <p:nvSpPr>
          <p:cNvPr id="3" name="Content Placeholder 2">
            <a:extLst>
              <a:ext uri="{FF2B5EF4-FFF2-40B4-BE49-F238E27FC236}">
                <a16:creationId xmlns:a16="http://schemas.microsoft.com/office/drawing/2014/main" id="{7859AB72-F2C4-61E2-04DC-D8B06CC87907}"/>
              </a:ext>
            </a:extLst>
          </p:cNvPr>
          <p:cNvSpPr>
            <a:spLocks noGrp="1"/>
          </p:cNvSpPr>
          <p:nvPr>
            <p:ph idx="1"/>
          </p:nvPr>
        </p:nvSpPr>
        <p:spPr/>
        <p:txBody>
          <a:bodyPr/>
          <a:lstStyle/>
          <a:p>
            <a:r>
              <a:rPr lang="en-US" altLang="zh-CN" dirty="0"/>
              <a:t>No invalid values</a:t>
            </a:r>
          </a:p>
          <a:p>
            <a:r>
              <a:rPr lang="en-US" altLang="zh-CN" dirty="0"/>
              <a:t>No duplicated rows</a:t>
            </a:r>
          </a:p>
          <a:p>
            <a:r>
              <a:rPr lang="en-US" altLang="zh-CN" dirty="0"/>
              <a:t>No outliers</a:t>
            </a:r>
            <a:endParaRPr lang="zh-CN" altLang="en-US" dirty="0"/>
          </a:p>
        </p:txBody>
      </p:sp>
    </p:spTree>
    <p:extLst>
      <p:ext uri="{BB962C8B-B14F-4D97-AF65-F5344CB8AC3E}">
        <p14:creationId xmlns:p14="http://schemas.microsoft.com/office/powerpoint/2010/main" val="4540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a:extLst>
              <a:ext uri="{FF2B5EF4-FFF2-40B4-BE49-F238E27FC236}">
                <a16:creationId xmlns:a16="http://schemas.microsoft.com/office/drawing/2014/main" id="{8B466398-9385-D837-342D-09853D52BC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8392" y="1690688"/>
            <a:ext cx="5426897" cy="4273529"/>
          </a:xfrm>
        </p:spPr>
      </p:pic>
      <p:sp>
        <p:nvSpPr>
          <p:cNvPr id="2" name="Title 1">
            <a:extLst>
              <a:ext uri="{FF2B5EF4-FFF2-40B4-BE49-F238E27FC236}">
                <a16:creationId xmlns:a16="http://schemas.microsoft.com/office/drawing/2014/main" id="{553E664B-5D3E-08ED-3BE9-64EBECE1D907}"/>
              </a:ext>
            </a:extLst>
          </p:cNvPr>
          <p:cNvSpPr>
            <a:spLocks noGrp="1"/>
          </p:cNvSpPr>
          <p:nvPr>
            <p:ph type="title"/>
          </p:nvPr>
        </p:nvSpPr>
        <p:spPr/>
        <p:txBody>
          <a:bodyPr/>
          <a:lstStyle/>
          <a:p>
            <a:r>
              <a:rPr lang="en-US" altLang="zh-CN" dirty="0"/>
              <a:t>EDA</a:t>
            </a:r>
            <a:endParaRPr lang="zh-CN" altLang="en-US" dirty="0"/>
          </a:p>
        </p:txBody>
      </p:sp>
      <p:sp>
        <p:nvSpPr>
          <p:cNvPr id="6" name="Rectangle 5">
            <a:extLst>
              <a:ext uri="{FF2B5EF4-FFF2-40B4-BE49-F238E27FC236}">
                <a16:creationId xmlns:a16="http://schemas.microsoft.com/office/drawing/2014/main" id="{5E3DE619-1866-5095-6195-804E906A7AF7}"/>
              </a:ext>
            </a:extLst>
          </p:cNvPr>
          <p:cNvSpPr/>
          <p:nvPr/>
        </p:nvSpPr>
        <p:spPr>
          <a:xfrm>
            <a:off x="1015753" y="1894874"/>
            <a:ext cx="715392" cy="24464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7B9A7821-C5EE-012D-EA69-647D9ED05E5C}"/>
              </a:ext>
            </a:extLst>
          </p:cNvPr>
          <p:cNvSpPr/>
          <p:nvPr/>
        </p:nvSpPr>
        <p:spPr>
          <a:xfrm>
            <a:off x="1015753" y="4464026"/>
            <a:ext cx="715392" cy="24464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304CB078-D7A0-3EDA-BDD0-10F4975221CD}"/>
              </a:ext>
            </a:extLst>
          </p:cNvPr>
          <p:cNvSpPr/>
          <p:nvPr/>
        </p:nvSpPr>
        <p:spPr>
          <a:xfrm>
            <a:off x="1023520" y="4137518"/>
            <a:ext cx="715392" cy="24464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A944D3B9-6CDA-5905-DA33-C36AFAB06CD4}"/>
              </a:ext>
            </a:extLst>
          </p:cNvPr>
          <p:cNvSpPr/>
          <p:nvPr/>
        </p:nvSpPr>
        <p:spPr>
          <a:xfrm>
            <a:off x="1023520" y="4909858"/>
            <a:ext cx="715392" cy="244645"/>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9">
            <a:extLst>
              <a:ext uri="{FF2B5EF4-FFF2-40B4-BE49-F238E27FC236}">
                <a16:creationId xmlns:a16="http://schemas.microsoft.com/office/drawing/2014/main" id="{13831E08-0DBA-1A89-B094-18D7D61A5150}"/>
              </a:ext>
            </a:extLst>
          </p:cNvPr>
          <p:cNvSpPr/>
          <p:nvPr/>
        </p:nvSpPr>
        <p:spPr>
          <a:xfrm>
            <a:off x="1023520" y="3402366"/>
            <a:ext cx="715392" cy="244645"/>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57D616D4-A8CF-1134-C0C7-BC44EE6F17AC}"/>
              </a:ext>
            </a:extLst>
          </p:cNvPr>
          <p:cNvSpPr txBox="1"/>
          <p:nvPr/>
        </p:nvSpPr>
        <p:spPr>
          <a:xfrm>
            <a:off x="7972148" y="1420427"/>
            <a:ext cx="3675355" cy="1754326"/>
          </a:xfrm>
          <a:prstGeom prst="rect">
            <a:avLst/>
          </a:prstGeom>
          <a:noFill/>
        </p:spPr>
        <p:txBody>
          <a:bodyPr wrap="square" rtlCol="0">
            <a:spAutoFit/>
          </a:bodyPr>
          <a:lstStyle/>
          <a:p>
            <a:r>
              <a:rPr lang="en-US" altLang="zh-CN" dirty="0"/>
              <a:t>Correlated columns:</a:t>
            </a:r>
          </a:p>
          <a:p>
            <a:endParaRPr lang="en-US" altLang="zh-CN" dirty="0"/>
          </a:p>
          <a:p>
            <a:r>
              <a:rPr lang="en-US" altLang="zh-CN" dirty="0"/>
              <a:t>Child mortality, life expectation and total fertility rate</a:t>
            </a:r>
          </a:p>
          <a:p>
            <a:endParaRPr lang="en-US" altLang="zh-CN" dirty="0"/>
          </a:p>
          <a:p>
            <a:r>
              <a:rPr lang="en-US" altLang="zh-CN" dirty="0"/>
              <a:t>Net income and GDP per capita</a:t>
            </a:r>
            <a:endParaRPr lang="zh-CN" altLang="en-US" dirty="0"/>
          </a:p>
        </p:txBody>
      </p:sp>
      <p:cxnSp>
        <p:nvCxnSpPr>
          <p:cNvPr id="13" name="Straight Connector 12">
            <a:extLst>
              <a:ext uri="{FF2B5EF4-FFF2-40B4-BE49-F238E27FC236}">
                <a16:creationId xmlns:a16="http://schemas.microsoft.com/office/drawing/2014/main" id="{708A819C-26C7-C59A-6EE0-85DB0C54EEE8}"/>
              </a:ext>
            </a:extLst>
          </p:cNvPr>
          <p:cNvCxnSpPr/>
          <p:nvPr/>
        </p:nvCxnSpPr>
        <p:spPr>
          <a:xfrm>
            <a:off x="9596761" y="2170436"/>
            <a:ext cx="14559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40DF0D-047F-A522-DC74-CEEEA72F1F02}"/>
              </a:ext>
            </a:extLst>
          </p:cNvPr>
          <p:cNvCxnSpPr/>
          <p:nvPr/>
        </p:nvCxnSpPr>
        <p:spPr>
          <a:xfrm>
            <a:off x="8140823" y="2456001"/>
            <a:ext cx="14559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7CF2C0E-3D28-2737-B2E5-A03563F32513}"/>
              </a:ext>
            </a:extLst>
          </p:cNvPr>
          <p:cNvCxnSpPr/>
          <p:nvPr/>
        </p:nvCxnSpPr>
        <p:spPr>
          <a:xfrm>
            <a:off x="9697374" y="3007896"/>
            <a:ext cx="1455938"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502D62A-4BD3-1A14-ED1B-73A6F614F51B}"/>
              </a:ext>
            </a:extLst>
          </p:cNvPr>
          <p:cNvSpPr txBox="1"/>
          <p:nvPr/>
        </p:nvSpPr>
        <p:spPr>
          <a:xfrm>
            <a:off x="7988201" y="5069434"/>
            <a:ext cx="3862426" cy="369332"/>
          </a:xfrm>
          <a:prstGeom prst="rect">
            <a:avLst/>
          </a:prstGeom>
          <a:noFill/>
        </p:spPr>
        <p:txBody>
          <a:bodyPr wrap="square" rtlCol="0">
            <a:spAutoFit/>
          </a:bodyPr>
          <a:lstStyle/>
          <a:p>
            <a:r>
              <a:rPr lang="en-US" altLang="zh-CN" dirty="0"/>
              <a:t>Correlation coefficient threshold: 0.75</a:t>
            </a:r>
            <a:endParaRPr lang="zh-CN" altLang="en-US" dirty="0"/>
          </a:p>
        </p:txBody>
      </p:sp>
    </p:spTree>
    <p:extLst>
      <p:ext uri="{BB962C8B-B14F-4D97-AF65-F5344CB8AC3E}">
        <p14:creationId xmlns:p14="http://schemas.microsoft.com/office/powerpoint/2010/main" val="405638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EA89-2F10-B199-E006-D68B2E272FC0}"/>
              </a:ext>
            </a:extLst>
          </p:cNvPr>
          <p:cNvSpPr>
            <a:spLocks noGrp="1"/>
          </p:cNvSpPr>
          <p:nvPr>
            <p:ph type="title"/>
          </p:nvPr>
        </p:nvSpPr>
        <p:spPr/>
        <p:txBody>
          <a:bodyPr/>
          <a:lstStyle/>
          <a:p>
            <a:r>
              <a:rPr lang="en-US" altLang="zh-CN" dirty="0"/>
              <a:t>EDA</a:t>
            </a:r>
            <a:endParaRPr lang="zh-CN" altLang="en-US" dirty="0"/>
          </a:p>
        </p:txBody>
      </p:sp>
      <p:pic>
        <p:nvPicPr>
          <p:cNvPr id="5" name="Content Placeholder 4">
            <a:extLst>
              <a:ext uri="{FF2B5EF4-FFF2-40B4-BE49-F238E27FC236}">
                <a16:creationId xmlns:a16="http://schemas.microsoft.com/office/drawing/2014/main" id="{B9835C67-F78C-3529-4B8E-366D385777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97152"/>
            <a:ext cx="4577179" cy="3052669"/>
          </a:xfrm>
        </p:spPr>
      </p:pic>
      <p:pic>
        <p:nvPicPr>
          <p:cNvPr id="7" name="Picture 6">
            <a:extLst>
              <a:ext uri="{FF2B5EF4-FFF2-40B4-BE49-F238E27FC236}">
                <a16:creationId xmlns:a16="http://schemas.microsoft.com/office/drawing/2014/main" id="{BFE9E27E-1F3E-28C7-7E5D-81526BF431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413" y="4556011"/>
            <a:ext cx="4670397" cy="1516315"/>
          </a:xfrm>
          <a:prstGeom prst="rect">
            <a:avLst/>
          </a:prstGeom>
        </p:spPr>
      </p:pic>
      <p:sp>
        <p:nvSpPr>
          <p:cNvPr id="8" name="TextBox 7">
            <a:extLst>
              <a:ext uri="{FF2B5EF4-FFF2-40B4-BE49-F238E27FC236}">
                <a16:creationId xmlns:a16="http://schemas.microsoft.com/office/drawing/2014/main" id="{4C4A0138-42BC-D8B5-8C6B-4C0AB8C50753}"/>
              </a:ext>
            </a:extLst>
          </p:cNvPr>
          <p:cNvSpPr txBox="1"/>
          <p:nvPr/>
        </p:nvSpPr>
        <p:spPr>
          <a:xfrm>
            <a:off x="7048870" y="1497152"/>
            <a:ext cx="4438835" cy="923330"/>
          </a:xfrm>
          <a:prstGeom prst="rect">
            <a:avLst/>
          </a:prstGeom>
          <a:noFill/>
        </p:spPr>
        <p:txBody>
          <a:bodyPr wrap="square" rtlCol="0">
            <a:spAutoFit/>
          </a:bodyPr>
          <a:lstStyle/>
          <a:p>
            <a:r>
              <a:rPr lang="en-US" altLang="zh-CN" dirty="0"/>
              <a:t>Standardization, then offsetting to obtain non-negative values within the roughly same range</a:t>
            </a:r>
            <a:endParaRPr lang="zh-CN" altLang="en-US" dirty="0"/>
          </a:p>
        </p:txBody>
      </p:sp>
    </p:spTree>
    <p:extLst>
      <p:ext uri="{BB962C8B-B14F-4D97-AF65-F5344CB8AC3E}">
        <p14:creationId xmlns:p14="http://schemas.microsoft.com/office/powerpoint/2010/main" val="19755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D5E7-A18C-C55F-AC07-A04C38E5A52D}"/>
              </a:ext>
            </a:extLst>
          </p:cNvPr>
          <p:cNvSpPr>
            <a:spLocks noGrp="1"/>
          </p:cNvSpPr>
          <p:nvPr>
            <p:ph type="title"/>
          </p:nvPr>
        </p:nvSpPr>
        <p:spPr/>
        <p:txBody>
          <a:bodyPr/>
          <a:lstStyle/>
          <a:p>
            <a:r>
              <a:rPr lang="en-US" altLang="zh-CN" dirty="0"/>
              <a:t>Analysis and Results</a:t>
            </a:r>
            <a:endParaRPr lang="zh-CN" altLang="en-US" dirty="0"/>
          </a:p>
        </p:txBody>
      </p:sp>
      <p:sp>
        <p:nvSpPr>
          <p:cNvPr id="3" name="Content Placeholder 2">
            <a:extLst>
              <a:ext uri="{FF2B5EF4-FFF2-40B4-BE49-F238E27FC236}">
                <a16:creationId xmlns:a16="http://schemas.microsoft.com/office/drawing/2014/main" id="{0551D591-9CDA-D306-4C73-7760F0C16F70}"/>
              </a:ext>
            </a:extLst>
          </p:cNvPr>
          <p:cNvSpPr>
            <a:spLocks noGrp="1"/>
          </p:cNvSpPr>
          <p:nvPr>
            <p:ph idx="1"/>
          </p:nvPr>
        </p:nvSpPr>
        <p:spPr/>
        <p:txBody>
          <a:bodyPr/>
          <a:lstStyle/>
          <a:p>
            <a:r>
              <a:rPr lang="en-US" altLang="zh-CN" dirty="0"/>
              <a:t>K-means clustering</a:t>
            </a:r>
          </a:p>
          <a:p>
            <a:r>
              <a:rPr lang="en-US" altLang="zh-CN" dirty="0"/>
              <a:t>Hierarchical clustering</a:t>
            </a:r>
            <a:endParaRPr lang="zh-CN" altLang="en-US" dirty="0"/>
          </a:p>
        </p:txBody>
      </p:sp>
    </p:spTree>
    <p:extLst>
      <p:ext uri="{BB962C8B-B14F-4D97-AF65-F5344CB8AC3E}">
        <p14:creationId xmlns:p14="http://schemas.microsoft.com/office/powerpoint/2010/main" val="2045821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1795</Words>
  <Application>Microsoft Office PowerPoint</Application>
  <PresentationFormat>Widescreen</PresentationFormat>
  <Paragraphs>130</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system-ui</vt:lpstr>
      <vt:lpstr>等线</vt:lpstr>
      <vt:lpstr>等线 Light</vt:lpstr>
      <vt:lpstr>Arial</vt:lpstr>
      <vt:lpstr>Office Theme</vt:lpstr>
      <vt:lpstr>Country Categorization</vt:lpstr>
      <vt:lpstr>Description</vt:lpstr>
      <vt:lpstr>Description</vt:lpstr>
      <vt:lpstr>EDA</vt:lpstr>
      <vt:lpstr>EDA</vt:lpstr>
      <vt:lpstr>EDA</vt:lpstr>
      <vt:lpstr>EDA</vt:lpstr>
      <vt:lpstr>EDA</vt:lpstr>
      <vt:lpstr>Analysis and Results</vt:lpstr>
      <vt:lpstr>K-means Clustering with no dimension reduction</vt:lpstr>
      <vt:lpstr>K-means Clustering with no dimension reduction</vt:lpstr>
      <vt:lpstr>K-means Clustering with no dimension reduction</vt:lpstr>
      <vt:lpstr>K-means Clustering with no dimension reduction</vt:lpstr>
      <vt:lpstr>K-means Clustering with dimension reduction by PCA</vt:lpstr>
      <vt:lpstr>K-means Clustering with dimension reduction by NMF</vt:lpstr>
      <vt:lpstr>Hierarchical Clustering with no dimension reduction</vt:lpstr>
      <vt:lpstr>Hierarchical Clustering with no dimension reduction</vt:lpstr>
      <vt:lpstr>Hierarchical Clustering with dimension reduction by PCA</vt:lpstr>
      <vt:lpstr>Conclusion and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Kai Yang</dc:creator>
  <cp:lastModifiedBy>Kai Yang</cp:lastModifiedBy>
  <cp:revision>1</cp:revision>
  <dcterms:created xsi:type="dcterms:W3CDTF">2024-07-18T03:35:54Z</dcterms:created>
  <dcterms:modified xsi:type="dcterms:W3CDTF">2024-07-18T08:29:18Z</dcterms:modified>
</cp:coreProperties>
</file>