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70"/>
  </p:handoutMasterIdLst>
  <p:sldIdLst>
    <p:sldId id="260" r:id="rId3"/>
    <p:sldId id="264" r:id="rId4"/>
    <p:sldId id="277" r:id="rId5"/>
    <p:sldId id="261" r:id="rId6"/>
    <p:sldId id="265" r:id="rId7"/>
    <p:sldId id="289" r:id="rId8"/>
    <p:sldId id="291" r:id="rId9"/>
    <p:sldId id="292" r:id="rId10"/>
    <p:sldId id="293" r:id="rId11"/>
    <p:sldId id="294" r:id="rId12"/>
    <p:sldId id="295" r:id="rId13"/>
    <p:sldId id="297" r:id="rId14"/>
    <p:sldId id="296" r:id="rId15"/>
    <p:sldId id="316" r:id="rId16"/>
    <p:sldId id="317" r:id="rId18"/>
    <p:sldId id="318" r:id="rId19"/>
    <p:sldId id="319" r:id="rId20"/>
    <p:sldId id="320" r:id="rId21"/>
    <p:sldId id="300" r:id="rId22"/>
    <p:sldId id="312" r:id="rId23"/>
    <p:sldId id="305" r:id="rId24"/>
    <p:sldId id="321" r:id="rId25"/>
    <p:sldId id="323" r:id="rId26"/>
    <p:sldId id="313" r:id="rId27"/>
    <p:sldId id="314" r:id="rId28"/>
    <p:sldId id="315" r:id="rId29"/>
    <p:sldId id="369" r:id="rId30"/>
    <p:sldId id="302" r:id="rId31"/>
    <p:sldId id="324" r:id="rId32"/>
    <p:sldId id="325" r:id="rId33"/>
    <p:sldId id="303" r:id="rId34"/>
    <p:sldId id="306" r:id="rId35"/>
    <p:sldId id="308" r:id="rId36"/>
    <p:sldId id="309" r:id="rId37"/>
    <p:sldId id="327" r:id="rId38"/>
    <p:sldId id="328" r:id="rId39"/>
    <p:sldId id="329" r:id="rId40"/>
    <p:sldId id="310" r:id="rId41"/>
    <p:sldId id="311"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3" r:id="rId63"/>
    <p:sldId id="354" r:id="rId64"/>
    <p:sldId id="355" r:id="rId65"/>
    <p:sldId id="351" r:id="rId66"/>
    <p:sldId id="352" r:id="rId67"/>
    <p:sldId id="350" r:id="rId68"/>
    <p:sldId id="278"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50" d="100"/>
          <a:sy n="50" d="100"/>
        </p:scale>
        <p:origin x="2190" y="12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BFB5833-A4CA-451E-B415-B2BFD3124E4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96FB2-0E4D-4867-88C2-1ACD6D0A30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B5833-A4CA-451E-B415-B2BFD3124E4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96FB2-0E4D-4867-88C2-1ACD6D0A30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0025" y="333375"/>
            <a:ext cx="11791950" cy="5022396"/>
            <a:chOff x="200025" y="409575"/>
            <a:chExt cx="11791950" cy="5600700"/>
          </a:xfrm>
        </p:grpSpPr>
        <p:sp>
          <p:nvSpPr>
            <p:cNvPr id="2" name="矩形 1"/>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文框 3"/>
            <p:cNvSpPr/>
            <p:nvPr/>
          </p:nvSpPr>
          <p:spPr>
            <a:xfrm>
              <a:off x="200025" y="409575"/>
              <a:ext cx="11791950" cy="5600700"/>
            </a:xfrm>
            <a:prstGeom prst="frame">
              <a:avLst>
                <a:gd name="adj1" fmla="val 3316"/>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9" name="图片 68"/>
          <p:cNvPicPr>
            <a:picLocks noChangeAspect="1"/>
          </p:cNvPicPr>
          <p:nvPr/>
        </p:nvPicPr>
        <p:blipFill>
          <a:blip r:embed="rId1"/>
          <a:stretch>
            <a:fillRect/>
          </a:stretch>
        </p:blipFill>
        <p:spPr>
          <a:xfrm>
            <a:off x="0" y="0"/>
            <a:ext cx="12192000" cy="6857999"/>
          </a:xfrm>
          <a:prstGeom prst="rect">
            <a:avLst/>
          </a:prstGeom>
        </p:spPr>
      </p:pic>
      <p:grpSp>
        <p:nvGrpSpPr>
          <p:cNvPr id="70" name="组合 69"/>
          <p:cNvGrpSpPr/>
          <p:nvPr/>
        </p:nvGrpSpPr>
        <p:grpSpPr>
          <a:xfrm>
            <a:off x="2842469" y="1586904"/>
            <a:ext cx="6507062" cy="2065034"/>
            <a:chOff x="2842469" y="1752004"/>
            <a:chExt cx="6507062" cy="2065034"/>
          </a:xfrm>
        </p:grpSpPr>
        <p:sp>
          <p:nvSpPr>
            <p:cNvPr id="71" name="矩形: 剪去单角 70"/>
            <p:cNvSpPr/>
            <p:nvPr/>
          </p:nvSpPr>
          <p:spPr>
            <a:xfrm rot="10294884" flipH="1">
              <a:off x="2842469" y="1899381"/>
              <a:ext cx="1600185" cy="1917657"/>
            </a:xfrm>
            <a:prstGeom prst="snip1Rect">
              <a:avLst>
                <a:gd name="adj" fmla="val 28804"/>
              </a:avLst>
            </a:prstGeom>
            <a:solidFill>
              <a:srgbClr val="EDC01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剪去单角 71"/>
            <p:cNvSpPr/>
            <p:nvPr/>
          </p:nvSpPr>
          <p:spPr>
            <a:xfrm rot="11297587" flipH="1">
              <a:off x="4478095" y="1781364"/>
              <a:ext cx="1600185" cy="1917657"/>
            </a:xfrm>
            <a:prstGeom prst="snip1Rect">
              <a:avLst>
                <a:gd name="adj" fmla="val 28804"/>
              </a:avLst>
            </a:prstGeom>
            <a:solidFill>
              <a:srgbClr val="28BE6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剪去单角 72"/>
            <p:cNvSpPr/>
            <p:nvPr/>
          </p:nvSpPr>
          <p:spPr>
            <a:xfrm rot="10213106" flipH="1">
              <a:off x="6113721" y="1752004"/>
              <a:ext cx="1600185" cy="1917657"/>
            </a:xfrm>
            <a:prstGeom prst="snip1Rect">
              <a:avLst>
                <a:gd name="adj" fmla="val 28804"/>
              </a:avLst>
            </a:prstGeom>
            <a:solidFill>
              <a:srgbClr val="1974DE"/>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剪去单角 73"/>
            <p:cNvSpPr/>
            <p:nvPr/>
          </p:nvSpPr>
          <p:spPr>
            <a:xfrm rot="11297587" flipH="1">
              <a:off x="7749346" y="1796773"/>
              <a:ext cx="1600185" cy="1917657"/>
            </a:xfrm>
            <a:prstGeom prst="snip1Rect">
              <a:avLst>
                <a:gd name="adj" fmla="val 28804"/>
              </a:avLst>
            </a:prstGeom>
            <a:solidFill>
              <a:srgbClr val="E7202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rot="21161725">
            <a:off x="2795471" y="1552710"/>
            <a:ext cx="1643380" cy="1861185"/>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朝</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6" name="文本框 75"/>
          <p:cNvSpPr txBox="1"/>
          <p:nvPr/>
        </p:nvSpPr>
        <p:spPr>
          <a:xfrm rot="519615">
            <a:off x="4446581" y="1510806"/>
            <a:ext cx="1643380" cy="1861185"/>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夕</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7" name="文本框 76"/>
          <p:cNvSpPr txBox="1"/>
          <p:nvPr/>
        </p:nvSpPr>
        <p:spPr>
          <a:xfrm rot="20975745">
            <a:off x="6089666" y="1444368"/>
            <a:ext cx="1659429" cy="1862048"/>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教</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8" name="文本框 77"/>
          <p:cNvSpPr txBox="1"/>
          <p:nvPr/>
        </p:nvSpPr>
        <p:spPr>
          <a:xfrm rot="515065">
            <a:off x="7748800" y="1506345"/>
            <a:ext cx="1643380" cy="1861185"/>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育</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9" name="文本框 78"/>
          <p:cNvSpPr txBox="1"/>
          <p:nvPr/>
        </p:nvSpPr>
        <p:spPr>
          <a:xfrm>
            <a:off x="4226561" y="3591988"/>
            <a:ext cx="3738880" cy="521970"/>
          </a:xfrm>
          <a:prstGeom prst="rect">
            <a:avLst/>
          </a:prstGeom>
          <a:noFill/>
        </p:spPr>
        <p:txBody>
          <a:bodyPr wrap="none" rtlCol="0">
            <a:spAutoFit/>
          </a:bodyPr>
          <a:lstStyle/>
          <a:p>
            <a:pPr algn="ctr"/>
            <a:r>
              <a:rPr lang="en-US" altLang="zh-CN" sz="2800">
                <a:solidFill>
                  <a:schemeClr val="bg1"/>
                </a:solidFill>
                <a:latin typeface="汉仪黑眼小豆简" panose="02010509060101010101" pitchFamily="49" charset="-122"/>
                <a:ea typeface="汉仪黑眼小豆简" panose="02010509060101010101" pitchFamily="49" charset="-122"/>
              </a:rPr>
              <a:t>Vue3+.NET6</a:t>
            </a:r>
            <a:r>
              <a:rPr lang="zh-CN" altLang="en-US" sz="2800">
                <a:solidFill>
                  <a:schemeClr val="bg1"/>
                </a:solidFill>
                <a:latin typeface="汉仪黑眼小豆简" panose="02010509060101010101" pitchFamily="49" charset="-122"/>
                <a:ea typeface="汉仪黑眼小豆简" panose="02010509060101010101" pitchFamily="49" charset="-122"/>
              </a:rPr>
              <a:t>鲜花网实战</a:t>
            </a:r>
            <a:endParaRPr lang="zh-CN" altLang="en-US" sz="2800">
              <a:solidFill>
                <a:schemeClr val="bg1"/>
              </a:solidFill>
              <a:latin typeface="汉仪黑眼小豆简" panose="02010509060101010101" pitchFamily="49" charset="-122"/>
              <a:ea typeface="汉仪黑眼小豆简" panose="02010509060101010101" pitchFamily="49" charset="-122"/>
            </a:endParaRPr>
          </a:p>
        </p:txBody>
      </p:sp>
      <p:sp>
        <p:nvSpPr>
          <p:cNvPr id="80" name="文本框 79"/>
          <p:cNvSpPr txBox="1"/>
          <p:nvPr/>
        </p:nvSpPr>
        <p:spPr>
          <a:xfrm>
            <a:off x="4785360" y="4376497"/>
            <a:ext cx="2621280" cy="460375"/>
          </a:xfrm>
          <a:prstGeom prst="rect">
            <a:avLst/>
          </a:prstGeom>
          <a:noFill/>
        </p:spPr>
        <p:txBody>
          <a:bodyPr wrap="none" rtlCol="0">
            <a:spAutoFit/>
          </a:bodyPr>
          <a:lstStyle/>
          <a:p>
            <a:pPr algn="ctr"/>
            <a:r>
              <a:rPr lang="zh-CN" altLang="en-US" sz="2400">
                <a:solidFill>
                  <a:prstClr val="white"/>
                </a:solidFill>
                <a:latin typeface="汉仪黑眼小豆简" panose="02010509060101010101" pitchFamily="49" charset="-122"/>
                <a:ea typeface="汉仪黑眼小豆简" panose="02010509060101010101" pitchFamily="49" charset="-122"/>
              </a:rPr>
              <a:t>授课人：</a:t>
            </a:r>
            <a:r>
              <a:rPr lang="en-US" altLang="zh-CN" sz="2400">
                <a:solidFill>
                  <a:prstClr val="white"/>
                </a:solidFill>
                <a:latin typeface="汉仪黑眼小豆简" panose="02010509060101010101" pitchFamily="49" charset="-122"/>
                <a:ea typeface="汉仪黑眼小豆简" panose="02010509060101010101" pitchFamily="49" charset="-122"/>
              </a:rPr>
              <a:t>Rise</a:t>
            </a:r>
            <a:r>
              <a:rPr lang="zh-CN" altLang="en-US" sz="2400">
                <a:solidFill>
                  <a:prstClr val="white"/>
                </a:solidFill>
                <a:latin typeface="汉仪黑眼小豆简" panose="02010509060101010101" pitchFamily="49" charset="-122"/>
                <a:ea typeface="汉仪黑眼小豆简" panose="02010509060101010101" pitchFamily="49" charset="-122"/>
              </a:rPr>
              <a:t>老师</a:t>
            </a:r>
            <a:endParaRPr lang="zh-CN" altLang="en-US" sz="240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3186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安装</a:t>
            </a:r>
            <a:r>
              <a:rPr lang="en-US" altLang="zh-CN" sz="2400" b="0" dirty="0">
                <a:solidFill>
                  <a:schemeClr val="bg1"/>
                </a:solidFill>
                <a:latin typeface="汉仪黑眼小豆简" panose="02010509060101010101" pitchFamily="49" charset="-122"/>
                <a:ea typeface="汉仪黑眼小豆简" panose="02010509060101010101" pitchFamily="49" charset="-122"/>
              </a:rPr>
              <a:t>SCSS</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818640" y="1750695"/>
            <a:ext cx="4433570" cy="1198880"/>
          </a:xfrm>
          <a:prstGeom prst="rect">
            <a:avLst/>
          </a:prstGeom>
          <a:noFill/>
        </p:spPr>
        <p:txBody>
          <a:bodyPr wrap="none" rtlCol="0">
            <a:spAutoFit/>
          </a:bodyPr>
          <a:p>
            <a:pPr algn="l"/>
            <a:r>
              <a:rPr lang="zh-CN" altLang="en-US">
                <a:solidFill>
                  <a:schemeClr val="bg1"/>
                </a:solidFill>
              </a:rPr>
              <a:t>一、安装命令</a:t>
            </a:r>
            <a:endParaRPr lang="zh-CN" altLang="en-US">
              <a:solidFill>
                <a:schemeClr val="bg1"/>
              </a:solidFill>
            </a:endParaRPr>
          </a:p>
          <a:p>
            <a:pPr algn="l"/>
            <a:r>
              <a:rPr lang="en-US" altLang="zh-CN">
                <a:solidFill>
                  <a:schemeClr val="bg1"/>
                </a:solidFill>
              </a:rPr>
              <a:t>   </a:t>
            </a:r>
            <a:r>
              <a:rPr lang="zh-CN" altLang="en-US">
                <a:solidFill>
                  <a:schemeClr val="bg1"/>
                </a:solidFill>
              </a:rPr>
              <a:t>npm install sass-loader</a:t>
            </a:r>
            <a:r>
              <a:rPr lang="en-US" altLang="zh-CN">
                <a:solidFill>
                  <a:schemeClr val="bg1"/>
                </a:solidFill>
              </a:rPr>
              <a:t> </a:t>
            </a:r>
            <a:r>
              <a:rPr lang="zh-CN" altLang="en-US">
                <a:solidFill>
                  <a:schemeClr val="bg1"/>
                </a:solidFill>
              </a:rPr>
              <a:t>node-sass --save</a:t>
            </a:r>
            <a:endParaRPr lang="zh-CN" altLang="en-US">
              <a:solidFill>
                <a:schemeClr val="bg1"/>
              </a:solidFill>
            </a:endParaRPr>
          </a:p>
          <a:p>
            <a:pPr algn="l"/>
            <a:endParaRPr lang="zh-CN" altLang="en-US">
              <a:solidFill>
                <a:schemeClr val="bg1"/>
              </a:solidFill>
            </a:endParaRPr>
          </a:p>
          <a:p>
            <a:pPr algn="l"/>
            <a:endParaRPr lang="zh-CN"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747135" y="518795"/>
            <a:ext cx="46970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Element Plus的介绍和使用</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048385" y="1998345"/>
            <a:ext cx="10095230" cy="3138170"/>
          </a:xfrm>
          <a:prstGeom prst="rect">
            <a:avLst/>
          </a:prstGeom>
          <a:noFill/>
        </p:spPr>
        <p:txBody>
          <a:bodyPr wrap="none" rtlCol="0">
            <a:spAutoFit/>
          </a:bodyPr>
          <a:p>
            <a:pPr algn="l"/>
            <a:r>
              <a:rPr lang="zh-CN" altLang="en-US">
                <a:solidFill>
                  <a:schemeClr val="bg1"/>
                </a:solidFill>
              </a:rPr>
              <a:t>一、框架介绍</a:t>
            </a:r>
            <a:endParaRPr lang="zh-CN" altLang="en-US">
              <a:solidFill>
                <a:schemeClr val="bg1"/>
              </a:solidFill>
            </a:endParaRPr>
          </a:p>
          <a:p>
            <a:pPr algn="l"/>
            <a:r>
              <a:rPr lang="en-US" altLang="zh-CN">
                <a:solidFill>
                  <a:schemeClr val="bg1"/>
                </a:solidFill>
              </a:rPr>
              <a:t>   Element Plus</a:t>
            </a:r>
            <a:r>
              <a:rPr lang="zh-CN" altLang="en-US">
                <a:solidFill>
                  <a:schemeClr val="bg1"/>
                </a:solidFill>
              </a:rPr>
              <a:t>，基于</a:t>
            </a:r>
            <a:r>
              <a:rPr lang="en-US" altLang="zh-CN">
                <a:solidFill>
                  <a:schemeClr val="bg1"/>
                </a:solidFill>
              </a:rPr>
              <a:t>Vue3</a:t>
            </a:r>
            <a:r>
              <a:rPr lang="zh-CN" altLang="en-US">
                <a:solidFill>
                  <a:schemeClr val="bg1"/>
                </a:solidFill>
              </a:rPr>
              <a:t>，面向设计师和开发者的组件库（https://element-plus.gitee.io/zh-CN/）</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二、安装命令</a:t>
            </a:r>
            <a:endParaRPr lang="zh-CN" altLang="en-US">
              <a:solidFill>
                <a:schemeClr val="bg1"/>
              </a:solidFill>
            </a:endParaRPr>
          </a:p>
          <a:p>
            <a:pPr algn="l"/>
            <a:r>
              <a:rPr lang="en-US" altLang="zh-CN">
                <a:solidFill>
                  <a:schemeClr val="bg1"/>
                </a:solidFill>
              </a:rPr>
              <a:t>   </a:t>
            </a:r>
            <a:r>
              <a:rPr lang="zh-CN" altLang="en-US">
                <a:solidFill>
                  <a:schemeClr val="bg1"/>
                </a:solidFill>
              </a:rPr>
              <a:t>npm install element-plus --save</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三、项目中导入</a:t>
            </a:r>
            <a:endParaRPr lang="zh-CN" altLang="en-US">
              <a:solidFill>
                <a:schemeClr val="bg1"/>
              </a:solidFill>
            </a:endParaRPr>
          </a:p>
          <a:p>
            <a:pPr algn="l"/>
            <a:r>
              <a:rPr lang="en-US" altLang="zh-CN">
                <a:solidFill>
                  <a:schemeClr val="bg1"/>
                </a:solidFill>
              </a:rPr>
              <a:t>   </a:t>
            </a:r>
            <a:r>
              <a:rPr lang="zh-CN" altLang="en-US">
                <a:solidFill>
                  <a:schemeClr val="bg1"/>
                </a:solidFill>
              </a:rPr>
              <a:t>import ElementPlus from 'element-plus'</a:t>
            </a:r>
            <a:endParaRPr lang="zh-CN" altLang="en-US">
              <a:solidFill>
                <a:schemeClr val="bg1"/>
              </a:solidFill>
            </a:endParaRPr>
          </a:p>
          <a:p>
            <a:pPr algn="l"/>
            <a:r>
              <a:rPr lang="en-US" altLang="zh-CN">
                <a:solidFill>
                  <a:schemeClr val="bg1"/>
                </a:solidFill>
              </a:rPr>
              <a:t>   </a:t>
            </a:r>
            <a:r>
              <a:rPr lang="zh-CN" altLang="en-US">
                <a:solidFill>
                  <a:schemeClr val="bg1"/>
                </a:solidFill>
              </a:rPr>
              <a:t>import 'element-plus/dist/index.css'</a:t>
            </a:r>
            <a:endParaRPr lang="zh-CN" altLang="en-US">
              <a:solidFill>
                <a:schemeClr val="bg1"/>
              </a:solidFill>
            </a:endParaRPr>
          </a:p>
          <a:p>
            <a:pPr algn="l"/>
            <a:r>
              <a:rPr lang="en-US" altLang="zh-CN">
                <a:solidFill>
                  <a:schemeClr val="bg1"/>
                </a:solidFill>
              </a:rPr>
              <a:t>   </a:t>
            </a:r>
            <a:r>
              <a:rPr lang="zh-CN" altLang="en-US">
                <a:solidFill>
                  <a:schemeClr val="bg1"/>
                </a:solidFill>
              </a:rPr>
              <a:t>const app = createApp(App)</a:t>
            </a:r>
            <a:endParaRPr lang="zh-CN" altLang="en-US">
              <a:solidFill>
                <a:schemeClr val="bg1"/>
              </a:solidFill>
            </a:endParaRPr>
          </a:p>
          <a:p>
            <a:pPr algn="l"/>
            <a:r>
              <a:rPr lang="en-US" altLang="zh-CN">
                <a:solidFill>
                  <a:schemeClr val="bg1"/>
                </a:solidFill>
              </a:rPr>
              <a:t>   </a:t>
            </a:r>
            <a:r>
              <a:rPr lang="zh-CN" altLang="en-US">
                <a:solidFill>
                  <a:schemeClr val="bg1"/>
                </a:solidFill>
              </a:rPr>
              <a:t>app.use(ElementPlus)</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59" y="135453"/>
            <a:ext cx="11945938" cy="6587094"/>
            <a:chOff x="200025" y="409575"/>
            <a:chExt cx="11791950" cy="5600700"/>
          </a:xfrm>
        </p:grpSpPr>
        <p:sp>
          <p:nvSpPr>
            <p:cNvPr id="4" name="矩形 3"/>
            <p:cNvSpPr/>
            <p:nvPr/>
          </p:nvSpPr>
          <p:spPr>
            <a:xfrm>
              <a:off x="200148"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3186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sz="2400" b="0" dirty="0">
                <a:solidFill>
                  <a:schemeClr val="bg1"/>
                </a:solidFill>
                <a:latin typeface="汉仪黑眼小豆简" panose="02010509060101010101" pitchFamily="49" charset="-122"/>
                <a:ea typeface="汉仪黑眼小豆简" panose="02010509060101010101" pitchFamily="49" charset="-122"/>
              </a:rPr>
              <a:t>网站模块划分</a:t>
            </a:r>
            <a:endParaRPr 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975485" y="1683385"/>
            <a:ext cx="3393440" cy="4246245"/>
          </a:xfrm>
          <a:prstGeom prst="rect">
            <a:avLst/>
          </a:prstGeom>
          <a:noFill/>
        </p:spPr>
        <p:txBody>
          <a:bodyPr wrap="square" rtlCol="0">
            <a:spAutoFit/>
          </a:bodyPr>
          <a:p>
            <a:pPr algn="l"/>
            <a:r>
              <a:rPr lang="zh-CN" altLang="en-US">
                <a:solidFill>
                  <a:schemeClr val="bg1"/>
                </a:solidFill>
              </a:rPr>
              <a:t>一、主页面</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   1</a:t>
            </a:r>
            <a:r>
              <a:rPr lang="zh-CN" altLang="en-US">
                <a:solidFill>
                  <a:schemeClr val="bg1"/>
                </a:solidFill>
              </a:rPr>
              <a:t>、网站首页</a:t>
            </a:r>
            <a:endParaRPr lang="zh-CN" altLang="en-US">
              <a:solidFill>
                <a:schemeClr val="bg1"/>
              </a:solidFill>
            </a:endParaRPr>
          </a:p>
          <a:p>
            <a:pPr algn="l"/>
            <a:r>
              <a:rPr lang="en-US" altLang="zh-CN">
                <a:solidFill>
                  <a:schemeClr val="bg1"/>
                </a:solidFill>
                <a:sym typeface="+mn-ea"/>
              </a:rPr>
              <a:t>	</a:t>
            </a:r>
            <a:r>
              <a:rPr lang="zh-CN" altLang="en-US">
                <a:solidFill>
                  <a:schemeClr val="bg1"/>
                </a:solidFill>
                <a:sym typeface="+mn-ea"/>
              </a:rPr>
              <a:t>HomePage</a:t>
            </a:r>
            <a:endParaRPr lang="zh-CN" altLang="en-US">
              <a:solidFill>
                <a:schemeClr val="bg1"/>
              </a:solidFill>
              <a:sym typeface="+mn-ea"/>
            </a:endParaRPr>
          </a:p>
          <a:p>
            <a:pPr algn="l"/>
            <a:r>
              <a:rPr lang="en-US" altLang="zh-CN">
                <a:solidFill>
                  <a:schemeClr val="bg1"/>
                </a:solidFill>
              </a:rPr>
              <a:t>   2</a:t>
            </a:r>
            <a:r>
              <a:rPr lang="zh-CN" altLang="en-US">
                <a:solidFill>
                  <a:schemeClr val="bg1"/>
                </a:solidFill>
              </a:rPr>
              <a:t>、</a:t>
            </a:r>
            <a:r>
              <a:rPr lang="en-US" altLang="zh-CN">
                <a:solidFill>
                  <a:schemeClr val="bg1"/>
                </a:solidFill>
              </a:rPr>
              <a:t>4</a:t>
            </a:r>
            <a:r>
              <a:rPr lang="zh-CN" altLang="en-US">
                <a:solidFill>
                  <a:schemeClr val="bg1"/>
                </a:solidFill>
              </a:rPr>
              <a:t>个鲜花列表页</a:t>
            </a:r>
            <a:endParaRPr lang="zh-CN" altLang="en-US">
              <a:solidFill>
                <a:schemeClr val="bg1"/>
              </a:solidFill>
            </a:endParaRPr>
          </a:p>
          <a:p>
            <a:pPr algn="l"/>
            <a:r>
              <a:rPr lang="en-US" altLang="zh-CN">
                <a:solidFill>
                  <a:schemeClr val="bg1"/>
                </a:solidFill>
              </a:rPr>
              <a:t>	</a:t>
            </a:r>
            <a:r>
              <a:rPr lang="zh-CN" altLang="en-US">
                <a:solidFill>
                  <a:schemeClr val="bg1"/>
                </a:solidFill>
              </a:rPr>
              <a:t>LoveFlower</a:t>
            </a:r>
            <a:endParaRPr lang="zh-CN" altLang="en-US">
              <a:solidFill>
                <a:schemeClr val="bg1"/>
              </a:solidFill>
            </a:endParaRPr>
          </a:p>
          <a:p>
            <a:pPr algn="l"/>
            <a:r>
              <a:rPr lang="en-US" altLang="zh-CN">
                <a:solidFill>
                  <a:schemeClr val="bg1"/>
                </a:solidFill>
              </a:rPr>
              <a:t>	</a:t>
            </a:r>
            <a:r>
              <a:rPr lang="zh-CN" altLang="en-US">
                <a:solidFill>
                  <a:schemeClr val="bg1"/>
                </a:solidFill>
              </a:rPr>
              <a:t>BirthdayFlower</a:t>
            </a:r>
            <a:endParaRPr lang="zh-CN" altLang="en-US">
              <a:solidFill>
                <a:schemeClr val="bg1"/>
              </a:solidFill>
            </a:endParaRPr>
          </a:p>
          <a:p>
            <a:pPr algn="l"/>
            <a:r>
              <a:rPr lang="en-US" altLang="zh-CN">
                <a:solidFill>
                  <a:schemeClr val="bg1"/>
                </a:solidFill>
              </a:rPr>
              <a:t>	</a:t>
            </a:r>
            <a:r>
              <a:rPr lang="zh-CN" altLang="en-US">
                <a:solidFill>
                  <a:schemeClr val="bg1"/>
                </a:solidFill>
              </a:rPr>
              <a:t>FriendFlower</a:t>
            </a:r>
            <a:endParaRPr lang="zh-CN" altLang="en-US">
              <a:solidFill>
                <a:schemeClr val="bg1"/>
              </a:solidFill>
            </a:endParaRPr>
          </a:p>
          <a:p>
            <a:pPr algn="l"/>
            <a:r>
              <a:rPr lang="en-US" altLang="zh-CN">
                <a:solidFill>
                  <a:schemeClr val="bg1"/>
                </a:solidFill>
              </a:rPr>
              <a:t>	</a:t>
            </a:r>
            <a:r>
              <a:rPr lang="zh-CN" altLang="en-US">
                <a:solidFill>
                  <a:schemeClr val="bg1"/>
                </a:solidFill>
              </a:rPr>
              <a:t>WeddingFlower</a:t>
            </a:r>
            <a:endParaRPr lang="zh-CN" altLang="en-US">
              <a:solidFill>
                <a:schemeClr val="bg1"/>
              </a:solidFill>
            </a:endParaRPr>
          </a:p>
          <a:p>
            <a:pPr algn="l"/>
            <a:r>
              <a:rPr lang="en-US" altLang="zh-CN">
                <a:solidFill>
                  <a:schemeClr val="bg1"/>
                </a:solidFill>
              </a:rPr>
              <a:t>   3</a:t>
            </a:r>
            <a:r>
              <a:rPr lang="zh-CN" altLang="en-US">
                <a:solidFill>
                  <a:schemeClr val="bg1"/>
                </a:solidFill>
              </a:rPr>
              <a:t>、鲜花详情页</a:t>
            </a:r>
            <a:endParaRPr lang="zh-CN" altLang="en-US">
              <a:solidFill>
                <a:schemeClr val="bg1"/>
              </a:solidFill>
            </a:endParaRPr>
          </a:p>
          <a:p>
            <a:pPr algn="l"/>
            <a:r>
              <a:rPr lang="en-US" altLang="zh-CN">
                <a:solidFill>
                  <a:schemeClr val="bg1"/>
                </a:solidFill>
              </a:rPr>
              <a:t>	</a:t>
            </a:r>
            <a:r>
              <a:rPr lang="zh-CN" altLang="en-US">
                <a:solidFill>
                  <a:schemeClr val="bg1"/>
                </a:solidFill>
              </a:rPr>
              <a:t>FlowerDetail</a:t>
            </a:r>
            <a:endParaRPr lang="zh-CN" altLang="en-US">
              <a:solidFill>
                <a:schemeClr val="bg1"/>
              </a:solidFill>
            </a:endParaRPr>
          </a:p>
          <a:p>
            <a:pPr algn="l"/>
            <a:r>
              <a:rPr lang="en-US" altLang="zh-CN">
                <a:solidFill>
                  <a:schemeClr val="bg1"/>
                </a:solidFill>
              </a:rPr>
              <a:t>   4</a:t>
            </a:r>
            <a:r>
              <a:rPr lang="zh-CN" altLang="en-US">
                <a:solidFill>
                  <a:schemeClr val="bg1"/>
                </a:solidFill>
              </a:rPr>
              <a:t>、鲜花支付页</a:t>
            </a:r>
            <a:endParaRPr lang="zh-CN" altLang="en-US">
              <a:solidFill>
                <a:schemeClr val="bg1"/>
              </a:solidFill>
            </a:endParaRPr>
          </a:p>
          <a:p>
            <a:pPr algn="l"/>
            <a:r>
              <a:rPr lang="en-US" altLang="zh-CN">
                <a:solidFill>
                  <a:schemeClr val="bg1"/>
                </a:solidFill>
              </a:rPr>
              <a:t>	</a:t>
            </a:r>
            <a:r>
              <a:rPr lang="zh-CN" altLang="en-US">
                <a:solidFill>
                  <a:schemeClr val="bg1"/>
                </a:solidFill>
              </a:rPr>
              <a:t>FlowerPay</a:t>
            </a:r>
            <a:endParaRPr lang="zh-CN" altLang="en-US">
              <a:solidFill>
                <a:schemeClr val="bg1"/>
              </a:solidFill>
            </a:endParaRPr>
          </a:p>
          <a:p>
            <a:pPr algn="l"/>
            <a:r>
              <a:rPr lang="en-US" altLang="zh-CN">
                <a:solidFill>
                  <a:schemeClr val="bg1"/>
                </a:solidFill>
              </a:rPr>
              <a:t>   5</a:t>
            </a:r>
            <a:r>
              <a:rPr lang="zh-CN" altLang="en-US">
                <a:solidFill>
                  <a:schemeClr val="bg1"/>
                </a:solidFill>
              </a:rPr>
              <a:t>、个人中心</a:t>
            </a:r>
            <a:endParaRPr lang="zh-CN" altLang="en-US">
              <a:solidFill>
                <a:schemeClr val="bg1"/>
              </a:solidFill>
            </a:endParaRPr>
          </a:p>
          <a:p>
            <a:pPr algn="l"/>
            <a:r>
              <a:rPr lang="en-US" altLang="zh-CN">
                <a:solidFill>
                  <a:schemeClr val="bg1"/>
                </a:solidFill>
              </a:rPr>
              <a:t>	</a:t>
            </a:r>
            <a:r>
              <a:rPr lang="zh-CN" altLang="en-US">
                <a:solidFill>
                  <a:schemeClr val="bg1"/>
                </a:solidFill>
              </a:rPr>
              <a:t>PersonCenter</a:t>
            </a:r>
            <a:endParaRPr lang="zh-CN" altLang="en-US">
              <a:solidFill>
                <a:schemeClr val="bg1"/>
              </a:solidFill>
            </a:endParaRPr>
          </a:p>
        </p:txBody>
      </p:sp>
      <p:sp>
        <p:nvSpPr>
          <p:cNvPr id="8" name="文本框 7"/>
          <p:cNvSpPr txBox="1"/>
          <p:nvPr/>
        </p:nvSpPr>
        <p:spPr>
          <a:xfrm>
            <a:off x="6722110" y="1683385"/>
            <a:ext cx="2549525" cy="3415030"/>
          </a:xfrm>
          <a:prstGeom prst="rect">
            <a:avLst/>
          </a:prstGeom>
          <a:noFill/>
        </p:spPr>
        <p:txBody>
          <a:bodyPr wrap="none" rtlCol="0">
            <a:spAutoFit/>
          </a:bodyPr>
          <a:p>
            <a:pPr algn="l"/>
            <a:r>
              <a:rPr lang="zh-CN" altLang="en-US">
                <a:solidFill>
                  <a:schemeClr val="bg1"/>
                </a:solidFill>
              </a:rPr>
              <a:t>二、组件</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   1</a:t>
            </a:r>
            <a:r>
              <a:rPr lang="zh-CN" altLang="en-US">
                <a:solidFill>
                  <a:schemeClr val="bg1"/>
                </a:solidFill>
              </a:rPr>
              <a:t>、网站头部尾部组件</a:t>
            </a:r>
            <a:endParaRPr lang="zh-CN" altLang="en-US">
              <a:solidFill>
                <a:schemeClr val="bg1"/>
              </a:solidFill>
            </a:endParaRPr>
          </a:p>
          <a:p>
            <a:pPr algn="l"/>
            <a:r>
              <a:rPr lang="en-US" altLang="zh-CN">
                <a:solidFill>
                  <a:schemeClr val="bg1"/>
                </a:solidFill>
              </a:rPr>
              <a:t>	HeaderCom</a:t>
            </a:r>
            <a:endParaRPr lang="zh-CN" altLang="en-US">
              <a:solidFill>
                <a:schemeClr val="bg1"/>
              </a:solidFill>
            </a:endParaRPr>
          </a:p>
          <a:p>
            <a:pPr algn="l"/>
            <a:r>
              <a:rPr lang="en-US" altLang="zh-CN">
                <a:solidFill>
                  <a:schemeClr val="bg1"/>
                </a:solidFill>
              </a:rPr>
              <a:t>	FooterCom</a:t>
            </a:r>
            <a:endParaRPr lang="en-US" altLang="zh-CN">
              <a:solidFill>
                <a:schemeClr val="bg1"/>
              </a:solidFill>
            </a:endParaRPr>
          </a:p>
          <a:p>
            <a:pPr algn="l"/>
            <a:r>
              <a:rPr lang="en-US" altLang="zh-CN">
                <a:solidFill>
                  <a:schemeClr val="bg1"/>
                </a:solidFill>
              </a:rPr>
              <a:t>   2</a:t>
            </a:r>
            <a:r>
              <a:rPr lang="zh-CN" altLang="en-US">
                <a:solidFill>
                  <a:schemeClr val="bg1"/>
                </a:solidFill>
              </a:rPr>
              <a:t>、登录注册组件</a:t>
            </a:r>
            <a:endParaRPr lang="zh-CN" altLang="en-US">
              <a:solidFill>
                <a:schemeClr val="bg1"/>
              </a:solidFill>
            </a:endParaRPr>
          </a:p>
          <a:p>
            <a:pPr algn="l"/>
            <a:r>
              <a:rPr lang="en-US" altLang="zh-CN">
                <a:solidFill>
                  <a:schemeClr val="bg1"/>
                </a:solidFill>
              </a:rPr>
              <a:t>	</a:t>
            </a:r>
            <a:r>
              <a:rPr lang="zh-CN" altLang="en-US">
                <a:solidFill>
                  <a:schemeClr val="bg1"/>
                </a:solidFill>
              </a:rPr>
              <a:t>LoginCom</a:t>
            </a:r>
            <a:endParaRPr lang="zh-CN" altLang="en-US">
              <a:solidFill>
                <a:schemeClr val="bg1"/>
              </a:solidFill>
            </a:endParaRPr>
          </a:p>
          <a:p>
            <a:pPr algn="l"/>
            <a:r>
              <a:rPr lang="en-US" altLang="zh-CN">
                <a:solidFill>
                  <a:schemeClr val="bg1"/>
                </a:solidFill>
              </a:rPr>
              <a:t>	</a:t>
            </a:r>
            <a:r>
              <a:rPr lang="zh-CN" altLang="en-US">
                <a:solidFill>
                  <a:schemeClr val="bg1"/>
                </a:solidFill>
              </a:rPr>
              <a:t>RegisterCom</a:t>
            </a:r>
            <a:endParaRPr lang="zh-CN" altLang="en-US">
              <a:solidFill>
                <a:schemeClr val="bg1"/>
              </a:solidFill>
            </a:endParaRPr>
          </a:p>
          <a:p>
            <a:pPr algn="l"/>
            <a:r>
              <a:rPr lang="en-US" altLang="zh-CN">
                <a:solidFill>
                  <a:schemeClr val="bg1"/>
                </a:solidFill>
              </a:rPr>
              <a:t>   3</a:t>
            </a:r>
            <a:r>
              <a:rPr lang="zh-CN" altLang="en-US">
                <a:solidFill>
                  <a:schemeClr val="bg1"/>
                </a:solidFill>
              </a:rPr>
              <a:t>、首页主体模块组件</a:t>
            </a:r>
            <a:endParaRPr lang="zh-CN" altLang="en-US">
              <a:solidFill>
                <a:schemeClr val="bg1"/>
              </a:solidFill>
            </a:endParaRPr>
          </a:p>
          <a:p>
            <a:pPr algn="l"/>
            <a:r>
              <a:rPr lang="en-US" altLang="zh-CN">
                <a:solidFill>
                  <a:schemeClr val="bg1"/>
                </a:solidFill>
              </a:rPr>
              <a:t>	</a:t>
            </a:r>
            <a:r>
              <a:rPr lang="zh-CN" altLang="en-US">
                <a:solidFill>
                  <a:schemeClr val="bg1"/>
                </a:solidFill>
              </a:rPr>
              <a:t>HomeContent</a:t>
            </a:r>
            <a:endParaRPr lang="zh-CN" altLang="en-US">
              <a:solidFill>
                <a:schemeClr val="bg1"/>
              </a:solidFill>
            </a:endParaRPr>
          </a:p>
          <a:p>
            <a:pPr algn="l"/>
            <a:r>
              <a:rPr lang="en-US" altLang="zh-CN">
                <a:solidFill>
                  <a:schemeClr val="bg1"/>
                </a:solidFill>
              </a:rPr>
              <a:t>   4</a:t>
            </a:r>
            <a:r>
              <a:rPr lang="zh-CN" altLang="en-US">
                <a:solidFill>
                  <a:schemeClr val="bg1"/>
                </a:solidFill>
              </a:rPr>
              <a:t>、鲜花列表组件</a:t>
            </a:r>
            <a:endParaRPr lang="zh-CN" altLang="en-US">
              <a:solidFill>
                <a:schemeClr val="bg1"/>
              </a:solidFill>
            </a:endParaRPr>
          </a:p>
          <a:p>
            <a:pPr algn="l"/>
            <a:r>
              <a:rPr lang="en-US" altLang="zh-CN">
                <a:solidFill>
                  <a:schemeClr val="bg1"/>
                </a:solidFill>
              </a:rPr>
              <a:t>	</a:t>
            </a:r>
            <a:r>
              <a:rPr lang="zh-CN" altLang="en-US">
                <a:solidFill>
                  <a:schemeClr val="bg1"/>
                </a:solidFill>
              </a:rPr>
              <a:t>FlowerList</a:t>
            </a:r>
            <a:endParaRPr lang="zh-CN" altLang="en-US">
              <a:solidFill>
                <a:schemeClr val="bg1"/>
              </a:solidFill>
            </a:endParaRPr>
          </a:p>
        </p:txBody>
      </p:sp>
      <p:sp>
        <p:nvSpPr>
          <p:cNvPr id="9" name="文本框 8"/>
          <p:cNvSpPr txBox="1"/>
          <p:nvPr/>
        </p:nvSpPr>
        <p:spPr>
          <a:xfrm>
            <a:off x="6370320" y="5525770"/>
            <a:ext cx="2697480" cy="368300"/>
          </a:xfrm>
          <a:prstGeom prst="rect">
            <a:avLst/>
          </a:prstGeom>
          <a:noFill/>
        </p:spPr>
        <p:txBody>
          <a:bodyPr wrap="none" rtlCol="0">
            <a:spAutoFit/>
          </a:bodyPr>
          <a:p>
            <a:r>
              <a:rPr lang="zh-CN" altLang="en-US">
                <a:solidFill>
                  <a:schemeClr val="bg1"/>
                </a:solidFill>
              </a:rPr>
              <a:t>文件名以多个单词组成！</a:t>
            </a:r>
            <a:endParaRPr lang="en-US" altLang="zh-CN">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3186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路由的配置和使用</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492250" y="1443990"/>
            <a:ext cx="4257675" cy="4799965"/>
          </a:xfrm>
          <a:prstGeom prst="rect">
            <a:avLst/>
          </a:prstGeom>
          <a:noFill/>
        </p:spPr>
        <p:txBody>
          <a:bodyPr wrap="none" rtlCol="0">
            <a:spAutoFit/>
          </a:bodyPr>
          <a:p>
            <a:pPr algn="l"/>
            <a:r>
              <a:rPr lang="zh-CN" altLang="en-US">
                <a:solidFill>
                  <a:schemeClr val="bg1"/>
                </a:solidFill>
              </a:rPr>
              <a:t>一、路由的作用</a:t>
            </a:r>
            <a:endParaRPr lang="zh-CN" altLang="en-US">
              <a:solidFill>
                <a:schemeClr val="bg1"/>
              </a:solidFill>
            </a:endParaRPr>
          </a:p>
          <a:p>
            <a:pPr algn="l"/>
            <a:r>
              <a:rPr lang="en-US" altLang="zh-CN">
                <a:solidFill>
                  <a:schemeClr val="bg1"/>
                </a:solidFill>
              </a:rPr>
              <a:t>   </a:t>
            </a:r>
            <a:r>
              <a:rPr lang="en-US">
                <a:solidFill>
                  <a:schemeClr val="bg1"/>
                </a:solidFill>
              </a:rPr>
              <a:t>URL</a:t>
            </a:r>
            <a:r>
              <a:rPr lang="zh-CN" altLang="en-US">
                <a:solidFill>
                  <a:schemeClr val="bg1"/>
                </a:solidFill>
              </a:rPr>
              <a:t>地址和页面的适配</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二、安装命令</a:t>
            </a:r>
            <a:endParaRPr lang="zh-CN" altLang="en-US">
              <a:solidFill>
                <a:schemeClr val="bg1"/>
              </a:solidFill>
            </a:endParaRPr>
          </a:p>
          <a:p>
            <a:pPr algn="l"/>
            <a:r>
              <a:rPr lang="en-US" altLang="zh-CN">
                <a:solidFill>
                  <a:schemeClr val="bg1"/>
                </a:solidFill>
              </a:rPr>
              <a:t>   </a:t>
            </a:r>
            <a:r>
              <a:rPr lang="zh-CN" altLang="en-US">
                <a:solidFill>
                  <a:schemeClr val="bg1"/>
                </a:solidFill>
              </a:rPr>
              <a:t>npm install vue-router@next  --save</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三、新建相关页面</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四、</a:t>
            </a:r>
            <a:r>
              <a:rPr lang="en-US" altLang="zh-CN">
                <a:solidFill>
                  <a:schemeClr val="bg1"/>
                </a:solidFill>
              </a:rPr>
              <a:t>s</a:t>
            </a:r>
            <a:r>
              <a:rPr lang="en-US" altLang="zh-CN">
                <a:solidFill>
                  <a:schemeClr val="bg1"/>
                </a:solidFill>
              </a:rPr>
              <a:t>rc</a:t>
            </a:r>
            <a:r>
              <a:rPr lang="zh-CN" altLang="en-US">
                <a:solidFill>
                  <a:schemeClr val="bg1"/>
                </a:solidFill>
              </a:rPr>
              <a:t>目录下新建路由文件routes.ts</a:t>
            </a:r>
            <a:endParaRPr lang="zh-CN" altLang="en-US">
              <a:solidFill>
                <a:schemeClr val="bg1"/>
              </a:solidFill>
            </a:endParaRPr>
          </a:p>
          <a:p>
            <a:pPr algn="l"/>
            <a:r>
              <a:rPr lang="en-US" altLang="zh-CN">
                <a:solidFill>
                  <a:schemeClr val="bg1"/>
                </a:solidFill>
              </a:rPr>
              <a:t>   </a:t>
            </a:r>
            <a:r>
              <a:rPr lang="zh-CN" altLang="en-US">
                <a:solidFill>
                  <a:schemeClr val="bg1"/>
                </a:solidFill>
              </a:rPr>
              <a:t>按右侧代码块写入页面和路由映射关系</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三、项目中导入</a:t>
            </a:r>
            <a:endParaRPr lang="zh-CN" altLang="en-US">
              <a:solidFill>
                <a:schemeClr val="bg1"/>
              </a:solidFill>
            </a:endParaRPr>
          </a:p>
          <a:p>
            <a:pPr algn="l"/>
            <a:r>
              <a:rPr lang="en-US" altLang="zh-CN">
                <a:solidFill>
                  <a:schemeClr val="bg1"/>
                </a:solidFill>
              </a:rPr>
              <a:t>   </a:t>
            </a:r>
            <a:r>
              <a:rPr lang="zh-CN" altLang="en-US">
                <a:solidFill>
                  <a:schemeClr val="bg1"/>
                </a:solidFill>
              </a:rPr>
              <a:t>import router from './routes'</a:t>
            </a:r>
            <a:endParaRPr lang="zh-CN" altLang="en-US">
              <a:solidFill>
                <a:schemeClr val="bg1"/>
              </a:solidFill>
            </a:endParaRPr>
          </a:p>
          <a:p>
            <a:pPr algn="l"/>
            <a:r>
              <a:rPr lang="en-US" altLang="zh-CN">
                <a:solidFill>
                  <a:schemeClr val="bg1"/>
                </a:solidFill>
              </a:rPr>
              <a:t>   </a:t>
            </a:r>
            <a:r>
              <a:rPr lang="zh-CN" altLang="en-US">
                <a:solidFill>
                  <a:schemeClr val="bg1"/>
                </a:solidFill>
              </a:rPr>
              <a:t>app.use(store)</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四、在</a:t>
            </a:r>
            <a:r>
              <a:rPr lang="en-US" altLang="zh-CN">
                <a:solidFill>
                  <a:schemeClr val="bg1"/>
                </a:solidFill>
              </a:rPr>
              <a:t>App.vue</a:t>
            </a:r>
            <a:r>
              <a:rPr lang="zh-CN" altLang="en-US">
                <a:solidFill>
                  <a:schemeClr val="bg1"/>
                </a:solidFill>
              </a:rPr>
              <a:t>里面加上路由标签</a:t>
            </a:r>
            <a:endParaRPr lang="zh-CN" altLang="en-US">
              <a:solidFill>
                <a:schemeClr val="bg1"/>
              </a:solidFill>
            </a:endParaRPr>
          </a:p>
          <a:p>
            <a:pPr algn="l"/>
            <a:r>
              <a:rPr lang="zh-CN" altLang="en-US">
                <a:solidFill>
                  <a:schemeClr val="bg1"/>
                </a:solidFill>
              </a:rPr>
              <a:t>&lt;router-view&gt;&lt;/router-view&gt;</a:t>
            </a:r>
            <a:endParaRPr lang="zh-CN" altLang="en-US">
              <a:solidFill>
                <a:schemeClr val="bg1"/>
              </a:solidFill>
            </a:endParaRPr>
          </a:p>
        </p:txBody>
      </p:sp>
      <p:sp>
        <p:nvSpPr>
          <p:cNvPr id="8" name="文本框 7"/>
          <p:cNvSpPr txBox="1"/>
          <p:nvPr/>
        </p:nvSpPr>
        <p:spPr>
          <a:xfrm>
            <a:off x="6069965" y="3655695"/>
            <a:ext cx="5901690" cy="2861310"/>
          </a:xfrm>
          <a:prstGeom prst="rect">
            <a:avLst/>
          </a:prstGeom>
          <a:noFill/>
        </p:spPr>
        <p:txBody>
          <a:bodyPr wrap="square" rtlCol="0">
            <a:spAutoFit/>
          </a:bodyPr>
          <a:p>
            <a:pPr algn="l"/>
            <a:r>
              <a:rPr lang="zh-CN" altLang="en-US">
                <a:solidFill>
                  <a:schemeClr val="bg1"/>
                </a:solidFill>
              </a:rPr>
              <a:t>import {createRouter,createWebHistory} from 'vue-router'</a:t>
            </a:r>
            <a:endParaRPr lang="zh-CN" altLang="en-US">
              <a:solidFill>
                <a:schemeClr val="bg1"/>
              </a:solidFill>
            </a:endParaRPr>
          </a:p>
          <a:p>
            <a:pPr algn="l"/>
            <a:r>
              <a:rPr lang="zh-CN" altLang="en-US">
                <a:solidFill>
                  <a:schemeClr val="bg1"/>
                </a:solidFill>
              </a:rPr>
              <a:t>import HomePage from "./views/HomePage.vue"</a:t>
            </a:r>
            <a:endParaRPr lang="zh-CN" altLang="en-US">
              <a:solidFill>
                <a:schemeClr val="bg1"/>
              </a:solidFill>
            </a:endParaRPr>
          </a:p>
          <a:p>
            <a:pPr algn="l"/>
            <a:r>
              <a:rPr lang="zh-CN" altLang="en-US">
                <a:solidFill>
                  <a:schemeClr val="bg1"/>
                </a:solidFill>
              </a:rPr>
              <a:t>import LoveFlower from "./views/LoveFlower.vue"  </a:t>
            </a:r>
            <a:endParaRPr lang="zh-CN" altLang="en-US">
              <a:solidFill>
                <a:schemeClr val="bg1"/>
              </a:solidFill>
            </a:endParaRPr>
          </a:p>
          <a:p>
            <a:pPr algn="l"/>
            <a:r>
              <a:rPr lang="zh-CN" altLang="en-US">
                <a:solidFill>
                  <a:schemeClr val="bg1"/>
                </a:solidFill>
              </a:rPr>
              <a:t>const router = createRouter({</a:t>
            </a:r>
            <a:endParaRPr lang="zh-CN" altLang="en-US">
              <a:solidFill>
                <a:schemeClr val="bg1"/>
              </a:solidFill>
            </a:endParaRPr>
          </a:p>
          <a:p>
            <a:pPr algn="l"/>
            <a:r>
              <a:rPr lang="zh-CN" altLang="en-US">
                <a:solidFill>
                  <a:schemeClr val="bg1"/>
                </a:solidFill>
              </a:rPr>
              <a:t>  history: createWebHistory(),</a:t>
            </a:r>
            <a:endParaRPr lang="zh-CN" altLang="en-US">
              <a:solidFill>
                <a:schemeClr val="bg1"/>
              </a:solidFill>
            </a:endParaRPr>
          </a:p>
          <a:p>
            <a:pPr algn="l"/>
            <a:r>
              <a:rPr lang="zh-CN" altLang="en-US">
                <a:solidFill>
                  <a:schemeClr val="bg1"/>
                </a:solidFill>
              </a:rPr>
              <a:t>  routes: [</a:t>
            </a:r>
            <a:endParaRPr lang="zh-CN" altLang="en-US">
              <a:solidFill>
                <a:schemeClr val="bg1"/>
              </a:solidFill>
            </a:endParaRPr>
          </a:p>
          <a:p>
            <a:pPr algn="l"/>
            <a:r>
              <a:rPr lang="zh-CN" altLang="en-US">
                <a:solidFill>
                  <a:schemeClr val="bg1"/>
                </a:solidFill>
              </a:rPr>
              <a:t>    { path: '/', component: HomePage },</a:t>
            </a:r>
            <a:endParaRPr lang="zh-CN" altLang="en-US">
              <a:solidFill>
                <a:schemeClr val="bg1"/>
              </a:solidFill>
            </a:endParaRPr>
          </a:p>
          <a:p>
            <a:pPr algn="l"/>
            <a:r>
              <a:rPr lang="zh-CN" altLang="en-US">
                <a:solidFill>
                  <a:schemeClr val="bg1"/>
                </a:solidFill>
              </a:rPr>
              <a:t>    { path: '/loveflower', component: LoveFlower },   ],</a:t>
            </a:r>
            <a:endParaRPr lang="zh-CN" altLang="en-US">
              <a:solidFill>
                <a:schemeClr val="bg1"/>
              </a:solidFill>
            </a:endParaRPr>
          </a:p>
          <a:p>
            <a:pPr algn="l"/>
            <a:r>
              <a:rPr lang="zh-CN" altLang="en-US">
                <a:solidFill>
                  <a:schemeClr val="bg1"/>
                </a:solidFill>
              </a:rPr>
              <a:t>})</a:t>
            </a:r>
            <a:endParaRPr lang="zh-CN" altLang="en-US">
              <a:solidFill>
                <a:schemeClr val="bg1"/>
              </a:solidFill>
            </a:endParaRPr>
          </a:p>
          <a:p>
            <a:pPr algn="l"/>
            <a:r>
              <a:rPr lang="zh-CN" altLang="en-US">
                <a:solidFill>
                  <a:schemeClr val="bg1"/>
                </a:solidFill>
              </a:rPr>
              <a:t>export default router</a:t>
            </a:r>
            <a:endParaRPr lang="zh-CN"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3506" y="136088"/>
            <a:ext cx="11945938" cy="6587094"/>
            <a:chOff x="200025" y="409575"/>
            <a:chExt cx="11791950" cy="5600700"/>
          </a:xfrm>
        </p:grpSpPr>
        <p:sp>
          <p:nvSpPr>
            <p:cNvPr id="4" name="矩形 3"/>
            <p:cNvSpPr/>
            <p:nvPr/>
          </p:nvSpPr>
          <p:spPr>
            <a:xfrm>
              <a:off x="218952"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971165" y="461645"/>
            <a:ext cx="62496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网站头部和尾部的开发以及组件的使用</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3723005" y="1536700"/>
            <a:ext cx="4530090" cy="3784600"/>
          </a:xfrm>
          <a:prstGeom prst="rect">
            <a:avLst/>
          </a:prstGeom>
          <a:noFill/>
        </p:spPr>
        <p:txBody>
          <a:bodyPr wrap="square" rtlCol="0">
            <a:spAutoFit/>
          </a:bodyPr>
          <a:p>
            <a:r>
              <a:rPr lang="zh-CN" altLang="en-US" sz="1200">
                <a:solidFill>
                  <a:schemeClr val="bg1"/>
                </a:solidFill>
              </a:rPr>
              <a:t>&lt;template&gt;</a:t>
            </a:r>
            <a:endParaRPr lang="zh-CN" altLang="en-US" sz="1200">
              <a:solidFill>
                <a:schemeClr val="bg1"/>
              </a:solidFill>
            </a:endParaRPr>
          </a:p>
          <a:p>
            <a:r>
              <a:rPr lang="zh-CN" altLang="en-US" sz="1200">
                <a:solidFill>
                  <a:schemeClr val="bg1"/>
                </a:solidFill>
              </a:rPr>
              <a:t>  &lt;HeaderCom /&gt;</a:t>
            </a:r>
            <a:endParaRPr lang="zh-CN" altLang="en-US" sz="1200">
              <a:solidFill>
                <a:schemeClr val="bg1"/>
              </a:solidFill>
            </a:endParaRPr>
          </a:p>
          <a:p>
            <a:r>
              <a:rPr lang="zh-CN" altLang="en-US" sz="1200">
                <a:solidFill>
                  <a:schemeClr val="bg1"/>
                </a:solidFill>
              </a:rPr>
              <a:t>  &lt;router-view&gt;&lt;/router-view&gt;</a:t>
            </a:r>
            <a:endParaRPr lang="zh-CN" altLang="en-US" sz="1200">
              <a:solidFill>
                <a:schemeClr val="bg1"/>
              </a:solidFill>
            </a:endParaRPr>
          </a:p>
          <a:p>
            <a:r>
              <a:rPr lang="zh-CN" altLang="en-US" sz="1200">
                <a:solidFill>
                  <a:schemeClr val="bg1"/>
                </a:solidFill>
              </a:rPr>
              <a:t>  &lt;FooterCom /&gt;</a:t>
            </a:r>
            <a:endParaRPr lang="zh-CN" altLang="en-US" sz="1200">
              <a:solidFill>
                <a:schemeClr val="bg1"/>
              </a:solidFill>
            </a:endParaRPr>
          </a:p>
          <a:p>
            <a:r>
              <a:rPr lang="zh-CN" altLang="en-US" sz="1200">
                <a:solidFill>
                  <a:schemeClr val="bg1"/>
                </a:solidFill>
              </a:rPr>
              <a:t>&lt;/template&gt;</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&lt;script lang="ts" setup&gt;</a:t>
            </a:r>
            <a:endParaRPr lang="zh-CN" altLang="en-US" sz="1200">
              <a:solidFill>
                <a:schemeClr val="bg1"/>
              </a:solidFill>
            </a:endParaRPr>
          </a:p>
          <a:p>
            <a:r>
              <a:rPr lang="zh-CN" altLang="en-US" sz="1200">
                <a:solidFill>
                  <a:schemeClr val="bg1"/>
                </a:solidFill>
              </a:rPr>
              <a:t>import HeaderCom from "./components/HeaderCom.vue";</a:t>
            </a:r>
            <a:endParaRPr lang="zh-CN" altLang="en-US" sz="1200">
              <a:solidFill>
                <a:schemeClr val="bg1"/>
              </a:solidFill>
            </a:endParaRPr>
          </a:p>
          <a:p>
            <a:r>
              <a:rPr lang="zh-CN" altLang="en-US" sz="1200">
                <a:solidFill>
                  <a:schemeClr val="bg1"/>
                </a:solidFill>
              </a:rPr>
              <a:t>import FooterCom from "./components/FooterCom.vue";</a:t>
            </a:r>
            <a:endParaRPr lang="zh-CN" altLang="en-US" sz="1200">
              <a:solidFill>
                <a:schemeClr val="bg1"/>
              </a:solidFill>
            </a:endParaRPr>
          </a:p>
          <a:p>
            <a:r>
              <a:rPr lang="zh-CN" altLang="en-US" sz="1200">
                <a:solidFill>
                  <a:schemeClr val="bg1"/>
                </a:solidFill>
              </a:rPr>
              <a:t>&lt;/script&gt;</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&lt;style&gt;</a:t>
            </a:r>
            <a:endParaRPr lang="zh-CN" altLang="en-US" sz="1200">
              <a:solidFill>
                <a:schemeClr val="bg1"/>
              </a:solidFill>
            </a:endParaRPr>
          </a:p>
          <a:p>
            <a:r>
              <a:rPr lang="zh-CN" altLang="en-US" sz="1200">
                <a:solidFill>
                  <a:schemeClr val="bg1"/>
                </a:solidFill>
              </a:rPr>
              <a:t>#app {</a:t>
            </a:r>
            <a:endParaRPr lang="zh-CN" altLang="en-US" sz="1200">
              <a:solidFill>
                <a:schemeClr val="bg1"/>
              </a:solidFill>
            </a:endParaRPr>
          </a:p>
          <a:p>
            <a:r>
              <a:rPr lang="zh-CN" altLang="en-US" sz="1200">
                <a:solidFill>
                  <a:schemeClr val="bg1"/>
                </a:solidFill>
              </a:rPr>
              <a:t>  font-family: Avenir, Helvetica, Arial, sans-serif;</a:t>
            </a:r>
            <a:endParaRPr lang="zh-CN" altLang="en-US" sz="1200">
              <a:solidFill>
                <a:schemeClr val="bg1"/>
              </a:solidFill>
            </a:endParaRPr>
          </a:p>
          <a:p>
            <a:r>
              <a:rPr lang="zh-CN" altLang="en-US" sz="1200">
                <a:solidFill>
                  <a:schemeClr val="bg1"/>
                </a:solidFill>
              </a:rPr>
              <a:t>  -webkit-font-smoothing: antialiased;</a:t>
            </a:r>
            <a:endParaRPr lang="zh-CN" altLang="en-US" sz="1200">
              <a:solidFill>
                <a:schemeClr val="bg1"/>
              </a:solidFill>
            </a:endParaRPr>
          </a:p>
          <a:p>
            <a:r>
              <a:rPr lang="zh-CN" altLang="en-US" sz="1200">
                <a:solidFill>
                  <a:schemeClr val="bg1"/>
                </a:solidFill>
              </a:rPr>
              <a:t>  -moz-osx-font-smoothing: grayscale;</a:t>
            </a:r>
            <a:endParaRPr lang="zh-CN" altLang="en-US" sz="1200">
              <a:solidFill>
                <a:schemeClr val="bg1"/>
              </a:solidFill>
            </a:endParaRPr>
          </a:p>
          <a:p>
            <a:r>
              <a:rPr lang="zh-CN" altLang="en-US" sz="1200">
                <a:solidFill>
                  <a:schemeClr val="bg1"/>
                </a:solidFill>
              </a:rPr>
              <a:t>  text-align: center;</a:t>
            </a:r>
            <a:endParaRPr lang="zh-CN" altLang="en-US" sz="1200">
              <a:solidFill>
                <a:schemeClr val="bg1"/>
              </a:solidFill>
            </a:endParaRPr>
          </a:p>
          <a:p>
            <a:r>
              <a:rPr lang="zh-CN" altLang="en-US" sz="1200">
                <a:solidFill>
                  <a:schemeClr val="bg1"/>
                </a:solidFill>
              </a:rPr>
              <a:t>  color: #2c3e50;</a:t>
            </a:r>
            <a:endParaRPr lang="zh-CN" altLang="en-US" sz="1200">
              <a:solidFill>
                <a:schemeClr val="bg1"/>
              </a:solidFill>
            </a:endParaRPr>
          </a:p>
          <a:p>
            <a:r>
              <a:rPr lang="zh-CN" altLang="en-US" sz="1200">
                <a:solidFill>
                  <a:schemeClr val="bg1"/>
                </a:solidFill>
              </a:rPr>
              <a:t>}</a:t>
            </a:r>
            <a:endParaRPr lang="zh-CN" altLang="en-US" sz="1200">
              <a:solidFill>
                <a:schemeClr val="bg1"/>
              </a:solidFill>
            </a:endParaRPr>
          </a:p>
          <a:p>
            <a:r>
              <a:rPr lang="zh-CN" altLang="en-US" sz="1200">
                <a:solidFill>
                  <a:schemeClr val="bg1"/>
                </a:solidFill>
              </a:rPr>
              <a:t>&lt;/style&gt;</a:t>
            </a:r>
            <a:endParaRPr lang="zh-CN" altLang="en-US" sz="1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971165" y="521970"/>
            <a:ext cx="62496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菜单栏控件的使用，结合路由实现切换</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531620" y="2414905"/>
            <a:ext cx="9304020" cy="2030095"/>
          </a:xfrm>
          <a:prstGeom prst="rect">
            <a:avLst/>
          </a:prstGeom>
          <a:noFill/>
        </p:spPr>
        <p:txBody>
          <a:bodyPr wrap="none" rtlCol="0">
            <a:spAutoFit/>
          </a:bodyPr>
          <a:p>
            <a:pPr algn="l"/>
            <a:r>
              <a:rPr lang="zh-CN" altLang="en-US">
                <a:solidFill>
                  <a:schemeClr val="bg1"/>
                </a:solidFill>
              </a:rPr>
              <a:t>&lt;el-menu :default-active="activeIndex" class="el-menu-header" mode="horizontal" router&gt;</a:t>
            </a:r>
            <a:endParaRPr lang="zh-CN" altLang="en-US">
              <a:solidFill>
                <a:schemeClr val="bg1"/>
              </a:solidFill>
            </a:endParaRPr>
          </a:p>
          <a:p>
            <a:pPr algn="l"/>
            <a:r>
              <a:rPr lang="zh-CN" altLang="en-US">
                <a:solidFill>
                  <a:schemeClr val="bg1"/>
                </a:solidFill>
              </a:rPr>
              <a:t>          &lt;el-menu-item index="/"&gt;首页&lt;/el-menu-item&gt;</a:t>
            </a:r>
            <a:endParaRPr lang="zh-CN" altLang="en-US">
              <a:solidFill>
                <a:schemeClr val="bg1"/>
              </a:solidFill>
            </a:endParaRPr>
          </a:p>
          <a:p>
            <a:pPr algn="l"/>
            <a:r>
              <a:rPr lang="zh-CN" altLang="en-US">
                <a:solidFill>
                  <a:schemeClr val="bg1"/>
                </a:solidFill>
              </a:rPr>
              <a:t>          &lt;el-menu-item index="/loveflower"&gt;爱情鲜花&lt;/el-menu-item&gt;</a:t>
            </a:r>
            <a:endParaRPr lang="zh-CN" altLang="en-US">
              <a:solidFill>
                <a:schemeClr val="bg1"/>
              </a:solidFill>
            </a:endParaRPr>
          </a:p>
          <a:p>
            <a:pPr algn="l"/>
            <a:r>
              <a:rPr lang="zh-CN" altLang="en-US">
                <a:solidFill>
                  <a:schemeClr val="bg1"/>
                </a:solidFill>
              </a:rPr>
              <a:t>          &lt;el-menu-item index="/birthdayflower"&gt;生日鲜花&lt;/el-menu-item&gt;</a:t>
            </a:r>
            <a:endParaRPr lang="zh-CN" altLang="en-US">
              <a:solidFill>
                <a:schemeClr val="bg1"/>
              </a:solidFill>
            </a:endParaRPr>
          </a:p>
          <a:p>
            <a:pPr algn="l"/>
            <a:r>
              <a:rPr lang="zh-CN" altLang="en-US">
                <a:solidFill>
                  <a:schemeClr val="bg1"/>
                </a:solidFill>
              </a:rPr>
              <a:t>          &lt;el-menu-item index="/friendflower"&gt;友情鲜花&lt;/el-menu-item&gt;</a:t>
            </a:r>
            <a:endParaRPr lang="zh-CN" altLang="en-US">
              <a:solidFill>
                <a:schemeClr val="bg1"/>
              </a:solidFill>
            </a:endParaRPr>
          </a:p>
          <a:p>
            <a:pPr algn="l"/>
            <a:r>
              <a:rPr lang="zh-CN" altLang="en-US">
                <a:solidFill>
                  <a:schemeClr val="bg1"/>
                </a:solidFill>
              </a:rPr>
              <a:t>          &lt;el-menu-item index="/weddingflower"&gt;婚庆鲜花&lt;/el-menu-item&gt;</a:t>
            </a:r>
            <a:endParaRPr lang="zh-CN" altLang="en-US">
              <a:solidFill>
                <a:schemeClr val="bg1"/>
              </a:solidFill>
            </a:endParaRPr>
          </a:p>
          <a:p>
            <a:pPr algn="l"/>
            <a:r>
              <a:rPr lang="zh-CN" altLang="en-US">
                <a:solidFill>
                  <a:schemeClr val="bg1"/>
                </a:solidFill>
              </a:rPr>
              <a:t>&lt;/el-menu&gt;</a:t>
            </a:r>
            <a:endParaRPr lang="zh-CN"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971165" y="581660"/>
            <a:ext cx="62496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首页之banner轮播图的实现</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162050" y="1520190"/>
            <a:ext cx="6023610" cy="3230245"/>
          </a:xfrm>
          <a:prstGeom prst="rect">
            <a:avLst/>
          </a:prstGeom>
          <a:noFill/>
        </p:spPr>
        <p:txBody>
          <a:bodyPr wrap="none" rtlCol="0">
            <a:spAutoFit/>
          </a:bodyPr>
          <a:p>
            <a:pPr algn="l"/>
            <a:r>
              <a:rPr lang="zh-CN" altLang="en-US" sz="1200">
                <a:solidFill>
                  <a:schemeClr val="bg1"/>
                </a:solidFill>
              </a:rPr>
              <a:t>&lt;el-carousel height="150px"&gt;</a:t>
            </a:r>
            <a:endParaRPr lang="zh-CN" altLang="en-US" sz="1200">
              <a:solidFill>
                <a:schemeClr val="bg1"/>
              </a:solidFill>
            </a:endParaRPr>
          </a:p>
          <a:p>
            <a:pPr algn="l"/>
            <a:r>
              <a:rPr lang="zh-CN" altLang="en-US" sz="1200">
                <a:solidFill>
                  <a:schemeClr val="bg1"/>
                </a:solidFill>
              </a:rPr>
              <a:t>            &lt;el-carousel-item &gt;</a:t>
            </a:r>
            <a:endParaRPr lang="zh-CN" altLang="en-US" sz="1200">
              <a:solidFill>
                <a:schemeClr val="bg1"/>
              </a:solidFill>
            </a:endParaRPr>
          </a:p>
          <a:p>
            <a:pPr algn="l"/>
            <a:r>
              <a:rPr lang="zh-CN" altLang="en-US" sz="1200">
                <a:solidFill>
                  <a:schemeClr val="bg1"/>
                </a:solidFill>
              </a:rPr>
              <a:t>                &lt;el-link target="_blank"&gt;</a:t>
            </a:r>
            <a:endParaRPr lang="zh-CN" altLang="en-US" sz="1200">
              <a:solidFill>
                <a:schemeClr val="bg1"/>
              </a:solidFill>
            </a:endParaRPr>
          </a:p>
          <a:p>
            <a:pPr algn="l"/>
            <a:r>
              <a:rPr lang="zh-CN" altLang="en-US" sz="1200">
                <a:solidFill>
                  <a:schemeClr val="bg1"/>
                </a:solidFill>
              </a:rPr>
              <a:t>                    &lt;el-image src="/images/banners/21_birthday_banner_pc.jpg"&gt;&lt;/el-image&gt;</a:t>
            </a:r>
            <a:endParaRPr lang="zh-CN" altLang="en-US" sz="1200">
              <a:solidFill>
                <a:schemeClr val="bg1"/>
              </a:solidFill>
            </a:endParaRPr>
          </a:p>
          <a:p>
            <a:pPr algn="l"/>
            <a:r>
              <a:rPr lang="zh-CN" altLang="en-US" sz="1200">
                <a:solidFill>
                  <a:schemeClr val="bg1"/>
                </a:solidFill>
              </a:rPr>
              <a:t>                &lt;/el-link&gt;</a:t>
            </a:r>
            <a:endParaRPr lang="zh-CN" altLang="en-US" sz="1200">
              <a:solidFill>
                <a:schemeClr val="bg1"/>
              </a:solidFill>
            </a:endParaRPr>
          </a:p>
          <a:p>
            <a:pPr algn="l"/>
            <a:r>
              <a:rPr lang="zh-CN" altLang="en-US" sz="1200">
                <a:solidFill>
                  <a:schemeClr val="bg1"/>
                </a:solidFill>
              </a:rPr>
              <a:t>            &lt;/el-carousel-item&gt;</a:t>
            </a:r>
            <a:endParaRPr lang="zh-CN" altLang="en-US" sz="1200">
              <a:solidFill>
                <a:schemeClr val="bg1"/>
              </a:solidFill>
            </a:endParaRPr>
          </a:p>
          <a:p>
            <a:pPr algn="l"/>
            <a:r>
              <a:rPr lang="zh-CN" altLang="en-US" sz="1200">
                <a:solidFill>
                  <a:schemeClr val="bg1"/>
                </a:solidFill>
              </a:rPr>
              <a:t>            &lt;el-carousel-item &gt;</a:t>
            </a:r>
            <a:endParaRPr lang="zh-CN" altLang="en-US" sz="1200">
              <a:solidFill>
                <a:schemeClr val="bg1"/>
              </a:solidFill>
            </a:endParaRPr>
          </a:p>
          <a:p>
            <a:pPr algn="l"/>
            <a:r>
              <a:rPr lang="zh-CN" altLang="en-US" sz="1200">
                <a:solidFill>
                  <a:schemeClr val="bg1"/>
                </a:solidFill>
              </a:rPr>
              <a:t>                &lt;el-link target="_blank"&gt;</a:t>
            </a:r>
            <a:endParaRPr lang="zh-CN" altLang="en-US" sz="1200">
              <a:solidFill>
                <a:schemeClr val="bg1"/>
              </a:solidFill>
            </a:endParaRPr>
          </a:p>
          <a:p>
            <a:pPr algn="l"/>
            <a:r>
              <a:rPr lang="zh-CN" altLang="en-US" sz="1200">
                <a:solidFill>
                  <a:schemeClr val="bg1"/>
                </a:solidFill>
              </a:rPr>
              <a:t>                    &lt;el-image src="/images/banners/21_brand_banner_pc.jpg"&gt;&lt;/el-image&gt;</a:t>
            </a:r>
            <a:endParaRPr lang="zh-CN" altLang="en-US" sz="1200">
              <a:solidFill>
                <a:schemeClr val="bg1"/>
              </a:solidFill>
            </a:endParaRPr>
          </a:p>
          <a:p>
            <a:pPr algn="l"/>
            <a:r>
              <a:rPr lang="zh-CN" altLang="en-US" sz="1200">
                <a:solidFill>
                  <a:schemeClr val="bg1"/>
                </a:solidFill>
              </a:rPr>
              <a:t>                &lt;/el-link&gt;</a:t>
            </a:r>
            <a:endParaRPr lang="zh-CN" altLang="en-US" sz="1200">
              <a:solidFill>
                <a:schemeClr val="bg1"/>
              </a:solidFill>
            </a:endParaRPr>
          </a:p>
          <a:p>
            <a:pPr algn="l"/>
            <a:r>
              <a:rPr lang="zh-CN" altLang="en-US" sz="1200">
                <a:solidFill>
                  <a:schemeClr val="bg1"/>
                </a:solidFill>
              </a:rPr>
              <a:t>            &lt;/el-carousel-item&gt;</a:t>
            </a:r>
            <a:endParaRPr lang="zh-CN" altLang="en-US" sz="1200">
              <a:solidFill>
                <a:schemeClr val="bg1"/>
              </a:solidFill>
            </a:endParaRPr>
          </a:p>
          <a:p>
            <a:pPr algn="l"/>
            <a:r>
              <a:rPr lang="zh-CN" altLang="en-US" sz="1200">
                <a:solidFill>
                  <a:schemeClr val="bg1"/>
                </a:solidFill>
              </a:rPr>
              <a:t>            &lt;el-carousel-item &gt;</a:t>
            </a:r>
            <a:endParaRPr lang="zh-CN" altLang="en-US" sz="1200">
              <a:solidFill>
                <a:schemeClr val="bg1"/>
              </a:solidFill>
            </a:endParaRPr>
          </a:p>
          <a:p>
            <a:pPr algn="l"/>
            <a:r>
              <a:rPr lang="zh-CN" altLang="en-US" sz="1200">
                <a:solidFill>
                  <a:schemeClr val="bg1"/>
                </a:solidFill>
              </a:rPr>
              <a:t>                &lt;el-link target="_blank"&gt;</a:t>
            </a:r>
            <a:endParaRPr lang="zh-CN" altLang="en-US" sz="1200">
              <a:solidFill>
                <a:schemeClr val="bg1"/>
              </a:solidFill>
            </a:endParaRPr>
          </a:p>
          <a:p>
            <a:pPr algn="l"/>
            <a:r>
              <a:rPr lang="zh-CN" altLang="en-US" sz="1200">
                <a:solidFill>
                  <a:schemeClr val="bg1"/>
                </a:solidFill>
              </a:rPr>
              <a:t>                    &lt;el-image src="/images/banners/21_syz_banner_pc.jpg"&gt;&lt;/el-image&gt;</a:t>
            </a:r>
            <a:endParaRPr lang="zh-CN" altLang="en-US" sz="1200">
              <a:solidFill>
                <a:schemeClr val="bg1"/>
              </a:solidFill>
            </a:endParaRPr>
          </a:p>
          <a:p>
            <a:pPr algn="l"/>
            <a:r>
              <a:rPr lang="zh-CN" altLang="en-US" sz="1200">
                <a:solidFill>
                  <a:schemeClr val="bg1"/>
                </a:solidFill>
              </a:rPr>
              <a:t>                &lt;/el-link&gt;</a:t>
            </a:r>
            <a:endParaRPr lang="zh-CN" altLang="en-US" sz="1200">
              <a:solidFill>
                <a:schemeClr val="bg1"/>
              </a:solidFill>
            </a:endParaRPr>
          </a:p>
          <a:p>
            <a:pPr algn="l"/>
            <a:r>
              <a:rPr lang="zh-CN" altLang="en-US" sz="1200">
                <a:solidFill>
                  <a:schemeClr val="bg1"/>
                </a:solidFill>
              </a:rPr>
              <a:t>            &lt;/el-carousel-item&gt;</a:t>
            </a:r>
            <a:endParaRPr lang="zh-CN" altLang="en-US" sz="1200">
              <a:solidFill>
                <a:schemeClr val="bg1"/>
              </a:solidFill>
            </a:endParaRPr>
          </a:p>
          <a:p>
            <a:pPr algn="l"/>
            <a:r>
              <a:rPr lang="zh-CN" altLang="en-US" sz="1200">
                <a:solidFill>
                  <a:schemeClr val="bg1"/>
                </a:solidFill>
              </a:rPr>
              <a:t>        &lt;/el-carousel&gt;</a:t>
            </a:r>
            <a:endParaRPr lang="zh-CN" altLang="en-US" sz="1200">
              <a:solidFill>
                <a:schemeClr val="bg1"/>
              </a:solidFill>
            </a:endParaRPr>
          </a:p>
        </p:txBody>
      </p:sp>
      <p:sp>
        <p:nvSpPr>
          <p:cNvPr id="8" name="文本框 7"/>
          <p:cNvSpPr txBox="1"/>
          <p:nvPr/>
        </p:nvSpPr>
        <p:spPr>
          <a:xfrm>
            <a:off x="8245475" y="2413635"/>
            <a:ext cx="2601595" cy="2030095"/>
          </a:xfrm>
          <a:prstGeom prst="rect">
            <a:avLst/>
          </a:prstGeom>
          <a:noFill/>
        </p:spPr>
        <p:txBody>
          <a:bodyPr wrap="square" rtlCol="0">
            <a:spAutoFit/>
          </a:bodyPr>
          <a:p>
            <a:r>
              <a:rPr lang="zh-CN" altLang="en-US">
                <a:solidFill>
                  <a:schemeClr val="bg1"/>
                </a:solidFill>
              </a:rPr>
              <a:t>&lt;style lang="scss"&gt;</a:t>
            </a:r>
            <a:endParaRPr lang="zh-CN" altLang="en-US">
              <a:solidFill>
                <a:schemeClr val="bg1"/>
              </a:solidFill>
            </a:endParaRPr>
          </a:p>
          <a:p>
            <a:r>
              <a:rPr lang="zh-CN" altLang="en-US">
                <a:solidFill>
                  <a:schemeClr val="bg1"/>
                </a:solidFill>
              </a:rPr>
              <a:t>.el-carousel__container {</a:t>
            </a:r>
            <a:endParaRPr lang="zh-CN" altLang="en-US">
              <a:solidFill>
                <a:schemeClr val="bg1"/>
              </a:solidFill>
            </a:endParaRPr>
          </a:p>
          <a:p>
            <a:r>
              <a:rPr lang="zh-CN" altLang="en-US">
                <a:solidFill>
                  <a:schemeClr val="bg1"/>
                </a:solidFill>
              </a:rPr>
              <a:t>    height: 480px !important;</a:t>
            </a:r>
            <a:endParaRPr lang="zh-CN" altLang="en-US">
              <a:solidFill>
                <a:schemeClr val="bg1"/>
              </a:solidFill>
            </a:endParaRPr>
          </a:p>
          <a:p>
            <a:r>
              <a:rPr lang="zh-CN" altLang="en-US">
                <a:solidFill>
                  <a:schemeClr val="bg1"/>
                </a:solidFill>
              </a:rPr>
              <a:t>    margin-top: 10px;</a:t>
            </a:r>
            <a:endParaRPr lang="zh-CN" altLang="en-US">
              <a:solidFill>
                <a:schemeClr val="bg1"/>
              </a:solidFill>
            </a:endParaRPr>
          </a:p>
          <a:p>
            <a:r>
              <a:rPr lang="zh-CN" altLang="en-US">
                <a:solidFill>
                  <a:schemeClr val="bg1"/>
                </a:solidFill>
              </a:rPr>
              <a:t>}</a:t>
            </a:r>
            <a:endParaRPr lang="zh-CN" altLang="en-US">
              <a:solidFill>
                <a:schemeClr val="bg1"/>
              </a:solidFill>
            </a:endParaRPr>
          </a:p>
          <a:p>
            <a:r>
              <a:rPr lang="zh-CN" altLang="en-US">
                <a:solidFill>
                  <a:schemeClr val="bg1"/>
                </a:solidFill>
              </a:rPr>
              <a:t>&lt;/style&gt;</a:t>
            </a:r>
            <a:endParaRPr lang="zh-CN" altLang="en-US">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971165" y="607695"/>
            <a:ext cx="62496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从变量中读取轮播图数据</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204595" y="2371090"/>
            <a:ext cx="5689600" cy="3415030"/>
          </a:xfrm>
          <a:prstGeom prst="rect">
            <a:avLst/>
          </a:prstGeom>
          <a:noFill/>
        </p:spPr>
        <p:txBody>
          <a:bodyPr wrap="square" rtlCol="0">
            <a:spAutoFit/>
          </a:bodyPr>
          <a:p>
            <a:r>
              <a:rPr lang="en-US" altLang="zh-CN" sz="1200">
                <a:solidFill>
                  <a:schemeClr val="bg1"/>
                </a:solidFill>
              </a:rPr>
              <a:t>&lt;script setup&gt;</a:t>
            </a:r>
            <a:endParaRPr lang="en-US" altLang="zh-CN" sz="1200">
              <a:solidFill>
                <a:schemeClr val="bg1"/>
              </a:solidFill>
            </a:endParaRPr>
          </a:p>
          <a:p>
            <a:r>
              <a:rPr lang="en-US" altLang="zh-CN" sz="1200">
                <a:solidFill>
                  <a:schemeClr val="bg1"/>
                </a:solidFill>
              </a:rPr>
              <a:t>import { ref } from 'vue'</a:t>
            </a:r>
            <a:endParaRPr lang="en-US" altLang="zh-CN" sz="1200">
              <a:solidFill>
                <a:schemeClr val="bg1"/>
              </a:solidFill>
            </a:endParaRPr>
          </a:p>
          <a:p>
            <a:r>
              <a:rPr lang="en-US" altLang="zh-CN" sz="1200">
                <a:solidFill>
                  <a:schemeClr val="bg1"/>
                </a:solidFill>
              </a:rPr>
              <a:t>const images=ref();</a:t>
            </a:r>
            <a:endParaRPr lang="en-US" altLang="zh-CN" sz="1200">
              <a:solidFill>
                <a:schemeClr val="bg1"/>
              </a:solidFill>
            </a:endParaRPr>
          </a:p>
          <a:p>
            <a:r>
              <a:rPr lang="en-US" altLang="zh-CN" sz="1200">
                <a:solidFill>
                  <a:schemeClr val="bg1"/>
                </a:solidFill>
              </a:rPr>
              <a:t>images.value=[</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        "imageUrl":"/images/banners/21_birthday_banner_pc.jpg",</a:t>
            </a:r>
            <a:endParaRPr lang="en-US" altLang="zh-CN" sz="1200">
              <a:solidFill>
                <a:schemeClr val="bg1"/>
              </a:solidFill>
            </a:endParaRPr>
          </a:p>
          <a:p>
            <a:r>
              <a:rPr lang="en-US" altLang="zh-CN" sz="1200">
                <a:solidFill>
                  <a:schemeClr val="bg1"/>
                </a:solidFill>
              </a:rPr>
              <a:t>        "courseUrl":"http://localhost:8081/"</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        "imageUrl":"/images/banners/21_brand_banner_pc.jpg",</a:t>
            </a:r>
            <a:endParaRPr lang="en-US" altLang="zh-CN" sz="1200">
              <a:solidFill>
                <a:schemeClr val="bg1"/>
              </a:solidFill>
            </a:endParaRPr>
          </a:p>
          <a:p>
            <a:r>
              <a:rPr lang="en-US" altLang="zh-CN" sz="1200">
                <a:solidFill>
                  <a:schemeClr val="bg1"/>
                </a:solidFill>
              </a:rPr>
              <a:t>        "courseUrl":"http://localhost:8081/"</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        "imageUrl":"/images/banners/21_syz_banner_pc.jpg",</a:t>
            </a:r>
            <a:endParaRPr lang="en-US" altLang="zh-CN" sz="1200">
              <a:solidFill>
                <a:schemeClr val="bg1"/>
              </a:solidFill>
            </a:endParaRPr>
          </a:p>
          <a:p>
            <a:r>
              <a:rPr lang="en-US" altLang="zh-CN" sz="1200">
                <a:solidFill>
                  <a:schemeClr val="bg1"/>
                </a:solidFill>
              </a:rPr>
              <a:t>        "courseUrl":"http://localhost:8081/"</a:t>
            </a:r>
            <a:endParaRPr lang="en-US" altLang="zh-CN" sz="1200">
              <a:solidFill>
                <a:schemeClr val="bg1"/>
              </a:solidFill>
            </a:endParaRPr>
          </a:p>
          <a:p>
            <a:r>
              <a:rPr lang="en-US" altLang="zh-CN" sz="1200">
                <a:solidFill>
                  <a:schemeClr val="bg1"/>
                </a:solidFill>
              </a:rPr>
              <a:t>    }</a:t>
            </a:r>
            <a:endParaRPr lang="en-US" altLang="zh-CN" sz="1200">
              <a:solidFill>
                <a:schemeClr val="bg1"/>
              </a:solidFill>
            </a:endParaRPr>
          </a:p>
          <a:p>
            <a:r>
              <a:rPr lang="en-US" altLang="zh-CN" sz="1200">
                <a:solidFill>
                  <a:schemeClr val="bg1"/>
                </a:solidFill>
              </a:rPr>
              <a:t>]</a:t>
            </a:r>
            <a:endParaRPr lang="en-US" altLang="zh-CN" sz="1200">
              <a:solidFill>
                <a:schemeClr val="bg1"/>
              </a:solidFill>
            </a:endParaRPr>
          </a:p>
          <a:p>
            <a:r>
              <a:rPr lang="en-US" altLang="zh-CN" sz="1200">
                <a:solidFill>
                  <a:schemeClr val="bg1"/>
                </a:solidFill>
              </a:rPr>
              <a:t>&lt;/script&gt;</a:t>
            </a:r>
            <a:endParaRPr lang="en-US" altLang="zh-CN" sz="1200">
              <a:solidFill>
                <a:schemeClr val="bg1"/>
              </a:solidFill>
            </a:endParaRPr>
          </a:p>
        </p:txBody>
      </p:sp>
      <p:sp>
        <p:nvSpPr>
          <p:cNvPr id="8" name="文本框 7"/>
          <p:cNvSpPr txBox="1"/>
          <p:nvPr/>
        </p:nvSpPr>
        <p:spPr>
          <a:xfrm>
            <a:off x="6049010" y="2600960"/>
            <a:ext cx="5819775" cy="1814830"/>
          </a:xfrm>
          <a:prstGeom prst="rect">
            <a:avLst/>
          </a:prstGeom>
          <a:noFill/>
        </p:spPr>
        <p:txBody>
          <a:bodyPr wrap="square" rtlCol="0">
            <a:spAutoFit/>
          </a:bodyPr>
          <a:p>
            <a:pPr algn="l"/>
            <a:r>
              <a:rPr lang="zh-CN" altLang="en-US" sz="1600">
                <a:solidFill>
                  <a:schemeClr val="bg1"/>
                </a:solidFill>
              </a:rPr>
              <a:t>&lt;el-carousel height="150px"&gt;</a:t>
            </a:r>
            <a:endParaRPr lang="zh-CN" altLang="en-US" sz="1600">
              <a:solidFill>
                <a:schemeClr val="bg1"/>
              </a:solidFill>
            </a:endParaRPr>
          </a:p>
          <a:p>
            <a:pPr algn="l"/>
            <a:r>
              <a:rPr lang="zh-CN" altLang="en-US" sz="1600">
                <a:solidFill>
                  <a:schemeClr val="bg1"/>
                </a:solidFill>
              </a:rPr>
              <a:t>            &lt;el-carousel-item v-for="item in images" :key="item"&gt;</a:t>
            </a:r>
            <a:endParaRPr lang="zh-CN" altLang="en-US" sz="1600">
              <a:solidFill>
                <a:schemeClr val="bg1"/>
              </a:solidFill>
            </a:endParaRPr>
          </a:p>
          <a:p>
            <a:pPr algn="l"/>
            <a:r>
              <a:rPr lang="zh-CN" altLang="en-US" sz="1600">
                <a:solidFill>
                  <a:schemeClr val="bg1"/>
                </a:solidFill>
              </a:rPr>
              <a:t>                &lt;el-link :href="item.courseUrl" target="_blank"&gt;</a:t>
            </a:r>
            <a:endParaRPr lang="zh-CN" altLang="en-US" sz="1600">
              <a:solidFill>
                <a:schemeClr val="bg1"/>
              </a:solidFill>
            </a:endParaRPr>
          </a:p>
          <a:p>
            <a:pPr algn="l"/>
            <a:r>
              <a:rPr lang="zh-CN" altLang="en-US" sz="1600">
                <a:solidFill>
                  <a:schemeClr val="bg1"/>
                </a:solidFill>
              </a:rPr>
              <a:t>                    &lt;el-image :src="item.imageUrl"&gt;&lt;/el-image&gt;</a:t>
            </a:r>
            <a:endParaRPr lang="zh-CN" altLang="en-US" sz="1600">
              <a:solidFill>
                <a:schemeClr val="bg1"/>
              </a:solidFill>
            </a:endParaRPr>
          </a:p>
          <a:p>
            <a:pPr algn="l"/>
            <a:r>
              <a:rPr lang="zh-CN" altLang="en-US" sz="1600">
                <a:solidFill>
                  <a:schemeClr val="bg1"/>
                </a:solidFill>
              </a:rPr>
              <a:t>                &lt;/el-link&gt;</a:t>
            </a:r>
            <a:endParaRPr lang="zh-CN" altLang="en-US" sz="1600">
              <a:solidFill>
                <a:schemeClr val="bg1"/>
              </a:solidFill>
            </a:endParaRPr>
          </a:p>
          <a:p>
            <a:pPr algn="l"/>
            <a:r>
              <a:rPr lang="zh-CN" altLang="en-US" sz="1600">
                <a:solidFill>
                  <a:schemeClr val="bg1"/>
                </a:solidFill>
              </a:rPr>
              <a:t>            &lt;/el-carousel-item&gt; </a:t>
            </a:r>
            <a:endParaRPr lang="zh-CN" altLang="en-US" sz="1600">
              <a:solidFill>
                <a:schemeClr val="bg1"/>
              </a:solidFill>
            </a:endParaRPr>
          </a:p>
          <a:p>
            <a:pPr algn="l"/>
            <a:r>
              <a:rPr lang="zh-CN" altLang="en-US" sz="1600">
                <a:solidFill>
                  <a:schemeClr val="bg1"/>
                </a:solidFill>
              </a:rPr>
              <a:t>        &lt;/el-carousel&gt;</a:t>
            </a:r>
            <a:endParaRPr lang="zh-CN" altLang="en-US" sz="16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666"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681730" y="502920"/>
            <a:ext cx="482917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axios</a:t>
            </a:r>
            <a:r>
              <a:rPr lang="zh-CN" altLang="en-US" sz="2400" b="0" dirty="0">
                <a:solidFill>
                  <a:schemeClr val="bg1"/>
                </a:solidFill>
                <a:latin typeface="汉仪黑眼小豆简" panose="02010509060101010101" pitchFamily="49" charset="-122"/>
                <a:ea typeface="汉仪黑眼小豆简" panose="02010509060101010101" pitchFamily="49" charset="-122"/>
              </a:rPr>
              <a:t>的使用，读取</a:t>
            </a:r>
            <a:r>
              <a:rPr lang="en-US" altLang="zh-CN" sz="2400" b="0" dirty="0">
                <a:solidFill>
                  <a:schemeClr val="bg1"/>
                </a:solidFill>
                <a:latin typeface="汉仪黑眼小豆简" panose="02010509060101010101" pitchFamily="49" charset="-122"/>
                <a:ea typeface="汉仪黑眼小豆简" panose="02010509060101010101" pitchFamily="49" charset="-122"/>
              </a:rPr>
              <a:t>JSON</a:t>
            </a:r>
            <a:r>
              <a:rPr lang="zh-CN" altLang="en-US" sz="2400" b="0" dirty="0">
                <a:solidFill>
                  <a:schemeClr val="bg1"/>
                </a:solidFill>
                <a:latin typeface="汉仪黑眼小豆简" panose="02010509060101010101" pitchFamily="49" charset="-122"/>
                <a:ea typeface="汉仪黑眼小豆简" panose="02010509060101010101" pitchFamily="49" charset="-122"/>
              </a:rPr>
              <a:t>数据</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362710" y="1477010"/>
            <a:ext cx="3734435" cy="2861310"/>
          </a:xfrm>
          <a:prstGeom prst="rect">
            <a:avLst/>
          </a:prstGeom>
          <a:noFill/>
        </p:spPr>
        <p:txBody>
          <a:bodyPr wrap="square" rtlCol="0">
            <a:spAutoFit/>
          </a:bodyPr>
          <a:p>
            <a:r>
              <a:rPr lang="zh-CN" altLang="en-US">
                <a:solidFill>
                  <a:schemeClr val="bg1"/>
                </a:solidFill>
              </a:rPr>
              <a:t>一、安装命令</a:t>
            </a:r>
            <a:endParaRPr lang="zh-CN" altLang="en-US">
              <a:solidFill>
                <a:schemeClr val="bg1"/>
              </a:solidFill>
            </a:endParaRPr>
          </a:p>
          <a:p>
            <a:r>
              <a:rPr lang="en-US" altLang="zh-CN">
                <a:solidFill>
                  <a:schemeClr val="bg1"/>
                </a:solidFill>
              </a:rPr>
              <a:t>   </a:t>
            </a:r>
            <a:r>
              <a:rPr lang="zh-CN" altLang="en-US">
                <a:solidFill>
                  <a:schemeClr val="bg1"/>
                </a:solidFill>
              </a:rPr>
              <a:t>npm install axios --save </a:t>
            </a:r>
            <a:endParaRPr lang="zh-CN" altLang="en-US">
              <a:solidFill>
                <a:schemeClr val="bg1"/>
              </a:solidFill>
            </a:endParaRPr>
          </a:p>
          <a:p>
            <a:endParaRPr lang="zh-CN" altLang="en-US">
              <a:solidFill>
                <a:schemeClr val="bg1"/>
              </a:solidFill>
            </a:endParaRPr>
          </a:p>
          <a:p>
            <a:r>
              <a:rPr lang="zh-CN" altLang="en-US">
                <a:solidFill>
                  <a:schemeClr val="bg1"/>
                </a:solidFill>
              </a:rPr>
              <a:t>二、</a:t>
            </a:r>
            <a:r>
              <a:rPr lang="en-US" altLang="zh-CN">
                <a:solidFill>
                  <a:schemeClr val="bg1"/>
                </a:solidFill>
              </a:rPr>
              <a:t>src</a:t>
            </a:r>
            <a:r>
              <a:rPr lang="zh-CN" altLang="en-US">
                <a:solidFill>
                  <a:schemeClr val="bg1"/>
                </a:solidFill>
              </a:rPr>
              <a:t>目录下新建</a:t>
            </a:r>
            <a:r>
              <a:rPr lang="en-US" altLang="zh-CN">
                <a:solidFill>
                  <a:schemeClr val="bg1"/>
                </a:solidFill>
              </a:rPr>
              <a:t>http</a:t>
            </a:r>
            <a:r>
              <a:rPr lang="zh-CN" altLang="en-US">
                <a:solidFill>
                  <a:schemeClr val="bg1"/>
                </a:solidFill>
              </a:rPr>
              <a:t>文件夹，新建</a:t>
            </a:r>
            <a:r>
              <a:rPr lang="en-US" altLang="zh-CN">
                <a:solidFill>
                  <a:schemeClr val="bg1"/>
                </a:solidFill>
              </a:rPr>
              <a:t>index.ts</a:t>
            </a:r>
            <a:r>
              <a:rPr lang="zh-CN" altLang="en-US">
                <a:solidFill>
                  <a:schemeClr val="bg1"/>
                </a:solidFill>
              </a:rPr>
              <a:t>文件 </a:t>
            </a:r>
            <a:endParaRPr lang="zh-CN" altLang="en-US">
              <a:solidFill>
                <a:schemeClr val="bg1"/>
              </a:solidFill>
            </a:endParaRPr>
          </a:p>
          <a:p>
            <a:endParaRPr lang="zh-CN" altLang="en-US">
              <a:solidFill>
                <a:schemeClr val="bg1"/>
              </a:solidFill>
            </a:endParaRPr>
          </a:p>
          <a:p>
            <a:r>
              <a:rPr lang="zh-CN" altLang="en-US">
                <a:solidFill>
                  <a:schemeClr val="bg1"/>
                </a:solidFill>
              </a:rPr>
              <a:t>三、在需要使用的组件里导入</a:t>
            </a:r>
            <a:r>
              <a:rPr lang="en-US" altLang="zh-CN">
                <a:solidFill>
                  <a:schemeClr val="bg1"/>
                </a:solidFill>
              </a:rPr>
              <a:t>http</a:t>
            </a:r>
            <a:r>
              <a:rPr lang="zh-CN" altLang="en-US">
                <a:solidFill>
                  <a:schemeClr val="bg1"/>
                </a:solidFill>
              </a:rPr>
              <a:t>中的方法即可</a:t>
            </a:r>
            <a:endParaRPr lang="zh-CN" altLang="en-US">
              <a:solidFill>
                <a:schemeClr val="bg1"/>
              </a:solidFill>
            </a:endParaRPr>
          </a:p>
          <a:p>
            <a:endParaRPr lang="zh-CN" altLang="en-US">
              <a:solidFill>
                <a:schemeClr val="bg1"/>
              </a:solidFill>
            </a:endParaRPr>
          </a:p>
          <a:p>
            <a:r>
              <a:rPr lang="zh-CN" altLang="en-US">
                <a:solidFill>
                  <a:schemeClr val="bg1"/>
                </a:solidFill>
              </a:rPr>
              <a:t>四、给轮播图绑定</a:t>
            </a:r>
            <a:r>
              <a:rPr lang="en-US" altLang="zh-CN">
                <a:solidFill>
                  <a:schemeClr val="bg1"/>
                </a:solidFill>
              </a:rPr>
              <a:t>JSON</a:t>
            </a:r>
            <a:r>
              <a:rPr lang="zh-CN" altLang="en-US">
                <a:solidFill>
                  <a:schemeClr val="bg1"/>
                </a:solidFill>
              </a:rPr>
              <a:t>数据</a:t>
            </a:r>
            <a:endParaRPr lang="zh-CN" altLang="en-US">
              <a:solidFill>
                <a:schemeClr val="bg1"/>
              </a:solidFill>
            </a:endParaRPr>
          </a:p>
        </p:txBody>
      </p:sp>
      <p:sp>
        <p:nvSpPr>
          <p:cNvPr id="8" name="文本框 7"/>
          <p:cNvSpPr txBox="1"/>
          <p:nvPr/>
        </p:nvSpPr>
        <p:spPr>
          <a:xfrm>
            <a:off x="5724525" y="1477010"/>
            <a:ext cx="5934710" cy="4246245"/>
          </a:xfrm>
          <a:prstGeom prst="rect">
            <a:avLst/>
          </a:prstGeom>
          <a:noFill/>
        </p:spPr>
        <p:txBody>
          <a:bodyPr wrap="square" rtlCol="0">
            <a:spAutoFit/>
          </a:bodyPr>
          <a:p>
            <a:r>
              <a:rPr lang="zh-CN" altLang="en-US">
                <a:solidFill>
                  <a:schemeClr val="bg1"/>
                </a:solidFill>
              </a:rPr>
              <a:t>import axios from 'axios';</a:t>
            </a:r>
            <a:endParaRPr lang="zh-CN" altLang="en-US">
              <a:solidFill>
                <a:schemeClr val="bg1"/>
              </a:solidFill>
            </a:endParaRPr>
          </a:p>
          <a:p>
            <a:r>
              <a:rPr lang="zh-CN" altLang="en-US">
                <a:solidFill>
                  <a:schemeClr val="bg1"/>
                </a:solidFill>
              </a:rPr>
              <a:t>import { ref } from 'vue'</a:t>
            </a:r>
            <a:endParaRPr lang="zh-CN" altLang="en-US">
              <a:solidFill>
                <a:schemeClr val="bg1"/>
              </a:solidFill>
            </a:endParaRPr>
          </a:p>
          <a:p>
            <a:r>
              <a:rPr lang="zh-CN" altLang="en-US">
                <a:solidFill>
                  <a:schemeClr val="bg1"/>
                </a:solidFill>
              </a:rPr>
              <a:t>//获取首页Banner轮播图</a:t>
            </a:r>
            <a:endParaRPr lang="zh-CN" altLang="en-US">
              <a:solidFill>
                <a:schemeClr val="bg1"/>
              </a:solidFill>
            </a:endParaRPr>
          </a:p>
          <a:p>
            <a:r>
              <a:rPr lang="zh-CN" altLang="en-US">
                <a:solidFill>
                  <a:schemeClr val="bg1"/>
                </a:solidFill>
              </a:rPr>
              <a:t>export const getBanners = () =&gt; {</a:t>
            </a:r>
            <a:endParaRPr lang="zh-CN" altLang="en-US">
              <a:solidFill>
                <a:schemeClr val="bg1"/>
              </a:solidFill>
            </a:endParaRPr>
          </a:p>
          <a:p>
            <a:r>
              <a:rPr lang="zh-CN" altLang="en-US">
                <a:solidFill>
                  <a:schemeClr val="bg1"/>
                </a:solidFill>
              </a:rPr>
              <a:t>    return axios.get(ref("/json") + "/banner.json");</a:t>
            </a:r>
            <a:endParaRPr lang="zh-CN" altLang="en-US">
              <a:solidFill>
                <a:schemeClr val="bg1"/>
              </a:solidFill>
            </a:endParaRPr>
          </a:p>
          <a:p>
            <a:r>
              <a:rPr lang="zh-CN" altLang="en-US">
                <a:solidFill>
                  <a:schemeClr val="bg1"/>
                </a:solidFill>
              </a:rPr>
              <a:t>}</a:t>
            </a:r>
            <a:endParaRPr lang="zh-CN" altLang="en-US">
              <a:solidFill>
                <a:schemeClr val="bg1"/>
              </a:solidFill>
            </a:endParaRPr>
          </a:p>
          <a:p>
            <a:endParaRPr lang="zh-CN" altLang="en-US">
              <a:solidFill>
                <a:schemeClr val="bg1"/>
              </a:solidFill>
            </a:endParaRPr>
          </a:p>
          <a:p>
            <a:r>
              <a:rPr lang="zh-CN" altLang="en-US">
                <a:solidFill>
                  <a:schemeClr val="bg1"/>
                </a:solidFill>
              </a:rPr>
              <a:t>import { ref, onMounted } from 'vue'</a:t>
            </a:r>
            <a:endParaRPr lang="zh-CN" altLang="en-US">
              <a:solidFill>
                <a:schemeClr val="bg1"/>
              </a:solidFill>
            </a:endParaRPr>
          </a:p>
          <a:p>
            <a:r>
              <a:rPr lang="zh-CN" altLang="en-US">
                <a:solidFill>
                  <a:schemeClr val="bg1"/>
                </a:solidFill>
              </a:rPr>
              <a:t>import { getBanners } from '../http/index'</a:t>
            </a:r>
            <a:endParaRPr lang="zh-CN" altLang="en-US">
              <a:solidFill>
                <a:schemeClr val="bg1"/>
              </a:solidFill>
            </a:endParaRPr>
          </a:p>
          <a:p>
            <a:r>
              <a:rPr lang="zh-CN" altLang="en-US">
                <a:solidFill>
                  <a:schemeClr val="bg1"/>
                </a:solidFill>
              </a:rPr>
              <a:t>const images = ref();</a:t>
            </a:r>
            <a:endParaRPr lang="zh-CN" altLang="en-US">
              <a:solidFill>
                <a:schemeClr val="bg1"/>
              </a:solidFill>
            </a:endParaRPr>
          </a:p>
          <a:p>
            <a:r>
              <a:rPr lang="zh-CN" altLang="en-US">
                <a:solidFill>
                  <a:schemeClr val="bg1"/>
                </a:solidFill>
              </a:rPr>
              <a:t>const isShow= ref(false);</a:t>
            </a:r>
            <a:endParaRPr lang="zh-CN" altLang="en-US">
              <a:solidFill>
                <a:schemeClr val="bg1"/>
              </a:solidFill>
            </a:endParaRPr>
          </a:p>
          <a:p>
            <a:r>
              <a:rPr lang="zh-CN" altLang="en-US">
                <a:solidFill>
                  <a:schemeClr val="bg1"/>
                </a:solidFill>
              </a:rPr>
              <a:t>onMounted(async () =&gt; {</a:t>
            </a:r>
            <a:endParaRPr lang="zh-CN" altLang="en-US">
              <a:solidFill>
                <a:schemeClr val="bg1"/>
              </a:solidFill>
            </a:endParaRPr>
          </a:p>
          <a:p>
            <a:r>
              <a:rPr lang="zh-CN" altLang="en-US">
                <a:solidFill>
                  <a:schemeClr val="bg1"/>
                </a:solidFill>
              </a:rPr>
              <a:t>    images.value = (await getBanners()).data</a:t>
            </a:r>
            <a:endParaRPr lang="zh-CN" altLang="en-US">
              <a:solidFill>
                <a:schemeClr val="bg1"/>
              </a:solidFill>
            </a:endParaRPr>
          </a:p>
          <a:p>
            <a:r>
              <a:rPr lang="zh-CN" altLang="en-US">
                <a:solidFill>
                  <a:schemeClr val="bg1"/>
                </a:solidFill>
              </a:rPr>
              <a:t>    isShow.value=true;</a:t>
            </a:r>
            <a:endParaRPr lang="zh-CN" altLang="en-US">
              <a:solidFill>
                <a:schemeClr val="bg1"/>
              </a:solidFill>
            </a:endParaRPr>
          </a:p>
          <a:p>
            <a:r>
              <a:rPr lang="zh-CN" altLang="en-US">
                <a:solidFill>
                  <a:schemeClr val="bg1"/>
                </a:solidFill>
              </a:rPr>
              <a:t>})</a:t>
            </a:r>
            <a:endParaRPr lang="zh-C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193925" y="614045"/>
            <a:ext cx="693864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后端开发之webapi的新建-运行-以及目录讲解</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217930" y="1522095"/>
            <a:ext cx="8890000" cy="3969385"/>
          </a:xfrm>
          <a:prstGeom prst="rect">
            <a:avLst/>
          </a:prstGeom>
          <a:noFill/>
        </p:spPr>
        <p:txBody>
          <a:bodyPr wrap="square" rtlCol="0">
            <a:spAutoFit/>
          </a:bodyPr>
          <a:p>
            <a:r>
              <a:rPr lang="zh-CN" altLang="en-US">
                <a:solidFill>
                  <a:schemeClr val="bg1"/>
                </a:solidFill>
              </a:rPr>
              <a:t>一、使用</a:t>
            </a:r>
            <a:r>
              <a:rPr lang="en-US" altLang="zh-CN">
                <a:solidFill>
                  <a:schemeClr val="bg1"/>
                </a:solidFill>
              </a:rPr>
              <a:t>vs2022</a:t>
            </a:r>
            <a:r>
              <a:rPr lang="zh-CN" altLang="en-US">
                <a:solidFill>
                  <a:schemeClr val="bg1"/>
                </a:solidFill>
              </a:rPr>
              <a:t>创建</a:t>
            </a:r>
            <a:r>
              <a:rPr lang="en-US" altLang="zh-CN">
                <a:solidFill>
                  <a:schemeClr val="bg1"/>
                </a:solidFill>
              </a:rPr>
              <a:t>webapi</a:t>
            </a:r>
            <a:endParaRPr lang="en-US" altLang="zh-CN">
              <a:solidFill>
                <a:schemeClr val="bg1"/>
              </a:solidFill>
            </a:endParaRPr>
          </a:p>
          <a:p>
            <a:r>
              <a:rPr lang="en-US" altLang="zh-CN">
                <a:solidFill>
                  <a:schemeClr val="bg1"/>
                </a:solidFill>
              </a:rPr>
              <a:t>	1</a:t>
            </a:r>
            <a:r>
              <a:rPr lang="zh-CN" altLang="en-US">
                <a:solidFill>
                  <a:schemeClr val="bg1"/>
                </a:solidFill>
              </a:rPr>
              <a:t>、选择</a:t>
            </a:r>
            <a:r>
              <a:rPr lang="en-US" altLang="zh-CN">
                <a:solidFill>
                  <a:schemeClr val="bg1"/>
                </a:solidFill>
              </a:rPr>
              <a:t>.NET6.0</a:t>
            </a:r>
            <a:endParaRPr lang="en-US" altLang="zh-CN">
              <a:solidFill>
                <a:schemeClr val="bg1"/>
              </a:solidFill>
            </a:endParaRPr>
          </a:p>
          <a:p>
            <a:r>
              <a:rPr lang="en-US" altLang="zh-CN">
                <a:solidFill>
                  <a:schemeClr val="bg1"/>
                </a:solidFill>
              </a:rPr>
              <a:t>	2</a:t>
            </a:r>
            <a:r>
              <a:rPr lang="zh-CN" altLang="en-US">
                <a:solidFill>
                  <a:schemeClr val="bg1"/>
                </a:solidFill>
              </a:rPr>
              <a:t>、选择使用控制器创建</a:t>
            </a:r>
            <a:endParaRPr lang="zh-CN" altLang="en-US">
              <a:solidFill>
                <a:schemeClr val="bg1"/>
              </a:solidFill>
            </a:endParaRPr>
          </a:p>
          <a:p>
            <a:r>
              <a:rPr lang="en-US" altLang="zh-CN">
                <a:solidFill>
                  <a:schemeClr val="bg1"/>
                </a:solidFill>
              </a:rPr>
              <a:t>	3</a:t>
            </a:r>
            <a:r>
              <a:rPr lang="zh-CN" altLang="en-US">
                <a:solidFill>
                  <a:schemeClr val="bg1"/>
                </a:solidFill>
              </a:rPr>
              <a:t>、选择</a:t>
            </a:r>
            <a:r>
              <a:rPr lang="en-US" altLang="zh-CN">
                <a:solidFill>
                  <a:schemeClr val="bg1"/>
                </a:solidFill>
              </a:rPr>
              <a:t>OpenAPI</a:t>
            </a:r>
            <a:endParaRPr lang="en-US" altLang="zh-CN">
              <a:solidFill>
                <a:schemeClr val="bg1"/>
              </a:solidFill>
            </a:endParaRPr>
          </a:p>
          <a:p>
            <a:endParaRPr lang="zh-CN" altLang="en-US">
              <a:solidFill>
                <a:schemeClr val="bg1"/>
              </a:solidFill>
            </a:endParaRPr>
          </a:p>
          <a:p>
            <a:r>
              <a:rPr lang="zh-CN" altLang="en-US">
                <a:solidFill>
                  <a:schemeClr val="bg1"/>
                </a:solidFill>
              </a:rPr>
              <a:t>二、目录结构</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8" name="图片 7"/>
          <p:cNvPicPr>
            <a:picLocks noChangeAspect="1"/>
          </p:cNvPicPr>
          <p:nvPr/>
        </p:nvPicPr>
        <p:blipFill>
          <a:blip r:embed="rId1"/>
          <a:stretch>
            <a:fillRect/>
          </a:stretch>
        </p:blipFill>
        <p:spPr>
          <a:xfrm>
            <a:off x="2136140" y="3448050"/>
            <a:ext cx="2625090" cy="1931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00025" y="312293"/>
            <a:ext cx="11791950" cy="4830168"/>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3349"/>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r="13522"/>
          <a:stretch>
            <a:fillRect/>
          </a:stretch>
        </p:blipFill>
        <p:spPr bwMode="auto">
          <a:xfrm>
            <a:off x="9572625" y="0"/>
            <a:ext cx="261937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0" y="0"/>
            <a:ext cx="302895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rotWithShape="1">
          <a:blip r:embed="rId2"/>
          <a:srcRect b="23201"/>
          <a:stretch>
            <a:fillRect/>
          </a:stretch>
        </p:blipFill>
        <p:spPr>
          <a:xfrm>
            <a:off x="209764" y="442973"/>
            <a:ext cx="5647423" cy="4830168"/>
          </a:xfrm>
          <a:prstGeom prst="rect">
            <a:avLst/>
          </a:prstGeom>
        </p:spPr>
      </p:pic>
      <p:pic>
        <p:nvPicPr>
          <p:cNvPr id="9" name="图片 8"/>
          <p:cNvPicPr>
            <a:picLocks noChangeAspect="1"/>
          </p:cNvPicPr>
          <p:nvPr/>
        </p:nvPicPr>
        <p:blipFill rotWithShape="1">
          <a:blip r:embed="rId3"/>
          <a:srcRect r="16175" b="18669"/>
          <a:stretch>
            <a:fillRect/>
          </a:stretch>
        </p:blipFill>
        <p:spPr>
          <a:xfrm>
            <a:off x="6726022" y="277469"/>
            <a:ext cx="5144453" cy="4996307"/>
          </a:xfrm>
          <a:prstGeom prst="rect">
            <a:avLst/>
          </a:prstGeom>
        </p:spPr>
      </p:pic>
      <p:pic>
        <p:nvPicPr>
          <p:cNvPr id="11"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b="45616"/>
          <a:stretch>
            <a:fillRect/>
          </a:stretch>
        </p:blipFill>
        <p:spPr bwMode="auto">
          <a:xfrm>
            <a:off x="0" y="3714535"/>
            <a:ext cx="12192000" cy="314346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758434" y="2541950"/>
            <a:ext cx="8675133" cy="370840"/>
          </a:xfrm>
          <a:prstGeom prst="rect">
            <a:avLst/>
          </a:prstGeom>
        </p:spPr>
        <p:txBody>
          <a:bodyPr wrap="square">
            <a:spAutoFit/>
          </a:bodyPr>
          <a:lstStyle/>
          <a:p>
            <a:pPr algn="ctr">
              <a:lnSpc>
                <a:spcPct val="130000"/>
              </a:lnSpc>
            </a:pPr>
            <a:r>
              <a:rPr lang="zh-CN" altLang="en-US" sz="1400">
                <a:solidFill>
                  <a:schemeClr val="bg1"/>
                </a:solidFill>
                <a:latin typeface="思源宋体 Light" panose="02020300000000000000" pitchFamily="18" charset="-122"/>
                <a:ea typeface="思源宋体 Light" panose="02020300000000000000" pitchFamily="18" charset="-122"/>
              </a:rPr>
              <a:t>http://localhost:8080/</a:t>
            </a:r>
            <a:endParaRPr lang="zh-CN" altLang="en-US" sz="1400">
              <a:solidFill>
                <a:schemeClr val="bg1"/>
              </a:solidFill>
              <a:latin typeface="思源宋体 Light" panose="02020300000000000000" pitchFamily="18" charset="-122"/>
              <a:ea typeface="思源宋体 Light" panose="02020300000000000000" pitchFamily="18" charset="-122"/>
            </a:endParaRPr>
          </a:p>
        </p:txBody>
      </p:sp>
      <p:sp>
        <p:nvSpPr>
          <p:cNvPr id="13" name="文本框 12"/>
          <p:cNvSpPr txBox="1"/>
          <p:nvPr/>
        </p:nvSpPr>
        <p:spPr>
          <a:xfrm>
            <a:off x="4571055" y="1194905"/>
            <a:ext cx="3049890" cy="75565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3600" b="0">
                <a:solidFill>
                  <a:schemeClr val="bg1"/>
                </a:solidFill>
                <a:latin typeface="汉仪黑眼小豆简" panose="02010509060101010101" pitchFamily="49" charset="-122"/>
                <a:ea typeface="汉仪黑眼小豆简" panose="02010509060101010101" pitchFamily="49" charset="-122"/>
              </a:rPr>
              <a:t>项目展示</a:t>
            </a:r>
            <a:endParaRPr lang="zh-CN" altLang="en-US" sz="3600" b="0" dirty="0">
              <a:solidFill>
                <a:schemeClr val="bg1"/>
              </a:solidFill>
              <a:latin typeface="汉仪黑眼小豆简" panose="02010509060101010101" pitchFamily="49" charset="-122"/>
              <a:ea typeface="汉仪黑眼小豆简" panose="02010509060101010101" pitchFamily="49" charset="-122"/>
            </a:endParaRPr>
          </a:p>
        </p:txBody>
      </p:sp>
      <p:pic>
        <p:nvPicPr>
          <p:cNvPr id="15" name="Picture 18"/>
          <p:cNvPicPr>
            <a:picLocks noChangeAspect="1" noChangeArrowheads="1"/>
          </p:cNvPicPr>
          <p:nvPr/>
        </p:nvPicPr>
        <p:blipFill rotWithShape="1">
          <a:blip r:embed="rId5">
            <a:extLst>
              <a:ext uri="{28A0092B-C50C-407E-A947-70E740481C1C}">
                <a14:useLocalDpi xmlns:a14="http://schemas.microsoft.com/office/drawing/2010/main" val="0"/>
              </a:ext>
            </a:extLst>
          </a:blip>
          <a:srcRect t="38069" b="38876"/>
          <a:stretch>
            <a:fillRect/>
          </a:stretch>
        </p:blipFill>
        <p:spPr bwMode="auto">
          <a:xfrm flipH="1">
            <a:off x="10351308" y="4547520"/>
            <a:ext cx="1379098" cy="450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1804670" y="830580"/>
            <a:ext cx="85832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webapi路由的设置，以及使用swagger查看和调试接口</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497965" y="1940560"/>
            <a:ext cx="8890000" cy="2584450"/>
          </a:xfrm>
          <a:prstGeom prst="rect">
            <a:avLst/>
          </a:prstGeom>
          <a:noFill/>
        </p:spPr>
        <p:txBody>
          <a:bodyPr wrap="square" rtlCol="0">
            <a:spAutoFit/>
          </a:bodyPr>
          <a:p>
            <a:r>
              <a:rPr lang="zh-CN" altLang="en-US">
                <a:solidFill>
                  <a:schemeClr val="bg1"/>
                </a:solidFill>
              </a:rPr>
              <a:t>一、新建</a:t>
            </a:r>
            <a:r>
              <a:rPr lang="en-US" altLang="zh-CN">
                <a:solidFill>
                  <a:schemeClr val="bg1"/>
                </a:solidFill>
              </a:rPr>
              <a:t>Image</a:t>
            </a:r>
            <a:r>
              <a:rPr lang="zh-CN" altLang="en-US">
                <a:solidFill>
                  <a:schemeClr val="bg1"/>
                </a:solidFill>
              </a:rPr>
              <a:t>控制器</a:t>
            </a:r>
            <a:endParaRPr lang="zh-CN" altLang="en-US">
              <a:solidFill>
                <a:schemeClr val="bg1"/>
              </a:solidFill>
            </a:endParaRPr>
          </a:p>
          <a:p>
            <a:endParaRPr lang="zh-CN" altLang="en-US">
              <a:solidFill>
                <a:schemeClr val="bg1"/>
              </a:solidFill>
            </a:endParaRPr>
          </a:p>
          <a:p>
            <a:r>
              <a:rPr lang="zh-CN" altLang="en-US">
                <a:solidFill>
                  <a:schemeClr val="bg1"/>
                </a:solidFill>
              </a:rPr>
              <a:t>二、修改默认路由</a:t>
            </a:r>
            <a:endParaRPr lang="zh-CN" altLang="en-US">
              <a:solidFill>
                <a:schemeClr val="bg1"/>
              </a:solidFill>
            </a:endParaRPr>
          </a:p>
          <a:p>
            <a:endParaRPr lang="zh-CN" altLang="en-US">
              <a:solidFill>
                <a:schemeClr val="bg1"/>
              </a:solidFill>
            </a:endParaRPr>
          </a:p>
          <a:p>
            <a:r>
              <a:rPr lang="zh-CN" altLang="en-US">
                <a:solidFill>
                  <a:schemeClr val="bg1"/>
                </a:solidFill>
              </a:rPr>
              <a:t>三、添加获取图片列表方法</a:t>
            </a:r>
            <a:endParaRPr lang="zh-CN" altLang="en-US">
              <a:solidFill>
                <a:schemeClr val="bg1"/>
              </a:solidFill>
            </a:endParaRPr>
          </a:p>
          <a:p>
            <a:endParaRPr lang="zh-CN" altLang="en-US">
              <a:solidFill>
                <a:schemeClr val="bg1"/>
              </a:solidFill>
            </a:endParaRPr>
          </a:p>
          <a:p>
            <a:r>
              <a:rPr lang="zh-CN" altLang="en-US">
                <a:solidFill>
                  <a:schemeClr val="bg1"/>
                </a:solidFill>
              </a:rPr>
              <a:t>四、使用</a:t>
            </a:r>
            <a:r>
              <a:rPr lang="en-US" altLang="zh-CN">
                <a:solidFill>
                  <a:schemeClr val="bg1"/>
                </a:solidFill>
              </a:rPr>
              <a:t>Swagger</a:t>
            </a:r>
            <a:r>
              <a:rPr lang="zh-CN" altLang="en-US">
                <a:solidFill>
                  <a:schemeClr val="bg1"/>
                </a:solidFill>
              </a:rPr>
              <a:t>查看和调试</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879090" y="459740"/>
            <a:ext cx="512000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sz="2400" b="0" dirty="0">
                <a:solidFill>
                  <a:schemeClr val="bg1"/>
                </a:solidFill>
                <a:latin typeface="汉仪黑眼小豆简" panose="02010509060101010101" pitchFamily="49" charset="-122"/>
                <a:ea typeface="汉仪黑眼小豆简" panose="02010509060101010101" pitchFamily="49" charset="-122"/>
              </a:rPr>
              <a:t>axios读取webapi，跨域问题解析</a:t>
            </a:r>
            <a:endParaRPr 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994410" y="2076450"/>
            <a:ext cx="8890000" cy="2707005"/>
          </a:xfrm>
          <a:prstGeom prst="rect">
            <a:avLst/>
          </a:prstGeom>
          <a:noFill/>
        </p:spPr>
        <p:txBody>
          <a:bodyPr wrap="square" rtlCol="0">
            <a:spAutoFit/>
          </a:bodyPr>
          <a:p>
            <a:r>
              <a:rPr lang="zh-CN" altLang="en-US">
                <a:solidFill>
                  <a:schemeClr val="bg1"/>
                </a:solidFill>
              </a:rPr>
              <a:t>一、现象</a:t>
            </a:r>
            <a:endParaRPr lang="zh-CN" altLang="en-US">
              <a:solidFill>
                <a:schemeClr val="bg1"/>
              </a:solidFill>
            </a:endParaRPr>
          </a:p>
          <a:p>
            <a:r>
              <a:rPr lang="en-US" altLang="zh-CN">
                <a:solidFill>
                  <a:schemeClr val="bg1"/>
                </a:solidFill>
              </a:rPr>
              <a:t>   webapi</a:t>
            </a:r>
            <a:r>
              <a:rPr lang="zh-CN" altLang="en-US">
                <a:solidFill>
                  <a:schemeClr val="bg1"/>
                </a:solidFill>
              </a:rPr>
              <a:t>接口通过</a:t>
            </a:r>
            <a:r>
              <a:rPr lang="en-US" altLang="zh-CN">
                <a:solidFill>
                  <a:schemeClr val="bg1"/>
                </a:solidFill>
              </a:rPr>
              <a:t>swagger</a:t>
            </a:r>
            <a:r>
              <a:rPr lang="zh-CN" altLang="en-US">
                <a:solidFill>
                  <a:schemeClr val="bg1"/>
                </a:solidFill>
              </a:rPr>
              <a:t>或者浏览器能直接访问成功并返回，但是当使用</a:t>
            </a:r>
            <a:r>
              <a:rPr lang="en-US" altLang="zh-CN">
                <a:solidFill>
                  <a:schemeClr val="bg1"/>
                </a:solidFill>
              </a:rPr>
              <a:t>axios</a:t>
            </a:r>
            <a:r>
              <a:rPr lang="zh-CN" altLang="en-US">
                <a:solidFill>
                  <a:schemeClr val="bg1"/>
                </a:solidFill>
              </a:rPr>
              <a:t>时，浏览器报错了。</a:t>
            </a:r>
            <a:endParaRPr lang="zh-CN" altLang="en-US">
              <a:solidFill>
                <a:schemeClr val="bg1"/>
              </a:solidFill>
            </a:endParaRPr>
          </a:p>
          <a:p>
            <a:r>
              <a:rPr lang="zh-CN" altLang="en-US">
                <a:solidFill>
                  <a:schemeClr val="bg1"/>
                </a:solidFill>
              </a:rPr>
              <a:t> </a:t>
            </a:r>
            <a:r>
              <a:rPr lang="en-US" altLang="zh-CN">
                <a:solidFill>
                  <a:schemeClr val="bg1"/>
                </a:solidFill>
              </a:rPr>
              <a:t>  Q</a:t>
            </a:r>
            <a:r>
              <a:rPr lang="zh-CN" altLang="en-US">
                <a:solidFill>
                  <a:schemeClr val="bg1"/>
                </a:solidFill>
              </a:rPr>
              <a:t>：访问接口报错，那么接口是否经过后台处理？</a:t>
            </a:r>
            <a:endParaRPr lang="zh-CN" altLang="en-US">
              <a:solidFill>
                <a:schemeClr val="bg1"/>
              </a:solidFill>
            </a:endParaRPr>
          </a:p>
          <a:p>
            <a:endParaRPr lang="en-US" altLang="zh-CN">
              <a:solidFill>
                <a:schemeClr val="bg1"/>
              </a:solidFill>
            </a:endParaRPr>
          </a:p>
          <a:p>
            <a:r>
              <a:rPr lang="zh-CN" altLang="en-US">
                <a:solidFill>
                  <a:schemeClr val="bg1"/>
                </a:solidFill>
              </a:rPr>
              <a:t>二、原因</a:t>
            </a:r>
            <a:endParaRPr lang="zh-CN" altLang="en-US">
              <a:solidFill>
                <a:schemeClr val="bg1"/>
              </a:solidFill>
            </a:endParaRPr>
          </a:p>
          <a:p>
            <a:r>
              <a:rPr lang="zh-CN" altLang="en-US">
                <a:solidFill>
                  <a:schemeClr val="bg1"/>
                </a:solidFill>
              </a:rPr>
              <a:t> </a:t>
            </a:r>
            <a:r>
              <a:rPr lang="en-US" altLang="zh-CN">
                <a:solidFill>
                  <a:schemeClr val="bg1"/>
                </a:solidFill>
              </a:rPr>
              <a:t>   浏览器对于javascript的同源策略的限制,例如a.cn下面的js不能调用b.cn中的js,对象或数据(因为a.cn和b.cn是不同域),所以跨域就出现了</a:t>
            </a:r>
            <a:endParaRPr lang="en-US" altLang="zh-CN">
              <a:solidFill>
                <a:schemeClr val="bg1"/>
              </a:solidFill>
            </a:endParaRPr>
          </a:p>
          <a:p>
            <a:endParaRPr lang="zh-CN" altLang="en-US">
              <a:solidFill>
                <a:schemeClr val="bg1"/>
              </a:solidFill>
            </a:endParaRPr>
          </a:p>
          <a:p>
            <a:pPr lvl="1"/>
            <a:endParaRPr lang="zh-CN" altLang="en-US" sz="8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20466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879090" y="513080"/>
            <a:ext cx="512000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sz="2400" b="0" dirty="0">
                <a:solidFill>
                  <a:schemeClr val="bg1"/>
                </a:solidFill>
                <a:latin typeface="汉仪黑眼小豆简" panose="02010509060101010101" pitchFamily="49" charset="-122"/>
                <a:ea typeface="汉仪黑眼小豆简" panose="02010509060101010101" pitchFamily="49" charset="-122"/>
              </a:rPr>
              <a:t>解决跨域之后端处理方式</a:t>
            </a:r>
            <a:endParaRPr 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275080" y="1583690"/>
            <a:ext cx="8328025" cy="3692525"/>
          </a:xfrm>
          <a:prstGeom prst="rect">
            <a:avLst/>
          </a:prstGeom>
          <a:noFill/>
        </p:spPr>
        <p:txBody>
          <a:bodyPr wrap="square" rtlCol="0">
            <a:spAutoFit/>
          </a:bodyPr>
          <a:p>
            <a:endParaRPr lang="zh-CN" altLang="en-US">
              <a:solidFill>
                <a:schemeClr val="bg1"/>
              </a:solidFill>
            </a:endParaRPr>
          </a:p>
          <a:p>
            <a:r>
              <a:rPr lang="zh-CN" altLang="en-US">
                <a:solidFill>
                  <a:schemeClr val="bg1"/>
                </a:solidFill>
              </a:rPr>
              <a:t>解决方案</a:t>
            </a:r>
            <a:endParaRPr lang="zh-CN" altLang="en-US">
              <a:solidFill>
                <a:schemeClr val="bg1"/>
              </a:solidFill>
            </a:endParaRPr>
          </a:p>
          <a:p>
            <a:endParaRPr lang="zh-CN" altLang="en-US">
              <a:solidFill>
                <a:schemeClr val="bg1"/>
              </a:solidFill>
            </a:endParaRPr>
          </a:p>
          <a:p>
            <a:r>
              <a:rPr lang="zh-CN" altLang="en-US">
                <a:solidFill>
                  <a:schemeClr val="bg1"/>
                </a:solidFill>
              </a:rPr>
              <a:t> </a:t>
            </a:r>
            <a:r>
              <a:rPr lang="en-US" altLang="zh-CN">
                <a:solidFill>
                  <a:schemeClr val="bg1"/>
                </a:solidFill>
              </a:rPr>
              <a:t>       </a:t>
            </a:r>
            <a:r>
              <a:rPr lang="zh-CN" altLang="en-US">
                <a:solidFill>
                  <a:schemeClr val="bg1"/>
                </a:solidFill>
              </a:rPr>
              <a:t>后端设置接口允许跨域</a:t>
            </a:r>
            <a:endParaRPr lang="zh-CN" altLang="en-US">
              <a:solidFill>
                <a:schemeClr val="bg1"/>
              </a:solidFill>
            </a:endParaRPr>
          </a:p>
          <a:p>
            <a:endParaRPr lang="zh-CN" altLang="en-US">
              <a:solidFill>
                <a:schemeClr val="bg1"/>
              </a:solidFill>
            </a:endParaRPr>
          </a:p>
          <a:p>
            <a:pPr lvl="1"/>
            <a:r>
              <a:rPr lang="zh-CN" altLang="en-US" sz="1600">
                <a:solidFill>
                  <a:schemeClr val="bg1"/>
                </a:solidFill>
              </a:rPr>
              <a:t>//添加跨域策略</a:t>
            </a:r>
            <a:endParaRPr lang="zh-CN" altLang="en-US" sz="1600">
              <a:solidFill>
                <a:schemeClr val="bg1"/>
              </a:solidFill>
            </a:endParaRPr>
          </a:p>
          <a:p>
            <a:pPr lvl="1"/>
            <a:r>
              <a:rPr lang="zh-CN" altLang="en-US" sz="1600">
                <a:solidFill>
                  <a:schemeClr val="bg1"/>
                </a:solidFill>
              </a:rPr>
              <a:t>//builder.Services.AddCors(options =&gt; {</a:t>
            </a:r>
            <a:endParaRPr lang="zh-CN" altLang="en-US" sz="1600">
              <a:solidFill>
                <a:schemeClr val="bg1"/>
              </a:solidFill>
            </a:endParaRPr>
          </a:p>
          <a:p>
            <a:pPr lvl="1"/>
            <a:r>
              <a:rPr lang="zh-CN" altLang="en-US" sz="1600">
                <a:solidFill>
                  <a:schemeClr val="bg1"/>
                </a:solidFill>
              </a:rPr>
              <a:t>//    options.AddPolicy("CorsPolicy", opt =&gt; opt.AllowAnyOrigin().AllowAnyHeader().AllowAnyMethod().WithExposedHeaders("X-Pagination"));</a:t>
            </a:r>
            <a:endParaRPr lang="zh-CN" altLang="en-US" sz="1600">
              <a:solidFill>
                <a:schemeClr val="bg1"/>
              </a:solidFill>
            </a:endParaRPr>
          </a:p>
          <a:p>
            <a:pPr lvl="1"/>
            <a:r>
              <a:rPr lang="zh-CN" altLang="en-US" sz="1600">
                <a:solidFill>
                  <a:schemeClr val="bg1"/>
                </a:solidFill>
              </a:rPr>
              <a:t>//});</a:t>
            </a:r>
            <a:endParaRPr lang="zh-CN" altLang="en-US" sz="1600">
              <a:solidFill>
                <a:schemeClr val="bg1"/>
              </a:solidFill>
            </a:endParaRPr>
          </a:p>
          <a:p>
            <a:pPr lvl="1"/>
            <a:r>
              <a:rPr lang="zh-CN" altLang="en-US" sz="1600">
                <a:solidFill>
                  <a:schemeClr val="bg1"/>
                </a:solidFill>
              </a:rPr>
              <a:t>//使用跨域策略</a:t>
            </a:r>
            <a:endParaRPr lang="zh-CN" altLang="en-US" sz="1600">
              <a:solidFill>
                <a:schemeClr val="bg1"/>
              </a:solidFill>
            </a:endParaRPr>
          </a:p>
          <a:p>
            <a:pPr lvl="1"/>
            <a:r>
              <a:rPr lang="zh-CN" altLang="en-US" sz="1600">
                <a:solidFill>
                  <a:schemeClr val="bg1"/>
                </a:solidFill>
              </a:rPr>
              <a:t>//app.UseCors("CorsPolicy");</a:t>
            </a:r>
            <a:endParaRPr lang="zh-CN" altLang="en-US" sz="1600">
              <a:solidFill>
                <a:schemeClr val="bg1"/>
              </a:solidFill>
            </a:endParaRPr>
          </a:p>
          <a:p>
            <a:pPr lvl="1"/>
            <a:endParaRPr lang="zh-CN" altLang="en-US" sz="16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879090" y="548005"/>
            <a:ext cx="512000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sz="2400" b="0" dirty="0">
                <a:solidFill>
                  <a:schemeClr val="bg1"/>
                </a:solidFill>
                <a:latin typeface="汉仪黑眼小豆简" panose="02010509060101010101" pitchFamily="49" charset="-122"/>
                <a:ea typeface="汉仪黑眼小豆简" panose="02010509060101010101" pitchFamily="49" charset="-122"/>
              </a:rPr>
              <a:t>解决跨域之前端处理方式</a:t>
            </a:r>
            <a:endParaRPr 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275080" y="1583690"/>
            <a:ext cx="8328025" cy="5169535"/>
          </a:xfrm>
          <a:prstGeom prst="rect">
            <a:avLst/>
          </a:prstGeom>
          <a:noFill/>
        </p:spPr>
        <p:txBody>
          <a:bodyPr wrap="square" rtlCol="0">
            <a:spAutoFit/>
          </a:bodyPr>
          <a:p>
            <a:endParaRPr lang="zh-CN" altLang="en-US">
              <a:solidFill>
                <a:schemeClr val="bg1"/>
              </a:solidFill>
            </a:endParaRPr>
          </a:p>
          <a:p>
            <a:r>
              <a:rPr lang="zh-CN" altLang="en-US">
                <a:solidFill>
                  <a:schemeClr val="bg1"/>
                </a:solidFill>
              </a:rPr>
              <a:t>解决方案</a:t>
            </a:r>
            <a:endParaRPr lang="zh-CN" altLang="en-US">
              <a:solidFill>
                <a:schemeClr val="bg1"/>
              </a:solidFill>
            </a:endParaRPr>
          </a:p>
          <a:p>
            <a:endParaRPr lang="zh-CN" altLang="en-US">
              <a:solidFill>
                <a:schemeClr val="bg1"/>
              </a:solidFill>
            </a:endParaRPr>
          </a:p>
          <a:p>
            <a:r>
              <a:rPr lang="zh-CN" altLang="en-US">
                <a:solidFill>
                  <a:schemeClr val="bg1"/>
                </a:solidFill>
              </a:rPr>
              <a:t> </a:t>
            </a:r>
            <a:r>
              <a:rPr lang="en-US" altLang="zh-CN">
                <a:solidFill>
                  <a:schemeClr val="bg1"/>
                </a:solidFill>
              </a:rPr>
              <a:t>       </a:t>
            </a:r>
            <a:r>
              <a:rPr lang="zh-CN" altLang="en-US">
                <a:solidFill>
                  <a:schemeClr val="bg1"/>
                </a:solidFill>
                <a:sym typeface="+mn-ea"/>
              </a:rPr>
              <a:t>前端设置请求代理</a:t>
            </a:r>
            <a:endParaRPr lang="zh-CN" altLang="en-US">
              <a:solidFill>
                <a:schemeClr val="bg1"/>
              </a:solidFill>
            </a:endParaRPr>
          </a:p>
          <a:p>
            <a:endParaRPr lang="zh-CN" altLang="en-US">
              <a:solidFill>
                <a:schemeClr val="bg1"/>
              </a:solidFill>
            </a:endParaRPr>
          </a:p>
          <a:p>
            <a:pPr lvl="1" algn="l"/>
            <a:r>
              <a:rPr lang="en-US" altLang="zh-CN" sz="1600">
                <a:solidFill>
                  <a:schemeClr val="bg1"/>
                </a:solidFill>
                <a:sym typeface="+mn-ea"/>
              </a:rPr>
              <a:t> </a:t>
            </a:r>
            <a:r>
              <a:rPr lang="zh-CN" altLang="en-US" sz="1600">
                <a:solidFill>
                  <a:schemeClr val="bg1"/>
                </a:solidFill>
                <a:sym typeface="+mn-ea"/>
              </a:rPr>
              <a:t>devServer: {</a:t>
            </a:r>
            <a:endParaRPr lang="zh-CN" altLang="en-US" sz="1600">
              <a:solidFill>
                <a:schemeClr val="bg1"/>
              </a:solidFill>
            </a:endParaRPr>
          </a:p>
          <a:p>
            <a:pPr lvl="1" algn="l"/>
            <a:r>
              <a:rPr lang="zh-CN" altLang="en-US" sz="1600">
                <a:solidFill>
                  <a:schemeClr val="bg1"/>
                </a:solidFill>
                <a:sym typeface="+mn-ea"/>
              </a:rPr>
              <a:t>    proxy: {</a:t>
            </a:r>
            <a:endParaRPr lang="zh-CN" altLang="en-US" sz="1600">
              <a:solidFill>
                <a:schemeClr val="bg1"/>
              </a:solidFill>
            </a:endParaRPr>
          </a:p>
          <a:p>
            <a:pPr lvl="1" algn="l"/>
            <a:r>
              <a:rPr lang="zh-CN" altLang="en-US" sz="1600">
                <a:solidFill>
                  <a:schemeClr val="bg1"/>
                </a:solidFill>
                <a:sym typeface="+mn-ea"/>
              </a:rPr>
              <a:t>        '/api': {</a:t>
            </a:r>
            <a:endParaRPr lang="zh-CN" altLang="en-US" sz="1600">
              <a:solidFill>
                <a:schemeClr val="bg1"/>
              </a:solidFill>
            </a:endParaRPr>
          </a:p>
          <a:p>
            <a:pPr lvl="1" algn="l"/>
            <a:r>
              <a:rPr lang="zh-CN" altLang="en-US" sz="1600">
                <a:solidFill>
                  <a:schemeClr val="bg1"/>
                </a:solidFill>
                <a:sym typeface="+mn-ea"/>
              </a:rPr>
              <a:t>            target: 'http://localhost:5035/api',</a:t>
            </a:r>
            <a:endParaRPr lang="zh-CN" altLang="en-US" sz="1600">
              <a:solidFill>
                <a:schemeClr val="bg1"/>
              </a:solidFill>
            </a:endParaRPr>
          </a:p>
          <a:p>
            <a:pPr lvl="1" algn="l"/>
            <a:r>
              <a:rPr lang="zh-CN" altLang="en-US" sz="1600">
                <a:solidFill>
                  <a:schemeClr val="bg1"/>
                </a:solidFill>
                <a:sym typeface="+mn-ea"/>
              </a:rPr>
              <a:t>            // 允许跨域</a:t>
            </a:r>
            <a:endParaRPr lang="zh-CN" altLang="en-US" sz="1600">
              <a:solidFill>
                <a:schemeClr val="bg1"/>
              </a:solidFill>
            </a:endParaRPr>
          </a:p>
          <a:p>
            <a:pPr lvl="1" algn="l"/>
            <a:r>
              <a:rPr lang="zh-CN" altLang="en-US" sz="1600">
                <a:solidFill>
                  <a:schemeClr val="bg1"/>
                </a:solidFill>
                <a:sym typeface="+mn-ea"/>
              </a:rPr>
              <a:t>            changeOrigin: true,</a:t>
            </a:r>
            <a:endParaRPr lang="zh-CN" altLang="en-US" sz="1600">
              <a:solidFill>
                <a:schemeClr val="bg1"/>
              </a:solidFill>
            </a:endParaRPr>
          </a:p>
          <a:p>
            <a:pPr lvl="1" algn="l"/>
            <a:r>
              <a:rPr lang="zh-CN" altLang="en-US" sz="1600">
                <a:solidFill>
                  <a:schemeClr val="bg1"/>
                </a:solidFill>
                <a:sym typeface="+mn-ea"/>
              </a:rPr>
              <a:t>            ws: true,</a:t>
            </a:r>
            <a:endParaRPr lang="zh-CN" altLang="en-US" sz="1600">
              <a:solidFill>
                <a:schemeClr val="bg1"/>
              </a:solidFill>
            </a:endParaRPr>
          </a:p>
          <a:p>
            <a:pPr lvl="1" algn="l"/>
            <a:r>
              <a:rPr lang="zh-CN" altLang="en-US" sz="1600">
                <a:solidFill>
                  <a:schemeClr val="bg1"/>
                </a:solidFill>
                <a:sym typeface="+mn-ea"/>
              </a:rPr>
              <a:t>            pathRewrite: {</a:t>
            </a:r>
            <a:endParaRPr lang="zh-CN" altLang="en-US" sz="1600">
              <a:solidFill>
                <a:schemeClr val="bg1"/>
              </a:solidFill>
            </a:endParaRPr>
          </a:p>
          <a:p>
            <a:pPr lvl="1" algn="l"/>
            <a:r>
              <a:rPr lang="zh-CN" altLang="en-US" sz="1600">
                <a:solidFill>
                  <a:schemeClr val="bg1"/>
                </a:solidFill>
                <a:sym typeface="+mn-ea"/>
              </a:rPr>
              <a:t>                '^/api': ''</a:t>
            </a:r>
            <a:endParaRPr lang="zh-CN" altLang="en-US" sz="1600">
              <a:solidFill>
                <a:schemeClr val="bg1"/>
              </a:solidFill>
            </a:endParaRPr>
          </a:p>
          <a:p>
            <a:pPr lvl="1" algn="l"/>
            <a:r>
              <a:rPr lang="zh-CN" altLang="en-US" sz="1600">
                <a:solidFill>
                  <a:schemeClr val="bg1"/>
                </a:solidFill>
                <a:sym typeface="+mn-ea"/>
              </a:rPr>
              <a:t>            }</a:t>
            </a:r>
            <a:endParaRPr lang="zh-CN" altLang="en-US" sz="1600">
              <a:solidFill>
                <a:schemeClr val="bg1"/>
              </a:solidFill>
            </a:endParaRPr>
          </a:p>
          <a:p>
            <a:pPr lvl="1" algn="l"/>
            <a:r>
              <a:rPr lang="zh-CN" altLang="en-US" sz="1600">
                <a:solidFill>
                  <a:schemeClr val="bg1"/>
                </a:solidFill>
                <a:sym typeface="+mn-ea"/>
              </a:rPr>
              <a:t>        }</a:t>
            </a:r>
            <a:endParaRPr lang="zh-CN" altLang="en-US" sz="1600">
              <a:solidFill>
                <a:schemeClr val="bg1"/>
              </a:solidFill>
            </a:endParaRPr>
          </a:p>
          <a:p>
            <a:pPr lvl="1" algn="l"/>
            <a:r>
              <a:rPr lang="zh-CN" altLang="en-US" sz="1600">
                <a:solidFill>
                  <a:schemeClr val="bg1"/>
                </a:solidFill>
                <a:sym typeface="+mn-ea"/>
              </a:rPr>
              <a:t>    }</a:t>
            </a:r>
            <a:endParaRPr lang="zh-CN" altLang="en-US" sz="1600">
              <a:solidFill>
                <a:schemeClr val="bg1"/>
              </a:solidFill>
            </a:endParaRPr>
          </a:p>
          <a:p>
            <a:pPr lvl="1" algn="l"/>
            <a:r>
              <a:rPr lang="zh-CN" altLang="en-US" sz="1600">
                <a:solidFill>
                  <a:schemeClr val="bg1"/>
                </a:solidFill>
                <a:sym typeface="+mn-ea"/>
              </a:rPr>
              <a:t>}</a:t>
            </a:r>
            <a:endParaRPr lang="zh-CN" altLang="en-US" sz="1600">
              <a:solidFill>
                <a:schemeClr val="bg1"/>
              </a:solidFill>
            </a:endParaRPr>
          </a:p>
          <a:p>
            <a:pPr lvl="1"/>
            <a:endParaRPr lang="zh-CN" altLang="en-US" sz="1600">
              <a:solidFill>
                <a:schemeClr val="bg1"/>
              </a:solidFill>
            </a:endParaRPr>
          </a:p>
          <a:p>
            <a:pPr lvl="1"/>
            <a:endParaRPr lang="zh-CN" altLang="en-US" sz="1600">
              <a:solidFill>
                <a:schemeClr val="bg1"/>
              </a:solidFill>
            </a:endParaRPr>
          </a:p>
        </p:txBody>
      </p:sp>
      <p:pic>
        <p:nvPicPr>
          <p:cNvPr id="8" name="图片 7"/>
          <p:cNvPicPr>
            <a:picLocks noChangeAspect="1"/>
          </p:cNvPicPr>
          <p:nvPr/>
        </p:nvPicPr>
        <p:blipFill>
          <a:blip r:embed="rId1"/>
          <a:stretch>
            <a:fillRect/>
          </a:stretch>
        </p:blipFill>
        <p:spPr>
          <a:xfrm>
            <a:off x="5822950" y="1985010"/>
            <a:ext cx="4292600" cy="36550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808730" y="2802255"/>
            <a:ext cx="457390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首页之主体内容开发</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新建控制器，模拟数据返回</a:t>
              </a: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706590"/>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鲜花列表接口</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390140" y="582930"/>
            <a:ext cx="741172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登录注册页功能分析，以及User表设计</a:t>
            </a:r>
            <a:endParaRPr sz="2400" b="0" dirty="0">
              <a:solidFill>
                <a:schemeClr val="bg1"/>
              </a:solidFill>
              <a:latin typeface="汉仪黑眼小豆简" panose="02010509060101010101" pitchFamily="49" charset="-122"/>
              <a:ea typeface="汉仪黑眼小豆简" panose="02010509060101010101" pitchFamily="49" charset="-122"/>
            </a:endParaRPr>
          </a:p>
        </p:txBody>
      </p:sp>
      <p:pic>
        <p:nvPicPr>
          <p:cNvPr id="7" name="图片 6"/>
          <p:cNvPicPr>
            <a:picLocks noChangeAspect="1"/>
          </p:cNvPicPr>
          <p:nvPr>
            <p:custDataLst>
              <p:tags r:id="rId1"/>
            </p:custDataLst>
          </p:nvPr>
        </p:nvPicPr>
        <p:blipFill>
          <a:blip r:embed="rId2"/>
          <a:stretch>
            <a:fillRect/>
          </a:stretch>
        </p:blipFill>
        <p:spPr>
          <a:xfrm>
            <a:off x="1377315" y="1927225"/>
            <a:ext cx="4152900" cy="3002280"/>
          </a:xfrm>
          <a:prstGeom prst="rect">
            <a:avLst/>
          </a:prstGeom>
        </p:spPr>
      </p:pic>
      <p:pic>
        <p:nvPicPr>
          <p:cNvPr id="8" name="图片 7"/>
          <p:cNvPicPr>
            <a:picLocks noChangeAspect="1"/>
          </p:cNvPicPr>
          <p:nvPr/>
        </p:nvPicPr>
        <p:blipFill>
          <a:blip r:embed="rId3"/>
          <a:stretch>
            <a:fillRect/>
          </a:stretch>
        </p:blipFill>
        <p:spPr>
          <a:xfrm>
            <a:off x="6830060" y="1927860"/>
            <a:ext cx="3738245" cy="30016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776980" y="556895"/>
            <a:ext cx="467804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SqlSugar的介绍，以及安装</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166495" y="1219835"/>
            <a:ext cx="9898380" cy="1198880"/>
          </a:xfrm>
          <a:prstGeom prst="rect">
            <a:avLst/>
          </a:prstGeom>
          <a:noFill/>
        </p:spPr>
        <p:txBody>
          <a:bodyPr wrap="square" rtlCol="0">
            <a:spAutoFit/>
          </a:bodyPr>
          <a:p>
            <a:r>
              <a:rPr lang="zh-CN" altLang="en-US">
                <a:solidFill>
                  <a:schemeClr val="bg1"/>
                </a:solidFill>
              </a:rPr>
              <a:t>一、介绍</a:t>
            </a:r>
            <a:endParaRPr lang="zh-CN" altLang="en-US">
              <a:solidFill>
                <a:schemeClr val="bg1"/>
              </a:solidFill>
            </a:endParaRPr>
          </a:p>
          <a:p>
            <a:r>
              <a:rPr lang="en-US" altLang="zh-CN">
                <a:solidFill>
                  <a:schemeClr val="bg1"/>
                </a:solidFill>
              </a:rPr>
              <a:t>    </a:t>
            </a:r>
            <a:r>
              <a:rPr lang="zh-CN" altLang="en-US">
                <a:solidFill>
                  <a:schemeClr val="bg1"/>
                </a:solidFill>
              </a:rPr>
              <a:t>https://www.donet5.com/Home/Doc</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703830" y="565150"/>
            <a:ext cx="678370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使用SqlSugar实现Code First，创建数据库</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325370" y="556895"/>
            <a:ext cx="758063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使用SqlSugar结合反射生成表，以及初始化数据</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983740" y="2390775"/>
            <a:ext cx="7565390" cy="1753235"/>
          </a:xfrm>
          <a:prstGeom prst="rect">
            <a:avLst/>
          </a:prstGeom>
          <a:noFill/>
        </p:spPr>
        <p:txBody>
          <a:bodyPr wrap="square" rtlCol="0">
            <a:spAutoFit/>
          </a:bodyPr>
          <a:p>
            <a:endParaRPr lang="zh-CN" altLang="en-US">
              <a:solidFill>
                <a:schemeClr val="bg1"/>
              </a:solidFill>
            </a:endParaRPr>
          </a:p>
          <a:p>
            <a:r>
              <a:rPr lang="zh-CN" altLang="en-US">
                <a:solidFill>
                  <a:schemeClr val="bg1"/>
                </a:solidFill>
              </a:rPr>
              <a:t>一、</a:t>
            </a:r>
            <a:r>
              <a:rPr lang="zh-CN" altLang="en-US">
                <a:solidFill>
                  <a:schemeClr val="bg1"/>
                </a:solidFill>
                <a:sym typeface="+mn-ea"/>
              </a:rPr>
              <a:t>定义DbContext，初始化数据库</a:t>
            </a:r>
            <a:endParaRPr lang="zh-CN" altLang="en-US">
              <a:solidFill>
                <a:schemeClr val="bg1"/>
              </a:solidFill>
              <a:sym typeface="+mn-ea"/>
            </a:endParaRPr>
          </a:p>
          <a:p>
            <a:endParaRPr lang="zh-CN" altLang="en-US">
              <a:solidFill>
                <a:schemeClr val="bg1"/>
              </a:solidFill>
            </a:endParaRPr>
          </a:p>
          <a:p>
            <a:r>
              <a:rPr lang="zh-CN" altLang="en-US">
                <a:solidFill>
                  <a:schemeClr val="bg1"/>
                </a:solidFill>
              </a:rPr>
              <a:t>二、添加InitDatabase方法</a:t>
            </a:r>
            <a:endParaRPr lang="zh-CN" altLang="en-US">
              <a:solidFill>
                <a:schemeClr val="bg1"/>
              </a:solidFill>
            </a:endParaRPr>
          </a:p>
          <a:p>
            <a:endParaRPr lang="zh-CN" altLang="en-US">
              <a:solidFill>
                <a:schemeClr val="bg1"/>
              </a:solidFill>
            </a:endParaRPr>
          </a:p>
          <a:p>
            <a:r>
              <a:rPr lang="zh-CN" altLang="en-US">
                <a:solidFill>
                  <a:schemeClr val="bg1"/>
                </a:solidFill>
              </a:rPr>
              <a:t>三、新建</a:t>
            </a:r>
            <a:r>
              <a:rPr lang="en-US" altLang="zh-CN">
                <a:solidFill>
                  <a:schemeClr val="bg1"/>
                </a:solidFill>
              </a:rPr>
              <a:t>Tools</a:t>
            </a:r>
            <a:r>
              <a:rPr lang="zh-CN" altLang="en-US">
                <a:solidFill>
                  <a:schemeClr val="bg1"/>
                </a:solidFill>
              </a:rPr>
              <a:t>控制器调用方法完成初始化</a:t>
            </a: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187515" y="798030"/>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适合人群</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8" name="文本框 7"/>
          <p:cNvSpPr txBox="1"/>
          <p:nvPr/>
        </p:nvSpPr>
        <p:spPr>
          <a:xfrm>
            <a:off x="629285" y="1630680"/>
            <a:ext cx="10305415" cy="2194560"/>
          </a:xfrm>
          <a:prstGeom prst="rect">
            <a:avLst/>
          </a:prstGeom>
          <a:noFill/>
        </p:spPr>
        <p:txBody>
          <a:bodyPr wrap="square" rtlCol="0">
            <a:spAutoFit/>
          </a:bodyPr>
          <a:p>
            <a:pPr>
              <a:lnSpc>
                <a:spcPct val="190000"/>
              </a:lnSpc>
            </a:pPr>
            <a:r>
              <a:rPr lang="en-US" altLang="zh-CN">
                <a:solidFill>
                  <a:schemeClr val="bg1"/>
                </a:solidFill>
              </a:rPr>
              <a:t>1.</a:t>
            </a:r>
            <a:r>
              <a:rPr lang="zh-CN" altLang="en-US">
                <a:solidFill>
                  <a:schemeClr val="bg1"/>
                </a:solidFill>
              </a:rPr>
              <a:t>零基础小白。想做开发，但是不清楚开发要用到哪些工具和技术，以及如何开发。前后端之间是如何协同的，自己需要做什么。</a:t>
            </a:r>
            <a:endParaRPr lang="zh-CN" altLang="en-US">
              <a:solidFill>
                <a:schemeClr val="bg1"/>
              </a:solidFill>
            </a:endParaRPr>
          </a:p>
          <a:p>
            <a:pPr>
              <a:lnSpc>
                <a:spcPct val="190000"/>
              </a:lnSpc>
            </a:pPr>
            <a:r>
              <a:rPr lang="en-US" altLang="zh-CN">
                <a:solidFill>
                  <a:schemeClr val="bg1"/>
                </a:solidFill>
              </a:rPr>
              <a:t>2.</a:t>
            </a:r>
            <a:r>
              <a:rPr lang="zh-CN" altLang="en-US">
                <a:solidFill>
                  <a:schemeClr val="bg1"/>
                </a:solidFill>
              </a:rPr>
              <a:t>工作</a:t>
            </a:r>
            <a:r>
              <a:rPr lang="en-US" altLang="zh-CN">
                <a:solidFill>
                  <a:schemeClr val="bg1"/>
                </a:solidFill>
              </a:rPr>
              <a:t>1-3</a:t>
            </a:r>
            <a:r>
              <a:rPr lang="zh-CN" altLang="en-US">
                <a:solidFill>
                  <a:schemeClr val="bg1"/>
                </a:solidFill>
              </a:rPr>
              <a:t>年的萌新。对于日常工作中用到的一些技术很模糊，不太熟练。</a:t>
            </a:r>
            <a:endParaRPr lang="zh-CN" altLang="en-US">
              <a:solidFill>
                <a:schemeClr val="bg1"/>
              </a:solidFill>
            </a:endParaRPr>
          </a:p>
          <a:p>
            <a:pPr>
              <a:lnSpc>
                <a:spcPct val="190000"/>
              </a:lnSpc>
            </a:pPr>
            <a:r>
              <a:rPr lang="en-US" altLang="zh-CN">
                <a:solidFill>
                  <a:schemeClr val="bg1"/>
                </a:solidFill>
              </a:rPr>
              <a:t>3.</a:t>
            </a:r>
            <a:r>
              <a:rPr lang="zh-CN" altLang="en-US">
                <a:solidFill>
                  <a:schemeClr val="bg1"/>
                </a:solidFill>
              </a:rPr>
              <a:t>工作多年的大佬。想学点新技术，更新自己的技术栈追赶潮流，或者后端转前端，前端转后端等等。</a:t>
            </a:r>
            <a:endParaRPr lang="zh-CN"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325370" y="556895"/>
            <a:ext cx="758063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sz="2400" b="0" dirty="0">
                <a:solidFill>
                  <a:schemeClr val="bg1"/>
                </a:solidFill>
                <a:latin typeface="汉仪黑眼小豆简" panose="02010509060101010101" pitchFamily="49" charset="-122"/>
                <a:ea typeface="汉仪黑眼小豆简" panose="02010509060101010101" pitchFamily="49" charset="-122"/>
              </a:rPr>
              <a:t>Service层搭建，以及结构介绍</a:t>
            </a:r>
            <a:endParaRPr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2042160" y="2277110"/>
            <a:ext cx="7565390" cy="1753235"/>
          </a:xfrm>
          <a:prstGeom prst="rect">
            <a:avLst/>
          </a:prstGeom>
          <a:noFill/>
        </p:spPr>
        <p:txBody>
          <a:bodyPr wrap="square" rtlCol="0">
            <a:spAutoFit/>
          </a:bodyPr>
          <a:p>
            <a:endParaRPr lang="zh-CN" altLang="en-US">
              <a:solidFill>
                <a:schemeClr val="bg1"/>
              </a:solidFill>
            </a:endParaRPr>
          </a:p>
          <a:p>
            <a:r>
              <a:rPr lang="zh-CN" altLang="en-US">
                <a:solidFill>
                  <a:schemeClr val="bg1"/>
                </a:solidFill>
              </a:rPr>
              <a:t>一、新建抽象类</a:t>
            </a:r>
            <a:endParaRPr lang="zh-CN" altLang="en-US">
              <a:solidFill>
                <a:schemeClr val="bg1"/>
              </a:solidFill>
            </a:endParaRPr>
          </a:p>
          <a:p>
            <a:endParaRPr lang="zh-CN">
              <a:solidFill>
                <a:schemeClr val="bg1"/>
              </a:solidFill>
            </a:endParaRPr>
          </a:p>
          <a:p>
            <a:r>
              <a:rPr lang="zh-CN">
                <a:solidFill>
                  <a:schemeClr val="bg1"/>
                </a:solidFill>
              </a:rPr>
              <a:t>二、新建实现类并继承抽象</a:t>
            </a:r>
            <a:endParaRPr lang="zh-CN">
              <a:solidFill>
                <a:schemeClr val="bg1"/>
              </a:solidFill>
            </a:endParaRPr>
          </a:p>
          <a:p>
            <a:endParaRPr lang="zh-CN">
              <a:solidFill>
                <a:schemeClr val="bg1"/>
              </a:solidFill>
            </a:endParaRPr>
          </a:p>
          <a:p>
            <a:r>
              <a:rPr lang="zh-CN">
                <a:solidFill>
                  <a:schemeClr val="bg1"/>
                </a:solidFill>
              </a:rPr>
              <a:t>三、定义</a:t>
            </a:r>
            <a:r>
              <a:rPr lang="en-US" altLang="zh-CN">
                <a:solidFill>
                  <a:schemeClr val="bg1"/>
                </a:solidFill>
              </a:rPr>
              <a:t>Dto</a:t>
            </a:r>
            <a:r>
              <a:rPr lang="zh-CN" altLang="en-US">
                <a:solidFill>
                  <a:schemeClr val="bg1"/>
                </a:solidFill>
              </a:rPr>
              <a:t>作为传输实体</a:t>
            </a:r>
            <a:endParaRPr lang="zh-CN" alt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978910" y="318770"/>
            <a:ext cx="444246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AutoMapper</a:t>
            </a:r>
            <a:r>
              <a:rPr lang="zh-CN" altLang="en-US" sz="2400" b="0" dirty="0">
                <a:solidFill>
                  <a:schemeClr val="bg1"/>
                </a:solidFill>
                <a:latin typeface="汉仪黑眼小豆简" panose="02010509060101010101" pitchFamily="49" charset="-122"/>
                <a:ea typeface="汉仪黑眼小豆简" panose="02010509060101010101" pitchFamily="49" charset="-122"/>
              </a:rPr>
              <a:t>的安装和使用</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166495" y="1219835"/>
            <a:ext cx="9898380" cy="5077460"/>
          </a:xfrm>
          <a:prstGeom prst="rect">
            <a:avLst/>
          </a:prstGeom>
          <a:noFill/>
        </p:spPr>
        <p:txBody>
          <a:bodyPr wrap="square" rtlCol="0">
            <a:spAutoFit/>
          </a:bodyPr>
          <a:p>
            <a:r>
              <a:rPr lang="zh-CN" altLang="en-US">
                <a:solidFill>
                  <a:schemeClr val="bg1"/>
                </a:solidFill>
              </a:rPr>
              <a:t>一、背景</a:t>
            </a:r>
            <a:endParaRPr lang="zh-CN" altLang="en-US">
              <a:solidFill>
                <a:schemeClr val="bg1"/>
              </a:solidFill>
            </a:endParaRPr>
          </a:p>
          <a:p>
            <a:endParaRPr lang="zh-CN" altLang="en-US">
              <a:solidFill>
                <a:schemeClr val="bg1"/>
              </a:solidFill>
            </a:endParaRPr>
          </a:p>
          <a:p>
            <a:r>
              <a:rPr lang="en-US" altLang="zh-CN">
                <a:solidFill>
                  <a:schemeClr val="bg1"/>
                </a:solidFill>
              </a:rPr>
              <a:t>    </a:t>
            </a:r>
            <a:r>
              <a:rPr lang="zh-CN" altLang="en-US">
                <a:solidFill>
                  <a:schemeClr val="bg1"/>
                </a:solidFill>
              </a:rPr>
              <a:t>在实际的项目开发过程中，经常会涉及到传输实体到模型实体之间的转换，通过属性的逐个赋值我们可以将传入的参数传递给另外一个实体对象。</a:t>
            </a:r>
            <a:endParaRPr lang="zh-CN" altLang="en-US">
              <a:solidFill>
                <a:schemeClr val="bg1"/>
              </a:solidFill>
            </a:endParaRPr>
          </a:p>
          <a:p>
            <a:r>
              <a:rPr lang="zh-CN" altLang="en-US">
                <a:solidFill>
                  <a:schemeClr val="bg1"/>
                </a:solidFill>
              </a:rPr>
              <a:t> </a:t>
            </a:r>
            <a:r>
              <a:rPr lang="en-US" altLang="zh-CN">
                <a:solidFill>
                  <a:schemeClr val="bg1"/>
                </a:solidFill>
              </a:rPr>
              <a:t>   </a:t>
            </a:r>
            <a:r>
              <a:rPr lang="zh-CN" altLang="en-US">
                <a:solidFill>
                  <a:schemeClr val="bg1"/>
                </a:solidFill>
              </a:rPr>
              <a:t>但是随着业务复杂度的提升，有些实体的属性高达几十或上百个，那么逐个赋值会增加代码量且不美观，那么有没有一种方法，</a:t>
            </a:r>
            <a:r>
              <a:rPr lang="en-US" altLang="zh-CN">
                <a:solidFill>
                  <a:schemeClr val="bg1"/>
                </a:solidFill>
              </a:rPr>
              <a:t> </a:t>
            </a:r>
            <a:r>
              <a:rPr lang="zh-CN" altLang="en-US">
                <a:solidFill>
                  <a:schemeClr val="bg1"/>
                </a:solidFill>
              </a:rPr>
              <a:t>可以实现实体到实体之间属性的映射呢，</a:t>
            </a:r>
            <a:r>
              <a:rPr lang="en-US" altLang="zh-CN">
                <a:solidFill>
                  <a:schemeClr val="bg1"/>
                </a:solidFill>
              </a:rPr>
              <a:t>AutoMapper</a:t>
            </a:r>
            <a:r>
              <a:rPr lang="zh-CN" altLang="en-US">
                <a:solidFill>
                  <a:schemeClr val="bg1"/>
                </a:solidFill>
              </a:rPr>
              <a:t>应运而生。</a:t>
            </a:r>
            <a:endParaRPr lang="zh-CN" altLang="en-US">
              <a:solidFill>
                <a:schemeClr val="bg1"/>
              </a:solidFill>
            </a:endParaRPr>
          </a:p>
          <a:p>
            <a:endParaRPr lang="zh-CN" altLang="en-US">
              <a:solidFill>
                <a:schemeClr val="bg1"/>
              </a:solidFill>
            </a:endParaRPr>
          </a:p>
          <a:p>
            <a:r>
              <a:rPr lang="zh-CN" altLang="en-US">
                <a:solidFill>
                  <a:schemeClr val="bg1"/>
                </a:solidFill>
              </a:rPr>
              <a:t>二、使用</a:t>
            </a:r>
            <a:endParaRPr lang="zh-CN" altLang="en-US">
              <a:solidFill>
                <a:schemeClr val="bg1"/>
              </a:solidFill>
            </a:endParaRPr>
          </a:p>
          <a:p>
            <a:endParaRPr lang="zh-CN" altLang="en-US">
              <a:solidFill>
                <a:schemeClr val="bg1"/>
              </a:solidFill>
            </a:endParaRPr>
          </a:p>
          <a:p>
            <a:r>
              <a:rPr lang="zh-CN" altLang="en-US">
                <a:solidFill>
                  <a:schemeClr val="bg1"/>
                </a:solidFill>
              </a:rPr>
              <a:t> </a:t>
            </a:r>
            <a:r>
              <a:rPr lang="en-US" altLang="zh-CN">
                <a:solidFill>
                  <a:schemeClr val="bg1"/>
                </a:solidFill>
              </a:rPr>
              <a:t>   1</a:t>
            </a:r>
            <a:r>
              <a:rPr lang="zh-CN" altLang="en-US">
                <a:solidFill>
                  <a:schemeClr val="bg1"/>
                </a:solidFill>
              </a:rPr>
              <a:t>、引入</a:t>
            </a:r>
            <a:r>
              <a:rPr lang="en-US" altLang="zh-CN">
                <a:solidFill>
                  <a:schemeClr val="bg1"/>
                </a:solidFill>
              </a:rPr>
              <a:t>Nuget</a:t>
            </a:r>
            <a:r>
              <a:rPr lang="zh-CN" altLang="en-US">
                <a:solidFill>
                  <a:schemeClr val="bg1"/>
                </a:solidFill>
              </a:rPr>
              <a:t>包</a:t>
            </a:r>
            <a:r>
              <a:rPr lang="en-US" altLang="zh-CN">
                <a:solidFill>
                  <a:schemeClr val="bg1"/>
                </a:solidFill>
              </a:rPr>
              <a:t> AutoMapper、AutoMapper.Extensions.Microsoft.DependencyInjection</a:t>
            </a:r>
            <a:endParaRPr lang="en-US" altLang="zh-CN">
              <a:solidFill>
                <a:schemeClr val="bg1"/>
              </a:solidFill>
            </a:endParaRPr>
          </a:p>
          <a:p>
            <a:r>
              <a:rPr lang="en-US" altLang="zh-CN">
                <a:solidFill>
                  <a:schemeClr val="bg1"/>
                </a:solidFill>
              </a:rPr>
              <a:t>    2</a:t>
            </a:r>
            <a:r>
              <a:rPr lang="zh-CN" altLang="en-US">
                <a:solidFill>
                  <a:schemeClr val="bg1"/>
                </a:solidFill>
              </a:rPr>
              <a:t>、新建</a:t>
            </a:r>
            <a:r>
              <a:rPr lang="en-US" altLang="zh-CN">
                <a:solidFill>
                  <a:schemeClr val="bg1"/>
                </a:solidFill>
              </a:rPr>
              <a:t>Service</a:t>
            </a:r>
            <a:r>
              <a:rPr lang="zh-CN" altLang="en-US">
                <a:solidFill>
                  <a:schemeClr val="bg1"/>
                </a:solidFill>
              </a:rPr>
              <a:t>层，新建</a:t>
            </a:r>
            <a:r>
              <a:rPr lang="en-US" altLang="zh-CN">
                <a:solidFill>
                  <a:schemeClr val="bg1"/>
                </a:solidFill>
              </a:rPr>
              <a:t>Config</a:t>
            </a:r>
            <a:r>
              <a:rPr lang="zh-CN" altLang="en-US">
                <a:solidFill>
                  <a:schemeClr val="bg1"/>
                </a:solidFill>
              </a:rPr>
              <a:t>文件夹，以及AutoMapperConfigs文件，引用Profile</a:t>
            </a:r>
            <a:endParaRPr lang="zh-CN" altLang="en-US">
              <a:solidFill>
                <a:schemeClr val="bg1"/>
              </a:solidFill>
            </a:endParaRPr>
          </a:p>
          <a:p>
            <a:r>
              <a:rPr lang="zh-CN" altLang="en-US">
                <a:solidFill>
                  <a:schemeClr val="bg1"/>
                </a:solidFill>
              </a:rPr>
              <a:t> </a:t>
            </a:r>
            <a:r>
              <a:rPr lang="en-US" altLang="zh-CN">
                <a:solidFill>
                  <a:schemeClr val="bg1"/>
                </a:solidFill>
              </a:rPr>
              <a:t>   3</a:t>
            </a:r>
            <a:r>
              <a:rPr lang="zh-CN" altLang="en-US">
                <a:solidFill>
                  <a:schemeClr val="bg1"/>
                </a:solidFill>
              </a:rPr>
              <a:t>、在构造函数中管理映射关系：CreateMap&lt;Users, UserRes&gt;();</a:t>
            </a:r>
            <a:endParaRPr lang="zh-CN" altLang="en-US">
              <a:solidFill>
                <a:schemeClr val="bg1"/>
              </a:solidFill>
            </a:endParaRPr>
          </a:p>
          <a:p>
            <a:r>
              <a:rPr lang="zh-CN" altLang="en-US">
                <a:solidFill>
                  <a:schemeClr val="bg1"/>
                </a:solidFill>
              </a:rPr>
              <a:t> </a:t>
            </a:r>
            <a:r>
              <a:rPr lang="en-US" altLang="zh-CN">
                <a:solidFill>
                  <a:schemeClr val="bg1"/>
                </a:solidFill>
              </a:rPr>
              <a:t>   4</a:t>
            </a:r>
            <a:r>
              <a:rPr lang="zh-CN" altLang="en-US">
                <a:solidFill>
                  <a:schemeClr val="bg1"/>
                </a:solidFill>
              </a:rPr>
              <a:t>、在</a:t>
            </a:r>
            <a:r>
              <a:rPr lang="en-US" altLang="zh-CN">
                <a:solidFill>
                  <a:schemeClr val="bg1"/>
                </a:solidFill>
              </a:rPr>
              <a:t>Program</a:t>
            </a:r>
            <a:r>
              <a:rPr lang="zh-CN" altLang="en-US">
                <a:solidFill>
                  <a:schemeClr val="bg1"/>
                </a:solidFill>
              </a:rPr>
              <a:t>中注册</a:t>
            </a:r>
            <a:endParaRPr lang="zh-CN" altLang="en-US">
              <a:solidFill>
                <a:schemeClr val="bg1"/>
              </a:solidFill>
            </a:endParaRPr>
          </a:p>
          <a:p>
            <a:r>
              <a:rPr lang="zh-CN" altLang="en-US">
                <a:solidFill>
                  <a:schemeClr val="bg1"/>
                </a:solidFill>
              </a:rPr>
              <a:t> </a:t>
            </a:r>
            <a:r>
              <a:rPr lang="en-US" altLang="zh-CN">
                <a:solidFill>
                  <a:schemeClr val="bg1"/>
                </a:solidFill>
              </a:rPr>
              <a:t>   builder.Services.AddAutoMapper(typeof(AutoMapperConfigs));</a:t>
            </a:r>
            <a:endParaRPr lang="en-US" altLang="zh-CN">
              <a:solidFill>
                <a:schemeClr val="bg1"/>
              </a:solidFill>
            </a:endParaRPr>
          </a:p>
          <a:p>
            <a:r>
              <a:rPr lang="zh-CN" altLang="en-US">
                <a:solidFill>
                  <a:schemeClr val="bg1"/>
                </a:solidFill>
              </a:rPr>
              <a:t> </a:t>
            </a:r>
            <a:r>
              <a:rPr lang="en-US" altLang="zh-CN">
                <a:solidFill>
                  <a:schemeClr val="bg1"/>
                </a:solidFill>
              </a:rPr>
              <a:t>   5</a:t>
            </a:r>
            <a:r>
              <a:rPr lang="zh-CN" altLang="en-US">
                <a:solidFill>
                  <a:schemeClr val="bg1"/>
                </a:solidFill>
              </a:rPr>
              <a:t>、使用</a:t>
            </a:r>
            <a:endParaRPr lang="zh-CN" altLang="en-US">
              <a:solidFill>
                <a:schemeClr val="bg1"/>
              </a:solidFill>
            </a:endParaRPr>
          </a:p>
          <a:p>
            <a:r>
              <a:rPr lang="en-US" altLang="zh-CN">
                <a:solidFill>
                  <a:schemeClr val="bg1"/>
                </a:solidFill>
              </a:rPr>
              <a:t>    </a:t>
            </a:r>
            <a:r>
              <a:rPr lang="zh-CN" altLang="en-US">
                <a:solidFill>
                  <a:schemeClr val="bg1"/>
                </a:solidFill>
              </a:rPr>
              <a:t>return _mapper.Map&lt;UserRes&gt;(user);</a:t>
            </a:r>
            <a:endParaRPr lang="zh-CN" altLang="en-US">
              <a:solidFill>
                <a:schemeClr val="bg1"/>
              </a:solidFill>
            </a:endParaRPr>
          </a:p>
          <a:p>
            <a:endParaRPr lang="zh-CN" altLang="en-US">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384550" y="516255"/>
            <a:ext cx="476885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鲜花列表接口对接数据库</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614170" y="1709420"/>
            <a:ext cx="8728710" cy="2584450"/>
          </a:xfrm>
          <a:prstGeom prst="rect">
            <a:avLst/>
          </a:prstGeom>
          <a:noFill/>
        </p:spPr>
        <p:txBody>
          <a:bodyPr wrap="square" rtlCol="0">
            <a:spAutoFit/>
          </a:bodyPr>
          <a:p>
            <a:r>
              <a:rPr lang="zh-CN" altLang="en-US">
                <a:solidFill>
                  <a:schemeClr val="bg1"/>
                </a:solidFill>
              </a:rPr>
              <a:t>一、定义接口和实现</a:t>
            </a:r>
            <a:endParaRPr lang="zh-CN" altLang="en-US">
              <a:solidFill>
                <a:schemeClr val="bg1"/>
              </a:solidFill>
            </a:endParaRPr>
          </a:p>
          <a:p>
            <a:endParaRPr lang="zh-CN" altLang="en-US">
              <a:solidFill>
                <a:schemeClr val="bg1"/>
              </a:solidFill>
            </a:endParaRPr>
          </a:p>
          <a:p>
            <a:r>
              <a:rPr lang="zh-CN" altLang="en-US">
                <a:solidFill>
                  <a:schemeClr val="bg1"/>
                </a:solidFill>
              </a:rPr>
              <a:t>二、使用</a:t>
            </a:r>
            <a:r>
              <a:rPr lang="en-US" altLang="zh-CN">
                <a:solidFill>
                  <a:schemeClr val="bg1"/>
                </a:solidFill>
              </a:rPr>
              <a:t>SqlSugar</a:t>
            </a:r>
            <a:r>
              <a:rPr lang="zh-CN" altLang="en-US">
                <a:solidFill>
                  <a:schemeClr val="bg1"/>
                </a:solidFill>
              </a:rPr>
              <a:t>访问数据库</a:t>
            </a:r>
            <a:endParaRPr lang="zh-CN" altLang="en-US">
              <a:solidFill>
                <a:schemeClr val="bg1"/>
              </a:solidFill>
            </a:endParaRPr>
          </a:p>
          <a:p>
            <a:endParaRPr lang="zh-CN" altLang="en-US">
              <a:solidFill>
                <a:schemeClr val="bg1"/>
              </a:solidFill>
            </a:endParaRPr>
          </a:p>
          <a:p>
            <a:r>
              <a:rPr lang="zh-CN" altLang="en-US">
                <a:solidFill>
                  <a:schemeClr val="bg1"/>
                </a:solidFill>
              </a:rPr>
              <a:t>三、使用</a:t>
            </a:r>
            <a:r>
              <a:rPr lang="en-US" altLang="zh-CN">
                <a:solidFill>
                  <a:schemeClr val="bg1"/>
                </a:solidFill>
              </a:rPr>
              <a:t>AutoMapper</a:t>
            </a:r>
            <a:r>
              <a:rPr lang="zh-CN" altLang="en-US">
                <a:solidFill>
                  <a:schemeClr val="bg1"/>
                </a:solidFill>
              </a:rPr>
              <a:t>返回</a:t>
            </a:r>
            <a:r>
              <a:rPr lang="en-US" altLang="zh-CN">
                <a:solidFill>
                  <a:schemeClr val="bg1"/>
                </a:solidFill>
              </a:rPr>
              <a:t>dto</a:t>
            </a:r>
            <a:endParaRPr lang="en-US" altLang="zh-CN">
              <a:solidFill>
                <a:schemeClr val="bg1"/>
              </a:solidFill>
            </a:endParaRPr>
          </a:p>
          <a:p>
            <a:endParaRPr lang="en-US" altLang="zh-CN">
              <a:solidFill>
                <a:schemeClr val="bg1"/>
              </a:solidFill>
            </a:endParaRPr>
          </a:p>
          <a:p>
            <a:r>
              <a:rPr lang="zh-CN" altLang="en-US">
                <a:solidFill>
                  <a:schemeClr val="bg1"/>
                </a:solidFill>
              </a:rPr>
              <a:t>四、在</a:t>
            </a:r>
            <a:r>
              <a:rPr lang="en-US" altLang="zh-CN">
                <a:solidFill>
                  <a:schemeClr val="bg1"/>
                </a:solidFill>
              </a:rPr>
              <a:t>Programh</a:t>
            </a:r>
            <a:r>
              <a:rPr lang="zh-CN" altLang="en-US">
                <a:solidFill>
                  <a:schemeClr val="bg1"/>
                </a:solidFill>
              </a:rPr>
              <a:t>中注册服务</a:t>
            </a:r>
            <a:endParaRPr lang="zh-CN" altLang="en-US">
              <a:solidFill>
                <a:schemeClr val="bg1"/>
              </a:solidFill>
            </a:endParaRPr>
          </a:p>
          <a:p>
            <a:endParaRPr lang="zh-CN" altLang="en-US">
              <a:solidFill>
                <a:schemeClr val="bg1"/>
              </a:solidFill>
            </a:endParaRPr>
          </a:p>
          <a:p>
            <a:r>
              <a:rPr lang="zh-CN" altLang="en-US">
                <a:solidFill>
                  <a:schemeClr val="bg1"/>
                </a:solidFill>
              </a:rPr>
              <a:t>五、控制器构造函数中注入服务</a:t>
            </a:r>
            <a:endParaRPr lang="zh-CN" altLang="en-US">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238375" y="690245"/>
            <a:ext cx="696404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en-US" altLang="zh-CN" sz="2400" b="0" dirty="0">
                <a:solidFill>
                  <a:schemeClr val="bg1"/>
                </a:solidFill>
                <a:latin typeface="汉仪黑眼小豆简" panose="02010509060101010101" pitchFamily="49" charset="-122"/>
                <a:ea typeface="汉仪黑眼小豆简" panose="02010509060101010101" pitchFamily="49" charset="-122"/>
              </a:rPr>
              <a:t>V</a:t>
            </a:r>
            <a:r>
              <a:rPr lang="zh-CN" altLang="en-US" sz="2400" b="0" dirty="0">
                <a:solidFill>
                  <a:schemeClr val="bg1"/>
                </a:solidFill>
                <a:latin typeface="汉仪黑眼小豆简" panose="02010509060101010101" pitchFamily="49" charset="-122"/>
                <a:ea typeface="汉仪黑眼小豆简" panose="02010509060101010101" pitchFamily="49" charset="-122"/>
              </a:rPr>
              <a:t>uex的介绍和使用，通过</a:t>
            </a:r>
            <a:r>
              <a:rPr lang="en-US" altLang="zh-CN" sz="2400" b="0" dirty="0">
                <a:solidFill>
                  <a:schemeClr val="bg1"/>
                </a:solidFill>
                <a:latin typeface="汉仪黑眼小豆简" panose="02010509060101010101" pitchFamily="49" charset="-122"/>
                <a:ea typeface="汉仪黑眼小豆简" panose="02010509060101010101" pitchFamily="49" charset="-122"/>
              </a:rPr>
              <a:t>V</a:t>
            </a:r>
            <a:r>
              <a:rPr lang="zh-CN" altLang="en-US" sz="2400" b="0" dirty="0">
                <a:solidFill>
                  <a:schemeClr val="bg1"/>
                </a:solidFill>
                <a:latin typeface="汉仪黑眼小豆简" panose="02010509060101010101" pitchFamily="49" charset="-122"/>
                <a:ea typeface="汉仪黑眼小豆简" panose="02010509060101010101" pitchFamily="49" charset="-122"/>
              </a:rPr>
              <a:t>uex状态管理</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281430" y="1783715"/>
            <a:ext cx="8878570" cy="3846195"/>
          </a:xfrm>
          <a:prstGeom prst="rect">
            <a:avLst/>
          </a:prstGeom>
          <a:noFill/>
        </p:spPr>
        <p:txBody>
          <a:bodyPr wrap="square" rtlCol="0">
            <a:spAutoFit/>
          </a:bodyPr>
          <a:p>
            <a:pPr algn="l"/>
            <a:r>
              <a:rPr lang="zh-CN" altLang="en-US">
                <a:solidFill>
                  <a:schemeClr val="bg1"/>
                </a:solidFill>
              </a:rPr>
              <a:t>一、介绍</a:t>
            </a:r>
            <a:endParaRPr lang="zh-CN" altLang="en-US">
              <a:solidFill>
                <a:schemeClr val="bg1"/>
              </a:solidFill>
            </a:endParaRPr>
          </a:p>
          <a:p>
            <a:pPr algn="l"/>
            <a:r>
              <a:rPr lang="en-US" altLang="zh-CN">
                <a:solidFill>
                  <a:schemeClr val="bg1"/>
                </a:solidFill>
              </a:rPr>
              <a:t>	https://vuex.vuejs.org/zh/</a:t>
            </a:r>
            <a:endParaRPr lang="en-US" altLang="zh-CN">
              <a:solidFill>
                <a:schemeClr val="bg1"/>
              </a:solidFill>
            </a:endParaRPr>
          </a:p>
          <a:p>
            <a:pPr algn="l"/>
            <a:endParaRPr lang="zh-CN" altLang="en-US">
              <a:solidFill>
                <a:schemeClr val="bg1"/>
              </a:solidFill>
            </a:endParaRPr>
          </a:p>
          <a:p>
            <a:pPr algn="l"/>
            <a:r>
              <a:rPr lang="zh-CN" altLang="en-US">
                <a:solidFill>
                  <a:schemeClr val="bg1"/>
                </a:solidFill>
              </a:rPr>
              <a:t>二、使用</a:t>
            </a:r>
            <a:endParaRPr lang="zh-CN" altLang="en-US">
              <a:solidFill>
                <a:schemeClr val="bg1"/>
              </a:solidFill>
            </a:endParaRPr>
          </a:p>
          <a:p>
            <a:pPr algn="l"/>
            <a:r>
              <a:rPr lang="en-US" altLang="zh-CN">
                <a:solidFill>
                  <a:schemeClr val="bg1"/>
                </a:solidFill>
              </a:rPr>
              <a:t>	npm install vuex@next --save</a:t>
            </a:r>
            <a:endParaRPr lang="en-US" altLang="zh-CN">
              <a:solidFill>
                <a:schemeClr val="bg1"/>
              </a:solidFill>
            </a:endParaRPr>
          </a:p>
          <a:p>
            <a:pPr algn="l"/>
            <a:endParaRPr lang="zh-CN" altLang="en-US">
              <a:solidFill>
                <a:schemeClr val="bg1"/>
              </a:solidFill>
            </a:endParaRPr>
          </a:p>
          <a:p>
            <a:pPr algn="l"/>
            <a:r>
              <a:rPr lang="zh-CN" altLang="en-US">
                <a:solidFill>
                  <a:schemeClr val="bg1"/>
                </a:solidFill>
              </a:rPr>
              <a:t>三、</a:t>
            </a:r>
            <a:r>
              <a:rPr lang="en-US" altLang="zh-CN">
                <a:solidFill>
                  <a:schemeClr val="bg1"/>
                </a:solidFill>
              </a:rPr>
              <a:t>src</a:t>
            </a:r>
            <a:r>
              <a:rPr lang="zh-CN" altLang="en-US">
                <a:solidFill>
                  <a:schemeClr val="bg1"/>
                </a:solidFill>
              </a:rPr>
              <a:t>目录下新建文件夹vuex，新建文件store.js</a:t>
            </a:r>
            <a:endParaRPr lang="zh-CN" altLang="en-US">
              <a:solidFill>
                <a:schemeClr val="bg1"/>
              </a:solidFill>
            </a:endParaRPr>
          </a:p>
          <a:p>
            <a:pPr algn="l"/>
            <a:endParaRPr lang="zh-CN" altLang="en-US" sz="1000">
              <a:solidFill>
                <a:schemeClr val="bg1"/>
              </a:solidFill>
            </a:endParaRPr>
          </a:p>
          <a:p>
            <a:pPr algn="l"/>
            <a:r>
              <a:rPr lang="zh-CN" altLang="en-US">
                <a:solidFill>
                  <a:schemeClr val="bg1"/>
                </a:solidFill>
              </a:rPr>
              <a:t>四、</a:t>
            </a:r>
            <a:r>
              <a:rPr lang="en-US" altLang="zh-CN">
                <a:solidFill>
                  <a:schemeClr val="bg1"/>
                </a:solidFill>
              </a:rPr>
              <a:t>main</a:t>
            </a:r>
            <a:r>
              <a:rPr lang="zh-CN" altLang="en-US">
                <a:solidFill>
                  <a:schemeClr val="bg1"/>
                </a:solidFill>
              </a:rPr>
              <a:t>函数里导入</a:t>
            </a:r>
            <a:endParaRPr lang="zh-CN" altLang="en-US">
              <a:solidFill>
                <a:schemeClr val="bg1"/>
              </a:solidFill>
            </a:endParaRPr>
          </a:p>
          <a:p>
            <a:pPr algn="l"/>
            <a:r>
              <a:rPr lang="en-US" altLang="zh-CN">
                <a:solidFill>
                  <a:schemeClr val="bg1"/>
                </a:solidFill>
              </a:rPr>
              <a:t>	</a:t>
            </a:r>
            <a:r>
              <a:rPr lang="zh-CN" altLang="en-US">
                <a:solidFill>
                  <a:schemeClr val="bg1"/>
                </a:solidFill>
              </a:rPr>
              <a:t>import store from './vuex/store'</a:t>
            </a:r>
            <a:endParaRPr lang="zh-CN" altLang="en-US">
              <a:solidFill>
                <a:schemeClr val="bg1"/>
              </a:solidFill>
            </a:endParaRPr>
          </a:p>
          <a:p>
            <a:pPr algn="l"/>
            <a:r>
              <a:rPr lang="en-US" altLang="zh-CN">
                <a:solidFill>
                  <a:schemeClr val="bg1"/>
                </a:solidFill>
              </a:rPr>
              <a:t>	</a:t>
            </a:r>
            <a:r>
              <a:rPr lang="zh-CN" altLang="en-US">
                <a:solidFill>
                  <a:schemeClr val="bg1"/>
                </a:solidFill>
              </a:rPr>
              <a:t>//挂载vuex</a:t>
            </a:r>
            <a:endParaRPr lang="zh-CN" altLang="en-US">
              <a:solidFill>
                <a:schemeClr val="bg1"/>
              </a:solidFill>
            </a:endParaRPr>
          </a:p>
          <a:p>
            <a:pPr algn="l"/>
            <a:r>
              <a:rPr lang="en-US" altLang="zh-CN">
                <a:solidFill>
                  <a:schemeClr val="bg1"/>
                </a:solidFill>
              </a:rPr>
              <a:t>	</a:t>
            </a:r>
            <a:r>
              <a:rPr lang="zh-CN" altLang="en-US">
                <a:solidFill>
                  <a:schemeClr val="bg1"/>
                </a:solidFill>
              </a:rPr>
              <a:t>app.use(store)</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五、实现登录注册弹窗的显示和隐藏</a:t>
            </a:r>
            <a:endParaRPr lang="zh-CN" alt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提交表单输出参数</a:t>
              </a: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6615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注册界面的实现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数据访问层</a:t>
              </a:r>
              <a:r>
                <a:rPr lang="en-US" altLang="zh-CN"/>
                <a:t>=&gt;</a:t>
              </a:r>
              <a:r>
                <a:rPr lang="zh-CN" altLang="en-US"/>
                <a:t>控制器层对外提供出接口</a:t>
              </a: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6615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后端API对接</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t>登录功能(界面)---后端API对接--注册登录流程</a:t>
              </a:r>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90290" y="718820"/>
            <a:ext cx="501205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登录界面的实现，后端API对接</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t>登录功能(界面)---后端API对接--注册登录流程</a:t>
              </a:r>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90290" y="718820"/>
            <a:ext cx="501205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使用vuex实现右上角状态切换</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729"/>
            <a:chOff x="200025" y="409575"/>
            <a:chExt cx="11791950" cy="5601240"/>
          </a:xfrm>
        </p:grpSpPr>
        <p:sp>
          <p:nvSpPr>
            <p:cNvPr id="4" name="矩形 3"/>
            <p:cNvSpPr/>
            <p:nvPr/>
          </p:nvSpPr>
          <p:spPr>
            <a:xfrm>
              <a:off x="218952" y="41011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通常在一些登录注册等输入类型的表单页面，会存在验证码的功能</a:t>
              </a:r>
              <a:endParaRPr lang="zh-CN" altLang="en-US"/>
            </a:p>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275965" y="594995"/>
            <a:ext cx="56400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验证码分析，以及实现流程分析</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004945" y="490220"/>
            <a:ext cx="418274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验证码后端接口的实现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321525" y="291208"/>
            <a:ext cx="4617076" cy="5141865"/>
          </a:xfrm>
          <a:prstGeom prst="rect">
            <a:avLst/>
          </a:prstGeom>
        </p:spPr>
      </p:pic>
      <p:pic>
        <p:nvPicPr>
          <p:cNvPr id="4" name="图片 3"/>
          <p:cNvPicPr>
            <a:picLocks noChangeAspect="1"/>
          </p:cNvPicPr>
          <p:nvPr/>
        </p:nvPicPr>
        <p:blipFill>
          <a:blip r:embed="rId2"/>
          <a:stretch>
            <a:fillRect/>
          </a:stretch>
        </p:blipFill>
        <p:spPr>
          <a:xfrm>
            <a:off x="6853023" y="125069"/>
            <a:ext cx="5017452" cy="5022396"/>
          </a:xfrm>
          <a:prstGeom prst="rect">
            <a:avLst/>
          </a:prstGeom>
        </p:spPr>
      </p:pic>
      <p:grpSp>
        <p:nvGrpSpPr>
          <p:cNvPr id="7" name="组合 6"/>
          <p:cNvGrpSpPr/>
          <p:nvPr/>
        </p:nvGrpSpPr>
        <p:grpSpPr>
          <a:xfrm>
            <a:off x="200025" y="312292"/>
            <a:ext cx="11791950" cy="6233417"/>
            <a:chOff x="200025" y="409575"/>
            <a:chExt cx="11791950" cy="5600700"/>
          </a:xfrm>
        </p:grpSpPr>
        <p:sp>
          <p:nvSpPr>
            <p:cNvPr id="8" name="矩形 7"/>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图文框 8"/>
            <p:cNvSpPr/>
            <p:nvPr/>
          </p:nvSpPr>
          <p:spPr>
            <a:xfrm>
              <a:off x="200025" y="409575"/>
              <a:ext cx="11791950" cy="5600700"/>
            </a:xfrm>
            <a:prstGeom prst="frame">
              <a:avLst>
                <a:gd name="adj1" fmla="val 2297"/>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3522"/>
          <a:stretch>
            <a:fillRect/>
          </a:stretch>
        </p:blipFill>
        <p:spPr bwMode="auto">
          <a:xfrm>
            <a:off x="9572625" y="0"/>
            <a:ext cx="261937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0"/>
            <a:ext cx="3028950" cy="30289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228725" y="705485"/>
            <a:ext cx="4069080" cy="5631180"/>
          </a:xfrm>
          <a:prstGeom prst="rect">
            <a:avLst/>
          </a:prstGeom>
          <a:noFill/>
        </p:spPr>
        <p:txBody>
          <a:bodyPr wrap="none" rtlCol="0">
            <a:spAutoFit/>
          </a:bodyPr>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1、项目功能展示</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2、开发环境和技术栈</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3、安装NodeJS环境</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4、安装Vue-CLI</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5、创建前端项目，以及目录介绍</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6、安装TypeScript和SCSS</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7、Element Plus的介绍和使用</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8、网站模块划分</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9、路由的配置与使用</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10、网站头部和尾部的开发以及组件的使用</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11、菜单栏控件的使用，结合路由实现切换</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12、首页之banner轮播图的实现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13、从变量中读取轮播图数据</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14、axios的使用，读取JSON数据</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15、后端开发之webapi的新建-运行-以及目录讲解</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16、webapi路由的设置，以及使用swagger查看和调试接口</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17、axios读取webapi，跨域问题解析</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18、解决跨域之后端处理方式</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19、解决跨域之前端处理方式</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20、首页之主体内容开发</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21、鲜花列表接口</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22、登录注册页功能分析，以及User表设计</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23、SqlSugar的介绍，以及安装</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24、使用SqlSugar实现Code First，创建数据库</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25、使用SqlSugar结合反射生成表，以及初始化数据</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26、Service层搭建，以及结构介绍</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27、AutoMapper的安装和使用</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28、鲜花列表接口对接数据库</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29、vuex的介绍和使用，通过vuex状态管理</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30、注册界面的实现，以及提交表单输入参数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p:txBody>
      </p:sp>
      <p:sp>
        <p:nvSpPr>
          <p:cNvPr id="14" name="文本框 13"/>
          <p:cNvSpPr txBox="1"/>
          <p:nvPr/>
        </p:nvSpPr>
        <p:spPr>
          <a:xfrm>
            <a:off x="6232525" y="705485"/>
            <a:ext cx="3459480" cy="5631180"/>
          </a:xfrm>
          <a:prstGeom prst="rect">
            <a:avLst/>
          </a:prstGeom>
          <a:noFill/>
        </p:spPr>
        <p:txBody>
          <a:bodyPr wrap="none" rtlCol="0">
            <a:spAutoFit/>
          </a:bodyPr>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31、后端API对接</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32、登录界面的实现，后端API对接</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33、使用vuex实现右上角状态切换--完整流程</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34、验证码分析，以及实现流程分析</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35、验证码后端接口的实现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36、验证码功能前端的实现(点击刷新)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37、登录注册补充验证码逻辑</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38、前端列表页的实现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39、列表页数据的读取以及绑定</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40、组件化开发之列表页提取</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41、详情页的实现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42、详情页数据的读取以及绑定</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43、面包屑组件的使用</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44、支付页设计，以及发起创建订单请求</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45、创建订单接口的实现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46、订单接口分析，凭证的重要性</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47、Jwt的使用，登录注册逻辑调整</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48、前端登录注册逻辑调整，token的保存和解析</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49、创建订单接口加上认证逻辑</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50、个人中心页面的开发</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51、订单列表数据的读取和绑定</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52、认证逻辑的演示以及多种做法</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53、后端升级之IOC的概念，以及实现</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54、后端升级之IOC的扩展，Autofac的用法</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55、前端升级之Axios拦截器的使用（上）</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56、前端升级之Axios拦截器的使用（下）</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57、Log4Net的配置和使用（上），写文本日志</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58、Log4Net的配置和使用（下），写数据库日志</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59、发布和部署之后端</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a:p>
            <a:pPr algn="l"/>
            <a:r>
              <a:rPr lang="zh-CN" altLang="en-US" sz="1200">
                <a:solidFill>
                  <a:schemeClr val="bg1"/>
                </a:solidFill>
                <a:latin typeface="汉仪黑眼小豆简" panose="02010509060101010101" pitchFamily="49" charset="-122"/>
                <a:ea typeface="汉仪黑眼小豆简" panose="02010509060101010101" pitchFamily="49" charset="-122"/>
                <a:sym typeface="+mn-ea"/>
              </a:rPr>
              <a:t>60、发布和部署之前端</a:t>
            </a:r>
            <a:endParaRPr lang="zh-CN" altLang="en-US" sz="1200">
              <a:solidFill>
                <a:schemeClr val="bg1"/>
              </a:solidFill>
              <a:latin typeface="汉仪黑眼小豆简" panose="02010509060101010101" pitchFamily="49" charset="-122"/>
              <a:ea typeface="汉仪黑眼小豆简" panose="02010509060101010101" pitchFamily="49"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147060" y="642620"/>
            <a:ext cx="589788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验证码功能前端的实现(点击刷新)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914140" y="499745"/>
            <a:ext cx="436372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登录注册补充验证码逻辑</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49513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前端列表页的实现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766185" y="537845"/>
            <a:ext cx="465963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列表页数据的读取以及绑定</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56635" y="604520"/>
            <a:ext cx="50780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标组件化开发之列表页提取</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44179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详情页的实现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613785" y="509270"/>
            <a:ext cx="496443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详情页数据的读取以及绑定</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1055" y="460210"/>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面包屑组件的使用</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171190" y="566420"/>
            <a:ext cx="584962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支付页设计，以及发起创建订单请求</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461510" y="459740"/>
            <a:ext cx="326898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创建订单接口的实现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735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331660" y="922490"/>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开发环境和技术栈</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364615" y="2415540"/>
            <a:ext cx="8984615" cy="2861310"/>
          </a:xfrm>
          <a:prstGeom prst="rect">
            <a:avLst/>
          </a:prstGeom>
          <a:noFill/>
        </p:spPr>
        <p:txBody>
          <a:bodyPr wrap="square" rtlCol="0">
            <a:spAutoFit/>
          </a:bodyPr>
          <a:p>
            <a:pPr algn="l"/>
            <a:r>
              <a:rPr lang="en-US" altLang="zh-CN"/>
              <a:t>​	</a:t>
            </a:r>
            <a:r>
              <a:rPr lang="en-US" altLang="zh-CN">
                <a:solidFill>
                  <a:schemeClr val="bg1"/>
                </a:solidFill>
              </a:rPr>
              <a:t>操作系统：windows</a:t>
            </a:r>
            <a:endParaRPr lang="en-US" altLang="zh-CN">
              <a:solidFill>
                <a:schemeClr val="bg1"/>
              </a:solidFill>
            </a:endParaRPr>
          </a:p>
          <a:p>
            <a:pPr algn="l"/>
            <a:endParaRPr lang="en-US" altLang="zh-CN">
              <a:solidFill>
                <a:schemeClr val="bg1"/>
              </a:solidFill>
            </a:endParaRPr>
          </a:p>
          <a:p>
            <a:pPr lvl="1" algn="l"/>
            <a:r>
              <a:rPr lang="en-US" altLang="zh-CN">
                <a:solidFill>
                  <a:schemeClr val="bg1"/>
                </a:solidFill>
              </a:rPr>
              <a:t>	开发工具：vscode</a:t>
            </a:r>
            <a:r>
              <a:rPr lang="zh-CN" altLang="en-US">
                <a:solidFill>
                  <a:schemeClr val="bg1"/>
                </a:solidFill>
              </a:rPr>
              <a:t>、</a:t>
            </a:r>
            <a:r>
              <a:rPr lang="en-US" altLang="zh-CN">
                <a:solidFill>
                  <a:schemeClr val="bg1"/>
                </a:solidFill>
              </a:rPr>
              <a:t>Visual Studio 、sql server</a:t>
            </a:r>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	前端：Vue3</a:t>
            </a:r>
            <a:r>
              <a:rPr lang="zh-CN" altLang="en-US">
                <a:solidFill>
                  <a:schemeClr val="bg1"/>
                </a:solidFill>
              </a:rPr>
              <a:t>、</a:t>
            </a:r>
            <a:r>
              <a:rPr lang="en-US" altLang="zh-CN">
                <a:solidFill>
                  <a:schemeClr val="bg1"/>
                </a:solidFill>
              </a:rPr>
              <a:t>TypeScript</a:t>
            </a:r>
            <a:r>
              <a:rPr lang="zh-CN" altLang="en-US">
                <a:solidFill>
                  <a:schemeClr val="bg1"/>
                </a:solidFill>
              </a:rPr>
              <a:t>、</a:t>
            </a:r>
            <a:r>
              <a:rPr lang="en-US" altLang="zh-CN">
                <a:solidFill>
                  <a:schemeClr val="bg1"/>
                </a:solidFill>
              </a:rPr>
              <a:t>SCSS</a:t>
            </a:r>
            <a:r>
              <a:rPr lang="zh-CN" altLang="en-US">
                <a:solidFill>
                  <a:schemeClr val="bg1"/>
                </a:solidFill>
              </a:rPr>
              <a:t>、</a:t>
            </a:r>
            <a:r>
              <a:rPr lang="en-US" altLang="zh-CN">
                <a:solidFill>
                  <a:schemeClr val="bg1"/>
                </a:solidFill>
              </a:rPr>
              <a:t>Element Plus</a:t>
            </a:r>
            <a:r>
              <a:rPr lang="zh-CN" altLang="en-US">
                <a:solidFill>
                  <a:schemeClr val="bg1"/>
                </a:solidFill>
              </a:rPr>
              <a:t>、</a:t>
            </a:r>
            <a:r>
              <a:rPr lang="en-US" altLang="zh-CN">
                <a:solidFill>
                  <a:schemeClr val="bg1"/>
                </a:solidFill>
              </a:rPr>
              <a:t>Router</a:t>
            </a:r>
            <a:r>
              <a:rPr lang="zh-CN" altLang="en-US">
                <a:solidFill>
                  <a:schemeClr val="bg1"/>
                </a:solidFill>
              </a:rPr>
              <a:t>、</a:t>
            </a:r>
            <a:r>
              <a:rPr lang="en-US" altLang="zh-CN">
                <a:solidFill>
                  <a:schemeClr val="bg1"/>
                </a:solidFill>
              </a:rPr>
              <a:t>axios</a:t>
            </a:r>
            <a:r>
              <a:rPr lang="zh-CN" altLang="en-US">
                <a:solidFill>
                  <a:schemeClr val="bg1"/>
                </a:solidFill>
              </a:rPr>
              <a:t>、</a:t>
            </a:r>
            <a:r>
              <a:rPr lang="en-US" altLang="zh-CN">
                <a:solidFill>
                  <a:schemeClr val="bg1"/>
                </a:solidFill>
              </a:rPr>
              <a:t>Vuex</a:t>
            </a:r>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	后端：.NET6</a:t>
            </a:r>
            <a:r>
              <a:rPr lang="zh-CN" altLang="en-US">
                <a:solidFill>
                  <a:schemeClr val="bg1"/>
                </a:solidFill>
              </a:rPr>
              <a:t>、</a:t>
            </a:r>
            <a:r>
              <a:rPr lang="en-US" altLang="zh-CN">
                <a:solidFill>
                  <a:schemeClr val="bg1"/>
                </a:solidFill>
              </a:rPr>
              <a:t>Automapper</a:t>
            </a:r>
            <a:r>
              <a:rPr lang="zh-CN" altLang="en-US">
                <a:solidFill>
                  <a:schemeClr val="bg1"/>
                </a:solidFill>
              </a:rPr>
              <a:t>、</a:t>
            </a:r>
            <a:r>
              <a:rPr lang="en-US" altLang="zh-CN">
                <a:solidFill>
                  <a:schemeClr val="bg1"/>
                </a:solidFill>
              </a:rPr>
              <a:t>Autofac</a:t>
            </a:r>
            <a:r>
              <a:rPr lang="zh-CN" altLang="en-US">
                <a:solidFill>
                  <a:schemeClr val="bg1"/>
                </a:solidFill>
              </a:rPr>
              <a:t>、</a:t>
            </a:r>
            <a:r>
              <a:rPr lang="en-US" altLang="zh-CN">
                <a:solidFill>
                  <a:schemeClr val="bg1"/>
                </a:solidFill>
              </a:rPr>
              <a:t>Sql sugar</a:t>
            </a:r>
            <a:r>
              <a:rPr lang="zh-CN" altLang="en-US">
                <a:solidFill>
                  <a:schemeClr val="bg1"/>
                </a:solidFill>
              </a:rPr>
              <a:t>、</a:t>
            </a:r>
            <a:r>
              <a:rPr lang="en-US" altLang="zh-CN">
                <a:solidFill>
                  <a:schemeClr val="bg1"/>
                </a:solidFill>
              </a:rPr>
              <a:t>JWT</a:t>
            </a:r>
            <a:r>
              <a:rPr lang="zh-CN">
                <a:solidFill>
                  <a:schemeClr val="bg1"/>
                </a:solidFill>
              </a:rPr>
              <a:t>、</a:t>
            </a:r>
            <a:r>
              <a:rPr lang="en-US" altLang="zh-CN">
                <a:solidFill>
                  <a:schemeClr val="bg1"/>
                </a:solidFill>
              </a:rPr>
              <a:t>Log4Net</a:t>
            </a:r>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前端开发--后端提供数据--数据库管理数据--业务流程实现</a:t>
            </a:r>
            <a:endParaRPr lang="en-US" altLang="zh-CN">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733165" y="480695"/>
            <a:ext cx="47256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订单接口分析，凭证的重要性</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422015" y="459740"/>
            <a:ext cx="56114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Jwt的使用，登录注册逻辑调整</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759585" y="1890395"/>
            <a:ext cx="10272395" cy="2584450"/>
          </a:xfrm>
          <a:prstGeom prst="rect">
            <a:avLst/>
          </a:prstGeom>
          <a:noFill/>
        </p:spPr>
        <p:txBody>
          <a:bodyPr wrap="none" rtlCol="0">
            <a:spAutoFit/>
          </a:bodyPr>
          <a:p>
            <a:pPr algn="l"/>
            <a:r>
              <a:rPr lang="en-US" altLang="zh-CN">
                <a:solidFill>
                  <a:schemeClr val="bg1"/>
                </a:solidFill>
              </a:rPr>
              <a:t>1.</a:t>
            </a:r>
            <a:r>
              <a:rPr lang="zh-CN" altLang="en-US">
                <a:solidFill>
                  <a:schemeClr val="bg1"/>
                </a:solidFill>
              </a:rPr>
              <a:t>引入Microsoft.AspNetCore.Authentication.JwtBearer</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2.</a:t>
            </a:r>
            <a:r>
              <a:rPr lang="zh-CN" altLang="en-US">
                <a:solidFill>
                  <a:schemeClr val="bg1"/>
                </a:solidFill>
              </a:rPr>
              <a:t>搭建认证授权服务（</a:t>
            </a:r>
            <a:r>
              <a:rPr lang="en-US" altLang="zh-CN">
                <a:solidFill>
                  <a:schemeClr val="bg1"/>
                </a:solidFill>
              </a:rPr>
              <a:t>Model</a:t>
            </a:r>
            <a:r>
              <a:rPr lang="zh-CN" altLang="en-US">
                <a:solidFill>
                  <a:schemeClr val="bg1"/>
                </a:solidFill>
              </a:rPr>
              <a:t>，抽象类，实现）</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3.</a:t>
            </a:r>
            <a:r>
              <a:rPr lang="zh-CN" altLang="en-US">
                <a:solidFill>
                  <a:schemeClr val="bg1"/>
                </a:solidFill>
              </a:rPr>
              <a:t>新增配置文件</a:t>
            </a:r>
            <a:r>
              <a:rPr lang="en-US" altLang="zh-CN">
                <a:solidFill>
                  <a:schemeClr val="bg1"/>
                </a:solidFill>
              </a:rPr>
              <a:t>+</a:t>
            </a:r>
            <a:r>
              <a:rPr lang="zh-CN" altLang="en-US">
                <a:solidFill>
                  <a:schemeClr val="bg1"/>
                </a:solidFill>
              </a:rPr>
              <a:t>全局注册</a:t>
            </a:r>
            <a:endParaRPr lang="zh-CN" altLang="en-US">
              <a:solidFill>
                <a:schemeClr val="bg1"/>
              </a:solidFill>
            </a:endParaRPr>
          </a:p>
          <a:p>
            <a:pPr algn="l"/>
            <a:r>
              <a:rPr lang="zh-CN" altLang="en-US">
                <a:solidFill>
                  <a:schemeClr val="bg1"/>
                </a:solidFill>
              </a:rPr>
              <a:t>//注册JWT</a:t>
            </a:r>
            <a:endParaRPr lang="zh-CN" altLang="en-US">
              <a:solidFill>
                <a:schemeClr val="bg1"/>
              </a:solidFill>
            </a:endParaRPr>
          </a:p>
          <a:p>
            <a:pPr algn="l"/>
            <a:r>
              <a:rPr lang="zh-CN" altLang="en-US">
                <a:solidFill>
                  <a:schemeClr val="bg1"/>
                </a:solidFill>
              </a:rPr>
              <a:t>builder.Services.Configure&lt;JWTTokenOptions&gt;(builder.Configuration.GetSection("JWTTokenOptions"));</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4.</a:t>
            </a:r>
            <a:r>
              <a:rPr lang="zh-CN" altLang="en-US">
                <a:solidFill>
                  <a:schemeClr val="bg1"/>
                </a:solidFill>
              </a:rPr>
              <a:t>登录注册返回</a:t>
            </a:r>
            <a:r>
              <a:rPr lang="en-US" altLang="zh-CN">
                <a:solidFill>
                  <a:schemeClr val="bg1"/>
                </a:solidFill>
              </a:rPr>
              <a:t>token</a:t>
            </a:r>
            <a:endParaRPr lang="en-US" altLang="zh-CN">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613660" y="480695"/>
            <a:ext cx="696468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前端登录注册逻辑调整，token的保存和解析</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890010" y="452120"/>
            <a:ext cx="441134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创建订单接口加上认证逻辑</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351655" y="480695"/>
            <a:ext cx="348805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个人中心页面的开发</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013835" y="537845"/>
            <a:ext cx="41636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订单列表数据的读取和绑定</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553210" y="1727200"/>
            <a:ext cx="8680450" cy="2306955"/>
          </a:xfrm>
          <a:prstGeom prst="rect">
            <a:avLst/>
          </a:prstGeom>
          <a:noFill/>
        </p:spPr>
        <p:txBody>
          <a:bodyPr wrap="none" rtlCol="0">
            <a:spAutoFit/>
          </a:bodyPr>
          <a:p>
            <a:pPr algn="l"/>
            <a:r>
              <a:rPr lang="zh-CN" altLang="en-US">
                <a:solidFill>
                  <a:schemeClr val="bg1"/>
                </a:solidFill>
              </a:rPr>
              <a:t>Microsoft.AspNetCore.Mvc.NewtonsoftJson</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//设置JSON返回日期格式</a:t>
            </a:r>
            <a:endParaRPr lang="zh-CN" altLang="en-US">
              <a:solidFill>
                <a:schemeClr val="bg1"/>
              </a:solidFill>
            </a:endParaRPr>
          </a:p>
          <a:p>
            <a:pPr algn="l"/>
            <a:r>
              <a:rPr lang="zh-CN" altLang="en-US">
                <a:solidFill>
                  <a:schemeClr val="bg1"/>
                </a:solidFill>
              </a:rPr>
              <a:t>builder.Services.AddControllers().AddNewtonsoftJson(options =&gt;</a:t>
            </a:r>
            <a:endParaRPr lang="zh-CN" altLang="en-US">
              <a:solidFill>
                <a:schemeClr val="bg1"/>
              </a:solidFill>
            </a:endParaRPr>
          </a:p>
          <a:p>
            <a:pPr algn="l"/>
            <a:r>
              <a:rPr lang="zh-CN" altLang="en-US">
                <a:solidFill>
                  <a:schemeClr val="bg1"/>
                </a:solidFill>
              </a:rPr>
              <a:t>{</a:t>
            </a:r>
            <a:endParaRPr lang="zh-CN" altLang="en-US">
              <a:solidFill>
                <a:schemeClr val="bg1"/>
              </a:solidFill>
            </a:endParaRPr>
          </a:p>
          <a:p>
            <a:pPr algn="l"/>
            <a:r>
              <a:rPr lang="zh-CN" altLang="en-US">
                <a:solidFill>
                  <a:schemeClr val="bg1"/>
                </a:solidFill>
              </a:rPr>
              <a:t>    options.SerializerSettings.ReferenceLoopHandling = ReferenceLoopHandling.Ignore;</a:t>
            </a:r>
            <a:endParaRPr lang="zh-CN" altLang="en-US">
              <a:solidFill>
                <a:schemeClr val="bg1"/>
              </a:solidFill>
            </a:endParaRPr>
          </a:p>
          <a:p>
            <a:pPr algn="l"/>
            <a:r>
              <a:rPr lang="zh-CN" altLang="en-US">
                <a:solidFill>
                  <a:schemeClr val="bg1"/>
                </a:solidFill>
              </a:rPr>
              <a:t>    options.SerializerSettings.DateFormatString = "yyyy-MM-dd HH:mm:ss";</a:t>
            </a:r>
            <a:endParaRPr lang="zh-CN" altLang="en-US">
              <a:solidFill>
                <a:schemeClr val="bg1"/>
              </a:solidFill>
            </a:endParaRPr>
          </a:p>
          <a:p>
            <a:pPr algn="l"/>
            <a:r>
              <a:rPr lang="zh-CN" altLang="en-US">
                <a:solidFill>
                  <a:schemeClr val="bg1"/>
                </a:solidFill>
              </a:rPr>
              <a:t>});</a:t>
            </a:r>
            <a:endParaRPr lang="zh-CN" altLang="en-US">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790315" y="518795"/>
            <a:ext cx="46113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认证逻辑的演示以及多种做法</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905635" y="1727200"/>
            <a:ext cx="6974840" cy="1476375"/>
          </a:xfrm>
          <a:prstGeom prst="rect">
            <a:avLst/>
          </a:prstGeom>
          <a:noFill/>
        </p:spPr>
        <p:txBody>
          <a:bodyPr wrap="none" rtlCol="0">
            <a:spAutoFit/>
          </a:bodyPr>
          <a:p>
            <a:r>
              <a:rPr lang="zh-CN" altLang="en-US">
                <a:solidFill>
                  <a:schemeClr val="bg1"/>
                </a:solidFill>
              </a:rPr>
              <a:t>一、</a:t>
            </a:r>
            <a:r>
              <a:rPr lang="en-US" altLang="zh-CN">
                <a:solidFill>
                  <a:schemeClr val="bg1"/>
                </a:solidFill>
              </a:rPr>
              <a:t>Action</a:t>
            </a:r>
            <a:r>
              <a:rPr lang="zh-CN" altLang="en-US">
                <a:solidFill>
                  <a:schemeClr val="bg1"/>
                </a:solidFill>
              </a:rPr>
              <a:t>方法上面加特性</a:t>
            </a:r>
            <a:endParaRPr lang="zh-CN" altLang="en-US">
              <a:solidFill>
                <a:schemeClr val="bg1"/>
              </a:solidFill>
            </a:endParaRPr>
          </a:p>
          <a:p>
            <a:endParaRPr lang="en-US" altLang="zh-CN">
              <a:solidFill>
                <a:schemeClr val="bg1"/>
              </a:solidFill>
            </a:endParaRPr>
          </a:p>
          <a:p>
            <a:r>
              <a:rPr lang="zh-CN" altLang="en-US">
                <a:solidFill>
                  <a:schemeClr val="bg1"/>
                </a:solidFill>
              </a:rPr>
              <a:t>二、控制器上面加特性</a:t>
            </a:r>
            <a:endParaRPr lang="zh-CN" altLang="en-US">
              <a:solidFill>
                <a:schemeClr val="bg1"/>
              </a:solidFill>
            </a:endParaRPr>
          </a:p>
          <a:p>
            <a:endParaRPr lang="zh-CN" altLang="en-US">
              <a:solidFill>
                <a:schemeClr val="bg1"/>
              </a:solidFill>
            </a:endParaRPr>
          </a:p>
          <a:p>
            <a:r>
              <a:rPr lang="zh-CN" altLang="en-US">
                <a:solidFill>
                  <a:schemeClr val="bg1"/>
                </a:solidFill>
              </a:rPr>
              <a:t>三、定义公共的</a:t>
            </a:r>
            <a:r>
              <a:rPr lang="en-US" altLang="zh-CN">
                <a:solidFill>
                  <a:schemeClr val="bg1"/>
                </a:solidFill>
              </a:rPr>
              <a:t>API</a:t>
            </a:r>
            <a:r>
              <a:rPr lang="zh-CN" altLang="en-US">
                <a:solidFill>
                  <a:schemeClr val="bg1"/>
                </a:solidFill>
              </a:rPr>
              <a:t>控制器，在其之上加特性，</a:t>
            </a:r>
            <a:r>
              <a:rPr lang="en-US" altLang="zh-CN">
                <a:solidFill>
                  <a:schemeClr val="bg1"/>
                </a:solidFill>
              </a:rPr>
              <a:t> </a:t>
            </a:r>
            <a:r>
              <a:rPr lang="zh-CN" altLang="en-US">
                <a:solidFill>
                  <a:schemeClr val="bg1"/>
                </a:solidFill>
              </a:rPr>
              <a:t>然后其他控制器继承</a:t>
            </a:r>
            <a:endParaRPr lang="zh-CN" altLang="en-US">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133090" y="528320"/>
            <a:ext cx="592518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后端升级之IOC的概念，以及实现</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518920" y="1598295"/>
            <a:ext cx="9658350" cy="4307840"/>
          </a:xfrm>
          <a:prstGeom prst="rect">
            <a:avLst/>
          </a:prstGeom>
          <a:noFill/>
        </p:spPr>
        <p:txBody>
          <a:bodyPr wrap="square" rtlCol="0">
            <a:spAutoFit/>
          </a:bodyPr>
          <a:p>
            <a:r>
              <a:rPr lang="zh-CN" altLang="en-US">
                <a:solidFill>
                  <a:schemeClr val="bg1"/>
                </a:solidFill>
              </a:rPr>
              <a:t>一、什么是</a:t>
            </a:r>
            <a:r>
              <a:rPr lang="en-US" altLang="zh-CN">
                <a:solidFill>
                  <a:schemeClr val="bg1"/>
                </a:solidFill>
              </a:rPr>
              <a:t>IOC</a:t>
            </a:r>
            <a:endParaRPr lang="en-US" altLang="zh-CN">
              <a:solidFill>
                <a:schemeClr val="bg1"/>
              </a:solidFill>
            </a:endParaRPr>
          </a:p>
          <a:p>
            <a:r>
              <a:rPr lang="en-US" altLang="zh-CN" sz="1600">
                <a:solidFill>
                  <a:schemeClr val="bg1"/>
                </a:solidFill>
              </a:rPr>
              <a:t>       控制反转（Inversion of Control，缩写为IoC），是面向对象编程中的一种设计原则，可以用来减低计算机代码之间的耦合度。其中最常见的方式叫做依赖注入（Dependency Injection，简称DI），还有一种方式叫“依赖查找”（Dependency Lookup）。通过控制反转，对象在被创建的时候，由一个调控系统内所有对象的外界实体将其所依赖的对象的引用传递给它。也可以说，依赖被注入到对象中。</a:t>
            </a:r>
            <a:endParaRPr lang="en-US" altLang="zh-CN" sz="1600">
              <a:solidFill>
                <a:schemeClr val="bg1"/>
              </a:solidFill>
            </a:endParaRPr>
          </a:p>
          <a:p>
            <a:endParaRPr lang="en-US" altLang="zh-CN" sz="1600">
              <a:solidFill>
                <a:schemeClr val="bg1"/>
              </a:solidFill>
            </a:endParaRPr>
          </a:p>
          <a:p>
            <a:r>
              <a:rPr lang="en-US" altLang="zh-CN" sz="1600">
                <a:solidFill>
                  <a:schemeClr val="bg1"/>
                </a:solidFill>
              </a:rPr>
              <a:t>A 1 :  var b = new B 1()  	 new B2</a:t>
            </a:r>
            <a:endParaRPr lang="en-US" altLang="zh-CN" sz="1600">
              <a:solidFill>
                <a:schemeClr val="bg1"/>
              </a:solidFill>
            </a:endParaRPr>
          </a:p>
          <a:p>
            <a:r>
              <a:rPr lang="en-US" altLang="zh-CN" sz="1600">
                <a:solidFill>
                  <a:schemeClr val="bg1"/>
                </a:solidFill>
                <a:sym typeface="+mn-ea"/>
              </a:rPr>
              <a:t>A 2 :  var b = new B 1() 	 new B2</a:t>
            </a:r>
            <a:endParaRPr lang="en-US" altLang="zh-CN" sz="1600">
              <a:solidFill>
                <a:schemeClr val="bg1"/>
              </a:solidFill>
              <a:sym typeface="+mn-ea"/>
            </a:endParaRPr>
          </a:p>
          <a:p>
            <a:r>
              <a:rPr lang="en-US" altLang="zh-CN" sz="1600">
                <a:solidFill>
                  <a:schemeClr val="bg1"/>
                </a:solidFill>
                <a:sym typeface="+mn-ea"/>
              </a:rPr>
              <a:t>A 3 :  var b = new B 1()	 new B2</a:t>
            </a:r>
            <a:endParaRPr lang="en-US" altLang="zh-CN" sz="1600">
              <a:solidFill>
                <a:schemeClr val="bg1"/>
              </a:solidFill>
            </a:endParaRPr>
          </a:p>
          <a:p>
            <a:endParaRPr lang="en-US" altLang="zh-CN" sz="1600">
              <a:solidFill>
                <a:schemeClr val="bg1"/>
              </a:solidFill>
            </a:endParaRPr>
          </a:p>
          <a:p>
            <a:r>
              <a:rPr lang="en-US" altLang="zh-CN" sz="1600">
                <a:solidFill>
                  <a:schemeClr val="bg1"/>
                </a:solidFill>
              </a:rPr>
              <a:t>A	IOC</a:t>
            </a:r>
            <a:r>
              <a:rPr lang="zh-CN" altLang="en-US" sz="1600">
                <a:solidFill>
                  <a:schemeClr val="bg1"/>
                </a:solidFill>
              </a:rPr>
              <a:t>：创建对象，分配对象</a:t>
            </a:r>
            <a:r>
              <a:rPr lang="en-US" altLang="zh-CN" sz="1600">
                <a:solidFill>
                  <a:schemeClr val="bg1"/>
                </a:solidFill>
              </a:rPr>
              <a:t>    		B</a:t>
            </a:r>
            <a:endParaRPr lang="en-US" altLang="zh-CN" sz="1600">
              <a:solidFill>
                <a:schemeClr val="bg1"/>
              </a:solidFill>
            </a:endParaRPr>
          </a:p>
          <a:p>
            <a:endParaRPr lang="en-US" altLang="zh-CN" sz="1600">
              <a:solidFill>
                <a:schemeClr val="bg1"/>
              </a:solidFill>
            </a:endParaRPr>
          </a:p>
          <a:p>
            <a:r>
              <a:rPr lang="zh-CN" altLang="en-US" sz="1600">
                <a:solidFill>
                  <a:schemeClr val="bg1"/>
                </a:solidFill>
              </a:rPr>
              <a:t>二、怎么实现</a:t>
            </a:r>
            <a:r>
              <a:rPr lang="en-US" altLang="zh-CN" sz="1600">
                <a:solidFill>
                  <a:schemeClr val="bg1"/>
                </a:solidFill>
              </a:rPr>
              <a:t>IOC</a:t>
            </a:r>
            <a:endParaRPr lang="en-US" altLang="zh-CN" sz="1600">
              <a:solidFill>
                <a:schemeClr val="bg1"/>
              </a:solidFill>
            </a:endParaRPr>
          </a:p>
          <a:p>
            <a:endParaRPr lang="en-US" altLang="zh-CN" sz="1600">
              <a:solidFill>
                <a:schemeClr val="bg1"/>
              </a:solidFill>
            </a:endParaRPr>
          </a:p>
          <a:p>
            <a:endParaRPr lang="en-US" altLang="zh-CN" sz="1600">
              <a:solidFill>
                <a:schemeClr val="bg1"/>
              </a:solidFill>
            </a:endParaRPr>
          </a:p>
          <a:p>
            <a:endParaRPr lang="en-US" altLang="zh-CN" sz="1600">
              <a:solidFill>
                <a:schemeClr val="bg1"/>
              </a:solidFill>
            </a:endParaRPr>
          </a:p>
          <a:p>
            <a:endParaRPr lang="en-US" altLang="zh-CN" sz="160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5453"/>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804795" y="490220"/>
            <a:ext cx="658241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后端升级之IOC的扩展，Autofac的用法</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183640" y="1537970"/>
            <a:ext cx="7842885" cy="4615815"/>
          </a:xfrm>
          <a:prstGeom prst="rect">
            <a:avLst/>
          </a:prstGeom>
          <a:noFill/>
        </p:spPr>
        <p:txBody>
          <a:bodyPr wrap="none" rtlCol="0">
            <a:spAutoFit/>
          </a:bodyPr>
          <a:p>
            <a:pPr algn="l"/>
            <a:r>
              <a:rPr lang="zh-CN" altLang="en-US" sz="1400">
                <a:solidFill>
                  <a:schemeClr val="bg1"/>
                </a:solidFill>
              </a:rPr>
              <a:t>Autofac</a:t>
            </a:r>
            <a:endParaRPr lang="zh-CN" altLang="en-US" sz="1400">
              <a:solidFill>
                <a:schemeClr val="bg1"/>
              </a:solidFill>
            </a:endParaRPr>
          </a:p>
          <a:p>
            <a:pPr algn="l"/>
            <a:r>
              <a:rPr lang="zh-CN" altLang="en-US" sz="1400">
                <a:solidFill>
                  <a:schemeClr val="bg1"/>
                </a:solidFill>
              </a:rPr>
              <a:t>Autofac.Extensions.DependencyInjection</a:t>
            </a:r>
            <a:endParaRPr lang="zh-CN" altLang="en-US" sz="1400">
              <a:solidFill>
                <a:schemeClr val="bg1"/>
              </a:solidFill>
            </a:endParaRPr>
          </a:p>
          <a:p>
            <a:pPr algn="l"/>
            <a:endParaRPr lang="zh-CN" altLang="en-US" sz="1400">
              <a:solidFill>
                <a:schemeClr val="bg1"/>
              </a:solidFill>
            </a:endParaRPr>
          </a:p>
          <a:p>
            <a:pPr algn="l"/>
            <a:r>
              <a:rPr lang="zh-CN" altLang="en-US" sz="1400">
                <a:solidFill>
                  <a:schemeClr val="bg1"/>
                </a:solidFill>
              </a:rPr>
              <a:t>AutofacModuleRegister</a:t>
            </a:r>
            <a:endParaRPr lang="zh-CN" altLang="en-US" sz="1400">
              <a:solidFill>
                <a:schemeClr val="bg1"/>
              </a:solidFill>
            </a:endParaRPr>
          </a:p>
          <a:p>
            <a:pPr algn="l"/>
            <a:r>
              <a:rPr lang="zh-CN" altLang="en-US" sz="1400">
                <a:solidFill>
                  <a:schemeClr val="bg1"/>
                </a:solidFill>
              </a:rPr>
              <a:t>public class AutofacModuleRegister : Autofac.Module</a:t>
            </a:r>
            <a:endParaRPr lang="zh-CN" altLang="en-US" sz="1400">
              <a:solidFill>
                <a:schemeClr val="bg1"/>
              </a:solidFill>
            </a:endParaRPr>
          </a:p>
          <a:p>
            <a:pPr algn="l"/>
            <a:r>
              <a:rPr lang="zh-CN" altLang="en-US" sz="1400">
                <a:solidFill>
                  <a:schemeClr val="bg1"/>
                </a:solidFill>
              </a:rPr>
              <a:t>    {</a:t>
            </a:r>
            <a:endParaRPr lang="zh-CN" altLang="en-US" sz="1400">
              <a:solidFill>
                <a:schemeClr val="bg1"/>
              </a:solidFill>
            </a:endParaRPr>
          </a:p>
          <a:p>
            <a:pPr algn="l"/>
            <a:r>
              <a:rPr lang="zh-CN" altLang="en-US" sz="1400">
                <a:solidFill>
                  <a:schemeClr val="bg1"/>
                </a:solidFill>
              </a:rPr>
              <a:t>        //重写Autofac管道Load方法，在这里注册注入</a:t>
            </a:r>
            <a:endParaRPr lang="zh-CN" altLang="en-US" sz="1400">
              <a:solidFill>
                <a:schemeClr val="bg1"/>
              </a:solidFill>
            </a:endParaRPr>
          </a:p>
          <a:p>
            <a:pPr algn="l"/>
            <a:r>
              <a:rPr lang="zh-CN" altLang="en-US" sz="1400">
                <a:solidFill>
                  <a:schemeClr val="bg1"/>
                </a:solidFill>
              </a:rPr>
              <a:t>        protected override void Load(ContainerBuilder builder)</a:t>
            </a:r>
            <a:endParaRPr lang="zh-CN" altLang="en-US" sz="1400">
              <a:solidFill>
                <a:schemeClr val="bg1"/>
              </a:solidFill>
            </a:endParaRPr>
          </a:p>
          <a:p>
            <a:pPr algn="l"/>
            <a:r>
              <a:rPr lang="zh-CN" altLang="en-US" sz="1400">
                <a:solidFill>
                  <a:schemeClr val="bg1"/>
                </a:solidFill>
              </a:rPr>
              <a:t>        {</a:t>
            </a:r>
            <a:endParaRPr lang="zh-CN" altLang="en-US" sz="1400">
              <a:solidFill>
                <a:schemeClr val="bg1"/>
              </a:solidFill>
            </a:endParaRPr>
          </a:p>
          <a:p>
            <a:pPr algn="l"/>
            <a:r>
              <a:rPr lang="zh-CN" altLang="en-US" sz="1400">
                <a:solidFill>
                  <a:schemeClr val="bg1"/>
                </a:solidFill>
              </a:rPr>
              <a:t>            //程序集注入业务服务</a:t>
            </a:r>
            <a:endParaRPr lang="zh-CN" altLang="en-US" sz="1400">
              <a:solidFill>
                <a:schemeClr val="bg1"/>
              </a:solidFill>
            </a:endParaRPr>
          </a:p>
          <a:p>
            <a:pPr algn="l"/>
            <a:r>
              <a:rPr lang="zh-CN" altLang="en-US" sz="1400">
                <a:solidFill>
                  <a:schemeClr val="bg1"/>
                </a:solidFill>
              </a:rPr>
              <a:t>            var IAppServices = Assembly.Load("ZhaoxiFlower.Service");</a:t>
            </a:r>
            <a:endParaRPr lang="zh-CN" altLang="en-US" sz="1400">
              <a:solidFill>
                <a:schemeClr val="bg1"/>
              </a:solidFill>
            </a:endParaRPr>
          </a:p>
          <a:p>
            <a:pPr algn="l"/>
            <a:r>
              <a:rPr lang="zh-CN" altLang="en-US" sz="1400">
                <a:solidFill>
                  <a:schemeClr val="bg1"/>
                </a:solidFill>
              </a:rPr>
              <a:t>            var AppServices = Assembly.Load("ZhaoxiFlower.Service");</a:t>
            </a:r>
            <a:endParaRPr lang="zh-CN" altLang="en-US" sz="1400">
              <a:solidFill>
                <a:schemeClr val="bg1"/>
              </a:solidFill>
            </a:endParaRPr>
          </a:p>
          <a:p>
            <a:pPr algn="l"/>
            <a:r>
              <a:rPr lang="zh-CN" altLang="en-US" sz="1400">
                <a:solidFill>
                  <a:schemeClr val="bg1"/>
                </a:solidFill>
              </a:rPr>
              <a:t>            //根据名称约定（服务层的接口和实现均以Service结尾），实现服务接口和服务实现的依赖</a:t>
            </a:r>
            <a:endParaRPr lang="zh-CN" altLang="en-US" sz="1400">
              <a:solidFill>
                <a:schemeClr val="bg1"/>
              </a:solidFill>
            </a:endParaRPr>
          </a:p>
          <a:p>
            <a:pPr algn="l"/>
            <a:r>
              <a:rPr lang="zh-CN" altLang="en-US" sz="1400">
                <a:solidFill>
                  <a:schemeClr val="bg1"/>
                </a:solidFill>
              </a:rPr>
              <a:t>            builder.RegisterAssemblyTypes(IAppServices, AppServices)</a:t>
            </a:r>
            <a:endParaRPr lang="zh-CN" altLang="en-US" sz="1400">
              <a:solidFill>
                <a:schemeClr val="bg1"/>
              </a:solidFill>
            </a:endParaRPr>
          </a:p>
          <a:p>
            <a:pPr algn="l"/>
            <a:r>
              <a:rPr lang="zh-CN" altLang="en-US" sz="1400">
                <a:solidFill>
                  <a:schemeClr val="bg1"/>
                </a:solidFill>
              </a:rPr>
              <a:t>              .Where(t =&gt; t.Name.EndsWith("Service"))</a:t>
            </a:r>
            <a:endParaRPr lang="zh-CN" altLang="en-US" sz="1400">
              <a:solidFill>
                <a:schemeClr val="bg1"/>
              </a:solidFill>
            </a:endParaRPr>
          </a:p>
          <a:p>
            <a:pPr algn="l"/>
            <a:r>
              <a:rPr lang="zh-CN" altLang="en-US" sz="1400">
                <a:solidFill>
                  <a:schemeClr val="bg1"/>
                </a:solidFill>
              </a:rPr>
              <a:t>              .AsImplementedInterfaces();</a:t>
            </a:r>
            <a:endParaRPr lang="zh-CN" altLang="en-US" sz="1400">
              <a:solidFill>
                <a:schemeClr val="bg1"/>
              </a:solidFill>
            </a:endParaRPr>
          </a:p>
          <a:p>
            <a:pPr algn="l"/>
            <a:r>
              <a:rPr lang="zh-CN" altLang="en-US" sz="1400">
                <a:solidFill>
                  <a:schemeClr val="bg1"/>
                </a:solidFill>
              </a:rPr>
              <a:t>        }</a:t>
            </a:r>
            <a:endParaRPr lang="zh-CN" altLang="en-US" sz="1400">
              <a:solidFill>
                <a:schemeClr val="bg1"/>
              </a:solidFill>
            </a:endParaRPr>
          </a:p>
          <a:p>
            <a:pPr algn="l"/>
            <a:r>
              <a:rPr lang="zh-CN" altLang="en-US" sz="1400">
                <a:solidFill>
                  <a:schemeClr val="bg1"/>
                </a:solidFill>
              </a:rPr>
              <a:t>    }</a:t>
            </a:r>
            <a:endParaRPr lang="zh-CN" altLang="en-US" sz="1400">
              <a:solidFill>
                <a:schemeClr val="bg1"/>
              </a:solidFill>
            </a:endParaRPr>
          </a:p>
          <a:p>
            <a:pPr algn="l"/>
            <a:endParaRPr lang="zh-CN" altLang="en-US" sz="1400">
              <a:solidFill>
                <a:schemeClr val="bg1"/>
              </a:solidFill>
            </a:endParaRPr>
          </a:p>
          <a:p>
            <a:pPr algn="l"/>
            <a:r>
              <a:rPr lang="zh-CN" altLang="en-US" sz="1400">
                <a:solidFill>
                  <a:schemeClr val="bg1"/>
                </a:solidFill>
              </a:rPr>
              <a:t>//Automapper映射</a:t>
            </a:r>
            <a:endParaRPr lang="zh-CN" altLang="en-US" sz="1400">
              <a:solidFill>
                <a:schemeClr val="bg1"/>
              </a:solidFill>
            </a:endParaRPr>
          </a:p>
          <a:p>
            <a:pPr algn="l"/>
            <a:r>
              <a:rPr lang="zh-CN" altLang="en-US" sz="1400">
                <a:solidFill>
                  <a:schemeClr val="bg1"/>
                </a:solidFill>
              </a:rPr>
              <a:t>builder.Services.AddAutoMapper(typeof(AutoMapperConfigs));</a:t>
            </a:r>
            <a:endParaRPr lang="zh-CN" altLang="en-US" sz="140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271520" y="547370"/>
            <a:ext cx="56495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前端升级之Axios拦截器的使用（上）</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53069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a:solidFill>
                  <a:schemeClr val="bg1"/>
                </a:solidFill>
                <a:latin typeface="汉仪黑眼小豆简" panose="02010509060101010101" pitchFamily="49" charset="-122"/>
                <a:ea typeface="汉仪黑眼小豆简" panose="02010509060101010101" pitchFamily="49" charset="-122"/>
              </a:rPr>
              <a:t>安装</a:t>
            </a:r>
            <a:r>
              <a:rPr lang="en-US" altLang="zh-CN" sz="2400" b="0">
                <a:solidFill>
                  <a:schemeClr val="bg1"/>
                </a:solidFill>
                <a:latin typeface="汉仪黑眼小豆简" panose="02010509060101010101" pitchFamily="49" charset="-122"/>
                <a:ea typeface="汉仪黑眼小豆简" panose="02010509060101010101" pitchFamily="49" charset="-122"/>
              </a:rPr>
              <a:t>NodeJS</a:t>
            </a:r>
            <a:r>
              <a:rPr lang="zh-CN" altLang="en-US" sz="2400" b="0">
                <a:solidFill>
                  <a:schemeClr val="bg1"/>
                </a:solidFill>
                <a:latin typeface="汉仪黑眼小豆简" panose="02010509060101010101" pitchFamily="49" charset="-122"/>
                <a:ea typeface="汉仪黑眼小豆简" panose="02010509060101010101" pitchFamily="49" charset="-122"/>
              </a:rPr>
              <a:t>环境</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073150" y="1859915"/>
            <a:ext cx="5596890" cy="3692525"/>
          </a:xfrm>
          <a:prstGeom prst="rect">
            <a:avLst/>
          </a:prstGeom>
          <a:noFill/>
        </p:spPr>
        <p:txBody>
          <a:bodyPr wrap="none" rtlCol="0">
            <a:spAutoFit/>
          </a:bodyPr>
          <a:p>
            <a:pPr algn="l"/>
            <a:r>
              <a:rPr lang="zh-CN" altLang="en-US">
                <a:solidFill>
                  <a:schemeClr val="bg1"/>
                </a:solidFill>
              </a:rPr>
              <a:t>一、环境的作用</a:t>
            </a:r>
            <a:endParaRPr lang="zh-CN" altLang="en-US">
              <a:solidFill>
                <a:schemeClr val="bg1"/>
              </a:solidFill>
            </a:endParaRPr>
          </a:p>
          <a:p>
            <a:pPr algn="l"/>
            <a:r>
              <a:rPr lang="zh-CN" altLang="en-US">
                <a:solidFill>
                  <a:schemeClr val="bg1"/>
                </a:solidFill>
              </a:rPr>
              <a:t> </a:t>
            </a:r>
            <a:r>
              <a:rPr lang="en-US" altLang="zh-CN">
                <a:solidFill>
                  <a:schemeClr val="bg1"/>
                </a:solidFill>
              </a:rPr>
              <a:t>   </a:t>
            </a:r>
            <a:r>
              <a:rPr lang="zh-CN" altLang="en-US">
                <a:solidFill>
                  <a:schemeClr val="bg1"/>
                </a:solidFill>
              </a:rPr>
              <a:t>开发</a:t>
            </a:r>
            <a:r>
              <a:rPr lang="en-US" altLang="zh-CN">
                <a:solidFill>
                  <a:schemeClr val="bg1"/>
                </a:solidFill>
              </a:rPr>
              <a:t>vue</a:t>
            </a:r>
            <a:r>
              <a:rPr lang="zh-CN" altLang="en-US">
                <a:solidFill>
                  <a:schemeClr val="bg1"/>
                </a:solidFill>
              </a:rPr>
              <a:t>项目需要通过</a:t>
            </a:r>
            <a:r>
              <a:rPr lang="en-US" altLang="zh-CN">
                <a:solidFill>
                  <a:schemeClr val="bg1"/>
                </a:solidFill>
              </a:rPr>
              <a:t>nmp</a:t>
            </a:r>
            <a:r>
              <a:rPr lang="zh-CN" altLang="en-US">
                <a:solidFill>
                  <a:schemeClr val="bg1"/>
                </a:solidFill>
              </a:rPr>
              <a:t>命令来创建和启动，安装</a:t>
            </a:r>
            <a:endParaRPr lang="zh-CN" altLang="en-US">
              <a:solidFill>
                <a:schemeClr val="bg1"/>
              </a:solidFill>
            </a:endParaRPr>
          </a:p>
          <a:p>
            <a:pPr algn="l"/>
            <a:r>
              <a:rPr lang="en-US" altLang="zh-CN">
                <a:solidFill>
                  <a:schemeClr val="bg1"/>
                </a:solidFill>
              </a:rPr>
              <a:t>nodejs</a:t>
            </a:r>
            <a:r>
              <a:rPr lang="zh-CN" altLang="en-US">
                <a:solidFill>
                  <a:schemeClr val="bg1"/>
                </a:solidFill>
              </a:rPr>
              <a:t>仅仅只是为了获得这个命令，和使用</a:t>
            </a:r>
            <a:r>
              <a:rPr lang="en-US" altLang="zh-CN">
                <a:solidFill>
                  <a:schemeClr val="bg1"/>
                </a:solidFill>
              </a:rPr>
              <a:t>nodejs</a:t>
            </a:r>
            <a:r>
              <a:rPr lang="zh-CN" altLang="en-US">
                <a:solidFill>
                  <a:schemeClr val="bg1"/>
                </a:solidFill>
              </a:rPr>
              <a:t>开发</a:t>
            </a:r>
            <a:endParaRPr lang="zh-CN" altLang="en-US">
              <a:solidFill>
                <a:schemeClr val="bg1"/>
              </a:solidFill>
            </a:endParaRPr>
          </a:p>
          <a:p>
            <a:pPr algn="l"/>
            <a:r>
              <a:rPr lang="zh-CN" altLang="en-US">
                <a:solidFill>
                  <a:schemeClr val="bg1"/>
                </a:solidFill>
              </a:rPr>
              <a:t>无关。</a:t>
            </a:r>
            <a:endParaRPr lang="zh-CN" altLang="en-US">
              <a:solidFill>
                <a:schemeClr val="bg1"/>
              </a:solidFill>
            </a:endParaRPr>
          </a:p>
          <a:p>
            <a:pPr algn="l"/>
            <a:endParaRPr lang="en-US" altLang="zh-CN">
              <a:solidFill>
                <a:schemeClr val="bg1"/>
              </a:solidFill>
            </a:endParaRPr>
          </a:p>
          <a:p>
            <a:pPr algn="l"/>
            <a:r>
              <a:rPr lang="zh-CN" altLang="en-US">
                <a:solidFill>
                  <a:schemeClr val="bg1"/>
                </a:solidFill>
              </a:rPr>
              <a:t>二、下载地址</a:t>
            </a:r>
            <a:br>
              <a:rPr lang="zh-CN" altLang="en-US">
                <a:solidFill>
                  <a:schemeClr val="bg1"/>
                </a:solidFill>
              </a:rPr>
            </a:br>
            <a:r>
              <a:rPr lang="en-US" altLang="zh-CN">
                <a:solidFill>
                  <a:schemeClr val="bg1"/>
                </a:solidFill>
              </a:rPr>
              <a:t>    http://nodejs.cn/download/</a:t>
            </a:r>
            <a:endParaRPr lang="en-US" altLang="zh-CN">
              <a:solidFill>
                <a:schemeClr val="bg1"/>
              </a:solidFill>
            </a:endParaRPr>
          </a:p>
          <a:p>
            <a:pPr algn="l"/>
            <a:endParaRPr lang="en-US" altLang="zh-CN">
              <a:solidFill>
                <a:schemeClr val="bg1"/>
              </a:solidFill>
            </a:endParaRPr>
          </a:p>
          <a:p>
            <a:pPr algn="l"/>
            <a:r>
              <a:rPr lang="zh-CN" altLang="en-US">
                <a:solidFill>
                  <a:schemeClr val="bg1"/>
                </a:solidFill>
              </a:rPr>
              <a:t>三、推荐下载最新版本，如果开发过程中出现一些包</a:t>
            </a:r>
            <a:endParaRPr lang="zh-CN" altLang="en-US">
              <a:solidFill>
                <a:schemeClr val="bg1"/>
              </a:solidFill>
            </a:endParaRPr>
          </a:p>
          <a:p>
            <a:pPr algn="l"/>
            <a:r>
              <a:rPr lang="zh-CN" altLang="en-US">
                <a:solidFill>
                  <a:schemeClr val="bg1"/>
                </a:solidFill>
              </a:rPr>
              <a:t>无法下载或者出现错误，可尝试切到旧版本，然后重</a:t>
            </a:r>
            <a:endParaRPr lang="zh-CN" altLang="en-US">
              <a:solidFill>
                <a:schemeClr val="bg1"/>
              </a:solidFill>
            </a:endParaRPr>
          </a:p>
          <a:p>
            <a:pPr algn="l"/>
            <a:r>
              <a:rPr lang="zh-CN" altLang="en-US">
                <a:solidFill>
                  <a:schemeClr val="bg1"/>
                </a:solidFill>
              </a:rPr>
              <a:t>新安装包。</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四、通过</a:t>
            </a:r>
            <a:r>
              <a:rPr lang="en-US" altLang="zh-CN">
                <a:solidFill>
                  <a:schemeClr val="bg1"/>
                </a:solidFill>
              </a:rPr>
              <a:t>node --version</a:t>
            </a:r>
            <a:r>
              <a:rPr lang="zh-CN" altLang="en-US">
                <a:solidFill>
                  <a:schemeClr val="bg1"/>
                </a:solidFill>
              </a:rPr>
              <a:t>看版本号表示安装好了</a:t>
            </a:r>
            <a:endParaRPr lang="zh-CN" altLang="en-US">
              <a:solidFill>
                <a:schemeClr val="bg1"/>
              </a:solidFill>
            </a:endParaRPr>
          </a:p>
        </p:txBody>
      </p:sp>
      <p:pic>
        <p:nvPicPr>
          <p:cNvPr id="8" name="图片 7"/>
          <p:cNvPicPr>
            <a:picLocks noChangeAspect="1"/>
          </p:cNvPicPr>
          <p:nvPr>
            <p:custDataLst>
              <p:tags r:id="rId1"/>
            </p:custDataLst>
          </p:nvPr>
        </p:nvPicPr>
        <p:blipFill>
          <a:blip r:embed="rId2"/>
          <a:stretch>
            <a:fillRect/>
          </a:stretch>
        </p:blipFill>
        <p:spPr>
          <a:xfrm>
            <a:off x="7038975" y="2146300"/>
            <a:ext cx="4854575" cy="43973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271520" y="547370"/>
            <a:ext cx="5649595"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前端升级之Axios拦截器的使用（下）</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628265" y="737870"/>
            <a:ext cx="693547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Log4Net的配置和使用（上），写文本日志</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2138045" y="2131060"/>
            <a:ext cx="7076440" cy="368300"/>
          </a:xfrm>
          <a:prstGeom prst="rect">
            <a:avLst/>
          </a:prstGeom>
          <a:noFill/>
        </p:spPr>
        <p:txBody>
          <a:bodyPr wrap="square" rtlCol="0">
            <a:spAutoFit/>
          </a:bodyPr>
          <a:p>
            <a:r>
              <a:rPr lang="zh-CN" altLang="en-US">
                <a:solidFill>
                  <a:schemeClr val="bg1"/>
                </a:solidFill>
              </a:rPr>
              <a:t>不允许没有日志的项目上线</a:t>
            </a:r>
            <a:endParaRPr lang="zh-CN" altLang="en-US">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2561590" y="709295"/>
            <a:ext cx="706882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Log4Net的配置和使用（下），写数据库日志</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811020" y="1856105"/>
            <a:ext cx="5212080" cy="2306955"/>
          </a:xfrm>
          <a:prstGeom prst="rect">
            <a:avLst/>
          </a:prstGeom>
          <a:noFill/>
        </p:spPr>
        <p:txBody>
          <a:bodyPr wrap="none" rtlCol="0">
            <a:spAutoFit/>
          </a:bodyPr>
          <a:p>
            <a:pPr algn="l"/>
            <a:r>
              <a:rPr lang="zh-CN" altLang="en-US">
                <a:solidFill>
                  <a:schemeClr val="bg1"/>
                </a:solidFill>
              </a:rPr>
              <a:t>一、在我们的配置文件里，增加写入数据库的配置</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二、引用System.Data.SqlClient</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三、建表Log4Net</a:t>
            </a:r>
            <a:endParaRPr lang="zh-CN" altLang="en-US">
              <a:solidFill>
                <a:schemeClr val="bg1"/>
              </a:solidFill>
            </a:endParaRPr>
          </a:p>
          <a:p>
            <a:pPr algn="l"/>
            <a:endParaRPr lang="zh-CN" altLang="en-US">
              <a:solidFill>
                <a:schemeClr val="bg1"/>
              </a:solidFill>
            </a:endParaRPr>
          </a:p>
          <a:p>
            <a:pPr algn="l"/>
            <a:endParaRPr lang="zh-CN" altLang="en-US">
              <a:solidFill>
                <a:schemeClr val="bg1"/>
              </a:solidFill>
            </a:endParaRPr>
          </a:p>
          <a:p>
            <a:pPr algn="l"/>
            <a:endParaRPr lang="zh-CN" altLang="en-US">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6361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发布和部署之后端</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003300" y="1582420"/>
            <a:ext cx="6306185" cy="3446145"/>
          </a:xfrm>
          <a:prstGeom prst="rect">
            <a:avLst/>
          </a:prstGeom>
          <a:noFill/>
        </p:spPr>
        <p:txBody>
          <a:bodyPr wrap="square" rtlCol="0">
            <a:spAutoFit/>
          </a:bodyPr>
          <a:p>
            <a:r>
              <a:rPr lang="zh-CN" altLang="en-US">
                <a:solidFill>
                  <a:schemeClr val="bg1"/>
                </a:solidFill>
              </a:rPr>
              <a:t>vs发布到本地文件夹</a:t>
            </a:r>
            <a:endParaRPr lang="zh-CN" altLang="en-US">
              <a:solidFill>
                <a:schemeClr val="bg1"/>
              </a:solidFill>
            </a:endParaRPr>
          </a:p>
          <a:p>
            <a:endParaRPr lang="zh-CN" altLang="en-US">
              <a:solidFill>
                <a:schemeClr val="bg1"/>
              </a:solidFill>
            </a:endParaRPr>
          </a:p>
          <a:p>
            <a:r>
              <a:rPr lang="zh-CN" altLang="en-US" sz="1400">
                <a:solidFill>
                  <a:schemeClr val="bg1"/>
                </a:solidFill>
              </a:rPr>
              <a:t>1.安装IIS（控制面板=&gt;程序和功能=&gt;启用或关闭windows功能=&gt;Internet Information Services (全部安装即可)</a:t>
            </a:r>
            <a:endParaRPr lang="zh-CN" altLang="en-US" sz="1400">
              <a:solidFill>
                <a:schemeClr val="bg1"/>
              </a:solidFill>
            </a:endParaRPr>
          </a:p>
          <a:p>
            <a:r>
              <a:rPr lang="zh-CN" altLang="en-US" sz="1400">
                <a:solidFill>
                  <a:schemeClr val="bg1"/>
                </a:solidFill>
              </a:rPr>
              <a:t>2.安装ASP.NET Core Runtime 6.0.3 https://dotnet.microsoft.com/en-us/download/dotnet/6.0</a:t>
            </a:r>
            <a:endParaRPr lang="zh-CN" altLang="en-US" sz="1400">
              <a:solidFill>
                <a:schemeClr val="bg1"/>
              </a:solidFill>
            </a:endParaRPr>
          </a:p>
          <a:p>
            <a:endParaRPr lang="zh-CN" altLang="en-US" sz="1400">
              <a:solidFill>
                <a:schemeClr val="bg1"/>
              </a:solidFill>
            </a:endParaRPr>
          </a:p>
          <a:p>
            <a:r>
              <a:rPr lang="zh-CN" altLang="en-US" sz="1400">
                <a:solidFill>
                  <a:schemeClr val="bg1"/>
                </a:solidFill>
              </a:rPr>
              <a:t>PS：注意，这个文件文件还包含一个模块，如果是之前安装过VS，会自动安装Runtime而不会安装ASP.NET Core Module V2，这个时候只有安装最新的运行时更新一下才能成功安装IIS需要的ASP.NET Core Module V2，否则会提示之前已经安装过其他版本的运行时。</a:t>
            </a:r>
            <a:endParaRPr lang="zh-CN" altLang="en-US" sz="1400">
              <a:solidFill>
                <a:schemeClr val="bg1"/>
              </a:solidFill>
            </a:endParaRPr>
          </a:p>
          <a:p>
            <a:endParaRPr lang="zh-CN" altLang="en-US" sz="1400">
              <a:solidFill>
                <a:schemeClr val="bg1"/>
              </a:solidFill>
            </a:endParaRPr>
          </a:p>
          <a:p>
            <a:r>
              <a:rPr lang="zh-CN" altLang="en-US" sz="1400">
                <a:solidFill>
                  <a:schemeClr val="bg1"/>
                </a:solidFill>
              </a:rPr>
              <a:t>验证发布成功：</a:t>
            </a:r>
            <a:endParaRPr lang="zh-CN" altLang="en-US" sz="1400">
              <a:solidFill>
                <a:schemeClr val="bg1"/>
              </a:solidFill>
            </a:endParaRPr>
          </a:p>
          <a:p>
            <a:r>
              <a:rPr sz="1400">
                <a:solidFill>
                  <a:schemeClr val="bg1"/>
                </a:solidFill>
                <a:sym typeface="+mn-ea"/>
              </a:rPr>
              <a:t>http://localhost:7070/api/Login/GetValidateCodeImages?t=1</a:t>
            </a:r>
            <a:endParaRPr sz="1400">
              <a:solidFill>
                <a:schemeClr val="bg1"/>
              </a:solidFill>
              <a:sym typeface="+mn-ea"/>
            </a:endParaRPr>
          </a:p>
          <a:p>
            <a:endParaRPr lang="zh-CN" altLang="en-US" sz="1400">
              <a:solidFill>
                <a:schemeClr val="bg1"/>
              </a:solidFill>
            </a:endParaRPr>
          </a:p>
        </p:txBody>
      </p:sp>
      <p:pic>
        <p:nvPicPr>
          <p:cNvPr id="8" name="图片 7"/>
          <p:cNvPicPr>
            <a:picLocks noChangeAspect="1"/>
          </p:cNvPicPr>
          <p:nvPr>
            <p:custDataLst>
              <p:tags r:id="rId1"/>
            </p:custDataLst>
          </p:nvPr>
        </p:nvPicPr>
        <p:blipFill>
          <a:blip r:embed="rId2"/>
          <a:stretch>
            <a:fillRect/>
          </a:stretch>
        </p:blipFill>
        <p:spPr>
          <a:xfrm>
            <a:off x="7371080" y="2335530"/>
            <a:ext cx="3867785" cy="19081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570420" y="63610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发布和部署之前端</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2601595" y="1719580"/>
            <a:ext cx="6306185" cy="3692525"/>
          </a:xfrm>
          <a:prstGeom prst="rect">
            <a:avLst/>
          </a:prstGeom>
          <a:noFill/>
        </p:spPr>
        <p:txBody>
          <a:bodyPr wrap="square" rtlCol="0">
            <a:spAutoFit/>
          </a:bodyPr>
          <a:p>
            <a:r>
              <a:rPr lang="zh-CN" altLang="en-US">
                <a:solidFill>
                  <a:schemeClr val="bg1"/>
                </a:solidFill>
              </a:rPr>
              <a:t>使用 npm run build 命令打包</a:t>
            </a:r>
            <a:endParaRPr lang="zh-CN" altLang="en-US">
              <a:solidFill>
                <a:schemeClr val="bg1"/>
              </a:solidFill>
            </a:endParaRPr>
          </a:p>
          <a:p>
            <a:endParaRPr lang="zh-CN" altLang="en-US">
              <a:solidFill>
                <a:schemeClr val="bg1"/>
              </a:solidFill>
            </a:endParaRPr>
          </a:p>
          <a:p>
            <a:r>
              <a:rPr lang="zh-CN" altLang="en-US">
                <a:solidFill>
                  <a:schemeClr val="bg1"/>
                </a:solidFill>
              </a:rPr>
              <a:t>发布前注意事项：</a:t>
            </a:r>
            <a:endParaRPr lang="zh-CN" altLang="en-US">
              <a:solidFill>
                <a:schemeClr val="bg1"/>
              </a:solidFill>
            </a:endParaRPr>
          </a:p>
          <a:p>
            <a:endParaRPr lang="zh-CN" altLang="en-US">
              <a:solidFill>
                <a:schemeClr val="bg1"/>
              </a:solidFill>
            </a:endParaRPr>
          </a:p>
          <a:p>
            <a:r>
              <a:rPr lang="zh-CN" altLang="en-US">
                <a:solidFill>
                  <a:schemeClr val="bg1"/>
                </a:solidFill>
              </a:rPr>
              <a:t>1，后端接口的请求地址需要和后端发布后的地址一致，否则无法访问</a:t>
            </a:r>
            <a:endParaRPr lang="zh-CN" altLang="en-US">
              <a:solidFill>
                <a:schemeClr val="bg1"/>
              </a:solidFill>
            </a:endParaRPr>
          </a:p>
          <a:p>
            <a:r>
              <a:rPr lang="en-US" altLang="zh-CN">
                <a:solidFill>
                  <a:schemeClr val="bg1"/>
                </a:solidFill>
              </a:rPr>
              <a:t>2</a:t>
            </a:r>
            <a:r>
              <a:rPr lang="zh-CN" altLang="en-US">
                <a:solidFill>
                  <a:schemeClr val="bg1"/>
                </a:solidFill>
              </a:rPr>
              <a:t>、尽量在后端设置跨域，前端如果用代理，实际上发布以后，接口会出现</a:t>
            </a:r>
            <a:r>
              <a:rPr lang="en-US" altLang="zh-CN">
                <a:solidFill>
                  <a:schemeClr val="bg1"/>
                </a:solidFill>
              </a:rPr>
              <a:t>404</a:t>
            </a:r>
            <a:r>
              <a:rPr lang="zh-CN" altLang="en-US">
                <a:solidFill>
                  <a:schemeClr val="bg1"/>
                </a:solidFill>
              </a:rPr>
              <a:t>错误，无法成功访问接口。</a:t>
            </a:r>
            <a:endParaRPr lang="zh-CN" altLang="en-US">
              <a:solidFill>
                <a:schemeClr val="bg1"/>
              </a:solidFill>
            </a:endParaRPr>
          </a:p>
          <a:p>
            <a:endParaRPr lang="zh-CN" altLang="en-US">
              <a:solidFill>
                <a:schemeClr val="bg1"/>
              </a:solidFill>
            </a:endParaRPr>
          </a:p>
          <a:p>
            <a:r>
              <a:rPr lang="zh-CN" altLang="en-US">
                <a:solidFill>
                  <a:schemeClr val="bg1"/>
                </a:solidFill>
              </a:rPr>
              <a:t>发布方式：</a:t>
            </a:r>
            <a:endParaRPr lang="zh-CN" altLang="en-US">
              <a:solidFill>
                <a:schemeClr val="bg1"/>
              </a:solidFill>
            </a:endParaRPr>
          </a:p>
          <a:p>
            <a:r>
              <a:rPr lang="zh-CN" altLang="en-US">
                <a:solidFill>
                  <a:schemeClr val="bg1"/>
                </a:solidFill>
              </a:rPr>
              <a:t>可以选择在IIS中发布，因为IIS支持静态网页的部署</a:t>
            </a:r>
            <a:endParaRPr lang="zh-CN" altLang="en-US">
              <a:solidFill>
                <a:schemeClr val="bg1"/>
              </a:solidFill>
            </a:endParaRPr>
          </a:p>
          <a:p>
            <a:r>
              <a:rPr lang="zh-CN" altLang="en-US">
                <a:solidFill>
                  <a:schemeClr val="bg1"/>
                </a:solidFill>
              </a:rPr>
              <a:t>也可以选择其他web服务器，比如Nginx等等</a:t>
            </a:r>
            <a:endParaRPr lang="zh-CN" altLang="en-US">
              <a:solidFill>
                <a:schemeClr val="bg1"/>
              </a:solidFill>
            </a:endParaRPr>
          </a:p>
          <a:p>
            <a:endParaRPr lang="zh-CN" altLang="en-US">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285490" y="1766570"/>
            <a:ext cx="467868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加微信拿资料</a:t>
            </a:r>
            <a:r>
              <a:rPr lang="en-US" altLang="zh-CN" sz="2400" b="0" dirty="0">
                <a:solidFill>
                  <a:schemeClr val="bg1"/>
                </a:solidFill>
                <a:latin typeface="汉仪黑眼小豆简" panose="02010509060101010101" pitchFamily="49" charset="-122"/>
                <a:ea typeface="汉仪黑眼小豆简" panose="02010509060101010101" pitchFamily="49" charset="-122"/>
              </a:rPr>
              <a:t>:zhaoxi222666</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00025" y="333375"/>
            <a:ext cx="11791950" cy="5022396"/>
            <a:chOff x="200025" y="409575"/>
            <a:chExt cx="11791950" cy="5600700"/>
          </a:xfrm>
        </p:grpSpPr>
        <p:sp>
          <p:nvSpPr>
            <p:cNvPr id="2" name="矩形 1"/>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文框 3"/>
            <p:cNvSpPr/>
            <p:nvPr/>
          </p:nvSpPr>
          <p:spPr>
            <a:xfrm>
              <a:off x="200025" y="409575"/>
              <a:ext cx="11791950" cy="5600700"/>
            </a:xfrm>
            <a:prstGeom prst="frame">
              <a:avLst>
                <a:gd name="adj1" fmla="val 3316"/>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9" name="图片 68"/>
          <p:cNvPicPr>
            <a:picLocks noChangeAspect="1"/>
          </p:cNvPicPr>
          <p:nvPr/>
        </p:nvPicPr>
        <p:blipFill>
          <a:blip r:embed="rId1"/>
          <a:stretch>
            <a:fillRect/>
          </a:stretch>
        </p:blipFill>
        <p:spPr>
          <a:xfrm>
            <a:off x="0" y="0"/>
            <a:ext cx="12192000" cy="6857999"/>
          </a:xfrm>
          <a:prstGeom prst="rect">
            <a:avLst/>
          </a:prstGeom>
        </p:spPr>
      </p:pic>
      <p:grpSp>
        <p:nvGrpSpPr>
          <p:cNvPr id="70" name="组合 69"/>
          <p:cNvGrpSpPr/>
          <p:nvPr/>
        </p:nvGrpSpPr>
        <p:grpSpPr>
          <a:xfrm>
            <a:off x="2842469" y="1586904"/>
            <a:ext cx="6507062" cy="2065034"/>
            <a:chOff x="2842469" y="1752004"/>
            <a:chExt cx="6507062" cy="2065034"/>
          </a:xfrm>
        </p:grpSpPr>
        <p:sp>
          <p:nvSpPr>
            <p:cNvPr id="71" name="矩形: 剪去单角 70"/>
            <p:cNvSpPr/>
            <p:nvPr/>
          </p:nvSpPr>
          <p:spPr>
            <a:xfrm rot="10294884" flipH="1">
              <a:off x="2842469" y="1899381"/>
              <a:ext cx="1600185" cy="1917657"/>
            </a:xfrm>
            <a:prstGeom prst="snip1Rect">
              <a:avLst>
                <a:gd name="adj" fmla="val 28804"/>
              </a:avLst>
            </a:prstGeom>
            <a:solidFill>
              <a:srgbClr val="EDC01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剪去单角 71"/>
            <p:cNvSpPr/>
            <p:nvPr/>
          </p:nvSpPr>
          <p:spPr>
            <a:xfrm rot="11297587" flipH="1">
              <a:off x="4478095" y="1781364"/>
              <a:ext cx="1600185" cy="1917657"/>
            </a:xfrm>
            <a:prstGeom prst="snip1Rect">
              <a:avLst>
                <a:gd name="adj" fmla="val 28804"/>
              </a:avLst>
            </a:prstGeom>
            <a:solidFill>
              <a:srgbClr val="28BE6B"/>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剪去单角 72"/>
            <p:cNvSpPr/>
            <p:nvPr/>
          </p:nvSpPr>
          <p:spPr>
            <a:xfrm rot="10213106" flipH="1">
              <a:off x="6113721" y="1752004"/>
              <a:ext cx="1600185" cy="1917657"/>
            </a:xfrm>
            <a:prstGeom prst="snip1Rect">
              <a:avLst>
                <a:gd name="adj" fmla="val 28804"/>
              </a:avLst>
            </a:prstGeom>
            <a:solidFill>
              <a:srgbClr val="1974DE"/>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剪去单角 73"/>
            <p:cNvSpPr/>
            <p:nvPr/>
          </p:nvSpPr>
          <p:spPr>
            <a:xfrm rot="11297587" flipH="1">
              <a:off x="7749346" y="1796773"/>
              <a:ext cx="1600185" cy="1917657"/>
            </a:xfrm>
            <a:prstGeom prst="snip1Rect">
              <a:avLst>
                <a:gd name="adj" fmla="val 28804"/>
              </a:avLst>
            </a:prstGeom>
            <a:solidFill>
              <a:srgbClr val="E7202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rot="21161725">
            <a:off x="2787446" y="1552710"/>
            <a:ext cx="1659429" cy="1862048"/>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感</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6" name="文本框 75"/>
          <p:cNvSpPr txBox="1"/>
          <p:nvPr/>
        </p:nvSpPr>
        <p:spPr>
          <a:xfrm rot="519615">
            <a:off x="4438557" y="1510806"/>
            <a:ext cx="1659429" cy="1862048"/>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谢</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7" name="文本框 76"/>
          <p:cNvSpPr txBox="1"/>
          <p:nvPr/>
        </p:nvSpPr>
        <p:spPr>
          <a:xfrm rot="20975745">
            <a:off x="6089666" y="1444368"/>
            <a:ext cx="1659429" cy="1862048"/>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聆</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8" name="文本框 77"/>
          <p:cNvSpPr txBox="1"/>
          <p:nvPr/>
        </p:nvSpPr>
        <p:spPr>
          <a:xfrm rot="515065">
            <a:off x="7740775" y="1506345"/>
            <a:ext cx="1659429" cy="1862048"/>
          </a:xfrm>
          <a:prstGeom prst="rect">
            <a:avLst/>
          </a:prstGeom>
          <a:noFill/>
        </p:spPr>
        <p:txBody>
          <a:bodyPr wrap="none" rtlCol="0">
            <a:spAutoFit/>
          </a:bodyPr>
          <a:lstStyle/>
          <a:p>
            <a:pPr algn="ctr"/>
            <a:r>
              <a:rPr kumimoji="0" lang="zh-CN" altLang="en-US" sz="115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听</a:t>
            </a:r>
            <a:endParaRPr lang="zh-CN" altLang="en-US" sz="11500">
              <a:solidFill>
                <a:schemeClr val="bg1"/>
              </a:solidFill>
              <a:latin typeface="汉仪黑眼小豆简" panose="02010509060101010101" pitchFamily="49" charset="-122"/>
              <a:ea typeface="汉仪黑眼小豆简" panose="02010509060101010101" pitchFamily="49" charset="-122"/>
            </a:endParaRPr>
          </a:p>
        </p:txBody>
      </p:sp>
      <p:sp>
        <p:nvSpPr>
          <p:cNvPr id="79" name="文本框 78"/>
          <p:cNvSpPr txBox="1"/>
          <p:nvPr/>
        </p:nvSpPr>
        <p:spPr>
          <a:xfrm>
            <a:off x="3974265" y="3591988"/>
            <a:ext cx="4243470" cy="523220"/>
          </a:xfrm>
          <a:prstGeom prst="rect">
            <a:avLst/>
          </a:prstGeom>
          <a:noFill/>
        </p:spPr>
        <p:txBody>
          <a:bodyPr wrap="none" rtlCol="0">
            <a:spAutoFit/>
          </a:bodyPr>
          <a:lstStyle/>
          <a:p>
            <a:pPr algn="ctr"/>
            <a:r>
              <a:rPr kumimoji="0" lang="en-US" altLang="zh-CN" sz="2800" b="0" i="0" u="none" strike="noStrike" kern="1200" cap="none" spc="0" normalizeH="0" baseline="0" noProof="0">
                <a:ln>
                  <a:noFill/>
                </a:ln>
                <a:solidFill>
                  <a:prstClr val="white"/>
                </a:solidFill>
                <a:effectLst/>
                <a:uLnTx/>
                <a:uFillTx/>
                <a:latin typeface="汉仪黑眼小豆简" panose="02010509060101010101" pitchFamily="49" charset="-122"/>
                <a:ea typeface="汉仪黑眼小豆简" panose="02010509060101010101" pitchFamily="49" charset="-122"/>
                <a:cs typeface="+mn-cs"/>
              </a:rPr>
              <a:t>THANK YOU FOR LISTENING</a:t>
            </a:r>
            <a:endParaRPr lang="zh-CN" altLang="en-US" sz="2800">
              <a:solidFill>
                <a:schemeClr val="bg1"/>
              </a:solidFill>
              <a:latin typeface="汉仪黑眼小豆简" panose="02010509060101010101" pitchFamily="49" charset="-122"/>
              <a:ea typeface="汉仪黑眼小豆简" panose="02010509060101010101" pitchFamily="49" charset="-122"/>
            </a:endParaRPr>
          </a:p>
        </p:txBody>
      </p:sp>
      <p:sp>
        <p:nvSpPr>
          <p:cNvPr id="80" name="文本框 79"/>
          <p:cNvSpPr txBox="1"/>
          <p:nvPr/>
        </p:nvSpPr>
        <p:spPr>
          <a:xfrm>
            <a:off x="4772561" y="4376497"/>
            <a:ext cx="2646878" cy="461665"/>
          </a:xfrm>
          <a:prstGeom prst="rect">
            <a:avLst/>
          </a:prstGeom>
          <a:noFill/>
        </p:spPr>
        <p:txBody>
          <a:bodyPr wrap="none" rtlCol="0">
            <a:spAutoFit/>
          </a:bodyPr>
          <a:lstStyle/>
          <a:p>
            <a:pPr algn="ctr"/>
            <a:r>
              <a:rPr lang="zh-CN" altLang="en-US" sz="2400">
                <a:solidFill>
                  <a:prstClr val="white"/>
                </a:solidFill>
                <a:latin typeface="汉仪黑眼小豆简" panose="02010509060101010101" pitchFamily="49" charset="-122"/>
                <a:ea typeface="汉仪黑眼小豆简" panose="02010509060101010101" pitchFamily="49" charset="-122"/>
              </a:rPr>
              <a:t>授课人：婷婷老师</a:t>
            </a:r>
            <a:endParaRPr lang="zh-CN" altLang="en-US" sz="2400">
              <a:solidFill>
                <a:schemeClr val="bg1"/>
              </a:solidFill>
              <a:latin typeface="汉仪黑眼小豆简" panose="02010509060101010101" pitchFamily="49" charset="-122"/>
              <a:ea typeface="汉仪黑眼小豆简"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668210" y="55609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安装</a:t>
            </a:r>
            <a:r>
              <a:rPr lang="en-US" altLang="zh-CN" sz="2400" b="0" dirty="0">
                <a:solidFill>
                  <a:schemeClr val="bg1"/>
                </a:solidFill>
                <a:latin typeface="汉仪黑眼小豆简" panose="02010509060101010101" pitchFamily="49" charset="-122"/>
                <a:ea typeface="汉仪黑眼小豆简" panose="02010509060101010101" pitchFamily="49" charset="-122"/>
              </a:rPr>
              <a:t>Vue-CLI</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9" name="文本框 8"/>
          <p:cNvSpPr txBox="1"/>
          <p:nvPr/>
        </p:nvSpPr>
        <p:spPr>
          <a:xfrm>
            <a:off x="1073150" y="1859915"/>
            <a:ext cx="10241280" cy="2861310"/>
          </a:xfrm>
          <a:prstGeom prst="rect">
            <a:avLst/>
          </a:prstGeom>
          <a:noFill/>
        </p:spPr>
        <p:txBody>
          <a:bodyPr wrap="none" rtlCol="0">
            <a:spAutoFit/>
          </a:bodyPr>
          <a:p>
            <a:pPr algn="l"/>
            <a:r>
              <a:rPr lang="zh-CN" altLang="en-US">
                <a:solidFill>
                  <a:schemeClr val="bg1"/>
                </a:solidFill>
              </a:rPr>
              <a:t>一、脚手架工具介绍</a:t>
            </a:r>
            <a:endParaRPr lang="zh-CN" altLang="en-US">
              <a:solidFill>
                <a:schemeClr val="bg1"/>
              </a:solidFill>
            </a:endParaRPr>
          </a:p>
          <a:p>
            <a:pPr algn="l"/>
            <a:r>
              <a:rPr lang="zh-CN" altLang="en-US">
                <a:solidFill>
                  <a:schemeClr val="bg1"/>
                </a:solidFill>
              </a:rPr>
              <a:t> </a:t>
            </a:r>
            <a:r>
              <a:rPr lang="en-US" altLang="zh-CN">
                <a:solidFill>
                  <a:schemeClr val="bg1"/>
                </a:solidFill>
              </a:rPr>
              <a:t>   Vue 提供了一个官方的 CLI，为单页面应用 (SPA) 快速搭建繁杂的脚手架。</a:t>
            </a:r>
            <a:endParaRPr lang="en-US" altLang="zh-CN">
              <a:solidFill>
                <a:schemeClr val="bg1"/>
              </a:solidFill>
            </a:endParaRPr>
          </a:p>
          <a:p>
            <a:pPr algn="l"/>
            <a:r>
              <a:rPr lang="zh-CN" altLang="en-US">
                <a:solidFill>
                  <a:schemeClr val="bg1"/>
                </a:solidFill>
              </a:rPr>
              <a:t>它为现代前端工作流提供了功能齐备的构建设置。只需要几分钟的时间就可以运行起来并带有热重载</a:t>
            </a:r>
            <a:endParaRPr lang="zh-CN" altLang="en-US">
              <a:solidFill>
                <a:schemeClr val="bg1"/>
              </a:solidFill>
            </a:endParaRPr>
          </a:p>
          <a:p>
            <a:pPr algn="l"/>
            <a:r>
              <a:rPr lang="zh-CN" altLang="en-US">
                <a:solidFill>
                  <a:schemeClr val="bg1"/>
                </a:solidFill>
              </a:rPr>
              <a:t>、保存时 lint 校验，以及生产环境可用的构建版本</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二、安装命令</a:t>
            </a:r>
            <a:endParaRPr lang="zh-CN" altLang="en-US">
              <a:solidFill>
                <a:schemeClr val="bg1"/>
              </a:solidFill>
            </a:endParaRPr>
          </a:p>
          <a:p>
            <a:pPr algn="l"/>
            <a:r>
              <a:rPr lang="en-US" altLang="zh-CN">
                <a:solidFill>
                  <a:schemeClr val="bg1"/>
                </a:solidFill>
              </a:rPr>
              <a:t>    </a:t>
            </a:r>
            <a:r>
              <a:rPr lang="zh-CN" altLang="en-US">
                <a:solidFill>
                  <a:schemeClr val="bg1"/>
                </a:solidFill>
              </a:rPr>
              <a:t>npm install -g @vue/cli</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三、</a:t>
            </a:r>
            <a:r>
              <a:rPr lang="zh-CN" altLang="en-US">
                <a:solidFill>
                  <a:schemeClr val="bg1"/>
                </a:solidFill>
                <a:sym typeface="+mn-ea"/>
              </a:rPr>
              <a:t>通过</a:t>
            </a:r>
            <a:r>
              <a:rPr lang="en-US" altLang="zh-CN">
                <a:solidFill>
                  <a:schemeClr val="bg1"/>
                </a:solidFill>
                <a:sym typeface="+mn-ea"/>
              </a:rPr>
              <a:t>vue</a:t>
            </a:r>
            <a:r>
              <a:rPr lang="en-US" altLang="zh-CN">
                <a:solidFill>
                  <a:schemeClr val="bg1"/>
                </a:solidFill>
                <a:sym typeface="+mn-ea"/>
              </a:rPr>
              <a:t> --version</a:t>
            </a:r>
            <a:r>
              <a:rPr lang="zh-CN" altLang="en-US">
                <a:solidFill>
                  <a:schemeClr val="bg1"/>
                </a:solidFill>
                <a:sym typeface="+mn-ea"/>
              </a:rPr>
              <a:t>看版本号表示安装好了</a:t>
            </a:r>
            <a:endParaRPr lang="zh-CN" altLang="en-US">
              <a:solidFill>
                <a:schemeClr val="bg1"/>
              </a:solidFill>
            </a:endParaRPr>
          </a:p>
          <a:p>
            <a:pPr algn="l"/>
            <a:endParaRPr lang="zh-CN"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369760" y="567525"/>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创建项目</a:t>
            </a:r>
            <a:endParaRPr lang="zh-CN" altLang="en-US"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809115" y="1750695"/>
            <a:ext cx="7191375" cy="3692525"/>
          </a:xfrm>
          <a:prstGeom prst="rect">
            <a:avLst/>
          </a:prstGeom>
          <a:noFill/>
        </p:spPr>
        <p:txBody>
          <a:bodyPr wrap="none" rtlCol="0">
            <a:spAutoFit/>
          </a:bodyPr>
          <a:p>
            <a:pPr algn="l"/>
            <a:r>
              <a:rPr lang="zh-CN" altLang="en-US">
                <a:solidFill>
                  <a:schemeClr val="bg1"/>
                </a:solidFill>
              </a:rPr>
              <a:t>一、通过命令创建</a:t>
            </a:r>
            <a:endParaRPr lang="zh-CN" altLang="en-US">
              <a:solidFill>
                <a:schemeClr val="bg1"/>
              </a:solidFill>
            </a:endParaRPr>
          </a:p>
          <a:p>
            <a:pPr algn="l"/>
            <a:r>
              <a:rPr lang="zh-CN" altLang="en-US">
                <a:solidFill>
                  <a:schemeClr val="bg1"/>
                </a:solidFill>
              </a:rPr>
              <a:t> </a:t>
            </a:r>
            <a:r>
              <a:rPr lang="en-US" altLang="zh-CN">
                <a:solidFill>
                  <a:schemeClr val="bg1"/>
                </a:solidFill>
              </a:rPr>
              <a:t>   </a:t>
            </a:r>
            <a:r>
              <a:rPr lang="en-US" altLang="zh-CN">
                <a:solidFill>
                  <a:schemeClr val="bg1"/>
                </a:solidFill>
                <a:sym typeface="+mn-ea"/>
              </a:rPr>
              <a:t>vue create zhaoxi-ui</a:t>
            </a:r>
            <a:endParaRPr lang="en-US" altLang="zh-CN">
              <a:solidFill>
                <a:schemeClr val="bg1"/>
              </a:solidFill>
            </a:endParaRPr>
          </a:p>
          <a:p>
            <a:pPr algn="l"/>
            <a:endParaRPr lang="zh-CN" altLang="en-US">
              <a:solidFill>
                <a:schemeClr val="bg1"/>
              </a:solidFill>
            </a:endParaRPr>
          </a:p>
          <a:p>
            <a:pPr algn="l"/>
            <a:r>
              <a:rPr lang="zh-CN" altLang="en-US">
                <a:solidFill>
                  <a:schemeClr val="bg1"/>
                </a:solidFill>
              </a:rPr>
              <a:t>二、项目目录介绍</a:t>
            </a:r>
            <a:endParaRPr lang="zh-CN" altLang="en-US">
              <a:solidFill>
                <a:schemeClr val="bg1"/>
              </a:solidFill>
            </a:endParaRPr>
          </a:p>
          <a:p>
            <a:pPr algn="l"/>
            <a:r>
              <a:rPr lang="en-US" altLang="zh-CN">
                <a:solidFill>
                  <a:schemeClr val="bg1"/>
                </a:solidFill>
              </a:rPr>
              <a:t>   </a:t>
            </a:r>
            <a:r>
              <a:rPr lang="zh-CN" altLang="en-US">
                <a:solidFill>
                  <a:schemeClr val="bg1"/>
                </a:solidFill>
              </a:rPr>
              <a:t>node_modules 模块包</a:t>
            </a:r>
            <a:endParaRPr lang="zh-CN" altLang="en-US">
              <a:solidFill>
                <a:schemeClr val="bg1"/>
              </a:solidFill>
            </a:endParaRPr>
          </a:p>
          <a:p>
            <a:pPr algn="l"/>
            <a:r>
              <a:rPr lang="en-US" altLang="zh-CN">
                <a:solidFill>
                  <a:schemeClr val="bg1"/>
                </a:solidFill>
              </a:rPr>
              <a:t>   </a:t>
            </a:r>
            <a:r>
              <a:rPr lang="zh-CN" altLang="en-US">
                <a:solidFill>
                  <a:schemeClr val="bg1"/>
                </a:solidFill>
              </a:rPr>
              <a:t>public 公共资源</a:t>
            </a:r>
            <a:endParaRPr lang="zh-CN" altLang="en-US">
              <a:solidFill>
                <a:schemeClr val="bg1"/>
              </a:solidFill>
            </a:endParaRPr>
          </a:p>
          <a:p>
            <a:pPr algn="l"/>
            <a:r>
              <a:rPr lang="en-US" altLang="zh-CN">
                <a:solidFill>
                  <a:schemeClr val="bg1"/>
                </a:solidFill>
              </a:rPr>
              <a:t>   </a:t>
            </a:r>
            <a:r>
              <a:rPr lang="zh-CN" altLang="en-US">
                <a:solidFill>
                  <a:schemeClr val="bg1"/>
                </a:solidFill>
              </a:rPr>
              <a:t>src 项目目录</a:t>
            </a:r>
            <a:endParaRPr lang="zh-CN" altLang="en-US">
              <a:solidFill>
                <a:schemeClr val="bg1"/>
              </a:solidFill>
            </a:endParaRPr>
          </a:p>
          <a:p>
            <a:pPr algn="l"/>
            <a:r>
              <a:rPr lang="en-US" altLang="zh-CN">
                <a:solidFill>
                  <a:schemeClr val="bg1"/>
                </a:solidFill>
              </a:rPr>
              <a:t>   </a:t>
            </a:r>
            <a:r>
              <a:rPr lang="zh-CN" altLang="en-US">
                <a:solidFill>
                  <a:schemeClr val="bg1"/>
                </a:solidFill>
              </a:rPr>
              <a:t>assets 静态资源</a:t>
            </a:r>
            <a:endParaRPr lang="zh-CN" altLang="en-US">
              <a:solidFill>
                <a:schemeClr val="bg1"/>
              </a:solidFill>
            </a:endParaRPr>
          </a:p>
          <a:p>
            <a:pPr algn="l"/>
            <a:r>
              <a:rPr lang="en-US" altLang="zh-CN">
                <a:solidFill>
                  <a:schemeClr val="bg1"/>
                </a:solidFill>
              </a:rPr>
              <a:t>   </a:t>
            </a:r>
            <a:r>
              <a:rPr lang="zh-CN" altLang="en-US">
                <a:solidFill>
                  <a:schemeClr val="bg1"/>
                </a:solidFill>
              </a:rPr>
              <a:t>components 组件</a:t>
            </a:r>
            <a:endParaRPr lang="zh-CN" altLang="en-US">
              <a:solidFill>
                <a:schemeClr val="bg1"/>
              </a:solidFill>
            </a:endParaRPr>
          </a:p>
          <a:p>
            <a:pPr algn="l"/>
            <a:r>
              <a:rPr lang="en-US" altLang="zh-CN">
                <a:solidFill>
                  <a:schemeClr val="bg1"/>
                </a:solidFill>
              </a:rPr>
              <a:t>   </a:t>
            </a:r>
            <a:r>
              <a:rPr lang="zh-CN" altLang="en-US">
                <a:solidFill>
                  <a:schemeClr val="bg1"/>
                </a:solidFill>
              </a:rPr>
              <a:t>App.vue 根组件、</a:t>
            </a:r>
            <a:endParaRPr lang="zh-CN" altLang="en-US">
              <a:solidFill>
                <a:schemeClr val="bg1"/>
              </a:solidFill>
            </a:endParaRPr>
          </a:p>
          <a:p>
            <a:pPr algn="l"/>
            <a:r>
              <a:rPr lang="en-US" altLang="zh-CN">
                <a:solidFill>
                  <a:schemeClr val="bg1"/>
                </a:solidFill>
              </a:rPr>
              <a:t>   </a:t>
            </a:r>
            <a:r>
              <a:rPr lang="zh-CN" altLang="en-US">
                <a:solidFill>
                  <a:schemeClr val="bg1"/>
                </a:solidFill>
              </a:rPr>
              <a:t>main.ts 根函数入口，全局配置生效的地方</a:t>
            </a:r>
            <a:endParaRPr lang="zh-CN" altLang="en-US">
              <a:solidFill>
                <a:schemeClr val="bg1"/>
              </a:solidFill>
            </a:endParaRPr>
          </a:p>
          <a:p>
            <a:pPr algn="l"/>
            <a:r>
              <a:rPr lang="en-US" altLang="zh-CN">
                <a:solidFill>
                  <a:schemeClr val="bg1"/>
                </a:solidFill>
              </a:rPr>
              <a:t>   </a:t>
            </a:r>
            <a:r>
              <a:rPr lang="zh-CN" altLang="en-US">
                <a:solidFill>
                  <a:schemeClr val="bg1"/>
                </a:solidFill>
              </a:rPr>
              <a:t>package.json 项目配置文件，项目的标题、版本，模块的版本等信息</a:t>
            </a:r>
            <a:endParaRPr lang="zh-CN" altLang="en-US">
              <a:solidFill>
                <a:schemeClr val="bg1"/>
              </a:solidFill>
            </a:endParaRPr>
          </a:p>
          <a:p>
            <a:pPr algn="l"/>
            <a:r>
              <a:rPr lang="en-US" altLang="zh-CN">
                <a:solidFill>
                  <a:schemeClr val="bg1"/>
                </a:solidFill>
              </a:rPr>
              <a:t>   </a:t>
            </a:r>
            <a:endParaRPr lang="zh-C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FEBB9">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3031" y="136088"/>
            <a:ext cx="11945938" cy="6587094"/>
            <a:chOff x="200025" y="409575"/>
            <a:chExt cx="11791950" cy="5600700"/>
          </a:xfrm>
        </p:grpSpPr>
        <p:sp>
          <p:nvSpPr>
            <p:cNvPr id="4" name="矩形 3"/>
            <p:cNvSpPr/>
            <p:nvPr/>
          </p:nvSpPr>
          <p:spPr>
            <a:xfrm>
              <a:off x="209550" y="409575"/>
              <a:ext cx="11772900" cy="5600700"/>
            </a:xfrm>
            <a:prstGeom prst="rect">
              <a:avLst/>
            </a:prstGeom>
            <a:solidFill>
              <a:srgbClr val="005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文框 4"/>
            <p:cNvSpPr/>
            <p:nvPr/>
          </p:nvSpPr>
          <p:spPr>
            <a:xfrm>
              <a:off x="200025" y="409575"/>
              <a:ext cx="11791950" cy="5600700"/>
            </a:xfrm>
            <a:prstGeom prst="frame">
              <a:avLst>
                <a:gd name="adj1" fmla="val 1604"/>
              </a:avLst>
            </a:prstGeom>
            <a:gradFill flip="none" rotWithShape="1">
              <a:gsLst>
                <a:gs pos="98000">
                  <a:srgbClr val="F2CB94"/>
                </a:gs>
                <a:gs pos="100000">
                  <a:srgbClr val="D88E34">
                    <a:alpha val="87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4427545" y="481800"/>
            <a:ext cx="3049890" cy="534035"/>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b="0" dirty="0">
                <a:solidFill>
                  <a:schemeClr val="bg1"/>
                </a:solidFill>
                <a:latin typeface="汉仪黑眼小豆简" panose="02010509060101010101" pitchFamily="49" charset="-122"/>
                <a:ea typeface="汉仪黑眼小豆简" panose="02010509060101010101" pitchFamily="49" charset="-122"/>
              </a:rPr>
              <a:t>安装</a:t>
            </a:r>
            <a:r>
              <a:rPr lang="en-US" altLang="zh-CN" sz="2400" b="0" dirty="0">
                <a:solidFill>
                  <a:schemeClr val="bg1"/>
                </a:solidFill>
                <a:latin typeface="汉仪黑眼小豆简" panose="02010509060101010101" pitchFamily="49" charset="-122"/>
                <a:ea typeface="汉仪黑眼小豆简" panose="02010509060101010101" pitchFamily="49" charset="-122"/>
              </a:rPr>
              <a:t>TypeScript</a:t>
            </a:r>
            <a:endParaRPr lang="en-US" altLang="zh-CN" sz="2400" b="0" dirty="0">
              <a:solidFill>
                <a:schemeClr val="bg1"/>
              </a:solidFill>
              <a:latin typeface="汉仪黑眼小豆简" panose="02010509060101010101" pitchFamily="49" charset="-122"/>
              <a:ea typeface="汉仪黑眼小豆简" panose="02010509060101010101" pitchFamily="49" charset="-122"/>
            </a:endParaRPr>
          </a:p>
        </p:txBody>
      </p:sp>
      <p:sp>
        <p:nvSpPr>
          <p:cNvPr id="7" name="文本框 6"/>
          <p:cNvSpPr txBox="1"/>
          <p:nvPr/>
        </p:nvSpPr>
        <p:spPr>
          <a:xfrm>
            <a:off x="1809115" y="1750695"/>
            <a:ext cx="5247640" cy="2584450"/>
          </a:xfrm>
          <a:prstGeom prst="rect">
            <a:avLst/>
          </a:prstGeom>
          <a:noFill/>
        </p:spPr>
        <p:txBody>
          <a:bodyPr wrap="none" rtlCol="0">
            <a:spAutoFit/>
          </a:bodyPr>
          <a:p>
            <a:pPr algn="l"/>
            <a:r>
              <a:rPr lang="zh-CN" altLang="en-US">
                <a:solidFill>
                  <a:schemeClr val="bg1"/>
                </a:solidFill>
              </a:rPr>
              <a:t>一、官网介绍</a:t>
            </a:r>
            <a:endParaRPr lang="zh-CN" altLang="en-US">
              <a:solidFill>
                <a:schemeClr val="bg1"/>
              </a:solidFill>
            </a:endParaRPr>
          </a:p>
          <a:p>
            <a:pPr algn="l"/>
            <a:r>
              <a:rPr lang="en-US" altLang="zh-CN">
                <a:solidFill>
                  <a:schemeClr val="bg1"/>
                </a:solidFill>
              </a:rPr>
              <a:t>   </a:t>
            </a:r>
            <a:r>
              <a:rPr lang="zh-CN" altLang="en-US">
                <a:solidFill>
                  <a:schemeClr val="bg1"/>
                </a:solidFill>
              </a:rPr>
              <a:t>https://www.tslang.cn/docs/home.html</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二、下载</a:t>
            </a:r>
            <a:r>
              <a:rPr lang="en-US" altLang="zh-CN">
                <a:solidFill>
                  <a:schemeClr val="bg1"/>
                </a:solidFill>
              </a:rPr>
              <a:t>/</a:t>
            </a:r>
            <a:r>
              <a:rPr lang="zh-CN" altLang="en-US">
                <a:solidFill>
                  <a:schemeClr val="bg1"/>
                </a:solidFill>
              </a:rPr>
              <a:t>安装</a:t>
            </a:r>
            <a:endParaRPr lang="zh-CN" altLang="en-US">
              <a:solidFill>
                <a:schemeClr val="bg1"/>
              </a:solidFill>
            </a:endParaRPr>
          </a:p>
          <a:p>
            <a:pPr algn="l"/>
            <a:r>
              <a:rPr lang="en-US" altLang="zh-CN">
                <a:solidFill>
                  <a:schemeClr val="bg1"/>
                </a:solidFill>
              </a:rPr>
              <a:t>   https://www.tslang.cn/index.html#download-links</a:t>
            </a:r>
            <a:endParaRPr lang="en-US" altLang="zh-CN">
              <a:solidFill>
                <a:schemeClr val="bg1"/>
              </a:solidFill>
            </a:endParaRPr>
          </a:p>
          <a:p>
            <a:pPr algn="l"/>
            <a:endParaRPr lang="en-US" altLang="zh-CN">
              <a:solidFill>
                <a:schemeClr val="bg1"/>
              </a:solidFill>
            </a:endParaRPr>
          </a:p>
          <a:p>
            <a:pPr algn="l"/>
            <a:r>
              <a:rPr lang="zh-CN" altLang="en-US">
                <a:solidFill>
                  <a:schemeClr val="bg1"/>
                </a:solidFill>
              </a:rPr>
              <a:t>三、在</a:t>
            </a:r>
            <a:r>
              <a:rPr lang="en-US" altLang="zh-CN">
                <a:solidFill>
                  <a:schemeClr val="bg1"/>
                </a:solidFill>
              </a:rPr>
              <a:t>Vue</a:t>
            </a:r>
            <a:r>
              <a:rPr lang="zh-CN" altLang="en-US">
                <a:solidFill>
                  <a:schemeClr val="bg1"/>
                </a:solidFill>
              </a:rPr>
              <a:t>项目中使用</a:t>
            </a:r>
            <a:endParaRPr lang="zh-CN" altLang="en-US">
              <a:solidFill>
                <a:schemeClr val="bg1"/>
              </a:solidFill>
            </a:endParaRPr>
          </a:p>
          <a:p>
            <a:pPr algn="l"/>
            <a:endParaRPr lang="zh-CN" altLang="en-US">
              <a:solidFill>
                <a:schemeClr val="bg1"/>
              </a:solidFill>
            </a:endParaRPr>
          </a:p>
          <a:p>
            <a:pPr algn="l"/>
            <a:r>
              <a:rPr lang="en-US" altLang="zh-CN">
                <a:solidFill>
                  <a:schemeClr val="bg1"/>
                </a:solidFill>
              </a:rPr>
              <a:t>	</a:t>
            </a:r>
            <a:r>
              <a:rPr lang="zh-CN" altLang="en-US">
                <a:solidFill>
                  <a:schemeClr val="bg1"/>
                </a:solidFill>
              </a:rPr>
              <a:t>vue add typescript</a:t>
            </a:r>
            <a:endParaRPr lang="zh-CN" altLang="en-US">
              <a:solidFill>
                <a:schemeClr val="bg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14130,&quot;width&quot;:15600}"/>
</p:tagLst>
</file>

<file path=ppt/tags/tag2.xml><?xml version="1.0" encoding="utf-8"?>
<p:tagLst xmlns:p="http://schemas.openxmlformats.org/presentationml/2006/main">
  <p:tag name="KSO_WM_UNIT_PLACING_PICTURE_USER_VIEWPORT" val="{&quot;height&quot;:6225,&quot;width&quot;:8610}"/>
</p:tagLst>
</file>

<file path=ppt/tags/tag3.xml><?xml version="1.0" encoding="utf-8"?>
<p:tagLst xmlns:p="http://schemas.openxmlformats.org/presentationml/2006/main">
  <p:tag name="KSO_WM_UNIT_PLACING_PICTURE_USER_VIEWPORT" val="{&quot;height&quot;:6075,&quot;width&quot;:123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10916</Words>
  <Application>WPS 演示</Application>
  <PresentationFormat>宽屏</PresentationFormat>
  <Paragraphs>693</Paragraphs>
  <Slides>66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Arial</vt:lpstr>
      <vt:lpstr>宋体</vt:lpstr>
      <vt:lpstr>Wingdings</vt:lpstr>
      <vt:lpstr>汉仪黑眼小豆简</vt:lpstr>
      <vt:lpstr>黑体</vt:lpstr>
      <vt:lpstr>思源宋体 Light</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惊鸿</cp:lastModifiedBy>
  <cp:revision>86</cp:revision>
  <dcterms:created xsi:type="dcterms:W3CDTF">2022-03-23T09:38:00Z</dcterms:created>
  <dcterms:modified xsi:type="dcterms:W3CDTF">2022-04-07T04:08:00Z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v1.0_mb_wUfYXn4b/MF17Uoy9ZY2xQ==</vt:lpwstr>
  </property>
  <property fmtid="{D5CDD505-2E9C-101B-9397-08002B2CF9AE}" pid="4" name="ICV">
    <vt:lpwstr>E80F8CDA8B5C4D879AB80EC4A0755E03</vt:lpwstr>
  </property>
</Properties>
</file>