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65"/>
  </p:notesMasterIdLst>
  <p:handoutMasterIdLst>
    <p:handoutMasterId r:id="rId66"/>
  </p:handoutMasterIdLst>
  <p:sldIdLst>
    <p:sldId id="410" r:id="rId5"/>
    <p:sldId id="383" r:id="rId6"/>
    <p:sldId id="391" r:id="rId7"/>
    <p:sldId id="411" r:id="rId8"/>
    <p:sldId id="458" r:id="rId9"/>
    <p:sldId id="459" r:id="rId10"/>
    <p:sldId id="460" r:id="rId11"/>
    <p:sldId id="461" r:id="rId12"/>
    <p:sldId id="412" r:id="rId13"/>
    <p:sldId id="462" r:id="rId14"/>
    <p:sldId id="464" r:id="rId15"/>
    <p:sldId id="465" r:id="rId16"/>
    <p:sldId id="409" r:id="rId17"/>
    <p:sldId id="414" r:id="rId18"/>
    <p:sldId id="416" r:id="rId19"/>
    <p:sldId id="417" r:id="rId20"/>
    <p:sldId id="418" r:id="rId21"/>
    <p:sldId id="425" r:id="rId22"/>
    <p:sldId id="419" r:id="rId23"/>
    <p:sldId id="420" r:id="rId24"/>
    <p:sldId id="421" r:id="rId25"/>
    <p:sldId id="422" r:id="rId26"/>
    <p:sldId id="423" r:id="rId27"/>
    <p:sldId id="424" r:id="rId28"/>
    <p:sldId id="426" r:id="rId29"/>
    <p:sldId id="466" r:id="rId30"/>
    <p:sldId id="427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35" r:id="rId39"/>
    <p:sldId id="436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5" r:id="rId49"/>
    <p:sldId id="446" r:id="rId50"/>
    <p:sldId id="447" r:id="rId51"/>
    <p:sldId id="448" r:id="rId52"/>
    <p:sldId id="449" r:id="rId53"/>
    <p:sldId id="450" r:id="rId54"/>
    <p:sldId id="451" r:id="rId55"/>
    <p:sldId id="452" r:id="rId56"/>
    <p:sldId id="453" r:id="rId57"/>
    <p:sldId id="455" r:id="rId58"/>
    <p:sldId id="456" r:id="rId59"/>
    <p:sldId id="454" r:id="rId60"/>
    <p:sldId id="457" r:id="rId61"/>
    <p:sldId id="467" r:id="rId62"/>
    <p:sldId id="406" r:id="rId63"/>
    <p:sldId id="398" r:id="rId6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234" autoAdjust="0"/>
  </p:normalViewPr>
  <p:slideViewPr>
    <p:cSldViewPr snapToGrid="0">
      <p:cViewPr varScale="1">
        <p:scale>
          <a:sx n="89" d="100"/>
          <a:sy n="89" d="100"/>
        </p:scale>
        <p:origin x="135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4" d="100"/>
          <a:sy n="94" d="100"/>
        </p:scale>
        <p:origin x="36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26024186-F834-475C-87E8-2BDD0E0CD34D}" type="datetime1">
              <a:rPr lang="de-DE" smtClean="0"/>
              <a:t>30.09.2025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2C230DF-5933-439D-898F-38E9AC9BA68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8" name="Kopfzeilenplatzhalt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92C0A1D8-3EBE-454B-B392-E1E4A1635681}" type="datetime1">
              <a:rPr lang="de-DE" smtClean="0"/>
              <a:pPr/>
              <a:t>30.09.2025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A89C7E07-3C67-C64C-8DA0-0404F63039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Begrüßung durch Herrn Hofmann?</a:t>
            </a:r>
          </a:p>
          <a:p>
            <a:pPr rtl="0"/>
            <a:r>
              <a:rPr lang="de-DE" dirty="0"/>
              <a:t>Kurze Vorstellung von Bauer/Zimmerer.</a:t>
            </a:r>
          </a:p>
          <a:p>
            <a:pPr rtl="0"/>
            <a:r>
              <a:rPr lang="de-DE" dirty="0"/>
              <a:t>Es können im Rahmen der Großveranstaltungen keine Fragen gestellt werden</a:t>
            </a:r>
          </a:p>
          <a:p>
            <a:pPr rtl="0"/>
            <a:r>
              <a:rPr lang="de-DE" dirty="0"/>
              <a:t>Vortrag ca. 50 Minuten -&gt; separate Veranstaltung per Teams im Anschluss (ca. 90 Minuten eingeplant für die gesamte Veranstaltung)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Heute: Kickoff von Kollegen für Kollegen</a:t>
            </a:r>
          </a:p>
          <a:p>
            <a:pPr rtl="0"/>
            <a:r>
              <a:rPr lang="de-DE" dirty="0"/>
              <a:t>Im nächsten Kalenderjahr: Vorstellung des fertigen Lehrplans aus dem ALP-Studio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5640C-7D8D-1093-ED9A-E2D49C3E7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201CF83-77B5-1E83-9670-1FF3FA027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5F19BF5-7E5E-349D-80E6-442250B53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BF2DCE-E52E-3ADB-B683-10E0AA959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388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54E2E-BE44-A38F-EADE-9BEF51199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E09F219-AA99-9333-C80A-96BF9B56F1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E211BEB-A6A7-12FA-90E3-88471B0DC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6249F7-9238-5341-CFDA-D122C1AEF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8763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DCAB5-0195-AD09-AB1A-2C920C649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CCD644C-9F68-C69D-465E-2F8660FB00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544A6E4-08F2-103F-7982-D39A7A99A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F9F8DA-C49E-51D9-7729-63C3865D52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71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Alle Kollegen unterrichten entsprechende Themen fachfremd.</a:t>
            </a:r>
          </a:p>
          <a:p>
            <a:pPr rtl="0"/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Deswegen dringend notwendig:</a:t>
            </a:r>
          </a:p>
          <a:p>
            <a:pPr rtl="0"/>
            <a:r>
              <a:rPr lang="de-DE" dirty="0"/>
              <a:t>	Fortbildungsoffensive</a:t>
            </a:r>
          </a:p>
          <a:p>
            <a:pPr rtl="0"/>
            <a:r>
              <a:rPr lang="de-DE" dirty="0"/>
              <a:t>	Zusammenarbeit der Schulen</a:t>
            </a:r>
            <a:br>
              <a:rPr lang="de-DE" dirty="0"/>
            </a:br>
            <a:r>
              <a:rPr lang="de-DE" dirty="0"/>
              <a:t>	Austausch von Materialien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460C8-4700-B80C-F21A-26EE7306F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67CE29C-E0FF-F1C6-17DE-E3E755A11A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5699184-A39C-525C-EEC9-E62A7E414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LB1 bis einschließlich LB6 unverändert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LB7 überarbeitet</a:t>
            </a:r>
          </a:p>
          <a:p>
            <a:pPr rtl="0"/>
            <a:r>
              <a:rPr lang="de-DE" dirty="0"/>
              <a:t>LB8 neu (erste Berührungspunkte mit KI)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C93805-7A7A-E26E-9934-051B26CC79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3299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34D75-C079-E3CE-C546-7B5FBBD05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D00A7CF-1D21-B5DD-094D-3173211ED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69DF06D-976B-771A-6433-38B272343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8CCDDD-B934-D6B2-3171-7E80F0836F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4019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8E80C-E13A-5350-279E-7983473C2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6E84013-8B55-301C-F4C3-46C8E89443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4FE3680-C9F0-F29B-83C5-71E2B0F1E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Punkt 1 &amp; 2 wird im Selbstlernkurs behandelt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Punkt 3: www.aiunplugged.org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4F20DB-7186-6783-74F1-0AF7692D17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573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41622-979D-BA58-58FF-54E6793C4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2C71F25-190B-111B-B25B-FE7EF5549D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69E94D9-7A25-6560-DCCB-E20A89D00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C5B0E7-9E6E-C3A0-BE62-6846D474D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750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CB5D0-DA50-6C44-ED8C-3AB5ADCD6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EC1AC21-E0DC-3030-E07B-9534ECA8F6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A7F922C-6FAB-652E-4899-7314F46DA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ZWEI aus VIER Lernbereichen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0841E9-7E6E-E976-3086-74D7C3F0AA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646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C1FB8-BDDE-D8A5-4FAE-D37844D42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059B716-755D-B8AC-0EB9-3D3BC623EC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F2600FC-C00A-C020-B92D-C371C2D75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Einstiegsklasse in die Thematik!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Punkte 1-3 jeweils an die Realität anpassen.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Punkt 4: mögliche Ausgestaltungen werden in den Präsenzveranstaltungen vorgestellt.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6D443F-F16D-EFB5-A833-30CAED919A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147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B1B50-1B85-C485-3098-122612683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4285C77-A812-8B31-5CED-2CAC0BABB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83231D3-D60E-2C94-9278-D83FC60BC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2F2F0E-8B1E-E9E8-8EEA-F80B5E2384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0438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1540C-8E98-67AE-633A-4DB353248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C9827F2-E331-E360-2315-36157A0584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6172B82-A175-1714-779B-772437EFD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Idee: letzten Item mit der </a:t>
            </a:r>
            <a:r>
              <a:rPr lang="de-DE" dirty="0" err="1"/>
              <a:t>fpA</a:t>
            </a:r>
            <a:r>
              <a:rPr lang="de-DE" dirty="0"/>
              <a:t> vernetzen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836945-2818-65A1-9AB3-53F31806E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1200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DA7F0-B129-73DA-CC1B-736414EAC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CC2F8F-088A-7E9B-9D86-CE01FC183A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8DDC5F8-4E3E-D113-D66D-6162E6B31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Geschichte der Elektrotechnik ist herausgefallen</a:t>
            </a:r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r>
              <a:rPr lang="de-DE" dirty="0"/>
              <a:t>Gleichstromtechnik als Verzahnung zur </a:t>
            </a:r>
            <a:r>
              <a:rPr lang="de-DE" dirty="0" err="1"/>
              <a:t>fpA</a:t>
            </a:r>
            <a:r>
              <a:rPr lang="de-DE" dirty="0"/>
              <a:t> „Elektro“ sehen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8EA69E-8908-6655-9710-9D68B709E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1181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8E891-ABA3-DFD1-255E-05DE952AC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4797E87-6746-FEA2-77A2-E71B68FBB6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CDC414C-1B87-22ED-F151-33E5F629A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CB3F8E-7F8A-0115-38F8-A9BA30BF2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9443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906E6-3149-ABB0-8862-851FD6C7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7A599C-1C6B-D469-9163-FEFC423F92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C7E478D-F262-FB9B-97B5-C2F6AB3C0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9E652D-217E-8CAD-3FFE-33DBBAB26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2179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76305-8257-32D2-9F04-AAC9195DB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0E6D5C8-77CD-20D7-7E13-9E607E023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5E70432-3C76-CB90-E732-4A3868D3C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B697C0-92AA-FA63-1A23-968E0005A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1032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28244-95F9-3150-DD2A-19E66E0CF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727A916-5CC7-304F-AC29-FFECB2B59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A41A414-A895-6EDC-5E6D-570A35CE6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Diese werden im nachfolgenden Text nicht erwähnt!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437F06-7CD0-316F-535E-4F9C32B51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2222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4B376-AC49-B2DE-3B1F-31CE8F5DA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8378CA4-0E79-E0B2-705E-E58D88C6C0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BAA5811-70CA-D811-831B-7EAE2B461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Aktueller Lehrplan: 14 Stunden pro Lernbereich -&gt; Kürzungen vorgenommen um Behandlung innerhalb von 12 Stunden zu ermöglichen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Zwei Lernbereiche aus sieben Lernbereichen auswählen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F25C73-A73C-766C-F636-8661AE0B52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6219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BF4E-B192-5522-7531-FE066EA30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E456192-8CB4-D219-DE7F-3629A336A7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DF4E824-FB67-4D39-05D0-AA18803B5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9C8467-88BE-1F96-A6D7-FC0717BD6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4377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BDCDE-A196-3774-449D-4A5E9BBCA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F651209-183C-2B45-5BD2-53D39ECB5C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BD929BB-8241-4EA6-9911-5F832A9A5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Auch SUS, die das Wahlpflichtfach Informatik nicht gewählt haben, bekommen einen Einblick.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Man kann aber, im Vergleich zum </a:t>
            </a:r>
            <a:r>
              <a:rPr lang="de-DE" dirty="0" err="1"/>
              <a:t>Wpf</a:t>
            </a:r>
            <a:r>
              <a:rPr lang="de-DE" dirty="0"/>
              <a:t> Informatik, nicht so sehr in die Tiefe gehen!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0EA299-DA81-5239-15C9-8315F46F7D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063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Es werden keine Kompetenzerwartungen gezeigt, dafür aber die Inhalte.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Thematische Orientierung ab jetzt möglich, Konzeption von Unterrichtsstunden nicht!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37084-A8B4-5BB8-E8B3-9822B4A9C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64AD178-5286-4299-3BF3-000825022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9D8C05B-7E62-B8BA-302D-322F3A319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100E25-78F8-8B6D-9BBC-9F642329B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721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EF0C9-777C-383D-977D-F1DA6C5E5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268142E-D824-0279-C699-F619BB92C3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9A8A837-8261-AF18-69B0-CB0AB81C4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Erweiterung auf 16 Stunden, daher nun mit einfachen Kreisprozessen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A8379D-E9DA-DC27-6A71-EBF5DFFE6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14316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6753D-9FEC-1D54-4AD8-B40302C5A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C4AF23E-7F18-F7B1-7344-A66CA4094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6618F0C-931A-EA03-5FC5-A76BFDC11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Gekürzt und in Teilen vereinfacht – Motortechnik ist nicht mehr im Lehrplan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E12D98-755B-6C51-6CBA-4A0E12832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3269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D9B5F-AFCB-1EA3-982A-879483A51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5B4086B-C6FE-81F7-701C-BF0E936E09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6C38772-3FD0-B80C-3C4D-C546CC208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Grundlagen der Energietechnik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D85278-7160-3764-CE9C-C3A5A1D03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39795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E007F-D976-3C31-905F-9C3281F6C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4A6528F-6FBE-E03C-404A-2578CB4E6D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1B78869-88C1-B825-F9E6-A8FE69F7B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„alt“: erneuerbare Energien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42C2FF-F910-24CE-F3D8-03AA6F2DE6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84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1C7D4-DE9B-C567-3E1E-38C2602D1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8496E52-BC3E-87A9-DFB9-15DD97F02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CFF2D6-0D97-1FA6-8887-41E2D8D0A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Schnittgrößen sind nicht mehr enthalten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A8B835-DDEF-251B-ED7D-EB0BE819E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974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D30C4-9A0C-12CB-7FA4-645FA18F2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F46621E-8FF8-5937-2867-634FF23FFD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B64B1DA-4FF4-A10E-4FF1-B4AB0375E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Im Lernbereich Umwelttechnik auf zwei exemplarische Bereiche fokussieren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945D62-9678-6CA1-C020-845A64227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18138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F8B42-8C0D-FA82-0A10-508A14032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2E230A-49D3-29CF-6BE5-3487B25BDB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CE6A248-80F8-15B9-A34C-19A29BD91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33665A-017C-9DF6-38A2-C4B8E9F188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293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3D22D-E449-87A2-DC7F-EFDBBEBB5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4B0AE3D-A1C4-6164-9F01-35B1524836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05BB12F-828B-DE4E-B820-4CDE8A23C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1B7743-DB51-EB67-E25D-8A7AB68C7B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71936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90B4B-5CAE-3475-B949-8C9A5B7B0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AC22D51-0630-BB80-BFE0-0319BB2BC1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CB5B45C-D317-E7F2-5EAD-B57FD816B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927495-16D1-06F6-3D98-C45AC0C22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643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F6835-7291-6ED6-7941-C79637AF9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C945ED3-F73B-3841-3804-D9795508C3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FEDA2EB-86D9-DF1B-D9A4-D2EBD0F09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A4F2D4-DE3E-D903-96B5-57D4428F7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41547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1777A-4245-745A-9A02-3AA2D589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F356BF9-9103-C24D-AEA6-B450DC1D65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0C897DE-2AEE-6601-F55D-C3AF84094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Neu gestaltet: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-&gt; Bionik</a:t>
            </a:r>
          </a:p>
          <a:p>
            <a:pPr rtl="0"/>
            <a:r>
              <a:rPr lang="de-DE" dirty="0"/>
              <a:t>-&gt; Hochleistungswerkstoffe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82E659-4686-F10D-A411-3499DE6EC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3759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2AA53-31C0-1D05-0262-8CE60F872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4968641-19BD-9660-90D4-D6AE3F5827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5C2E707-C28E-FBCB-A603-D96BC7E6E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C3D642-3F02-63A1-9398-16797C9CF7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0062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A0186-5A7A-A4AD-A1AB-B1FAE2AC2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49AB77D-9DB5-BCEE-F205-CD152BB27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73C3CC9-11D7-AB4C-5BC2-33CA3FB45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B969DC-ECC3-33F6-B12E-637454E551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321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C7F43-7BF5-B3B6-4061-A51393660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3461DB2-B5F0-0729-8EE9-F9E4E94AC6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B6268F2-F029-AB74-2C35-BD573CF62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86E55C-B03D-4464-DB5F-4AC47F6645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4113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EC046-F9C1-5CB0-FA7F-5DD4318FB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DB6549C-C4FA-8BE2-DBD0-B4F9C7DE9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E3EEF8E-26AD-7EC8-DA70-0E3C7E165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1200" b="0" dirty="0"/>
              <a:t>k-</a:t>
            </a:r>
            <a:r>
              <a:rPr lang="de-DE" sz="1200" b="0" dirty="0" err="1"/>
              <a:t>means</a:t>
            </a:r>
            <a:r>
              <a:rPr lang="de-DE" sz="1200" b="0" dirty="0"/>
              <a:t>-</a:t>
            </a:r>
            <a:r>
              <a:rPr lang="de-DE" sz="1200" b="0" dirty="0" err="1"/>
              <a:t>clustering</a:t>
            </a:r>
            <a:r>
              <a:rPr lang="de-DE" sz="1200" b="0" dirty="0"/>
              <a:t> als Vertreter des unüberwachten Lernens empfohlen!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98783C-5B57-F845-72FE-1BAAEF0C55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58805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2948C-0D51-1F3F-20CE-8C6AEC6A3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C9D5D81-111A-3113-CAC4-C8E994A17B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54A30F7-3A6F-917C-C734-528D0E83E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FA2132-08D1-4238-1613-46C17A66A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1971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230C7-7B3D-7574-D1AE-54BD52107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26BA971-635F-7FD7-8B51-914AE5CC01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458503B-ADF5-3BB4-1CE1-14C9AD312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1C6BDC-7DDE-F427-1F7F-0B290CCDA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7909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9BC86-293E-6CD0-6AB4-28CAE262A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0EB13F7-F590-EDAF-B358-5FBE5F5FB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1F2847-0334-7B11-9D11-C1D9D6F03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8A62C7-99F8-B1C8-D8A0-311E639CD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4799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CDF0C-6F86-7770-781E-A21C61816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36C9F70-D2B5-FF2B-B413-B2E844092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583734F-62FA-64BF-B5AF-46708385D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BDDF53-F6A4-5487-5650-70E79E4B9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92858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7B24-49F5-87EB-23BD-B92ECFB50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37A0040-C2F5-E740-6321-0EF3D8D846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9345B21-13AA-A7E0-2010-B1D200FBE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000B93-A093-C680-6B31-C3914BCE8A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608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645B0-93D1-D673-DE2D-086251BD9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C9EDFE6-1DBF-4AAF-013A-84D4846333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F01EF43-3AA0-F0CB-1EB6-216BF37BD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560342-6B67-0D79-0E45-2E4DD5933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1529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8ACAC-2130-5F05-6F36-A026EE0A7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569DE4C-C7B4-76F6-3A14-050372AA2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0A35954-CAD3-FA6F-D6C2-D85D32474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B6A161-1065-907E-9D2D-D74C5B75E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7638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0D502-7EDD-7ECD-D115-49626B90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BAB8CFD-2466-4C44-6C19-04DF0A34A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DE42793-B10F-3BEB-A946-A23A0F596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B44A23-159E-772E-8865-753FB9E65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07441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54752-CF35-F7CC-D4E5-BA57044FF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F5D0644-574C-41EC-7992-2AA03C804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61BC51D-6B7C-0704-C230-B928E2492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6EC79D-26DF-2B87-BDFE-47B82A2A3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2065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C62C0-C4D8-95A8-28FB-CADEACC86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902278C-A202-A60A-D1D2-79485A557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2CC372C-D9A3-D582-00C3-B35F5CA69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D71FEA-154F-E3D5-88FF-B4DCE86280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63359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0B976-DDCE-B4E5-E3A8-B8CF538AA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11FD858-9D52-91A6-F2A5-C72B1804D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7967219-0A6B-3A78-1AEC-E803F76EA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79C2B0-5F88-7804-170B-284F3DBC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4148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EE33D-9B38-F066-2609-E2266AE8B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7F7FD8F-3218-C631-5E75-E9D771C66C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D36B688-AC78-77BB-21E9-181185095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7B0D74-8E77-F69E-B91B-9E09E800A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08748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8ADA8-359F-4340-84CC-40C7B4175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E8A1738-0DD9-8339-798A-041F8C0DAA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57C495A-63EF-2B62-45A7-08E8180993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308FA7-B0F7-7444-63AE-6C1B08FB0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3495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656D3-46D7-2CBF-6A0E-349D866CC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0AFE726-9DAF-019A-49B4-A1AE14062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5DC5762-3C85-1CFC-75FC-00E9E5AF6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2EFDE0-CA99-23E9-F41D-9153675E1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09053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656D3-46D7-2CBF-6A0E-349D866CC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0AFE726-9DAF-019A-49B4-A1AE14062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5DC5762-3C85-1CFC-75FC-00E9E5AF6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2EFDE0-CA99-23E9-F41D-9153675E1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44583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B1F05-DB7D-1CEC-DF22-43F7C2F53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0287027-CCB8-4F10-D622-674D1E6FE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FBE276D-6E02-301A-508F-76C82BDA7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7B86FF-D5F4-F07E-F83E-7E8343F390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5959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60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D474B-59C9-4F26-E5AF-9A9738848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7B96E94-0612-9B37-9A4F-3603DFF937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2270D16-34BA-09AE-EF96-E3A686AA4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5CE18B-2722-86D6-6D6E-547733568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3372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5B863-7D29-56F3-2679-64D1E1DEE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8A25B36-37DA-A02F-006F-61945E5F5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4180976-6EDD-C931-19C3-1F47F8366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AFCDAA-04FA-E8F1-478C-CB8EEA0071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90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713D0-51D9-49C7-78FD-983A75CFA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B03EE53-2C95-33AC-9569-A2780854D0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0E01004-7769-2FD1-2A9E-E42992C45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7868DA-C8CF-1D15-38CB-F07A07C40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75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ihand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7" name="Freihand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457200" indent="0">
              <a:spcBef>
                <a:spcPts val="1800"/>
              </a:spcBef>
              <a:buNone/>
              <a:defRPr lang="de-DE" sz="2000"/>
            </a:lvl2pPr>
            <a:lvl3pPr marL="914400" indent="0">
              <a:spcBef>
                <a:spcPts val="1800"/>
              </a:spcBef>
              <a:buNone/>
              <a:defRPr lang="de-DE" sz="2000"/>
            </a:lvl3pPr>
            <a:lvl4pPr marL="1371600" indent="0">
              <a:spcBef>
                <a:spcPts val="1800"/>
              </a:spcBef>
              <a:buNone/>
              <a:defRPr lang="de-DE" sz="2000"/>
            </a:lvl4pPr>
            <a:lvl5pPr marL="1828800" indent="0">
              <a:spcBef>
                <a:spcPts val="1800"/>
              </a:spcBef>
              <a:buNone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>
              <a:spcBef>
                <a:spcPts val="18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9" name="Tabellenplatzhalt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de-DE"/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 spc="50" baseline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de-DE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42" name="Datumsplatzhalt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ihand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9436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8" name="Freihand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9" name="Freihand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de-DE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de-DE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de-DE" sz="2000"/>
            </a:lvl3pPr>
            <a:lvl4pPr marL="1371600" indent="0">
              <a:spcBef>
                <a:spcPts val="1800"/>
              </a:spcBef>
              <a:buFont typeface="+mj-lt"/>
              <a:buNone/>
              <a:defRPr lang="de-DE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endParaRPr lang="de-DE" dirty="0"/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Titelplatzhalt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de-DE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de-DE">
          <a:solidFill>
            <a:schemeClr val="tx2"/>
          </a:solidFill>
        </a:defRPr>
      </a:lvl2pPr>
      <a:lvl3pPr eaLnBrk="1" hangingPunct="1">
        <a:defRPr lang="de-DE">
          <a:solidFill>
            <a:schemeClr val="tx2"/>
          </a:solidFill>
        </a:defRPr>
      </a:lvl3pPr>
      <a:lvl4pPr eaLnBrk="1" hangingPunct="1">
        <a:defRPr lang="de-DE">
          <a:solidFill>
            <a:schemeClr val="tx2"/>
          </a:solidFill>
        </a:defRPr>
      </a:lvl4pPr>
      <a:lvl5pPr eaLnBrk="1" hangingPunct="1">
        <a:defRPr lang="de-DE">
          <a:solidFill>
            <a:schemeClr val="tx2"/>
          </a:solidFill>
        </a:defRPr>
      </a:lvl5pPr>
      <a:lvl6pPr eaLnBrk="1" hangingPunct="1">
        <a:defRPr lang="de-DE">
          <a:solidFill>
            <a:schemeClr val="tx2"/>
          </a:solidFill>
        </a:defRPr>
      </a:lvl6pPr>
      <a:lvl7pPr eaLnBrk="1" hangingPunct="1">
        <a:defRPr lang="de-DE">
          <a:solidFill>
            <a:schemeClr val="tx2"/>
          </a:solidFill>
        </a:defRPr>
      </a:lvl7pPr>
      <a:lvl8pPr eaLnBrk="1" hangingPunct="1">
        <a:defRPr lang="de-DE">
          <a:solidFill>
            <a:schemeClr val="tx2"/>
          </a:solidFill>
        </a:defRPr>
      </a:lvl8pPr>
      <a:lvl9pPr eaLnBrk="1" hangingPunct="1">
        <a:defRPr lang="de-DE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algn="ctr" rtl="0"/>
            <a:r>
              <a:rPr lang="de-DE" sz="5400" dirty="0"/>
              <a:t>Planungsstand des Lehrplans KIT – AR Technik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93F61F-E969-EF34-12D0-D8D468C0BB6E}"/>
              </a:ext>
            </a:extLst>
          </p:cNvPr>
          <p:cNvSpPr txBox="1"/>
          <p:nvPr/>
        </p:nvSpPr>
        <p:spPr>
          <a:xfrm>
            <a:off x="7370620" y="4466243"/>
            <a:ext cx="293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Stand 30. September 2025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4DDB4-2971-DB99-7148-88B4E855B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67471EB-D299-5657-8DF7-1924CEF9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Einführung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61E3FAF-ADCA-8881-3153-FA7DA13FB8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algn="ctr" rtl="0">
              <a:buNone/>
            </a:pPr>
            <a:endParaRPr lang="de-DE" b="1" dirty="0"/>
          </a:p>
          <a:p>
            <a:pPr marL="0" indent="0" algn="ctr" rtl="0">
              <a:buNone/>
            </a:pPr>
            <a:r>
              <a:rPr lang="de-DE" sz="2400" b="1" dirty="0"/>
              <a:t>Ein Unterstützungsangebot für Systembetreuungen von Seiten der ALP-Dillingen zur Installation von benötigten Systemen ist derzeit in Planung.</a:t>
            </a:r>
            <a:br>
              <a:rPr lang="de-DE" sz="2400" b="1" dirty="0"/>
            </a:br>
            <a:endParaRPr lang="de-DE" sz="2400" b="1" dirty="0"/>
          </a:p>
          <a:p>
            <a:pPr marL="0" indent="0" algn="ctr" rtl="0">
              <a:buNone/>
            </a:pPr>
            <a:endParaRPr lang="de-DE" sz="2400" b="1" dirty="0"/>
          </a:p>
          <a:p>
            <a:pPr marL="0" indent="0" algn="ctr" rtl="0">
              <a:buNone/>
            </a:pPr>
            <a:br>
              <a:rPr lang="de-DE" sz="2400" b="1" dirty="0"/>
            </a:br>
            <a:r>
              <a:rPr lang="de-DE" sz="2400" b="1" dirty="0"/>
              <a:t>z.B. </a:t>
            </a:r>
            <a:r>
              <a:rPr lang="de-DE" sz="2400" b="1" dirty="0" err="1"/>
              <a:t>Jupyter</a:t>
            </a:r>
            <a:r>
              <a:rPr lang="de-DE" sz="2400" b="1" dirty="0"/>
              <a:t>-Notebooks mit Python als Programmiersprache</a:t>
            </a:r>
          </a:p>
          <a:p>
            <a:pPr marL="0" indent="0" algn="ctr" rtl="0">
              <a:buNone/>
            </a:pPr>
            <a:endParaRPr lang="de-DE" b="1" dirty="0"/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7F9EDAC-6E10-73F2-596A-F9A42784D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37ECDDB8-5EA0-29F8-6380-F3D8402BF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2395D059-1FAE-3A99-6A66-311FB8B39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7962A55E-F148-4CBC-C8EB-6BA8865BD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97050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793A5-2E28-FAB1-7A14-D2049E854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2E7DFDF-711A-B1DD-7E79-30722A2F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Einführung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53B65FD-0876-E0DF-763E-AED72335F8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20737" y="321809"/>
            <a:ext cx="6745184" cy="3700462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algn="ctr" rtl="0">
              <a:buNone/>
            </a:pPr>
            <a:endParaRPr lang="de-DE" b="1" dirty="0"/>
          </a:p>
          <a:p>
            <a:pPr marL="0" indent="0" algn="ctr" rtl="0">
              <a:buNone/>
            </a:pPr>
            <a:r>
              <a:rPr lang="de-DE" sz="2400" b="1" dirty="0"/>
              <a:t>Exemplarisch: Fortbildungsangebote von anderen Anbietern als Ergänzung</a:t>
            </a:r>
          </a:p>
          <a:p>
            <a:pPr marL="0" indent="0" algn="ctr" rtl="0">
              <a:buNone/>
            </a:pPr>
            <a:endParaRPr lang="de-DE" b="1" dirty="0"/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97BB162-DC68-6B34-6A0B-0A835640D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C5BA1BA0-12DD-66F7-AC2C-A168C3866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0A6EBAF3-C4C4-8D69-D828-1D5F1E3C7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A8EB1943-598B-0740-83A6-DA92F652E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F10C8F0D-6B64-97EF-02F1-3138C96B9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005" y="2088869"/>
            <a:ext cx="5514407" cy="338496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6326746-2FFC-8679-D83D-6341D041EAE9}"/>
              </a:ext>
            </a:extLst>
          </p:cNvPr>
          <p:cNvSpPr txBox="1"/>
          <p:nvPr/>
        </p:nvSpPr>
        <p:spPr>
          <a:xfrm>
            <a:off x="5019005" y="5779618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Universität Erlangen-Nürnberg (FAU) - Didaktik der Informatik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39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47A31-CB1D-687E-4DA2-B5E83D33A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51F7F-1414-AF59-0B6F-90DBB802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Leitgedanken für KIT (T)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1B1876-734C-5F1D-A7A1-0049BA63DEF5}"/>
              </a:ext>
            </a:extLst>
          </p:cNvPr>
          <p:cNvSpPr txBox="1"/>
          <p:nvPr/>
        </p:nvSpPr>
        <p:spPr>
          <a:xfrm>
            <a:off x="4699323" y="3871254"/>
            <a:ext cx="284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„</a:t>
            </a:r>
            <a:r>
              <a:rPr lang="de-DE" sz="2400" b="1" dirty="0">
                <a:solidFill>
                  <a:schemeClr val="bg1"/>
                </a:solidFill>
              </a:rPr>
              <a:t>KIT als Spielwiese</a:t>
            </a:r>
            <a:r>
              <a:rPr lang="de-DE" sz="2400" dirty="0">
                <a:solidFill>
                  <a:schemeClr val="bg1"/>
                </a:solidFill>
              </a:rPr>
              <a:t>“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62B6FE-3DA2-B875-CD44-4C605848C985}"/>
              </a:ext>
            </a:extLst>
          </p:cNvPr>
          <p:cNvSpPr txBox="1"/>
          <p:nvPr/>
        </p:nvSpPr>
        <p:spPr>
          <a:xfrm>
            <a:off x="7543799" y="5085276"/>
            <a:ext cx="3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„Berücksichtigung der Meldungen zur Lehrplanevaluation im Fach Technologie“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01F2C41-CA7A-40BE-61A4-A9A4F7801204}"/>
              </a:ext>
            </a:extLst>
          </p:cNvPr>
          <p:cNvSpPr txBox="1"/>
          <p:nvPr/>
        </p:nvSpPr>
        <p:spPr>
          <a:xfrm>
            <a:off x="874852" y="5097666"/>
            <a:ext cx="452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„Durchführung von interessanten Projekten“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E9AA11-689C-C9D1-5820-5A6EE7C671B6}"/>
              </a:ext>
            </a:extLst>
          </p:cNvPr>
          <p:cNvSpPr txBox="1"/>
          <p:nvPr/>
        </p:nvSpPr>
        <p:spPr>
          <a:xfrm>
            <a:off x="6096000" y="2367843"/>
            <a:ext cx="391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„Möglichkeit, </a:t>
            </a:r>
            <a:r>
              <a:rPr lang="de-DE" b="1" dirty="0">
                <a:solidFill>
                  <a:schemeClr val="bg1"/>
                </a:solidFill>
              </a:rPr>
              <a:t>Zukunftstechnologien</a:t>
            </a:r>
            <a:r>
              <a:rPr lang="de-DE" dirty="0">
                <a:solidFill>
                  <a:schemeClr val="bg1"/>
                </a:solidFill>
              </a:rPr>
              <a:t> im Lehrplan zu verankern“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E1448E8-76DC-2134-C865-FDEED7666CB9}"/>
              </a:ext>
            </a:extLst>
          </p:cNvPr>
          <p:cNvSpPr txBox="1"/>
          <p:nvPr/>
        </p:nvSpPr>
        <p:spPr>
          <a:xfrm>
            <a:off x="594360" y="2878617"/>
            <a:ext cx="452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„Verzahnung der KI-Themen mit technologischen Aspekten“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14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10" descr="Nahaufnahme einer Pflanze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 rtlCol="0"/>
          <a:lstStyle>
            <a:defPPr>
              <a:defRPr lang="de-DE"/>
            </a:defPPr>
          </a:lstStyle>
          <a:p>
            <a:pPr algn="ctr" rtl="0"/>
            <a:r>
              <a:rPr lang="de-DE" sz="5400" dirty="0"/>
              <a:t>Lassen wir die neuen Themen gemeinsam gedeihen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2B9A0-F3C5-04B7-2F64-BF2ECF48B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AC0A5-7123-CE18-6727-30AE4BD6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119940-AB4F-FADF-6E5A-3C1E886C61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fontScale="92500" lnSpcReduction="10000"/>
          </a:bodyPr>
          <a:lstStyle>
            <a:defPPr>
              <a:defRPr lang="de-DE"/>
            </a:defPPr>
          </a:lstStyle>
          <a:p>
            <a:r>
              <a:rPr lang="de-DE" sz="2400" dirty="0"/>
              <a:t>LB1: Physik-Basis</a:t>
            </a:r>
          </a:p>
          <a:p>
            <a:r>
              <a:rPr lang="de-DE" sz="2400" dirty="0"/>
              <a:t>LB2: Kräfte und Wirkungen (optional)</a:t>
            </a:r>
          </a:p>
          <a:p>
            <a:r>
              <a:rPr lang="de-DE" sz="2400" dirty="0"/>
              <a:t>LB3: Wärmezustand und Wärmeausdehnung fester Körper (optional)</a:t>
            </a:r>
          </a:p>
          <a:p>
            <a:r>
              <a:rPr lang="de-DE" sz="2400" dirty="0"/>
              <a:t>LB4: Elektrotechnik-Grundlagen (optional)</a:t>
            </a:r>
          </a:p>
          <a:p>
            <a:r>
              <a:rPr lang="de-DE" sz="2400" dirty="0"/>
              <a:t>LB5: Chemische Eigenschaften von Stoffen (optional)</a:t>
            </a:r>
          </a:p>
          <a:p>
            <a:r>
              <a:rPr lang="de-DE" sz="2400" dirty="0"/>
              <a:t>LB6: Atomaufbau und chemische Bindungen (optional)</a:t>
            </a:r>
          </a:p>
          <a:p>
            <a:r>
              <a:rPr lang="de-DE" sz="2400" b="1" dirty="0">
                <a:solidFill>
                  <a:srgbClr val="FF0000"/>
                </a:solidFill>
              </a:rPr>
              <a:t>LB7: Informationstechnik-Grundlagen (optional) </a:t>
            </a:r>
            <a:r>
              <a:rPr lang="de-DE" sz="2400" dirty="0"/>
              <a:t>-&gt; wurde überarbeitet</a:t>
            </a:r>
          </a:p>
          <a:p>
            <a:r>
              <a:rPr lang="de-DE" sz="2400" b="1" dirty="0">
                <a:solidFill>
                  <a:srgbClr val="FF0000"/>
                </a:solidFill>
              </a:rPr>
              <a:t>LB8: Arbeiten und Lernen mit KI – unplugged (optional) </a:t>
            </a:r>
            <a:r>
              <a:rPr lang="de-DE" sz="2400" dirty="0"/>
              <a:t>-&gt; neu erarbeitet</a:t>
            </a:r>
          </a:p>
          <a:p>
            <a:pPr rtl="0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8330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8DD4D-25E4-7B5E-4734-CBF47A7A6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532C9-E3F9-0932-B7CE-711DB7F1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10 – Lernbereich 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CAFAFD-9878-22D3-394C-50693C302CE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r>
              <a:rPr lang="de-DE" sz="2400" b="1" dirty="0"/>
              <a:t>Inhalte zum Lernbereich „Informationstechnik – Grundlagen“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Verwendung von Rechnern im Alltag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Rechnerkomponenten, stationäre und mobile Rechnersysteme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Softwarekategorien</a:t>
            </a:r>
          </a:p>
        </p:txBody>
      </p:sp>
    </p:spTree>
    <p:extLst>
      <p:ext uri="{BB962C8B-B14F-4D97-AF65-F5344CB8AC3E}">
        <p14:creationId xmlns:p14="http://schemas.microsoft.com/office/powerpoint/2010/main" val="3998466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67A30-634F-5C5C-6FCA-7E2C19DE2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5D588-792F-CA5D-7794-6819392D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10 – Lernbereich 8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1B2BB6-9C36-F8AD-1590-A400BE41D8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6210201" cy="3871263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r>
              <a:rPr lang="de-DE" sz="2400" b="1" dirty="0"/>
              <a:t>Inhalte zum Lernbereich „Arbeiten und Lernen mit KI - unplugged“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Arten von KI-Systemen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Turing-Test (z. B. als Rollenspiel)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KI-Systeme (z. B. Klassifikation, Entscheidungsbaum, Verschlüsselung mithilfe von Rollenspielen, Spielplänen, Karten, o. Ä.)</a:t>
            </a:r>
          </a:p>
        </p:txBody>
      </p:sp>
      <p:sp>
        <p:nvSpPr>
          <p:cNvPr id="4" name="Geschweifte Klammer rechts 3">
            <a:extLst>
              <a:ext uri="{FF2B5EF4-FFF2-40B4-BE49-F238E27FC236}">
                <a16:creationId xmlns:a16="http://schemas.microsoft.com/office/drawing/2014/main" id="{1F9E23E7-CCC1-1335-67FF-1B84AF01FE76}"/>
              </a:ext>
            </a:extLst>
          </p:cNvPr>
          <p:cNvSpPr/>
          <p:nvPr/>
        </p:nvSpPr>
        <p:spPr>
          <a:xfrm>
            <a:off x="4845133" y="3880263"/>
            <a:ext cx="463138" cy="941119"/>
          </a:xfrm>
          <a:prstGeom prst="rightBrace">
            <a:avLst>
              <a:gd name="adj1" fmla="val 8333"/>
              <a:gd name="adj2" fmla="val 488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194BC8-9930-1B38-C278-123EB356A13A}"/>
              </a:ext>
            </a:extLst>
          </p:cNvPr>
          <p:cNvSpPr/>
          <p:nvPr/>
        </p:nvSpPr>
        <p:spPr>
          <a:xfrm>
            <a:off x="5355771" y="3880263"/>
            <a:ext cx="2897579" cy="9411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siehe Selbstlernkurs!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515B274-931B-2357-9EDB-BBC886FFA02D}"/>
              </a:ext>
            </a:extLst>
          </p:cNvPr>
          <p:cNvSpPr/>
          <p:nvPr/>
        </p:nvSpPr>
        <p:spPr>
          <a:xfrm>
            <a:off x="6859385" y="5036360"/>
            <a:ext cx="4738255" cy="9411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Materialien z.B. unter www.aiunplugged.org !</a:t>
            </a:r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B4ECC2EB-D6B0-E96B-B1DA-34F2D24CBA6A}"/>
              </a:ext>
            </a:extLst>
          </p:cNvPr>
          <p:cNvSpPr/>
          <p:nvPr/>
        </p:nvSpPr>
        <p:spPr>
          <a:xfrm>
            <a:off x="6317671" y="5053562"/>
            <a:ext cx="368135" cy="941119"/>
          </a:xfrm>
          <a:prstGeom prst="rightBrace">
            <a:avLst>
              <a:gd name="adj1" fmla="val 8333"/>
              <a:gd name="adj2" fmla="val 488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83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6E564-795A-316E-079E-2A721F4C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E374B-500C-06DD-8C3C-8D46028F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684FE-E403-A8AE-8310-237D859B7E8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r>
              <a:rPr lang="de-DE" sz="2200" b="1" dirty="0">
                <a:solidFill>
                  <a:srgbClr val="FF0000"/>
                </a:solidFill>
              </a:rPr>
              <a:t>LB1: Arbeiten und Lernen mit KI (ca. 12 Std.) </a:t>
            </a:r>
            <a:r>
              <a:rPr lang="de-DE" sz="2200" dirty="0">
                <a:solidFill>
                  <a:srgbClr val="FF0000"/>
                </a:solidFill>
              </a:rPr>
              <a:t>-&gt; neu erarbeitet</a:t>
            </a:r>
          </a:p>
          <a:p>
            <a:r>
              <a:rPr lang="de-DE" sz="2200" b="1" dirty="0"/>
              <a:t>LB2: Tabellenkalkulation (ca. 8 Std.) -&gt; wurde überarbeitet</a:t>
            </a:r>
          </a:p>
          <a:p>
            <a:r>
              <a:rPr lang="de-DE" sz="2200" dirty="0"/>
              <a:t>LB3: Maschinenbau (optional, ca. 12 Std.) -&gt; wurde überarbeitet</a:t>
            </a:r>
          </a:p>
          <a:p>
            <a:r>
              <a:rPr lang="de-DE" sz="2200" dirty="0"/>
              <a:t>LB4: Elektrotechnik – Gleichstromtechnik (optional, ca. 12 Std.) –&gt; wurde überarbeitet</a:t>
            </a:r>
          </a:p>
          <a:p>
            <a:r>
              <a:rPr lang="de-DE" sz="2200" dirty="0"/>
              <a:t>LB5: Bautechnik (optional, ca. 12 Std.) -&gt; wurde überarbeitet</a:t>
            </a:r>
          </a:p>
          <a:p>
            <a:r>
              <a:rPr lang="de-DE" sz="2200" dirty="0"/>
              <a:t>LB6: Informations- und Kommunikationstechnik (optional, ca. 12 Std.) -&gt; wurde überarbeitet</a:t>
            </a:r>
          </a:p>
          <a:p>
            <a:r>
              <a:rPr lang="de-DE" sz="2200" b="1" dirty="0">
                <a:solidFill>
                  <a:srgbClr val="FF0000"/>
                </a:solidFill>
              </a:rPr>
              <a:t>LB7: Einfache kompetenzorientierte Projektarbeit (ca. 12 Std.) </a:t>
            </a:r>
            <a:r>
              <a:rPr lang="de-DE" sz="2200" dirty="0">
                <a:solidFill>
                  <a:srgbClr val="FF0000"/>
                </a:solidFill>
              </a:rPr>
              <a:t>-&gt; neu erarbeitet</a:t>
            </a:r>
          </a:p>
        </p:txBody>
      </p:sp>
    </p:spTree>
    <p:extLst>
      <p:ext uri="{BB962C8B-B14F-4D97-AF65-F5344CB8AC3E}">
        <p14:creationId xmlns:p14="http://schemas.microsoft.com/office/powerpoint/2010/main" val="631930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F31D6-BCF9-0802-F610-B3188D6D5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EDEE4-4877-C462-3DE5-AF739764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F5B07A-59DC-1EDF-A845-A458D7A937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endParaRPr lang="de-DE" sz="2200" b="1" dirty="0">
              <a:solidFill>
                <a:srgbClr val="FF0000"/>
              </a:solidFill>
            </a:endParaRPr>
          </a:p>
          <a:p>
            <a:r>
              <a:rPr lang="de-DE" sz="2400" b="1" dirty="0">
                <a:solidFill>
                  <a:srgbClr val="FF0000"/>
                </a:solidFill>
              </a:rPr>
              <a:t>Bewährte Aufteilung der Lernbereiche in Pflicht- und Wahlmodule.</a:t>
            </a:r>
          </a:p>
          <a:p>
            <a:r>
              <a:rPr lang="de-DE" sz="2400" b="1" dirty="0">
                <a:solidFill>
                  <a:srgbClr val="FF0000"/>
                </a:solidFill>
              </a:rPr>
              <a:t>In Jahrgangsstufe 11 sind neben den verpflichtenden Lernbereichen (LB1, LB2 und LB7) noch zwei weitere Module zu wählen.</a:t>
            </a:r>
          </a:p>
          <a:p>
            <a:r>
              <a:rPr lang="de-DE" sz="2400" b="1" dirty="0"/>
              <a:t>Die angegeben Stundenzahlen dienen als Unterstützung der zeitlichen Planung und sind nicht verbindlich.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74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E54EC-DDA5-D4BF-0F21-C3D40196B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47F1B-A0CD-1235-9485-CBF5F5DB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11 – Lernbereich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5E879D-ACCE-5406-9841-54646EC6B6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r>
              <a:rPr lang="de-DE" sz="2600" b="1" dirty="0"/>
              <a:t>Inhalte zum Lernbereich „Arbeiten und Lernen mit KI“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Ansätze zur Definition des Begriffs Künstliche Intelligenz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Nutzungsszenarien von KI-Systemen, Chancen, Risiken und Herausforderungen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Grenzen von KI-Systemen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Anwendung und Vergleich von Sprachmodellen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400" dirty="0"/>
          </a:p>
        </p:txBody>
      </p:sp>
      <p:sp>
        <p:nvSpPr>
          <p:cNvPr id="4" name="Geschweifte Klammer rechts 3">
            <a:extLst>
              <a:ext uri="{FF2B5EF4-FFF2-40B4-BE49-F238E27FC236}">
                <a16:creationId xmlns:a16="http://schemas.microsoft.com/office/drawing/2014/main" id="{19EEF3A5-6F4F-5AC7-A2E4-2AEA8FFE9E43}"/>
              </a:ext>
            </a:extLst>
          </p:cNvPr>
          <p:cNvSpPr/>
          <p:nvPr/>
        </p:nvSpPr>
        <p:spPr>
          <a:xfrm rot="10800000">
            <a:off x="131220" y="3428998"/>
            <a:ext cx="533501" cy="1657141"/>
          </a:xfrm>
          <a:prstGeom prst="rightBrace">
            <a:avLst>
              <a:gd name="adj1" fmla="val 8333"/>
              <a:gd name="adj2" fmla="val 488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67AF260-ADF4-E4A0-7596-B797993156A4}"/>
              </a:ext>
            </a:extLst>
          </p:cNvPr>
          <p:cNvSpPr/>
          <p:nvPr/>
        </p:nvSpPr>
        <p:spPr>
          <a:xfrm>
            <a:off x="131221" y="2776140"/>
            <a:ext cx="5644546" cy="6557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siehe Selbstlernkurs!  Schnittmenge zum Gymnasium!</a:t>
            </a:r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435659CC-4B24-930B-E9BE-C33DD4E92800}"/>
              </a:ext>
            </a:extLst>
          </p:cNvPr>
          <p:cNvSpPr/>
          <p:nvPr/>
        </p:nvSpPr>
        <p:spPr>
          <a:xfrm>
            <a:off x="7014258" y="5216615"/>
            <a:ext cx="380362" cy="489704"/>
          </a:xfrm>
          <a:prstGeom prst="rightBrace">
            <a:avLst>
              <a:gd name="adj1" fmla="val 8333"/>
              <a:gd name="adj2" fmla="val 488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EB038F8-0401-18EB-ADE4-E0037B746A45}"/>
              </a:ext>
            </a:extLst>
          </p:cNvPr>
          <p:cNvSpPr/>
          <p:nvPr/>
        </p:nvSpPr>
        <p:spPr>
          <a:xfrm>
            <a:off x="7540860" y="5086140"/>
            <a:ext cx="4154804" cy="9411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Präsenzveranstaltungen pro MB-Bezirk!</a:t>
            </a:r>
          </a:p>
        </p:txBody>
      </p:sp>
    </p:spTree>
    <p:extLst>
      <p:ext uri="{BB962C8B-B14F-4D97-AF65-F5344CB8AC3E}">
        <p14:creationId xmlns:p14="http://schemas.microsoft.com/office/powerpoint/2010/main" val="66070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11393228" cy="3709987"/>
          </a:xfrm>
        </p:spPr>
        <p:txBody>
          <a:bodyPr tIns="457200" rtlCol="0">
            <a:normAutofit fontScale="92500" lnSpcReduction="20000"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Einführung</a:t>
            </a:r>
          </a:p>
          <a:p>
            <a:pPr rtl="0"/>
            <a:r>
              <a:rPr lang="de-DE" dirty="0"/>
              <a:t>FOS 10</a:t>
            </a:r>
          </a:p>
          <a:p>
            <a:pPr rtl="0"/>
            <a:r>
              <a:rPr lang="de-DE" dirty="0"/>
              <a:t>FOS 11</a:t>
            </a:r>
          </a:p>
          <a:p>
            <a:pPr rtl="0"/>
            <a:r>
              <a:rPr lang="de-DE" dirty="0"/>
              <a:t>FOS 12</a:t>
            </a:r>
          </a:p>
          <a:p>
            <a:pPr rtl="0"/>
            <a:r>
              <a:rPr lang="de-DE" dirty="0"/>
              <a:t>FOS 13</a:t>
            </a:r>
          </a:p>
          <a:p>
            <a:pPr rtl="0"/>
            <a:r>
              <a:rPr lang="de-DE" dirty="0"/>
              <a:t>Anpassungen im Bereich der BOS 12 und BOS 13</a:t>
            </a:r>
          </a:p>
          <a:p>
            <a:pPr rtl="0"/>
            <a:r>
              <a:rPr lang="de-DE" dirty="0"/>
              <a:t>Ihre offenen Fragen im Anschluss </a:t>
            </a:r>
            <a:r>
              <a:rPr lang="de-DE" sz="1700" dirty="0"/>
              <a:t>(separater Link am Schluss der Präsentation!)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98A43-C6C1-09E0-8CBA-2D3CF7F6C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8038B-CFEE-CC98-02F1-F4808A35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11 – Lernbereich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6EA1D2-13C3-D5C2-5995-2F0E473247D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fontScale="92500" lnSpcReduction="10000"/>
          </a:bodyPr>
          <a:lstStyle>
            <a:defPPr>
              <a:defRPr lang="de-DE"/>
            </a:defPPr>
          </a:lstStyle>
          <a:p>
            <a:r>
              <a:rPr lang="de-DE" sz="2600" b="1" dirty="0"/>
              <a:t>Inhalte zum Lernbereich „Tabellenkalkulation“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Aufgabenanalyse; Eingabe-, Verarbeitungs-, Ausgabebereich; Zellen, Zeilen, Spalten, sinnvolle Tabellengestaltung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Bezüge, relative und absolute Adressierung, einfache selbst erstellte Formeln (u. a. = A1 + B2), vorgegebene Funktionen (u. a. Summe, Mittelwert, Min/Max, Anzahl), Zellenformatierung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Verzweigungen (u. a. Wenn-Funktion), logische Funktionen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Diagramme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78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9DD38-123F-7329-BE52-E0D1ADDE2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0B54E-E61E-4C61-7274-8A17B931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11 – Lernbereich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4918F2-37D6-A7E6-55AA-82936F0CD82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fontScale="85000" lnSpcReduction="20000"/>
          </a:bodyPr>
          <a:lstStyle>
            <a:defPPr>
              <a:defRPr lang="de-DE"/>
            </a:defPPr>
          </a:lstStyle>
          <a:p>
            <a:r>
              <a:rPr lang="de-DE" sz="2800" b="1" dirty="0"/>
              <a:t>Inhalte zum Lernbereich „Maschinenbau“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Belastungsarten, Beanspruchungsarten, Einzelkraft, Flächenpressung, Normalspannung und Schubspannung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Werkstoffgruppen, Werkstoffprüfverfahren: Zugversuch und ein weiteres Prüfverfahren (z. B. Härteprüfung: Brinell, Rockwell, Vickers und Kerbschlagbiegeversuch)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Werkstoffeigenschaften, Werkstoffkennwerte (z. B. E-Modul, Streckgrenze, Zugfestigkeit, Bruchdehnung, Reißlänge, Spannungs-Dehnungs-Diagramm, Dehngrenze), Zug-, Druckspannung und Flächenpressung (ebene, geneigte, gewölbte Flächen), Werkstoffkennwerte von Normprofilen (Tabellen)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Aufbau und Funktion von technischen Maschinen (z. B. Kran, Windrad, Verbrennungsmotor, Stirlingmotor, Strahltriebwerk, Gasturbine)</a:t>
            </a:r>
          </a:p>
        </p:txBody>
      </p:sp>
    </p:spTree>
    <p:extLst>
      <p:ext uri="{BB962C8B-B14F-4D97-AF65-F5344CB8AC3E}">
        <p14:creationId xmlns:p14="http://schemas.microsoft.com/office/powerpoint/2010/main" val="1586299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85C50-1063-8263-1E30-C71494FF9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08865-F68A-BCD1-E7D9-7940C8C4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11 – Lernbereich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3D8772-C88F-D070-6130-3816DF7CA8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r>
              <a:rPr lang="de-DE" sz="2400" b="1" dirty="0"/>
              <a:t>Inhalte zum Lernbereich „Elektrotechnik – Gleichstromtechnik“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Knotenregel, Maschenregel, Untersuchung und Dimensionierung elektrischer Schaltkreise, Spannungs- und Stromverläufe im Gleichstromkreis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Entwicklungsstufen eines elektrotechnischen Systems (z. B. datenverarbeitende Systeme, steuerungs- und regeltechnische Systeme, automatisierungstechnische Systeme, energieübertragende Systeme)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Funktionsweise elektrotechnischer Systeme (z. B. Computer, Haushaltsgeräte, Haustechnik)</a:t>
            </a:r>
          </a:p>
        </p:txBody>
      </p:sp>
    </p:spTree>
    <p:extLst>
      <p:ext uri="{BB962C8B-B14F-4D97-AF65-F5344CB8AC3E}">
        <p14:creationId xmlns:p14="http://schemas.microsoft.com/office/powerpoint/2010/main" val="1038664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FBB62-43ED-8713-5448-7E37AD3D6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9B1E0-0FE9-3DB6-0AD2-6E78476E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11 – Lernbereich 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D8FD23-FDC9-38FB-C49F-EF07C972FB1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lnSpcReduction="10000"/>
          </a:bodyPr>
          <a:lstStyle>
            <a:defPPr>
              <a:defRPr lang="de-DE"/>
            </a:defPPr>
          </a:lstStyle>
          <a:p>
            <a:r>
              <a:rPr lang="de-DE" sz="2400" b="1" dirty="0"/>
              <a:t>Inhalte zum Lernbereich „Bautechnik“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grundlegende Anforderungsprofile der Hauptgewerke (Rohbau, Innenausbau, technische Gewerke)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kritische Schnittstellen zwischen den Gewerken, Grundprinzipien der Baulogistik, einfacher Bauablaufplan (mit Abfolge der Gewerke, kritischer Pfad, Abhängigkeiten, Pufferzeiten)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Grundlagen der Bauphysik (z. B. exemplarische Berechnung von U-Werten für typische Wandaufbauten, vereinfachte Heizlastberechnung anhand von Kennwerten), Anwendung von Tabellenwerken und einfacher Simulationssoftware, nachhaltige Baupraktiken</a:t>
            </a:r>
          </a:p>
        </p:txBody>
      </p:sp>
    </p:spTree>
    <p:extLst>
      <p:ext uri="{BB962C8B-B14F-4D97-AF65-F5344CB8AC3E}">
        <p14:creationId xmlns:p14="http://schemas.microsoft.com/office/powerpoint/2010/main" val="1638706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4CDB7-9451-806B-6C0F-A59411300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A2090-7701-556C-A4B2-3ED71947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11 – Lernbereich 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97B2A5-BB04-6319-EDB3-6AC461382B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fontScale="92500" lnSpcReduction="10000"/>
          </a:bodyPr>
          <a:lstStyle>
            <a:defPPr>
              <a:defRPr lang="de-DE"/>
            </a:defPPr>
          </a:lstStyle>
          <a:p>
            <a:r>
              <a:rPr lang="de-DE" sz="2400" b="1" dirty="0"/>
              <a:t>Inhalte zum Lernbereich „Informations- und Kommunikationstechnik“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Definition der Digitalisierung und Unterschiede zwischen analogen und digitalen Daten, Umwandlungsprozesse wie Scannen, digitale Fotografie und Audioaufnahme, Vor- und Nachteile gängiger digitaler Formate (z. B. JPEG, MP3, PDF), Effizienz in Speicherung, Verarbeitung und Übertragung, Zugänglichkeit, Datenschutz und Datensicherheit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binäre und hexadezimale Codierung von Zahlen (Binärsystem, Hexadezimalsystem), Bit, Byte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Strichcode, RGB-Farbcode, QR-Code, Prüfsumme (z. B. GTIN, EAN, IBAN, ISBN)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Aufgaben (Datenübertragung, Datenspeicherung, Datenverarbeitung), technische Umsetzung im </a:t>
            </a:r>
            <a:r>
              <a:rPr lang="de-DE" sz="2200" dirty="0" err="1"/>
              <a:t>IuK</a:t>
            </a:r>
            <a:r>
              <a:rPr lang="de-DE" sz="2200" dirty="0"/>
              <a:t>-System (z. B. PC, Mobilfunk, Rechnernetz), Dateigröße, Speichergröße und Übertragungsrate</a:t>
            </a:r>
          </a:p>
        </p:txBody>
      </p:sp>
    </p:spTree>
    <p:extLst>
      <p:ext uri="{BB962C8B-B14F-4D97-AF65-F5344CB8AC3E}">
        <p14:creationId xmlns:p14="http://schemas.microsoft.com/office/powerpoint/2010/main" val="1885038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BE47A-E2D5-1FE1-BC13-A9FDECE35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5FC16-A444-C380-3C08-7BA7047E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11 – Lernbereich 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DC4A5-3D8F-BE02-FADF-BB6D3EBADEB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fontScale="92500"/>
          </a:bodyPr>
          <a:lstStyle>
            <a:defPPr>
              <a:defRPr lang="de-DE"/>
            </a:defPPr>
          </a:lstStyle>
          <a:p>
            <a:r>
              <a:rPr lang="de-DE" sz="2400" b="1" dirty="0"/>
              <a:t>Inhalte zum Lernbereich „Einfache kompetenzorientierte Projektarbeit“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Projektentstehung und Projektmanagement (z. B. Themenfindung, Rollen- und Aufgabenverteilung, Ablaufplan, Meilensteine, Zielformulierung), einfaches Projektphasenmodell, Feedback-Runden, Zwischenreflexion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Durchführung und einfache Dokumentation (z. B. Lastenheft, Pflichtenheft, Systemdarstellung, analoge oder digitale Projektdokumentation, Portfolio)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Präsentation (z. B. Projekttag, (digitale) Ausstellung, Vortragsreihe, wissenschaftliche Plakate)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Projektabschluss mit kritischer Selbstreflexion</a:t>
            </a:r>
          </a:p>
        </p:txBody>
      </p:sp>
    </p:spTree>
    <p:extLst>
      <p:ext uri="{BB962C8B-B14F-4D97-AF65-F5344CB8AC3E}">
        <p14:creationId xmlns:p14="http://schemas.microsoft.com/office/powerpoint/2010/main" val="3850277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42D84-AC39-BFEE-44FB-8432BACA6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1D35E-4A72-3F5F-4EEE-4CF55EC9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12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890C168-14DA-4B59-69C4-3FECD39788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892303" cy="633834"/>
          </a:xfrm>
        </p:spPr>
        <p:txBody>
          <a:bodyPr/>
          <a:lstStyle/>
          <a:p>
            <a:r>
              <a:rPr lang="de-DE" dirty="0"/>
              <a:t>Unterstützungsangebote der Dienststellen werden den Schulen rechtzeitig bekanntgegeben!</a:t>
            </a:r>
          </a:p>
        </p:txBody>
      </p:sp>
    </p:spTree>
    <p:extLst>
      <p:ext uri="{BB962C8B-B14F-4D97-AF65-F5344CB8AC3E}">
        <p14:creationId xmlns:p14="http://schemas.microsoft.com/office/powerpoint/2010/main" val="871111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58D1F-9FA0-443C-EF0E-7FA3E128E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12B17-A34B-869B-FF28-C6BECF3D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1A55BC-1338-AE47-FD3D-29454D25B2F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lnSpcReduction="10000"/>
          </a:bodyPr>
          <a:lstStyle>
            <a:defPPr>
              <a:defRPr lang="de-DE"/>
            </a:defPPr>
          </a:lstStyle>
          <a:p>
            <a:pPr>
              <a:spcBef>
                <a:spcPts val="600"/>
              </a:spcBef>
            </a:pPr>
            <a:r>
              <a:rPr lang="de-DE" sz="2200" b="1" dirty="0">
                <a:solidFill>
                  <a:srgbClr val="FF0000"/>
                </a:solidFill>
              </a:rPr>
              <a:t>LB1: Informatik - Grundlagen der Programmierung (ca. 12 Std.) -&gt; neu erarbeitet</a:t>
            </a:r>
            <a:endParaRPr lang="de-DE" sz="26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de-DE" sz="2200" b="1" dirty="0">
                <a:solidFill>
                  <a:srgbClr val="FF0000"/>
                </a:solidFill>
              </a:rPr>
              <a:t>LB2: Lernen über KI - Grundlagen (ca. 16 Std.) -&gt; neu erarbeitet</a:t>
            </a:r>
            <a:endParaRPr lang="de-DE" sz="26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de-DE" sz="2200" b="1" dirty="0"/>
              <a:t>LB3a: Grundlagen Thermodynamik (ca. 16 Std.) -&gt; geringfügig überarbeitet</a:t>
            </a:r>
            <a:endParaRPr lang="de-DE" sz="2600" b="1" dirty="0"/>
          </a:p>
          <a:p>
            <a:pPr>
              <a:spcBef>
                <a:spcPts val="600"/>
              </a:spcBef>
            </a:pPr>
            <a:r>
              <a:rPr lang="de-DE" sz="2200" dirty="0"/>
              <a:t>LB3b: Kreisprozesse (optional, ca. 12 Std.) -&gt; wurde überarbeitet (gekürzt)</a:t>
            </a:r>
            <a:endParaRPr lang="de-DE" sz="2600" dirty="0"/>
          </a:p>
          <a:p>
            <a:pPr>
              <a:spcBef>
                <a:spcPts val="600"/>
              </a:spcBef>
            </a:pPr>
            <a:r>
              <a:rPr lang="de-DE" sz="2200" dirty="0"/>
              <a:t>LB4a: Energietechnik (optional, ca. 12 Std.) -&gt; wurde überarbeitet</a:t>
            </a:r>
            <a:endParaRPr lang="de-DE" sz="2600" dirty="0"/>
          </a:p>
          <a:p>
            <a:pPr>
              <a:spcBef>
                <a:spcPts val="600"/>
              </a:spcBef>
            </a:pPr>
            <a:r>
              <a:rPr lang="de-DE" sz="2200" dirty="0"/>
              <a:t>LB4b: Regenerative Energie (optional, ca. 12 Std.) -&gt; wurde überarbeitet</a:t>
            </a:r>
            <a:endParaRPr lang="de-DE" sz="2600" dirty="0"/>
          </a:p>
          <a:p>
            <a:pPr>
              <a:spcBef>
                <a:spcPts val="600"/>
              </a:spcBef>
            </a:pPr>
            <a:r>
              <a:rPr lang="de-DE" sz="2200" dirty="0"/>
              <a:t>LB5: Technische Mechanik (optional, ca. 12 Std.) –&gt; wurde überarbeitet (gekürzt)</a:t>
            </a:r>
            <a:endParaRPr lang="de-DE" sz="2600" dirty="0"/>
          </a:p>
          <a:p>
            <a:pPr>
              <a:spcBef>
                <a:spcPts val="600"/>
              </a:spcBef>
            </a:pPr>
            <a:r>
              <a:rPr lang="de-DE" sz="2200" dirty="0"/>
              <a:t>LB6: Umwelttechnik (optional, ca. 12 Std.) -&gt; wurde überarbeitet</a:t>
            </a:r>
            <a:endParaRPr lang="de-DE" sz="2600" dirty="0"/>
          </a:p>
          <a:p>
            <a:pPr>
              <a:spcBef>
                <a:spcPts val="600"/>
              </a:spcBef>
            </a:pPr>
            <a:r>
              <a:rPr lang="de-DE" sz="2200" dirty="0"/>
              <a:t>LB7: ET Elektronische Bauelemente (optional, ca. 12 Std.) -&gt; wurde überarbeitet</a:t>
            </a:r>
            <a:endParaRPr lang="de-DE" sz="2600" dirty="0"/>
          </a:p>
          <a:p>
            <a:pPr>
              <a:spcBef>
                <a:spcPts val="600"/>
              </a:spcBef>
            </a:pPr>
            <a:r>
              <a:rPr lang="de-DE" sz="2200" dirty="0"/>
              <a:t>LB8: Moderne Werkstoffe (optional, ca. 12 Std.) -&gt; wurde überarbeitet</a:t>
            </a:r>
            <a:endParaRPr lang="de-DE" sz="2600" dirty="0"/>
          </a:p>
          <a:p>
            <a:pPr>
              <a:spcBef>
                <a:spcPts val="600"/>
              </a:spcBef>
            </a:pPr>
            <a:r>
              <a:rPr lang="de-DE" sz="2200" b="1" dirty="0">
                <a:solidFill>
                  <a:srgbClr val="FF0000"/>
                </a:solidFill>
              </a:rPr>
              <a:t>LB9: Kompetenzorientierte Projektarbeit (ca. 16 Std.) -&gt; neu erarbeitet</a:t>
            </a:r>
            <a:endParaRPr lang="de-DE" sz="28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0625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718AF-AA57-C9FE-44FA-0B69CE9E9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FB0DD-5D52-F068-F756-E773B9E9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2F0E94-332F-8159-99E6-B7D1883BEE7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endParaRPr lang="de-DE" sz="2200" b="1" dirty="0">
              <a:solidFill>
                <a:srgbClr val="FF0000"/>
              </a:solidFill>
            </a:endParaRPr>
          </a:p>
          <a:p>
            <a:r>
              <a:rPr lang="de-DE" sz="2400" b="1" dirty="0">
                <a:solidFill>
                  <a:srgbClr val="FF0000"/>
                </a:solidFill>
              </a:rPr>
              <a:t>Bewährte Aufteilung der Lernbereiche in Pflicht- und Wahlmodule.</a:t>
            </a:r>
          </a:p>
          <a:p>
            <a:r>
              <a:rPr lang="de-DE" sz="2400" b="1" dirty="0">
                <a:solidFill>
                  <a:srgbClr val="FF0000"/>
                </a:solidFill>
              </a:rPr>
              <a:t>In Jahrgangsstufe 12 sind neben den verpflichtenden Lernbereichen (LB1, LB2, LB3a und LB9) noch zwei weitere Module zu wählen.</a:t>
            </a:r>
          </a:p>
          <a:p>
            <a:r>
              <a:rPr lang="de-DE" sz="2400" b="1" dirty="0"/>
              <a:t>Die angegeben Stundenzahlen dienen als Unterstützung der zeitlichen Planung und sind nicht verbindlich.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797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8ECD2-520B-B238-4B9C-1B72A8676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16729-537D-7409-B4D6-B40E008E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12 – Lernbereich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C9D3F9-F9D4-08D8-FE5C-4FA5C46E556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3"/>
            <a:ext cx="10932917" cy="2682544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r>
              <a:rPr lang="de-DE" sz="2400" b="1" dirty="0"/>
              <a:t>Inhalte zum Lernbereich „Informatik – Grundlagen der Programmierung“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anwendungsbezogene Problemstellungen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Grundfunktionen und Kontrollstrukturen einer modernen Programmiersprache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verschiedene Arten von Kommentaren, Programm-Dokumentation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Testfälle entwerfen, durchführen und auswerten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55B2FAE-BC0A-E88E-6222-BCEFD2B6617F}"/>
              </a:ext>
            </a:extLst>
          </p:cNvPr>
          <p:cNvSpPr txBox="1"/>
          <p:nvPr/>
        </p:nvSpPr>
        <p:spPr>
          <a:xfrm>
            <a:off x="1842195" y="5085277"/>
            <a:ext cx="9685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Ideen: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bg1"/>
                </a:solidFill>
              </a:rPr>
              <a:t>thematische Entlastung für das spätere Projekt bzw. Lernbereich 2, ggf. Synergien mit dem Wahlpflichtfach Informatik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bg1"/>
                </a:solidFill>
              </a:rPr>
              <a:t>Sprachmodelle zu Hilfe nehmen (Möglichkeiten siehe Präsenzveranstaltungen)</a:t>
            </a:r>
          </a:p>
        </p:txBody>
      </p:sp>
    </p:spTree>
    <p:extLst>
      <p:ext uri="{BB962C8B-B14F-4D97-AF65-F5344CB8AC3E}">
        <p14:creationId xmlns:p14="http://schemas.microsoft.com/office/powerpoint/2010/main" val="403551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Einführung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sz="2400" dirty="0"/>
              <a:t>Präsentation des aktuellen Sachstandes – </a:t>
            </a:r>
            <a:r>
              <a:rPr lang="de-DE" sz="2400" dirty="0">
                <a:highlight>
                  <a:srgbClr val="FFFF00"/>
                </a:highlight>
              </a:rPr>
              <a:t>Änderungen können sich im Rahmen der Verbandsanhörung noch ergeben!</a:t>
            </a:r>
          </a:p>
          <a:p>
            <a:pPr rtl="0"/>
            <a:r>
              <a:rPr lang="de-DE" sz="2400" dirty="0"/>
              <a:t>Start in der 10. (Vorklasse FOSBOS) und 11. Jahrgangsstufe (FOS) zum kommenden Schuljahr (2026/27)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09E4C-5CE9-56CC-BF9A-9BCFC29F6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0B289-2F6F-FCC5-227B-47DC50FA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12 – Lernbereich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D7512D-B5E4-BA23-EFE0-046519B232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lnSpcReduction="10000"/>
          </a:bodyPr>
          <a:lstStyle>
            <a:defPPr>
              <a:defRPr lang="de-DE"/>
            </a:defPPr>
          </a:lstStyle>
          <a:p>
            <a:r>
              <a:rPr lang="de-DE" sz="2400" b="1" dirty="0"/>
              <a:t>Inhalte zum Lernbereich „Lernen über KI – Grundlagen“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Aufbau und Funktionsweise eines künstlichen Neurons (</a:t>
            </a:r>
            <a:r>
              <a:rPr lang="de-DE" sz="2200" dirty="0" err="1"/>
              <a:t>Perzeptron</a:t>
            </a:r>
            <a:r>
              <a:rPr lang="de-DE" sz="22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Aufbau von neuronalen Netzen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Implementierung neuronaler Netze mit Hilfe eines Frameworks in einer Programmiersprache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Zuverlässigkeit der Ergebnisse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200" dirty="0"/>
              <a:t>Erstellung einfacher Programme</a:t>
            </a:r>
          </a:p>
        </p:txBody>
      </p:sp>
    </p:spTree>
    <p:extLst>
      <p:ext uri="{BB962C8B-B14F-4D97-AF65-F5344CB8AC3E}">
        <p14:creationId xmlns:p14="http://schemas.microsoft.com/office/powerpoint/2010/main" val="3206548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CC4AE-8377-B3F1-4F6D-AC31ED4FA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ED959-B74F-0C9F-CFC5-A1706DE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12 – Lernbereich 3a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B70DB-B9CF-389F-9528-07E1BDF15C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fontScale="77500" lnSpcReduction="20000"/>
          </a:bodyPr>
          <a:lstStyle>
            <a:defPPr>
              <a:defRPr lang="de-DE"/>
            </a:defPPr>
          </a:lstStyle>
          <a:p>
            <a:r>
              <a:rPr lang="de-DE" sz="2400" b="1" dirty="0"/>
              <a:t>Inhalte zum Lernbereich „Grundlagen Thermodynamik“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300" dirty="0"/>
              <a:t>offene, geschlossene, abgeschlossene und adiabate thermodynamische Systeme; Materie und Energie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300" dirty="0"/>
              <a:t>allgemeine Gasgleichung, universelle Gasgleichung, spezifische Gaskonstante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300" dirty="0"/>
              <a:t>Zustandsänderung und Zustandsgleichungen, Adiabatenexponent, p(V)-Diagramm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300" dirty="0"/>
              <a:t>Temperatur, Wärmenergie, Teilchenmodell, ideales Gas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300" dirty="0"/>
              <a:t>Arbeit und Wärmeenergie, spezifische Wärmekapazitäten bei konstantem Druck und Volumen, p(V)-Diagramm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300" dirty="0"/>
              <a:t>innere Energie, erster Hauptsatz der Thermodynamik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300" dirty="0"/>
              <a:t>Kreisprozess (einfach), Nutzarbeit, thermischer Wirkungsgrad</a:t>
            </a:r>
          </a:p>
        </p:txBody>
      </p:sp>
    </p:spTree>
    <p:extLst>
      <p:ext uri="{BB962C8B-B14F-4D97-AF65-F5344CB8AC3E}">
        <p14:creationId xmlns:p14="http://schemas.microsoft.com/office/powerpoint/2010/main" val="3081892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FDF9C-AFDA-4C5B-208D-B9DF46FE6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2709C-3CC4-02A6-5205-A4FF9135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12 – Lernbereich 3b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0652B9-B553-93DB-FB22-80277946D33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lnSpcReduction="10000"/>
          </a:bodyPr>
          <a:lstStyle>
            <a:defPPr>
              <a:defRPr lang="de-DE"/>
            </a:defPPr>
          </a:lstStyle>
          <a:p>
            <a:r>
              <a:rPr lang="de-DE" sz="2400" b="1" dirty="0"/>
              <a:t>Inhalte zum Lernbereich „Kreisprozesse“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rechts- und linksläufiger Kreisprozess im p(V)-Diagramm; Energieumwandlung: Wärme, Arbeit, Nutzarbeit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p(V)-Diagramm beim Carnot-Prozess, Zustandsänderungen, Wärme, Arbeit, Nutzarbeit, thermischer Wirkungsgrad: </a:t>
            </a:r>
            <a:r>
              <a:rPr lang="el-GR" sz="2400" dirty="0"/>
              <a:t>η = 1-</a:t>
            </a:r>
            <a:r>
              <a:rPr lang="de-DE" sz="2400" dirty="0" err="1"/>
              <a:t>T</a:t>
            </a:r>
            <a:r>
              <a:rPr lang="de-DE" sz="2400" baseline="-25000" dirty="0" err="1"/>
              <a:t>min</a:t>
            </a:r>
            <a:r>
              <a:rPr lang="de-DE" sz="2400" dirty="0"/>
              <a:t>/</a:t>
            </a:r>
            <a:r>
              <a:rPr lang="de-DE" sz="2400" dirty="0" err="1"/>
              <a:t>T</a:t>
            </a:r>
            <a:r>
              <a:rPr lang="de-DE" sz="2400" baseline="-25000" dirty="0" err="1"/>
              <a:t>max</a:t>
            </a:r>
            <a:endParaRPr lang="de-DE" sz="2400" baseline="-25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Anwendung auf Antriebsmaschinen (z. B. Otto-, Diesel-, Stirlingmotor), ideales p(V)-Diagramm, technische Kenngrößen (z. B. Füllgrad, Verdichtungsverhältnis, Verbrennungshöchstdruck, Wirkungsgrad bzw. Leistungszahl)</a:t>
            </a:r>
          </a:p>
        </p:txBody>
      </p:sp>
    </p:spTree>
    <p:extLst>
      <p:ext uri="{BB962C8B-B14F-4D97-AF65-F5344CB8AC3E}">
        <p14:creationId xmlns:p14="http://schemas.microsoft.com/office/powerpoint/2010/main" val="3174820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A98F4-E2B7-95F0-E724-6ACBED1B6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BFDF8-BEF5-F532-0801-B41ED8DE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12 – Lernbereich 4a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333282-2861-EA69-1758-5CBE1C15E65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fontScale="92500" lnSpcReduction="10000"/>
          </a:bodyPr>
          <a:lstStyle>
            <a:defPPr>
              <a:defRPr lang="de-DE"/>
            </a:defPPr>
          </a:lstStyle>
          <a:p>
            <a:r>
              <a:rPr lang="de-DE" sz="2400" b="1" dirty="0"/>
              <a:t>Inhalte zum Lernbereich „Energietechnik“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Energie (kinetische und potenzielle Energie, chemische Energie, elektrische Energie, Wärmeenergie, Kernenergie), Energieumwandlungsketten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Primär- und Sekundärenergieträger, Nutzenergie, Endenergie, Energietransport, Energieflussdiagramm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Arbeit, Energie, Leistung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Energieerhaltungssatz, Energieentwertung und Wirkungsgrad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technische Systeme (z. B. Kraftwerke, Antriebssysteme)</a:t>
            </a:r>
          </a:p>
        </p:txBody>
      </p:sp>
    </p:spTree>
    <p:extLst>
      <p:ext uri="{BB962C8B-B14F-4D97-AF65-F5344CB8AC3E}">
        <p14:creationId xmlns:p14="http://schemas.microsoft.com/office/powerpoint/2010/main" val="3326776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5DCD4-3DBD-D8D5-F012-6BA2625F2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946F2-CDB1-A3EB-4F61-77AF6CD2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12 – Lernbereich 4b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CBE7D-ACDB-B02D-2D6C-F3913D92283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r>
              <a:rPr lang="de-DE" sz="2400" b="1" dirty="0"/>
              <a:t>Inhalte zum Lernbereich „Regenerative Energie“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mindestens drei regenerative Energien (u. a. Sonne, Wind)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Energieumwandlungsketten, Parameter (z. B. zeitliche Nutzbarkeit, Energiebilanz, Gesamtwirkungsgrade, energetische Amortisation)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Versorgungssicherheit im Stromnetz; Grund-, Mittel-, Spitzenlast, Energiespeicher, intelligente Netze, nachhaltige Stromversorgung</a:t>
            </a:r>
          </a:p>
        </p:txBody>
      </p:sp>
    </p:spTree>
    <p:extLst>
      <p:ext uri="{BB962C8B-B14F-4D97-AF65-F5344CB8AC3E}">
        <p14:creationId xmlns:p14="http://schemas.microsoft.com/office/powerpoint/2010/main" val="1957978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CD55F-1035-7651-3B3E-4A2F8953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19605-8800-B0B7-A770-1F8BB8E0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12 – Lernbereich 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244564-7A57-E1D7-FC76-6D6595198D2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lnSpcReduction="10000"/>
          </a:bodyPr>
          <a:lstStyle>
            <a:defPPr>
              <a:defRPr lang="de-DE"/>
            </a:defPPr>
          </a:lstStyle>
          <a:p>
            <a:r>
              <a:rPr lang="de-DE" sz="2400" b="1" dirty="0"/>
              <a:t>Inhalte zum Lernbereich „Technische Mechanik“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Lehrsätze der Statik: Gleichgewichtssatz, Reaktionssatz, Verschiebungssatz, Überlagerungssatz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Einzelkräfte, Streckenlasten (u. a. konstante), Momente in ebenen Kraftsystemen, resultierende Kräfte und Momente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statische Gleichgewichtsbedingungen; Schnittprinzip (Freimachen)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konstruktive Kraftübertragungsprinzipien wie einwertige, zweiwertige und dreiwertige Lager, Gelenke, Seile, Rollen und Pendelstützen</a:t>
            </a:r>
          </a:p>
        </p:txBody>
      </p:sp>
    </p:spTree>
    <p:extLst>
      <p:ext uri="{BB962C8B-B14F-4D97-AF65-F5344CB8AC3E}">
        <p14:creationId xmlns:p14="http://schemas.microsoft.com/office/powerpoint/2010/main" val="1036801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DBD71-0CF5-287D-6AD0-ACADC7309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35AF8-A750-338F-D294-49ABB0F3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12 – Lernbereich 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5B0BEB-559E-561E-8581-2159DDFD5B7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fontScale="92500" lnSpcReduction="10000"/>
          </a:bodyPr>
          <a:lstStyle>
            <a:defPPr>
              <a:defRPr lang="de-DE"/>
            </a:defPPr>
          </a:lstStyle>
          <a:p>
            <a:r>
              <a:rPr lang="de-DE" sz="2400" b="1" dirty="0"/>
              <a:t>Inhalte zum Lernbereich „Umwelttechnik“</a:t>
            </a:r>
          </a:p>
          <a:p>
            <a:r>
              <a:rPr lang="de-DE" sz="2400" i="1" u="sng" dirty="0"/>
              <a:t>Zwei der vier folgenden Themenbereiche sind exemplarisch zu behandeln: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Maßnahmen zur Luftreinhaltung, Verbesserung der Luftqualität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Maßnahmen zur Wasserreinhaltung und Wasseraufbereitung, Sicherung und Sanierung der Wasserqualität in unterschiedlichen Bereichen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Methoden und Techniken der heutigen Abfallwirtschaft; Effizienz und Umweltverträglichkeit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umweltverträgliche Konstruktions- und Produktionsweise technischer Systeme und Produkte, sowie deren Entsorgung</a:t>
            </a:r>
          </a:p>
        </p:txBody>
      </p:sp>
    </p:spTree>
    <p:extLst>
      <p:ext uri="{BB962C8B-B14F-4D97-AF65-F5344CB8AC3E}">
        <p14:creationId xmlns:p14="http://schemas.microsoft.com/office/powerpoint/2010/main" val="3353347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D40E3-4E84-B735-3878-916B13659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1839D-223F-1204-A215-F6727F5C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12 – Lernbereich 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155C90-7778-51B9-AE6D-A809FD9E6A2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r>
              <a:rPr lang="de-DE" sz="2400" b="1" dirty="0"/>
              <a:t>Inhalte zum Lernbereich „Umwelttechnik“</a:t>
            </a:r>
          </a:p>
          <a:p>
            <a:r>
              <a:rPr lang="de-DE" sz="2400" i="1" u="sng" dirty="0"/>
              <a:t>Grundsätzliche Inhalte: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Umweltprobleme (z. B. Klimaerwärmung, Waldsterben, Ozonloch), technische oder politische Maßnahmen (z. B. FCKW-Verbot, Kohlenstoffdioxid-Reduktion)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Schadstoffe (z. B. Kohlendioxid, Ozon, Feinstaub, Dioxine), Nachweismethoden, Auswirkungen</a:t>
            </a:r>
          </a:p>
        </p:txBody>
      </p:sp>
    </p:spTree>
    <p:extLst>
      <p:ext uri="{BB962C8B-B14F-4D97-AF65-F5344CB8AC3E}">
        <p14:creationId xmlns:p14="http://schemas.microsoft.com/office/powerpoint/2010/main" val="1104951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35203-3360-A906-3E81-696049D24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0298A-FDB8-763B-9499-FBAF3BAF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12 – Lernbereich 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F9C7B8-035F-86A8-FDD6-5C67D0D547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fontScale="92500" lnSpcReduction="20000"/>
          </a:bodyPr>
          <a:lstStyle>
            <a:defPPr>
              <a:defRPr lang="de-DE"/>
            </a:defPPr>
          </a:lstStyle>
          <a:p>
            <a:r>
              <a:rPr lang="de-DE" sz="2400" b="1" dirty="0"/>
              <a:t>Inhalte zum Lernbereich „Umwelttechnik“</a:t>
            </a:r>
          </a:p>
          <a:p>
            <a:r>
              <a:rPr lang="de-DE" sz="2400" i="1" u="sng" dirty="0"/>
              <a:t>Weitere Inhalte in Abhängigkeit der gewählten Themenbereiche: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Abgasreinigungsanlagen (z. B. in Kohlekraftwerken, Partikelfilter, 3-Wege-Katalysatoren), ordnungspolitische Maßnahmen (z. B. Umweltzonen), Herstellernormen (z. B. Abgasnormen für PKW und LKW)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Maßnahmen der Abwasserbehandlung (z. B. Kläranlagen), Maßnahmen der Trinkwasseraufbereitung (z. B. Entsalzungsanlagen), ordnungspolitische Maßnahmen (z. B. Düngeverordnung)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Kreislaufwirtschaft, Abfallarten und Abfallentsorgung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Rohstoffproblematik (z. B. seltene Erden), umweltverträgliche Konstruktionen sowie Produktionsprozesse, Recycling und Entsorgung (z. B. Elektroschrott)</a:t>
            </a:r>
          </a:p>
        </p:txBody>
      </p:sp>
    </p:spTree>
    <p:extLst>
      <p:ext uri="{BB962C8B-B14F-4D97-AF65-F5344CB8AC3E}">
        <p14:creationId xmlns:p14="http://schemas.microsoft.com/office/powerpoint/2010/main" val="508362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B78C7-9DDA-846A-D8BE-FE46C1E5A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A01D8-0363-68D1-B9AC-8617586B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12 – Lernbereich 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E8B0CF-2E47-A310-6713-B1D916AC303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4177139"/>
          </a:xfrm>
        </p:spPr>
        <p:txBody>
          <a:bodyPr rtlCol="0">
            <a:normAutofit fontScale="85000" lnSpcReduction="20000"/>
          </a:bodyPr>
          <a:lstStyle>
            <a:defPPr>
              <a:defRPr lang="de-DE"/>
            </a:defPPr>
          </a:lstStyle>
          <a:p>
            <a:r>
              <a:rPr lang="de-DE" sz="2400" b="1" dirty="0"/>
              <a:t>Inhalte zum Lernbereich „Elektrotechnik – elektronische Bauelemente“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physikalische Eigenschaften von Kondensatoren, Spulen, Widerständen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n- und p-Dotierung von Silizium, </a:t>
            </a:r>
            <a:r>
              <a:rPr lang="de-DE" sz="2400" dirty="0" err="1"/>
              <a:t>pn</a:t>
            </a:r>
            <a:r>
              <a:rPr lang="de-DE" sz="2400" dirty="0"/>
              <a:t>-Übergang, Raumladungszone, Aufbau und Funktion einer Siliziumdiode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err="1"/>
              <a:t>Diodenkennlinie</a:t>
            </a:r>
            <a:r>
              <a:rPr lang="de-DE" sz="2400" dirty="0"/>
              <a:t>, technische Eigenschaften von Dioden (u. a. Sperrspannung, Lawinendurchbruch), Verwendung von Dioden (z. B. zur Gleichrichtung), </a:t>
            </a:r>
            <a:r>
              <a:rPr lang="de-DE" sz="2400" dirty="0" err="1"/>
              <a:t>Verpolungsschutz</a:t>
            </a:r>
            <a:r>
              <a:rPr lang="de-DE" sz="2400" dirty="0"/>
              <a:t>, Spannungsregelung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Bipolartransistor (</a:t>
            </a:r>
            <a:r>
              <a:rPr lang="de-DE" sz="2400" dirty="0" err="1"/>
              <a:t>npn</a:t>
            </a:r>
            <a:r>
              <a:rPr lang="de-DE" sz="2400" dirty="0"/>
              <a:t>- oder </a:t>
            </a:r>
            <a:r>
              <a:rPr lang="de-DE" sz="2400" dirty="0" err="1"/>
              <a:t>pnp</a:t>
            </a:r>
            <a:r>
              <a:rPr lang="de-DE" sz="2400" dirty="0"/>
              <a:t>-Transistor), MOS-FET (n- oder p-Kanal), elektronische Grundschaltungen (z. B. Emitter-, Kollektor- oder Basisschaltung)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elektronische Schaltungen (z. B. Gleichrichterschaltungen, elektronischer Schalter, Verstärker, NAND-Schalter in DTL-Technik), Darstellung mit Schaltsymbolen, experimentelle Überprüfung, z. B. mithilfe eines Simulationsprogramms oder Experimentierboards</a:t>
            </a:r>
          </a:p>
        </p:txBody>
      </p:sp>
    </p:spTree>
    <p:extLst>
      <p:ext uri="{BB962C8B-B14F-4D97-AF65-F5344CB8AC3E}">
        <p14:creationId xmlns:p14="http://schemas.microsoft.com/office/powerpoint/2010/main" val="61512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391C4-F54B-9103-64F3-C9AB01086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65FF5F8-CF21-EBEF-E503-9C34FEBA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Einführung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54FCD76-86E9-B681-E643-1EBA1C5B08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rtl="0">
              <a:buNone/>
            </a:pPr>
            <a:r>
              <a:rPr lang="de-DE" sz="2400" dirty="0"/>
              <a:t>Selbstlernkurse für die passgenaue und zielgerichtete Einarbeitung in die Lerninhalte zu den Themen der Künstlichen Intelligenz</a:t>
            </a:r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F259019-4E84-B812-7146-27CAE01E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57EC0288-DF88-CF23-3640-348AABF87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6E20FBDF-C809-2F39-D686-7385CEC07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5D2AD982-7187-41A8-F0C3-C560FDA4E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723713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2A52D-7E74-0193-2561-4C40BF066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0B124-36DB-57CA-4C0F-7A4A428DB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12 – Lernbereich 8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B6C068-1046-4BDE-D7CB-C4F22A8177F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fontScale="92500" lnSpcReduction="20000"/>
          </a:bodyPr>
          <a:lstStyle>
            <a:defPPr>
              <a:defRPr lang="de-DE"/>
            </a:defPPr>
          </a:lstStyle>
          <a:p>
            <a:r>
              <a:rPr lang="de-DE" sz="2400" b="1" dirty="0"/>
              <a:t>Inhalte zum Lernbereich „Moderne Werkstoffe“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Einteilung der Werkstoffe (z. B. am Werkstoffbaum) und Werkstoffeigenschaften (physikalische, mechanische, chemische und technologische)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innovative Werkstoffeigenschaften (z. B. Werkstoffe mit Formgedächtnis, hoher biologischer Abbaubarkeit)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innere Struktur von Werkstoffen: Metalle, Nichtmetalle (z. B. Kunststoffe), Verbundwerkstoffe (z. B. GFK, CFK, AFK), Herstellungsverfahren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Besonderheiten und Anforderungen an Werkstoffe (z. B. Titanwerkstoffe: hohe statische und dynamische Festigkeit, hohe Korrosionsbeständigkeit, geringe Dichte, Verwendung in Luft- und Raumfahrt oder Medizintechnik)</a:t>
            </a:r>
          </a:p>
        </p:txBody>
      </p:sp>
    </p:spTree>
    <p:extLst>
      <p:ext uri="{BB962C8B-B14F-4D97-AF65-F5344CB8AC3E}">
        <p14:creationId xmlns:p14="http://schemas.microsoft.com/office/powerpoint/2010/main" val="1060069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1F605-EDE7-AA6A-24E5-81EC45CE8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D28C1-E2D6-F9F9-70C1-8BF0F1DA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12 – Lernbereich 9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D32606-D696-2E2F-6CF7-084F6BA8F40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fontScale="92500" lnSpcReduction="10000"/>
          </a:bodyPr>
          <a:lstStyle>
            <a:defPPr>
              <a:defRPr lang="de-DE"/>
            </a:defPPr>
          </a:lstStyle>
          <a:p>
            <a:r>
              <a:rPr lang="de-DE" sz="2400" b="1" dirty="0"/>
              <a:t>Inhalte zum Lernbereich „Kompetenzorientierte Projektarbeit“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Projektentstehung und Projektmanagement (z. B. Themenfindung, Rollen- und Aufgabenverteilung, Ablaufplan, Meilensteine, Zielformulierung), Projektphasenmodell (z. B. Spiralmodell), Feedback-Runden, Zwischenreflexion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Durchführung und mehrstufige Dokumentation (z. B. Lastenheft, Pflichtenheft, Systemdarstellung, analoge oder digitale Projektdokumentation, Portfolio)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Präsentation (z. B. Projekttag, (digitale) Ausstellung, Vortragsreihe, wissenschaftliche Plakate)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Projektabschluss mit kritischer Selbstreflexion und konstruktivem Feedback</a:t>
            </a:r>
          </a:p>
        </p:txBody>
      </p:sp>
    </p:spTree>
    <p:extLst>
      <p:ext uri="{BB962C8B-B14F-4D97-AF65-F5344CB8AC3E}">
        <p14:creationId xmlns:p14="http://schemas.microsoft.com/office/powerpoint/2010/main" val="274701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3B5A3-E044-C05D-771B-7FB9CA088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BF08B-64BA-01E6-71F4-DC42580C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376780-D19F-B0BB-DCFC-7499E3A26EE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>
              <a:spcBef>
                <a:spcPts val="600"/>
              </a:spcBef>
            </a:pPr>
            <a:r>
              <a:rPr lang="de-DE" sz="2200" b="1" dirty="0">
                <a:solidFill>
                  <a:srgbClr val="FF0000"/>
                </a:solidFill>
              </a:rPr>
              <a:t>LB1: Lernen über KI - vertieft (ca. 16 Std) -&gt; neu erarbeitet</a:t>
            </a:r>
            <a:endParaRPr lang="de-DE" sz="22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de-DE" sz="2200" dirty="0"/>
              <a:t>LB2: Netzwerktechnik (optional, ca. 16 Std.) -&gt; wurde geringfügig überarbeitet</a:t>
            </a:r>
          </a:p>
          <a:p>
            <a:pPr>
              <a:spcBef>
                <a:spcPts val="600"/>
              </a:spcBef>
            </a:pPr>
            <a:r>
              <a:rPr lang="de-DE" sz="2200" dirty="0"/>
              <a:t>LB3: Mechatronik (optional, ca. 16 Std.) -&gt; unverändert</a:t>
            </a:r>
          </a:p>
          <a:p>
            <a:pPr>
              <a:spcBef>
                <a:spcPts val="600"/>
              </a:spcBef>
            </a:pPr>
            <a:r>
              <a:rPr lang="de-DE" sz="2200" dirty="0"/>
              <a:t>LB4: Regelungstechnik (optional, ca. 16 Std.) -&gt; wurde geringfügig überarbeitet</a:t>
            </a:r>
          </a:p>
          <a:p>
            <a:pPr>
              <a:spcBef>
                <a:spcPts val="600"/>
              </a:spcBef>
            </a:pPr>
            <a:r>
              <a:rPr lang="de-DE" sz="2200" dirty="0">
                <a:solidFill>
                  <a:srgbClr val="FF0000"/>
                </a:solidFill>
              </a:rPr>
              <a:t>LB5: ET Wechselstromtechnik (optional, ca. 16 Std.) -&gt; neu erarbeitet</a:t>
            </a:r>
          </a:p>
          <a:p>
            <a:pPr>
              <a:spcBef>
                <a:spcPts val="600"/>
              </a:spcBef>
            </a:pPr>
            <a:r>
              <a:rPr lang="de-DE" sz="2200" dirty="0"/>
              <a:t>LB6: Bautechnik und Gestaltung (optional, ca. 16 Std.) -&gt; wurde überarbeitet</a:t>
            </a:r>
          </a:p>
          <a:p>
            <a:pPr>
              <a:spcBef>
                <a:spcPts val="600"/>
              </a:spcBef>
            </a:pPr>
            <a:r>
              <a:rPr lang="de-DE" sz="2200" dirty="0"/>
              <a:t>LB7: Festigkeitslehre (optional, ca. 16 Std.) -&gt; wurde überarbeitet</a:t>
            </a:r>
          </a:p>
          <a:p>
            <a:pPr>
              <a:spcBef>
                <a:spcPts val="600"/>
              </a:spcBef>
            </a:pPr>
            <a:r>
              <a:rPr lang="de-DE" sz="2200" dirty="0"/>
              <a:t>LB8: Fachwerke (optional, ca. 16 Std.) -&gt; wurde geringfügig überarbeitet</a:t>
            </a:r>
          </a:p>
          <a:p>
            <a:pPr>
              <a:spcBef>
                <a:spcPts val="600"/>
              </a:spcBef>
            </a:pPr>
            <a:r>
              <a:rPr lang="de-DE" sz="2200" dirty="0"/>
              <a:t>LB9: Modellbildung (optional, ca. 16 Std.) -&gt; wurde überarbeitet</a:t>
            </a:r>
          </a:p>
          <a:p>
            <a:pPr>
              <a:spcBef>
                <a:spcPts val="600"/>
              </a:spcBef>
            </a:pPr>
            <a:r>
              <a:rPr lang="de-DE" sz="2200" b="1" dirty="0">
                <a:solidFill>
                  <a:srgbClr val="FF0000"/>
                </a:solidFill>
              </a:rPr>
              <a:t>LB10: Vertiefende kompetenzorientierte Projektarbeit (ca. 20 Std.) -&gt; neu erarbeitet</a:t>
            </a:r>
            <a:endParaRPr lang="de-DE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86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09790-2573-8B69-80F2-9B1FA7A34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098DB-CDC6-5B5D-3AF9-D5753ACD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9ACA7B-5E78-D830-5568-5A8BE89A81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endParaRPr lang="de-DE" sz="2200" b="1" dirty="0">
              <a:solidFill>
                <a:srgbClr val="FF0000"/>
              </a:solidFill>
            </a:endParaRPr>
          </a:p>
          <a:p>
            <a:r>
              <a:rPr lang="de-DE" sz="2400" b="1" dirty="0">
                <a:solidFill>
                  <a:srgbClr val="FF0000"/>
                </a:solidFill>
              </a:rPr>
              <a:t>Bewährte Aufteilung der Lernbereiche in Pflicht- und Wahlmodule.</a:t>
            </a:r>
          </a:p>
          <a:p>
            <a:r>
              <a:rPr lang="de-DE" sz="2400" b="1" dirty="0">
                <a:solidFill>
                  <a:srgbClr val="FF0000"/>
                </a:solidFill>
              </a:rPr>
              <a:t>In Jahrgangsstufe 13 sind neben den verpflichtenden Lernbereichen (LB1 und LB10) noch drei weitere Module zu wählen.</a:t>
            </a:r>
          </a:p>
          <a:p>
            <a:r>
              <a:rPr lang="de-DE" sz="2400" b="1" dirty="0"/>
              <a:t>Die angegeben Stundenzahlen dienen als Unterstützung der zeitlichen Planung und sind nicht verbindlich.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493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7978C-A3DE-F4B0-F568-5C1FB4793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D4A0F-CC4C-A7E6-D1CB-30A278C0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13 – Lernbereich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5287DC-77CD-C2D1-66F0-F3D8F665B82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lnSpcReduction="10000"/>
          </a:bodyPr>
          <a:lstStyle>
            <a:defPPr>
              <a:defRPr lang="de-DE"/>
            </a:defPPr>
          </a:lstStyle>
          <a:p>
            <a:r>
              <a:rPr lang="de-DE" sz="2400" b="1" dirty="0"/>
              <a:t>Inhalte zum Lernbereich „Lernen über KI – vertieft“</a:t>
            </a:r>
          </a:p>
          <a:p>
            <a:endParaRPr lang="de-DE" sz="2400" dirty="0"/>
          </a:p>
          <a:p>
            <a:r>
              <a:rPr lang="de-DE" sz="2400" dirty="0"/>
              <a:t>Vorgehen ähnlich zu Jahrgangsstufe 12 nur mit </a:t>
            </a:r>
            <a:r>
              <a:rPr lang="de-DE" sz="2400" u="sng" dirty="0"/>
              <a:t>anderem Algorithmus</a:t>
            </a:r>
            <a:r>
              <a:rPr lang="de-DE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/>
              <a:t>Wahl</a:t>
            </a:r>
            <a:r>
              <a:rPr lang="de-DE" sz="2400" dirty="0"/>
              <a:t> eines weiteren Algorithmus </a:t>
            </a:r>
            <a:br>
              <a:rPr lang="de-DE" sz="2400" dirty="0"/>
            </a:br>
            <a:r>
              <a:rPr lang="de-DE" sz="2400" dirty="0"/>
              <a:t>(z.B. k-nächste-Nachbarn, Entscheidungsbaum, </a:t>
            </a:r>
            <a:r>
              <a:rPr lang="de-DE" sz="2400" b="1" dirty="0"/>
              <a:t>k-</a:t>
            </a:r>
            <a:r>
              <a:rPr lang="de-DE" sz="2400" b="1" dirty="0" err="1"/>
              <a:t>means</a:t>
            </a:r>
            <a:r>
              <a:rPr lang="de-DE" sz="2400" b="1" dirty="0"/>
              <a:t>-</a:t>
            </a:r>
            <a:r>
              <a:rPr lang="de-DE" sz="2400" b="1" dirty="0" err="1"/>
              <a:t>clustering</a:t>
            </a:r>
            <a:r>
              <a:rPr lang="de-DE" sz="2400" dirty="0"/>
              <a:t>, …)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Implementierung mit Hilfe eines Frameworks in einer Programmiersprache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Zuverlässigkeit der Ergebnisse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Erstellung einfacher Programme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391279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A32CE-1C08-73F1-3D16-8770A90AB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E2626-6734-8D0B-E6AF-34DC4A58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13 – Lernbereich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195A4-7868-E9EF-D64F-09D59AB7079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4095345"/>
          </a:xfrm>
        </p:spPr>
        <p:txBody>
          <a:bodyPr rtlCol="0">
            <a:normAutofit fontScale="77500" lnSpcReduction="20000"/>
          </a:bodyPr>
          <a:lstStyle>
            <a:defPPr>
              <a:defRPr lang="de-DE"/>
            </a:defPPr>
          </a:lstStyle>
          <a:p>
            <a:r>
              <a:rPr lang="de-DE" sz="2900" b="1" dirty="0"/>
              <a:t>Inhalte zum Lernbereich „Netzwerktechnik“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Anforderungen und Ziele (z. B. Lastverbund, Ressourcenverbund, Kommunikationsverbund, Verfügbarkeitsverbund, Steuerungsverbund)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Netzwerktopologien (Stern-, Maschen- und Busstruktur), Netzwerkkomponenten (Switch, Router), Aufbau eines LAN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vereinfachtes Schichtenmodell und Protokolle: Netzzugangsschicht (z. B. Ethernet), Internetschicht (z. B. IP), Transportschicht (z. B. TCP), Anwendungsschicht (z. B. HTTP, FTP), Datenübertragung und Datenkommunikation im Schichtenmodell, IP- und MAC-Adresse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Rechneradressierung (z. B. IPv4), IP-Adressen in privaten und öffentlichen Rechnernetzen, Subnetze, Kommunikation zwischen Rechnernetzen (z. B. mithilfe von NAT)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Paket- und </a:t>
            </a:r>
            <a:r>
              <a:rPr lang="de-DE" sz="2400" dirty="0" err="1"/>
              <a:t>Dienstefilterung</a:t>
            </a:r>
            <a:r>
              <a:rPr lang="de-DE" sz="2400" dirty="0"/>
              <a:t> (z. B. Portfreigaben, Firewall), Datenverschlüsselung, sichere Datenübertragung im Netz (z. B. HTTPS, WPA, VPN)</a:t>
            </a:r>
          </a:p>
        </p:txBody>
      </p:sp>
    </p:spTree>
    <p:extLst>
      <p:ext uri="{BB962C8B-B14F-4D97-AF65-F5344CB8AC3E}">
        <p14:creationId xmlns:p14="http://schemas.microsoft.com/office/powerpoint/2010/main" val="10368635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72535-D6EA-FECA-AB9A-FCE8FBAB2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05123-9B11-7169-19E9-2E72C547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13 – Lernbereich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3FA66F-A0DC-9068-9BB9-60FFEC936A1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fontScale="85000" lnSpcReduction="20000"/>
          </a:bodyPr>
          <a:lstStyle>
            <a:defPPr>
              <a:defRPr lang="de-DE"/>
            </a:defPPr>
          </a:lstStyle>
          <a:p>
            <a:r>
              <a:rPr lang="de-DE" sz="2600" b="1" dirty="0"/>
              <a:t>Inhalte zum Lernbereich „Mechatronik“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Blockschaltbilder mechatronischer Systeme, Aufgaben von Sensoren, Aktoren, Wandlern, Schnittstellen und Verarbeitungseinheiten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Sensoren und zugehörige Wandler und Schnittstellen für die Erfassung physikalischer Größen (z. B. Spannung, Temperatur)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Aktoren, Wandler und Schnittstellen (z. B. Relais, Motoren)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Schnittstelle Mensch und Maschine (z. B. Taster, Tastaturansteuerung, Display-Ansteuerung)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Verarbeitungseinheiten und deren Programmierung, Regelungs- oder Steuerungsfunktion (z. B. Temperaturregelung, Ampelsteuerung)</a:t>
            </a:r>
          </a:p>
        </p:txBody>
      </p:sp>
    </p:spTree>
    <p:extLst>
      <p:ext uri="{BB962C8B-B14F-4D97-AF65-F5344CB8AC3E}">
        <p14:creationId xmlns:p14="http://schemas.microsoft.com/office/powerpoint/2010/main" val="31265977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CC2B5-33A1-CF4B-8DC0-6962C5B35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F3642-3769-37A3-7030-B51CD086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13 – Lernbereich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BAA57-55B0-D897-240D-D780125E98A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fontScale="85000" lnSpcReduction="20000"/>
          </a:bodyPr>
          <a:lstStyle>
            <a:defPPr>
              <a:defRPr lang="de-DE"/>
            </a:defPPr>
          </a:lstStyle>
          <a:p>
            <a:r>
              <a:rPr lang="de-DE" sz="2600" b="1" dirty="0"/>
              <a:t>Inhalte zum Lernbereich „Regelungstechnik“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Definition von Steuerung und Regelung, Darstellung von Regelkreisen (z. B. Heizungsregelung), Sprungfunktionen und Sprungantworten (nur qualitativ) von einfachen und zusammengesetzten Regelkreisgliedern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einfache Regelkreisglieder (P, I, D, T) und deren Kombinationen (u. a. PI, PID)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Analyse von Regelstrecken und Parameter von Reglern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Simulation von Regelkreisen auch mittels spezieller Software, Optimierung und Dokumentation von Regelkreisen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Eigenschaften von Regelkreisen (z. B. Stabilität, Regelgüte, Führungsverhalten, Störungsverhalten)</a:t>
            </a:r>
          </a:p>
        </p:txBody>
      </p:sp>
    </p:spTree>
    <p:extLst>
      <p:ext uri="{BB962C8B-B14F-4D97-AF65-F5344CB8AC3E}">
        <p14:creationId xmlns:p14="http://schemas.microsoft.com/office/powerpoint/2010/main" val="27266807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C1067-373C-A982-54B9-7512EE5BD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92672-70A0-76D9-B6CB-48A2E5E6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13 – Lernbereich 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DA2805-5EC4-23F2-0841-54A0F5C50ED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fontScale="92500" lnSpcReduction="20000"/>
          </a:bodyPr>
          <a:lstStyle>
            <a:defPPr>
              <a:defRPr lang="de-DE"/>
            </a:defPPr>
          </a:lstStyle>
          <a:p>
            <a:r>
              <a:rPr lang="de-DE" sz="2600" b="1" dirty="0"/>
              <a:t>Inhalte zum Lernbereich „Elektrotechnik – Wechselstromtechnik“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Kenngrößen einer Wechselspannung (u. a. Amplitude, Periodendauer, Frequenz, Effektivwert), Phasenverschiebung zwischen Spannung und Stromstärke bei Widerstand, Spule und Kondensator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Wirkwiderstand, Blindwiderstand, Scheinwiderstand, Berechnungen in Reihen- (Spannungs- und Widerstandsdreieck) und Parallelschaltungen (Strom- und Leitwertdreieck)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Hochpass, Tiefpass, </a:t>
            </a:r>
            <a:r>
              <a:rPr lang="de-DE" sz="2400" dirty="0" err="1"/>
              <a:t>Bandpass</a:t>
            </a:r>
            <a:r>
              <a:rPr lang="de-DE" sz="2400" dirty="0"/>
              <a:t> aus unterschiedlichen RLC-Schaltungen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Wirkleistung, Blindleistung, Scheinleistung, Blindleistungskompensation</a:t>
            </a:r>
          </a:p>
        </p:txBody>
      </p:sp>
    </p:spTree>
    <p:extLst>
      <p:ext uri="{BB962C8B-B14F-4D97-AF65-F5344CB8AC3E}">
        <p14:creationId xmlns:p14="http://schemas.microsoft.com/office/powerpoint/2010/main" val="11609860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5821D-FFCD-DC3B-92B2-9A0727470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6DAA0-0928-AA31-92CD-D83B9B50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13 – Lernbereich 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ECB515-DEF5-4A88-9A0D-5D6FDAD764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fontScale="85000" lnSpcReduction="20000"/>
          </a:bodyPr>
          <a:lstStyle>
            <a:defPPr>
              <a:defRPr lang="de-DE"/>
            </a:defPPr>
          </a:lstStyle>
          <a:p>
            <a:r>
              <a:rPr lang="de-DE" sz="2600" b="1" dirty="0"/>
              <a:t>Inhalte zum Lernbereich „Bautechnik und Gestaltung“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Baukonstruktionen (z. B. Metallbau, Holzbau, Massivbau), Baustile (z. B. Romanik, Gotik, Renaissance), moderne Baugestaltungen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ständige und veränderliche Einwirkungen (z. B. Lasten, Beanspruchungen, Zug und Druck, Schubspannungen als Folge von Witterungseinflüssen, Bauschäden, Korrosionsschutz)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Bauphasen und Bauplanung bei einfachen Bauvorhaben (z. B. Carports, Fertiggaragen, Terrassen), Bauorganisation und Bauablaufplanungen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ausgewählte Baustoffe (z. B. Ziegel, Beton, Holz, Stahl, Verbundstoffe, Materialien zur Dämmung, technische Anforderungen an Farben), Form folgt Funktion im Unterschied zu Funktion folgt Form, Nachhaltigkeit</a:t>
            </a:r>
          </a:p>
        </p:txBody>
      </p:sp>
    </p:spTree>
    <p:extLst>
      <p:ext uri="{BB962C8B-B14F-4D97-AF65-F5344CB8AC3E}">
        <p14:creationId xmlns:p14="http://schemas.microsoft.com/office/powerpoint/2010/main" val="4769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DAC53-B3BF-630E-684E-3BE044CE6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5A2FE37-729A-C619-BDDC-84801558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Einführung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EE757F4-D816-B65D-A9DB-35E46737A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B6E5BF4D-099F-B643-E6BF-0777A97B6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5D7FB477-B11B-BF42-B1EF-D78B39DE6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2D321DED-C19D-E922-B459-0EE5F5A5A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63933CE4-7F33-96FF-E732-53E349F27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666" y="548420"/>
            <a:ext cx="7333885" cy="385732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8BCE792-D2FD-1865-D842-D862FB30E0B0}"/>
              </a:ext>
            </a:extLst>
          </p:cNvPr>
          <p:cNvSpPr txBox="1"/>
          <p:nvPr/>
        </p:nvSpPr>
        <p:spPr>
          <a:xfrm>
            <a:off x="3914666" y="4987296"/>
            <a:ext cx="68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Nach erfolgter Bewerbung erfolgt die Einschreibung </a:t>
            </a:r>
            <a:r>
              <a:rPr lang="de-DE" b="1" dirty="0">
                <a:solidFill>
                  <a:schemeClr val="bg1"/>
                </a:solidFill>
              </a:rPr>
              <a:t>automatisiert</a:t>
            </a:r>
            <a:r>
              <a:rPr lang="de-DE" dirty="0">
                <a:solidFill>
                  <a:schemeClr val="bg1"/>
                </a:solidFill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692454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97B7C-D95F-4923-F87B-EA7127475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A9BBB-F189-4B41-3551-2640E634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13 – Lernbereich 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E3841C-9C9E-A7DF-9185-A40BDF45F1E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fontScale="92500" lnSpcReduction="20000"/>
          </a:bodyPr>
          <a:lstStyle>
            <a:defPPr>
              <a:defRPr lang="de-DE"/>
            </a:defPPr>
          </a:lstStyle>
          <a:p>
            <a:r>
              <a:rPr lang="de-DE" sz="2600" b="1" dirty="0"/>
              <a:t>Inhalte zum Lernbereich „Festigkeitslehre“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mindestens zwei Beanspruchungsarten (Zug/Druck, Biegung, Torsion, Knickung, Scherung)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Schubspannung, Scherfestigkeit, Blechbearbeitung (z. B. Stanzen)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Normalkraft-, Querkraft- und </a:t>
            </a:r>
            <a:r>
              <a:rPr lang="de-DE" sz="2400" dirty="0" err="1"/>
              <a:t>Biegemomentenverlauf</a:t>
            </a:r>
            <a:r>
              <a:rPr lang="de-DE" sz="2400" dirty="0"/>
              <a:t> durch Einzelkräfte, Momente und konstante Streckenlasten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Biegegleichung, Biegespannung, Flächenträgheitsmoment, Widerstandsmoment, genormte Profile (z. B. U-Profil, C-Profil) sowie einfache Querschnitte, Verwendung von Tabellenwerken</a:t>
            </a:r>
          </a:p>
        </p:txBody>
      </p:sp>
    </p:spTree>
    <p:extLst>
      <p:ext uri="{BB962C8B-B14F-4D97-AF65-F5344CB8AC3E}">
        <p14:creationId xmlns:p14="http://schemas.microsoft.com/office/powerpoint/2010/main" val="10750593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61405-9A48-6BBD-CD5C-0A923D0A5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D7A6B-F98D-5178-05E8-08D0BCB5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13 – Lernbereich 8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1A2F75-E6A5-F634-0304-9E005320D93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fontScale="92500" lnSpcReduction="10000"/>
          </a:bodyPr>
          <a:lstStyle>
            <a:defPPr>
              <a:defRPr lang="de-DE"/>
            </a:defPPr>
          </a:lstStyle>
          <a:p>
            <a:r>
              <a:rPr lang="de-DE" sz="2600" b="1" dirty="0"/>
              <a:t>Inhalte zum Lernbereich „Fachwerke“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Modell des idealen ebenen Fachwerks mit einfachem Aufbau, Stäbe und Knoten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Nullstäbe, Zugstäbe, Druckstäbe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Abzählkriterium, Bildungsgesetze und </a:t>
            </a:r>
            <a:r>
              <a:rPr lang="de-DE" sz="2400" dirty="0" err="1"/>
              <a:t>Polplan</a:t>
            </a:r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Knotenpunktverfahren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 err="1"/>
              <a:t>Ritter'sches</a:t>
            </a:r>
            <a:r>
              <a:rPr lang="de-DE" sz="2400" dirty="0"/>
              <a:t> Schnittverfahren bei Fachwerken mit nicht einfachem Aufbau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Fachwerkkonstruktionen in der Praxis</a:t>
            </a:r>
          </a:p>
        </p:txBody>
      </p:sp>
    </p:spTree>
    <p:extLst>
      <p:ext uri="{BB962C8B-B14F-4D97-AF65-F5344CB8AC3E}">
        <p14:creationId xmlns:p14="http://schemas.microsoft.com/office/powerpoint/2010/main" val="34050893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502CC-781C-1618-9879-2EBF820D5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CF9A1-5CD4-FAC7-4AC4-32F84CC6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13 – Lernbereich 9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1C2F45-1D5E-E29E-2A5E-9CB229EBF4B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4177139"/>
          </a:xfrm>
        </p:spPr>
        <p:txBody>
          <a:bodyPr rtlCol="0">
            <a:normAutofit fontScale="85000" lnSpcReduction="20000"/>
          </a:bodyPr>
          <a:lstStyle>
            <a:defPPr>
              <a:defRPr lang="de-DE"/>
            </a:defPPr>
          </a:lstStyle>
          <a:p>
            <a:r>
              <a:rPr lang="de-DE" sz="2600" b="1" dirty="0"/>
              <a:t>Inhalte zum Lernbereich „Modellbildung“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Grenzen der Analyse realer diskreter und dynamischer Prozesse bzw. Systeme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7-Schritte-Methode: Analyse realer Systeme, Problembeschreibung, Wortmodell, Wirkungsplan, Flussdiagramm, Simulation, Modelltest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grundlegende Modelltypen: linear, quadratisch, exponentiell, harmonisch schwingend, logistisch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Modelldarstellungen (Kausaldiagramm, Flussdiagramm), grafische Darstellung, Fallbeispiele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Grundlagen der modellhaften Abbildung einfacher realer dynamischer oder diskreter Prozesse bzw. Systeme, eigene Entwicklung einfacher Modelle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Simulation der Modelle mithilfe geeigneter Software, System-Dynamic-Notation, Gültigkeitsprüfung nach Struktur, Verhalten, Empirik und Anwendung</a:t>
            </a:r>
          </a:p>
        </p:txBody>
      </p:sp>
    </p:spTree>
    <p:extLst>
      <p:ext uri="{BB962C8B-B14F-4D97-AF65-F5344CB8AC3E}">
        <p14:creationId xmlns:p14="http://schemas.microsoft.com/office/powerpoint/2010/main" val="7045925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AF73E-C259-91F3-D46B-66EF7BBC5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9B499-D91D-CECC-508B-C553A76C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FOS 13 – Lernbereich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5E0D88-A5DC-9FCD-B40F-812A3865347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fontScale="92500" lnSpcReduction="20000"/>
          </a:bodyPr>
          <a:lstStyle>
            <a:defPPr>
              <a:defRPr lang="de-DE"/>
            </a:defPPr>
          </a:lstStyle>
          <a:p>
            <a:r>
              <a:rPr lang="de-DE" sz="2600" b="1" dirty="0"/>
              <a:t>Inhalte zum Lernbereich „Vertiefende kompetenzorientierte Projektarbeit“</a:t>
            </a:r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Projektentstehung und Projektmanagement (z. B. Themenfindung, Rollen- und Aufgabenverteilung, Ablaufplan, Meilensteine, Zielformulierung), Projektphasenmodell (z. B. Spiralmodell), Feedback-Runden, Zwischenreflexion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Durchführung und mehrstufige Dokumentation (z. B. Lastenheft, Pflichtenheft, Systemdarstellung, analoge oder digitale Projektdokumentation, Portfolio)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Präsentation (z. B. Projekttag, (digitale) Ausstellung, Vortragsreihe, wissenschaftliche Plakate)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Projektabschluss mit kritischer Selbstreflexion und konstruktivem Feedback</a:t>
            </a:r>
          </a:p>
        </p:txBody>
      </p:sp>
    </p:spTree>
    <p:extLst>
      <p:ext uri="{BB962C8B-B14F-4D97-AF65-F5344CB8AC3E}">
        <p14:creationId xmlns:p14="http://schemas.microsoft.com/office/powerpoint/2010/main" val="42652125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6BBE5-D65A-D657-E946-BEA6BCB48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E9268-0AC8-C69D-A950-DC3089B5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BOS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59E04-8C8D-5A8B-AA3C-3EFBE74CCA5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r>
              <a:rPr lang="de-DE" sz="2400" b="1" dirty="0"/>
              <a:t>Identisch zum Lehrplan der FOS 10 mit den unten stehenden Neuerungen</a:t>
            </a:r>
          </a:p>
          <a:p>
            <a:endParaRPr lang="de-DE" sz="2400" dirty="0"/>
          </a:p>
          <a:p>
            <a:r>
              <a:rPr lang="de-DE" sz="2400" b="1" dirty="0">
                <a:solidFill>
                  <a:srgbClr val="FF0000"/>
                </a:solidFill>
              </a:rPr>
              <a:t>LB7: Informationstechnik-Grundlagen (optional) </a:t>
            </a:r>
            <a:r>
              <a:rPr lang="de-DE" sz="2400" dirty="0"/>
              <a:t>-&gt; wurde überarbeitet</a:t>
            </a:r>
          </a:p>
          <a:p>
            <a:r>
              <a:rPr lang="de-DE" sz="2400" b="1" dirty="0">
                <a:solidFill>
                  <a:srgbClr val="FF0000"/>
                </a:solidFill>
              </a:rPr>
              <a:t>LB8: Arbeiten und Lernen mit KI – unplugged (optional) </a:t>
            </a:r>
            <a:r>
              <a:rPr lang="de-DE" sz="2400" dirty="0"/>
              <a:t>-&gt; neu erarbeitet</a:t>
            </a:r>
          </a:p>
          <a:p>
            <a:pPr rtl="0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5918974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25C59-453E-9AFA-26C3-1DCC7876D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E7B9B-3BF3-0C1B-0708-D2FCBA61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BOS 12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258B8-3B94-6B00-EDEF-151BCA5BD8E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 fontScale="92500" lnSpcReduction="10000"/>
          </a:bodyPr>
          <a:lstStyle>
            <a:defPPr>
              <a:defRPr lang="de-DE"/>
            </a:defPPr>
          </a:lstStyle>
          <a:p>
            <a:pPr>
              <a:spcBef>
                <a:spcPts val="600"/>
              </a:spcBef>
            </a:pPr>
            <a:r>
              <a:rPr lang="de-DE" sz="2200" b="1" dirty="0">
                <a:solidFill>
                  <a:srgbClr val="FF0000"/>
                </a:solidFill>
              </a:rPr>
              <a:t>LB1: Informatik - Grundlagen der Programmierung (ca. 12 Std.) -&gt; neu erarbeitet</a:t>
            </a:r>
            <a:endParaRPr lang="de-DE" sz="26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de-DE" sz="2200" b="1" dirty="0">
                <a:solidFill>
                  <a:srgbClr val="FF0000"/>
                </a:solidFill>
              </a:rPr>
              <a:t>LB2a: Arbeiten und Lernen mit KI (ca. 12 Std.) -&gt; neu erarbeitet</a:t>
            </a:r>
          </a:p>
          <a:p>
            <a:pPr>
              <a:spcBef>
                <a:spcPts val="600"/>
              </a:spcBef>
            </a:pPr>
            <a:r>
              <a:rPr lang="de-DE" sz="2200" b="1" dirty="0">
                <a:solidFill>
                  <a:srgbClr val="FF0000"/>
                </a:solidFill>
              </a:rPr>
              <a:t>LB2b: Lernen über KI - Grundlagen (ca. 16 Std.) -&gt; neu erarbeitet</a:t>
            </a:r>
            <a:endParaRPr lang="de-DE" sz="26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de-DE" sz="2200" b="1" dirty="0"/>
              <a:t>LB3a: Grundlagen Thermodynamik (ca. 16 Std.) -&gt; geringfügig überarbeitet</a:t>
            </a:r>
            <a:endParaRPr lang="de-DE" sz="2600" b="1" dirty="0"/>
          </a:p>
          <a:p>
            <a:pPr>
              <a:spcBef>
                <a:spcPts val="600"/>
              </a:spcBef>
            </a:pPr>
            <a:r>
              <a:rPr lang="de-DE" sz="2200" dirty="0"/>
              <a:t>LB3b: Kreisprozesse (optional, ca. 12 Std.) -&gt; wurde überarbeitet (gekürzt)</a:t>
            </a:r>
            <a:endParaRPr lang="de-DE" sz="2600" dirty="0"/>
          </a:p>
          <a:p>
            <a:pPr>
              <a:spcBef>
                <a:spcPts val="600"/>
              </a:spcBef>
            </a:pPr>
            <a:r>
              <a:rPr lang="de-DE" sz="2200" dirty="0"/>
              <a:t>LB4a: Energietechnik (optional, ca. 12 Std.) -&gt; wurde überarbeitet</a:t>
            </a:r>
            <a:endParaRPr lang="de-DE" sz="2600" dirty="0"/>
          </a:p>
          <a:p>
            <a:pPr>
              <a:spcBef>
                <a:spcPts val="600"/>
              </a:spcBef>
            </a:pPr>
            <a:r>
              <a:rPr lang="de-DE" sz="2200" dirty="0"/>
              <a:t>LB4b: Regenerative Energie (optional, ca. 12 Std.) -&gt; wurde überarbeitet</a:t>
            </a:r>
            <a:endParaRPr lang="de-DE" sz="2600" dirty="0"/>
          </a:p>
          <a:p>
            <a:pPr>
              <a:spcBef>
                <a:spcPts val="600"/>
              </a:spcBef>
            </a:pPr>
            <a:r>
              <a:rPr lang="de-DE" sz="2200" dirty="0"/>
              <a:t>LB5: Technische Mechanik (optional, ca. 12 Std.) –&gt; wurde überarbeitet (gekürzt)</a:t>
            </a:r>
            <a:endParaRPr lang="de-DE" sz="2600" dirty="0"/>
          </a:p>
          <a:p>
            <a:pPr>
              <a:spcBef>
                <a:spcPts val="600"/>
              </a:spcBef>
            </a:pPr>
            <a:r>
              <a:rPr lang="de-DE" sz="2200" dirty="0"/>
              <a:t>LB6: Umwelttechnik (optional, ca. 12 Std.) -&gt; wurde überarbeitet</a:t>
            </a:r>
            <a:endParaRPr lang="de-DE" sz="2600" dirty="0"/>
          </a:p>
          <a:p>
            <a:pPr>
              <a:spcBef>
                <a:spcPts val="600"/>
              </a:spcBef>
            </a:pPr>
            <a:r>
              <a:rPr lang="de-DE" sz="2200" dirty="0"/>
              <a:t>LB7: ET Elektronische Bauelemente (optional, ca. 12 Std.) -&gt; wurde überarbeitet</a:t>
            </a:r>
            <a:endParaRPr lang="de-DE" sz="2600" dirty="0"/>
          </a:p>
          <a:p>
            <a:pPr>
              <a:spcBef>
                <a:spcPts val="600"/>
              </a:spcBef>
            </a:pPr>
            <a:r>
              <a:rPr lang="de-DE" sz="2200" dirty="0"/>
              <a:t>LB8: Moderne Werkstoffe (optional, ca. 12 Std.) -&gt; wurde überarbeitet</a:t>
            </a:r>
            <a:endParaRPr lang="de-DE" sz="2600" dirty="0"/>
          </a:p>
          <a:p>
            <a:pPr>
              <a:spcBef>
                <a:spcPts val="600"/>
              </a:spcBef>
            </a:pPr>
            <a:r>
              <a:rPr lang="de-DE" sz="2200" b="1" dirty="0">
                <a:solidFill>
                  <a:srgbClr val="FF0000"/>
                </a:solidFill>
              </a:rPr>
              <a:t>LB9: Kompetenzorientierte Projektarbeit (ca. 16 Std.) -&gt; neu erarbeitet</a:t>
            </a:r>
            <a:endParaRPr lang="de-DE" sz="28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20423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7C917-5187-01A8-FDD2-0A383ED7A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A1CD5-3C86-1115-364D-3DB121F1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BOS 12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427D5-9C2B-D0E2-DAF3-E34582F685D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endParaRPr lang="de-DE" sz="2200" b="1" dirty="0">
              <a:solidFill>
                <a:srgbClr val="FF0000"/>
              </a:solidFill>
            </a:endParaRPr>
          </a:p>
          <a:p>
            <a:r>
              <a:rPr lang="de-DE" sz="2400" b="1" dirty="0">
                <a:solidFill>
                  <a:srgbClr val="FF0000"/>
                </a:solidFill>
              </a:rPr>
              <a:t>Bewährte Aufteilung der Lernbereiche in Pflicht- und Wahlmodule.</a:t>
            </a:r>
          </a:p>
          <a:p>
            <a:r>
              <a:rPr lang="de-DE" sz="2400" b="1" dirty="0">
                <a:solidFill>
                  <a:srgbClr val="FF0000"/>
                </a:solidFill>
              </a:rPr>
              <a:t>In Jahrgangsstufe 12 ist neben den verpflichtenden Lernbereichen (LB1, LB2a, LB2b, LB3a und LB9) noch ein weiteres Modul zu wählen.</a:t>
            </a:r>
          </a:p>
          <a:p>
            <a:r>
              <a:rPr lang="de-DE" sz="2400" b="1" dirty="0"/>
              <a:t>Die angegeben Stundenzahlen dienen als Unterstützung der zeitlichen Planung und sind nicht verbindlich.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8915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66418-733E-05D9-1C1F-DA68AFFA2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FC548B-ACEE-E267-DBB1-680359B87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BOS 13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2804D5-8AC0-CCD8-2CE1-6FDA35290CA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02732"/>
            <a:ext cx="10932917" cy="3871263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endParaRPr lang="de-DE" sz="2400" b="1" dirty="0"/>
          </a:p>
          <a:p>
            <a:r>
              <a:rPr lang="de-DE" sz="2400" b="1" dirty="0"/>
              <a:t>Identisch zum Lehrplan der FOS 13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830117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66418-733E-05D9-1C1F-DA68AFFA2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FC548B-ACEE-E267-DBB1-680359B87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Zusammenschau der Unterstützungsangebote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204B63B-AD2B-416E-A688-3F7D0EEFFCC6}"/>
              </a:ext>
            </a:extLst>
          </p:cNvPr>
          <p:cNvSpPr txBox="1"/>
          <p:nvPr/>
        </p:nvSpPr>
        <p:spPr>
          <a:xfrm>
            <a:off x="871369" y="2782669"/>
            <a:ext cx="2495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Selbstlernkurse für alle Jahrgangsstufen über die ALP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9F3FDD8-57E1-4A41-9517-65B1AEEE2A2B}"/>
              </a:ext>
            </a:extLst>
          </p:cNvPr>
          <p:cNvSpPr txBox="1"/>
          <p:nvPr/>
        </p:nvSpPr>
        <p:spPr>
          <a:xfrm>
            <a:off x="4568974" y="3353589"/>
            <a:ext cx="4986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Bayernweiter </a:t>
            </a:r>
            <a:r>
              <a:rPr lang="de-DE" sz="1800" b="1" dirty="0" err="1">
                <a:solidFill>
                  <a:schemeClr val="bg1"/>
                </a:solidFill>
              </a:rPr>
              <a:t>Mebis</a:t>
            </a:r>
            <a:r>
              <a:rPr lang="de-DE" sz="1800" b="1" dirty="0">
                <a:solidFill>
                  <a:schemeClr val="bg1"/>
                </a:solidFill>
              </a:rPr>
              <a:t>-Kurs für alle Lehrkräfte mit Austauschmöglichkeiten</a:t>
            </a:r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54AA015-D9A7-4F42-B78E-D39E697771DD}"/>
              </a:ext>
            </a:extLst>
          </p:cNvPr>
          <p:cNvSpPr txBox="1"/>
          <p:nvPr/>
        </p:nvSpPr>
        <p:spPr>
          <a:xfrm>
            <a:off x="871369" y="466317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Präsenzveranstaltungen pro MB-Bezirk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06A8D43-9399-4201-A5CC-D3DC848121A9}"/>
              </a:ext>
            </a:extLst>
          </p:cNvPr>
          <p:cNvSpPr txBox="1"/>
          <p:nvPr/>
        </p:nvSpPr>
        <p:spPr>
          <a:xfrm>
            <a:off x="5601148" y="5211452"/>
            <a:ext cx="4916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Angebote externer Anbieter (momentan FAU)</a:t>
            </a:r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E8A8D8D-F0CF-4B94-B68A-261CA4D9DBED}"/>
              </a:ext>
            </a:extLst>
          </p:cNvPr>
          <p:cNvSpPr txBox="1"/>
          <p:nvPr/>
        </p:nvSpPr>
        <p:spPr>
          <a:xfrm>
            <a:off x="767379" y="5980718"/>
            <a:ext cx="5328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Unterstützungsangebot für Systembetreuungen</a:t>
            </a:r>
            <a:endParaRPr lang="de-DE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7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Wir haben den aktuellen Stand beleuchtet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Mit Selbstlernkursen, regionalen Lehrerfortbildungen und einem kollegialen Austausch  wollen wir das neue Fach gemeinsam gestalten.</a:t>
            </a:r>
          </a:p>
          <a:p>
            <a:pPr rtl="0"/>
            <a:r>
              <a:rPr lang="de-DE" dirty="0"/>
              <a:t>Für Ihre persönlichen Fragen folgen Sie jetzt bitte dem LINK (Teilnahme freiwillig):</a:t>
            </a:r>
            <a:br>
              <a:rPr lang="de-DE" dirty="0"/>
            </a:br>
            <a:endParaRPr lang="de-DE" dirty="0"/>
          </a:p>
          <a:p>
            <a:r>
              <a:rPr lang="de-DE" dirty="0"/>
              <a:t>https://bycs.link/oYh3cS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C8BED2-33A4-643E-4C06-C8A95073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283" y="2252310"/>
            <a:ext cx="2581635" cy="2524477"/>
          </a:xfrm>
          <a:prstGeom prst="rect">
            <a:avLst/>
          </a:prstGeom>
        </p:spPr>
      </p:pic>
      <p:sp>
        <p:nvSpPr>
          <p:cNvPr id="8" name="Bildplatzhalter 7">
            <a:extLst>
              <a:ext uri="{FF2B5EF4-FFF2-40B4-BE49-F238E27FC236}">
                <a16:creationId xmlns:a16="http://schemas.microsoft.com/office/drawing/2014/main" id="{3E1B3AB3-5ED3-C7E6-7D58-0DAA8CE18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67678-8DD1-5426-D4F6-4A7F3A4B8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5BB9A5B-B810-430A-61B7-F3947384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Einführung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9A0681D-8F25-7211-3B60-E635CEC4A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8E8F1F9D-5186-718E-B262-28522B056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62FEF9CD-879C-4E35-6219-A31D60F11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3960B2E9-E504-8BA0-F5BE-38B59919A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77B4409E-8C65-9A15-7C46-1FE816051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514" y="344292"/>
            <a:ext cx="6429657" cy="549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901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de-DE"/>
            </a:defPPr>
          </a:lstStyle>
          <a:p>
            <a:pPr algn="ctr" rtl="0"/>
            <a:r>
              <a:rPr lang="de-DE" sz="5400" dirty="0"/>
              <a:t>Vielen Dank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2681275" cy="8558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Oliver Bauer</a:t>
            </a:r>
          </a:p>
          <a:p>
            <a:pPr rtl="0"/>
            <a:r>
              <a:rPr lang="de-DE" dirty="0"/>
              <a:t>Christian Zimmerer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4B53C-9F73-37C2-38C4-143574F09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F79181F-66CE-EAD2-058D-0424B549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Einführung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47CEAE9-FCE4-1B52-0626-1991FBBCF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D4D4558B-FC66-F11B-26AD-7DF5156C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A923AFFD-C984-A555-69DC-57EFD958C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C77962BA-6F89-0F8F-0A82-2DF78443B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F002D9F2-15FF-BCAC-E4BC-240A80E060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rtl="0">
              <a:buNone/>
            </a:pPr>
            <a:r>
              <a:rPr lang="de-DE" sz="2400" dirty="0"/>
              <a:t>Weitere Selbstlernkurse für Jahrgangsstufe 12 und 13 werden im Laufe der Fortbildungsoffensive freigeschaltet.</a:t>
            </a:r>
            <a:endParaRPr lang="de-DE" dirty="0"/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49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57419-637A-FF60-A535-9BB21522D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FC2407B-7200-EBBB-A3CA-7BC1B591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Einführung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FFC64AA-CB2D-7E6D-EA3A-1E9E434A53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 fontScale="92500" lnSpcReduction="10000"/>
          </a:bodyPr>
          <a:lstStyle>
            <a:defPPr>
              <a:defRPr lang="de-DE"/>
            </a:defPPr>
          </a:lstStyle>
          <a:p>
            <a:pPr marL="0" indent="0" algn="ctr" rtl="0">
              <a:buNone/>
            </a:pPr>
            <a:endParaRPr lang="de-DE" b="1" dirty="0"/>
          </a:p>
          <a:p>
            <a:pPr marL="0" indent="0" algn="ctr" rtl="0">
              <a:buNone/>
            </a:pPr>
            <a:r>
              <a:rPr lang="de-DE" sz="2400" b="1" dirty="0"/>
              <a:t>Bayernweiter </a:t>
            </a:r>
            <a:r>
              <a:rPr lang="de-DE" sz="2400" b="1" dirty="0" err="1"/>
              <a:t>ByCS</a:t>
            </a:r>
            <a:r>
              <a:rPr lang="de-DE" sz="2400" b="1" dirty="0"/>
              <a:t>-Kurs für alle Technologie-Lehrkräfte</a:t>
            </a:r>
          </a:p>
          <a:p>
            <a:pPr marL="0" indent="0" algn="ctr" rtl="0">
              <a:buNone/>
            </a:pPr>
            <a:endParaRPr lang="de-DE" sz="2400" b="1" dirty="0"/>
          </a:p>
          <a:p>
            <a:pPr marL="0" indent="0" algn="ctr">
              <a:buNone/>
            </a:pPr>
            <a:r>
              <a:rPr lang="de-DE" sz="2400" i="1" dirty="0"/>
              <a:t>Austauschforum, Fortbildungsunterlagen, exemplarisch Unterrichtsmaterialien …</a:t>
            </a:r>
          </a:p>
          <a:p>
            <a:pPr marL="0" indent="0" algn="ctr" rtl="0">
              <a:buNone/>
            </a:pPr>
            <a:br>
              <a:rPr lang="de-DE" sz="2400" b="1" dirty="0"/>
            </a:br>
            <a:r>
              <a:rPr lang="de-DE" sz="2400" dirty="0"/>
              <a:t>Die Zugangsdaten werden jeweils nach der 1. Präsenz-veranstaltung an jeder Dienststelle mitgeteilt.</a:t>
            </a:r>
            <a:br>
              <a:rPr lang="de-DE" sz="2400" dirty="0"/>
            </a:br>
            <a:endParaRPr lang="de-DE" sz="2400" dirty="0"/>
          </a:p>
          <a:p>
            <a:pPr marL="0" indent="0" algn="ctr" rtl="0">
              <a:buNone/>
            </a:pPr>
            <a:endParaRPr lang="de-DE" b="1" dirty="0"/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B111A08-C00A-7BEB-7742-46D3499D5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F708997F-531E-7D89-F48A-7F804BD2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4DA33276-C9EF-FDBF-C5A5-2BF518F27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66AE6D5C-59D6-B755-7AD2-92744239E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30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A8C8D-5406-95BF-A2BD-92694C42A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10AB902-11F6-09BE-D9B1-3346F64A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Einführung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7B38AA4-CDFA-AEE0-33F5-03A782C47A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algn="ctr" rtl="0">
              <a:buNone/>
            </a:pPr>
            <a:endParaRPr lang="de-DE" b="1" dirty="0"/>
          </a:p>
          <a:p>
            <a:pPr marL="0" indent="0" algn="ctr" rtl="0">
              <a:buNone/>
            </a:pPr>
            <a:r>
              <a:rPr lang="de-DE" sz="2400" b="1" dirty="0"/>
              <a:t>Ein kollegialer Austausch von Ideen und Materialien über die BYCS ist ausdrücklich erwünscht!</a:t>
            </a:r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CADA90D-7FA1-2A7D-378B-9D5439314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D9C42C3C-092D-A32D-49AC-3072D15AD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18ACEEF7-3FFE-C33A-C1D9-7C87F848F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7F442FB5-3A50-8045-0E22-C1340B4BB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768075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3_TF78853419_Win32" id="{73C4F1C6-D164-4434-8FDF-48F92F60FB31}" vid="{13AA8AF3-B505-4A9F-9557-DEA5A55D833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purl.org/dc/elements/1.1/"/>
    <ds:schemaRef ds:uri="http://purl.org/dc/terms/"/>
    <ds:schemaRef ds:uri="http://schemas.microsoft.com/office/2006/documentManagement/types"/>
    <ds:schemaRef ds:uri="http://schemas.microsoft.com/sharepoint/v3"/>
    <ds:schemaRef ds:uri="http://purl.org/dc/dcmitype/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infopath/2007/PartnerControls"/>
    <ds:schemaRef ds:uri="230e9df3-be65-4c73-a93b-d1236ebd677e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Geometrische Jahrespräsentation</Template>
  <TotalTime>0</TotalTime>
  <Words>4265</Words>
  <Application>Microsoft Office PowerPoint</Application>
  <PresentationFormat>Breitbild</PresentationFormat>
  <Paragraphs>491</Paragraphs>
  <Slides>60</Slides>
  <Notes>60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60</vt:i4>
      </vt:variant>
    </vt:vector>
  </HeadingPairs>
  <TitlesOfParts>
    <vt:vector size="67" baseType="lpstr">
      <vt:lpstr>Arial</vt:lpstr>
      <vt:lpstr>Calibri</vt:lpstr>
      <vt:lpstr>Franklin Gothic Book</vt:lpstr>
      <vt:lpstr>Franklin Gothic Demi</vt:lpstr>
      <vt:lpstr>Roboto</vt:lpstr>
      <vt:lpstr>Wingdings</vt:lpstr>
      <vt:lpstr>Benutzerdefiniert</vt:lpstr>
      <vt:lpstr>Planungsstand des Lehrplans KIT – AR Technik</vt:lpstr>
      <vt:lpstr>Agenda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Leitgedanken für KIT (T)</vt:lpstr>
      <vt:lpstr>Lassen wir die neuen Themen gemeinsam gedeihen</vt:lpstr>
      <vt:lpstr>FOS 10</vt:lpstr>
      <vt:lpstr>FOS 10 – Lernbereich 7</vt:lpstr>
      <vt:lpstr>FOS 10 – Lernbereich 8</vt:lpstr>
      <vt:lpstr>FOS 11</vt:lpstr>
      <vt:lpstr>FOS 11</vt:lpstr>
      <vt:lpstr>FOS 11 – Lernbereich 1</vt:lpstr>
      <vt:lpstr>FOS 11 – Lernbereich 2</vt:lpstr>
      <vt:lpstr>FOS 11 – Lernbereich 3</vt:lpstr>
      <vt:lpstr>FOS 11 – Lernbereich 4</vt:lpstr>
      <vt:lpstr>FOS 11 – Lernbereich 5</vt:lpstr>
      <vt:lpstr>FOS 11 – Lernbereich 6</vt:lpstr>
      <vt:lpstr>FOS 11 – Lernbereich 7</vt:lpstr>
      <vt:lpstr>FOS 12</vt:lpstr>
      <vt:lpstr>FOS 12</vt:lpstr>
      <vt:lpstr>FOS 12</vt:lpstr>
      <vt:lpstr>FOS 12 – Lernbereich 1</vt:lpstr>
      <vt:lpstr>FOS 12 – Lernbereich 2</vt:lpstr>
      <vt:lpstr>FOS 12 – Lernbereich 3a</vt:lpstr>
      <vt:lpstr>FOS 12 – Lernbereich 3b</vt:lpstr>
      <vt:lpstr>FOS 12 – Lernbereich 4a</vt:lpstr>
      <vt:lpstr>FOS 12 – Lernbereich 4b</vt:lpstr>
      <vt:lpstr>FOS 12 – Lernbereich 5</vt:lpstr>
      <vt:lpstr>FOS 12 – Lernbereich 6</vt:lpstr>
      <vt:lpstr>FOS 12 – Lernbereich 6</vt:lpstr>
      <vt:lpstr>FOS 12 – Lernbereich 6</vt:lpstr>
      <vt:lpstr>FOS 12 – Lernbereich 7</vt:lpstr>
      <vt:lpstr>FOS 12 – Lernbereich 8</vt:lpstr>
      <vt:lpstr>FOS 12 – Lernbereich 9</vt:lpstr>
      <vt:lpstr>FOS 13</vt:lpstr>
      <vt:lpstr>FOS 13</vt:lpstr>
      <vt:lpstr>FOS 13 – Lernbereich 1</vt:lpstr>
      <vt:lpstr>FOS 13 – Lernbereich 2</vt:lpstr>
      <vt:lpstr>FOS 13 – Lernbereich 3</vt:lpstr>
      <vt:lpstr>FOS 13 – Lernbereich 4</vt:lpstr>
      <vt:lpstr>FOS 13 – Lernbereich 5</vt:lpstr>
      <vt:lpstr>FOS 13 – Lernbereich 6</vt:lpstr>
      <vt:lpstr>FOS 13 – Lernbereich 7</vt:lpstr>
      <vt:lpstr>FOS 13 – Lernbereich 8</vt:lpstr>
      <vt:lpstr>FOS 13 – Lernbereich 9</vt:lpstr>
      <vt:lpstr>FOS 13 – Lernbereich 10</vt:lpstr>
      <vt:lpstr>BOS 10</vt:lpstr>
      <vt:lpstr>BOS 12</vt:lpstr>
      <vt:lpstr>BOS 12</vt:lpstr>
      <vt:lpstr>BOS 13</vt:lpstr>
      <vt:lpstr>Zusammenschau der Unterstützungsangebote</vt:lpstr>
      <vt:lpstr>Wir haben den aktuellen Stand beleuchtet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Planungsstand des Lehrplans KIT – AR Technik</dc:title>
  <dc:creator>Christian.Zimmerer</dc:creator>
  <cp:lastModifiedBy>Oliver Bauer</cp:lastModifiedBy>
  <cp:revision>167</cp:revision>
  <cp:lastPrinted>2025-09-19T07:58:07Z</cp:lastPrinted>
  <dcterms:created xsi:type="dcterms:W3CDTF">2025-09-19T07:16:49Z</dcterms:created>
  <dcterms:modified xsi:type="dcterms:W3CDTF">2025-09-30T14:51:49Z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