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421" r:id="rId7"/>
    <p:sldId id="411" r:id="rId8"/>
    <p:sldId id="412" r:id="rId9"/>
    <p:sldId id="413" r:id="rId10"/>
    <p:sldId id="414" r:id="rId11"/>
    <p:sldId id="418" r:id="rId12"/>
    <p:sldId id="419" r:id="rId13"/>
    <p:sldId id="415" r:id="rId14"/>
    <p:sldId id="416" r:id="rId15"/>
    <p:sldId id="417" r:id="rId16"/>
    <p:sldId id="420" r:id="rId17"/>
    <p:sldId id="398" r:id="rId18"/>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34" autoAdjust="0"/>
  </p:normalViewPr>
  <p:slideViewPr>
    <p:cSldViewPr snapToGrid="0">
      <p:cViewPr varScale="1">
        <p:scale>
          <a:sx n="57" d="100"/>
          <a:sy n="57" d="100"/>
        </p:scale>
        <p:origin x="1251" y="26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14.10.2025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14.10.2025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10</a:t>
            </a:fld>
            <a:endParaRPr lang="de-DE" dirty="0"/>
          </a:p>
        </p:txBody>
      </p:sp>
    </p:spTree>
    <p:extLst>
      <p:ext uri="{BB962C8B-B14F-4D97-AF65-F5344CB8AC3E}">
        <p14:creationId xmlns:p14="http://schemas.microsoft.com/office/powerpoint/2010/main" val="68440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11</a:t>
            </a:fld>
            <a:endParaRPr lang="de-DE" dirty="0"/>
          </a:p>
        </p:txBody>
      </p:sp>
    </p:spTree>
    <p:extLst>
      <p:ext uri="{BB962C8B-B14F-4D97-AF65-F5344CB8AC3E}">
        <p14:creationId xmlns:p14="http://schemas.microsoft.com/office/powerpoint/2010/main" val="752516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F77B-AFFC-6C0B-C92F-C91E4D9F68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B65A2-A6E2-189B-25FB-1B0003448C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610DCB-B50A-1EBA-3A62-36C803336A1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A32C7CB-D083-E668-4309-25F799637240}"/>
              </a:ext>
            </a:extLst>
          </p:cNvPr>
          <p:cNvSpPr>
            <a:spLocks noGrp="1"/>
          </p:cNvSpPr>
          <p:nvPr>
            <p:ph type="sldNum" sz="quarter" idx="5"/>
          </p:nvPr>
        </p:nvSpPr>
        <p:spPr/>
        <p:txBody>
          <a:bodyPr/>
          <a:lstStyle/>
          <a:p>
            <a:pPr rtl="0"/>
            <a:fld id="{A89C7E07-3C67-C64C-8DA0-0404F6303970}" type="slidenum">
              <a:rPr lang="de-DE" smtClean="0"/>
              <a:t>12</a:t>
            </a:fld>
            <a:endParaRPr lang="de-DE" dirty="0"/>
          </a:p>
        </p:txBody>
      </p:sp>
    </p:spTree>
    <p:extLst>
      <p:ext uri="{BB962C8B-B14F-4D97-AF65-F5344CB8AC3E}">
        <p14:creationId xmlns:p14="http://schemas.microsoft.com/office/powerpoint/2010/main" val="19396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D5185-1C74-9AEB-B5C1-D2BEDF00FD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BA2B2D-25FA-3D4E-F0E2-46E2140387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772ECC-F505-6AAE-B84A-E552EB3E675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19ABFB7-B95E-977F-5534-B15441540382}"/>
              </a:ext>
            </a:extLst>
          </p:cNvPr>
          <p:cNvSpPr>
            <a:spLocks noGrp="1"/>
          </p:cNvSpPr>
          <p:nvPr>
            <p:ph type="sldNum" sz="quarter" idx="5"/>
          </p:nvPr>
        </p:nvSpPr>
        <p:spPr/>
        <p:txBody>
          <a:bodyPr/>
          <a:lstStyle/>
          <a:p>
            <a:pPr rtl="0"/>
            <a:fld id="{A89C7E07-3C67-C64C-8DA0-0404F6303970}" type="slidenum">
              <a:rPr lang="de-DE" smtClean="0"/>
              <a:t>13</a:t>
            </a:fld>
            <a:endParaRPr lang="de-DE" dirty="0"/>
          </a:p>
        </p:txBody>
      </p:sp>
    </p:spTree>
    <p:extLst>
      <p:ext uri="{BB962C8B-B14F-4D97-AF65-F5344CB8AC3E}">
        <p14:creationId xmlns:p14="http://schemas.microsoft.com/office/powerpoint/2010/main" val="2412374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14</a:t>
            </a:fld>
            <a:endParaRPr lang="de-DE"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A/B (ab 10:30 Uhr)</a:t>
            </a:r>
          </a:p>
          <a:p>
            <a:pPr rtl="0"/>
            <a:r>
              <a:rPr lang="de-DE" dirty="0"/>
              <a:t>„Hands on“ der weiteren Level (ab 11:00 Uhr)</a:t>
            </a:r>
          </a:p>
          <a:p>
            <a:pPr rtl="0"/>
            <a:r>
              <a:rPr lang="de-DE" dirty="0"/>
              <a:t>Vorteile/ Nachteile der behandelten Systeme (ab 14:00)</a:t>
            </a:r>
          </a:p>
          <a:p>
            <a:pPr rtl="0"/>
            <a:r>
              <a:rPr lang="de-DE" dirty="0"/>
              <a:t>Austausch der Teilnehmenden (ab 15:00 – 16:00)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DE55B-1448-6432-090D-41B17A8FFD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BA52385-828F-A556-DD89-EA2207FB49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2EA1A9B-CED3-A40F-BBCC-DB71616B0793}"/>
              </a:ext>
            </a:extLst>
          </p:cNvPr>
          <p:cNvSpPr>
            <a:spLocks noGrp="1"/>
          </p:cNvSpPr>
          <p:nvPr>
            <p:ph type="body" idx="1"/>
          </p:nvPr>
        </p:nvSpPr>
        <p:spPr/>
        <p:txBody>
          <a:bodyPr rtlCol="0"/>
          <a:lstStyle>
            <a:defPPr>
              <a:defRPr lang="de-DE"/>
            </a:defPPr>
          </a:lstStyle>
          <a:p>
            <a:pPr rtl="0"/>
            <a:endParaRPr lang="de-DE" dirty="0"/>
          </a:p>
        </p:txBody>
      </p:sp>
      <p:sp>
        <p:nvSpPr>
          <p:cNvPr id="4" name="Foliennummernplatzhalter 3">
            <a:extLst>
              <a:ext uri="{FF2B5EF4-FFF2-40B4-BE49-F238E27FC236}">
                <a16:creationId xmlns:a16="http://schemas.microsoft.com/office/drawing/2014/main" id="{A8DFCF3D-C63C-0A3E-5F4F-541A14A670B5}"/>
              </a:ext>
            </a:extLst>
          </p:cNvPr>
          <p:cNvSpPr>
            <a:spLocks noGrp="1"/>
          </p:cNvSpPr>
          <p:nvPr>
            <p:ph type="sldNum" sz="quarter" idx="5"/>
          </p:nvPr>
        </p:nvSpPr>
        <p:spPr/>
        <p:txBody>
          <a:bodyPr rtlCol="0"/>
          <a:lstStyle>
            <a:defPPr>
              <a:defRPr lang="de-DE"/>
            </a:defP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367466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4</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127992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9B5D-75EE-073E-E3A1-3EEBA2270BC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489CF9A-6790-313E-F611-B9028C215BC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25D0586-B293-9060-3118-6E62BB850D5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77A97D-E5DC-439D-F9C7-8F35D8AD31FA}"/>
              </a:ext>
            </a:extLst>
          </p:cNvPr>
          <p:cNvSpPr>
            <a:spLocks noGrp="1"/>
          </p:cNvSpPr>
          <p:nvPr>
            <p:ph type="sldNum" sz="quarter" idx="5"/>
          </p:nvPr>
        </p:nvSpPr>
        <p:spPr/>
        <p:txBody>
          <a:body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137311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3200107"/>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00FF00"/>
                </a:highlight>
                <a:latin typeface="Calibri" panose="020F0502020204030204" pitchFamily="34" charset="0"/>
              </a:rPr>
              <a:t>wenden Sprachmodelle                 an, vergleichen unterschiedliche Modelle und bewerten deren Ausgaben.</a:t>
            </a:r>
            <a:endParaRPr lang="de-DE" sz="3600" dirty="0">
              <a:effectLst/>
              <a:highlight>
                <a:srgbClr val="00FF00"/>
              </a:highligh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p>
          <a:p>
            <a:pPr algn="just">
              <a:spcBef>
                <a:spcPts val="600"/>
              </a:spcBef>
              <a:spcAft>
                <a:spcPts val="600"/>
              </a:spcAft>
              <a:buNone/>
            </a:pP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a:t>
            </a:r>
            <a:r>
              <a:rPr lang="de-DE" sz="1800">
                <a:solidFill>
                  <a:srgbClr val="000000"/>
                </a:solidFill>
                <a:effectLst/>
                <a:latin typeface="Calibri" panose="020F0502020204030204" pitchFamily="34" charset="0"/>
              </a:rPr>
              <a:t>,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highlight>
                  <a:srgbClr val="FFFF00"/>
                </a:highlight>
                <a:latin typeface="Calibri" panose="020F0502020204030204" pitchFamily="34" charset="0"/>
              </a:rPr>
              <a:t>effizient</a:t>
            </a:r>
            <a:endParaRPr lang="de-DE" b="1" dirty="0">
              <a:highlight>
                <a:srgbClr val="FFFF00"/>
              </a:highlight>
            </a:endParaRPr>
          </a:p>
        </p:txBody>
      </p:sp>
      <p:sp>
        <p:nvSpPr>
          <p:cNvPr id="3" name="Textfeld 2">
            <a:extLst>
              <a:ext uri="{FF2B5EF4-FFF2-40B4-BE49-F238E27FC236}">
                <a16:creationId xmlns:a16="http://schemas.microsoft.com/office/drawing/2014/main" id="{8A72A6C2-E326-9F22-0CB1-32834DAC2843}"/>
              </a:ext>
            </a:extLst>
          </p:cNvPr>
          <p:cNvSpPr txBox="1"/>
          <p:nvPr/>
        </p:nvSpPr>
        <p:spPr>
          <a:xfrm>
            <a:off x="1068779" y="4319057"/>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Einblick in </a:t>
            </a:r>
            <a:r>
              <a:rPr lang="de-DE" sz="1800" dirty="0" err="1">
                <a:solidFill>
                  <a:srgbClr val="000000"/>
                </a:solidFill>
                <a:effectLst/>
                <a:highlight>
                  <a:srgbClr val="FFFF00"/>
                </a:highlight>
                <a:latin typeface="Calibri" panose="020F0502020204030204" pitchFamily="34" charset="0"/>
              </a:rPr>
              <a:t>Prompting</a:t>
            </a:r>
            <a:r>
              <a:rPr lang="de-DE" sz="1800" dirty="0">
                <a:solidFill>
                  <a:srgbClr val="000000"/>
                </a:solidFill>
                <a:effectLst/>
                <a:highlight>
                  <a:srgbClr val="FFFF00"/>
                </a:highlight>
                <a:latin typeface="Calibri" panose="020F0502020204030204" pitchFamily="34" charset="0"/>
              </a:rPr>
              <a:t>-Techniken</a:t>
            </a:r>
            <a:endParaRPr lang="de-DE" sz="3600" dirty="0">
              <a:effectLst/>
              <a:highlight>
                <a:srgbClr val="FFFF00"/>
              </a:highlight>
            </a:endParaRPr>
          </a:p>
        </p:txBody>
      </p:sp>
      <p:sp>
        <p:nvSpPr>
          <p:cNvPr id="6" name="Textfeld 5">
            <a:extLst>
              <a:ext uri="{FF2B5EF4-FFF2-40B4-BE49-F238E27FC236}">
                <a16:creationId xmlns:a16="http://schemas.microsoft.com/office/drawing/2014/main" id="{5D1CD3EA-703B-FA0D-8762-BF0805EEED1F}"/>
              </a:ext>
            </a:extLst>
          </p:cNvPr>
          <p:cNvSpPr txBox="1"/>
          <p:nvPr/>
        </p:nvSpPr>
        <p:spPr>
          <a:xfrm>
            <a:off x="1068247" y="4319057"/>
            <a:ext cx="6094602"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a:t>
            </a:r>
            <a:r>
              <a:rPr lang="de-DE" dirty="0">
                <a:solidFill>
                  <a:srgbClr val="000000"/>
                </a:solidFill>
                <a:latin typeface="Calibri" panose="020F0502020204030204" pitchFamily="34" charset="0"/>
              </a:rPr>
              <a:t>effektiver</a:t>
            </a:r>
            <a:r>
              <a:rPr lang="de-DE" sz="1800" dirty="0">
                <a:solidFill>
                  <a:srgbClr val="000000"/>
                </a:solidFill>
                <a:effectLst/>
                <a:latin typeface="Calibri" panose="020F0502020204030204" pitchFamily="34" charset="0"/>
              </a:rPr>
              <a:t> und strukturierter Prompts</a:t>
            </a:r>
            <a:endParaRPr lang="de-DE" sz="3600" dirty="0">
              <a:effectLst/>
            </a:endParaRPr>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3" grpId="2"/>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CDFE-6DD0-EA12-1AE5-03EF3CC9424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A037D0-68F2-4086-8FA1-CB42F9CCD9F1}"/>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02A1A767-7BEC-4B00-F42C-4616816FECBB}"/>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15" name="Textfeld 14">
            <a:extLst>
              <a:ext uri="{FF2B5EF4-FFF2-40B4-BE49-F238E27FC236}">
                <a16:creationId xmlns:a16="http://schemas.microsoft.com/office/drawing/2014/main" id="{3ADD4C0D-FCF5-549F-D856-7017C8185CEE}"/>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wenden</a:t>
            </a:r>
            <a:r>
              <a:rPr lang="de-DE" sz="1800" dirty="0">
                <a:solidFill>
                  <a:srgbClr val="000000"/>
                </a:solidFill>
                <a:effectLst/>
                <a:latin typeface="Calibri" panose="020F0502020204030204" pitchFamily="34" charset="0"/>
              </a:rPr>
              <a:t> Sprachmodelle effizient </a:t>
            </a:r>
            <a:r>
              <a:rPr lang="de-DE" sz="1800" dirty="0">
                <a:solidFill>
                  <a:srgbClr val="000000"/>
                </a:solidFill>
                <a:effectLst/>
                <a:highlight>
                  <a:srgbClr val="FFFF00"/>
                </a:highlight>
                <a:latin typeface="Calibri" panose="020F0502020204030204" pitchFamily="34" charset="0"/>
              </a:rPr>
              <a:t>an</a:t>
            </a:r>
            <a:endParaRPr lang="de-DE" sz="3600" dirty="0">
              <a:effectLst/>
              <a:highlight>
                <a:srgbClr val="FFFF00"/>
              </a:highlight>
            </a:endParaRPr>
          </a:p>
        </p:txBody>
      </p:sp>
      <p:sp>
        <p:nvSpPr>
          <p:cNvPr id="3" name="Textfeld 2">
            <a:extLst>
              <a:ext uri="{FF2B5EF4-FFF2-40B4-BE49-F238E27FC236}">
                <a16:creationId xmlns:a16="http://schemas.microsoft.com/office/drawing/2014/main" id="{FA872B85-3D6F-7BAC-28CC-A1662AFDB1F0}"/>
              </a:ext>
            </a:extLst>
          </p:cNvPr>
          <p:cNvSpPr txBox="1"/>
          <p:nvPr/>
        </p:nvSpPr>
        <p:spPr>
          <a:xfrm>
            <a:off x="3696386" y="3459319"/>
            <a:ext cx="7217691"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Argument-Ebene</a:t>
            </a:r>
          </a:p>
        </p:txBody>
      </p:sp>
      <p:sp>
        <p:nvSpPr>
          <p:cNvPr id="6" name="Textfeld 5">
            <a:extLst>
              <a:ext uri="{FF2B5EF4-FFF2-40B4-BE49-F238E27FC236}">
                <a16:creationId xmlns:a16="http://schemas.microsoft.com/office/drawing/2014/main" id="{D1283482-D4A5-B0D8-D197-192D8D9CFC50}"/>
              </a:ext>
            </a:extLst>
          </p:cNvPr>
          <p:cNvSpPr txBox="1"/>
          <p:nvPr/>
        </p:nvSpPr>
        <p:spPr>
          <a:xfrm>
            <a:off x="3696386" y="5282241"/>
            <a:ext cx="7994708"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Modell-Ebene</a:t>
            </a:r>
          </a:p>
        </p:txBody>
      </p:sp>
      <p:sp>
        <p:nvSpPr>
          <p:cNvPr id="7" name="Textfeld 6">
            <a:extLst>
              <a:ext uri="{FF2B5EF4-FFF2-40B4-BE49-F238E27FC236}">
                <a16:creationId xmlns:a16="http://schemas.microsoft.com/office/drawing/2014/main" id="{44BED658-8CBC-6A79-F59A-C98A889CB50A}"/>
              </a:ext>
            </a:extLst>
          </p:cNvPr>
          <p:cNvSpPr txBox="1"/>
          <p:nvPr/>
        </p:nvSpPr>
        <p:spPr>
          <a:xfrm>
            <a:off x="4983061" y="4035105"/>
            <a:ext cx="6045303" cy="646331"/>
          </a:xfrm>
          <a:prstGeom prst="rect">
            <a:avLst/>
          </a:prstGeom>
          <a:noFill/>
        </p:spPr>
        <p:txBody>
          <a:bodyPr wrap="square" rtlCol="0">
            <a:spAutoFit/>
          </a:bodyPr>
          <a:lstStyle/>
          <a:p>
            <a:r>
              <a:rPr lang="de-DE" dirty="0">
                <a:solidFill>
                  <a:schemeClr val="bg1"/>
                </a:solidFill>
              </a:rPr>
              <a:t>Modifikation der Eingaben von Sprachmodellen um gewünschte Ausgaben zu erhalten (Prompt-Engineering)</a:t>
            </a:r>
          </a:p>
        </p:txBody>
      </p:sp>
      <p:sp>
        <p:nvSpPr>
          <p:cNvPr id="9" name="Textfeld 8">
            <a:extLst>
              <a:ext uri="{FF2B5EF4-FFF2-40B4-BE49-F238E27FC236}">
                <a16:creationId xmlns:a16="http://schemas.microsoft.com/office/drawing/2014/main" id="{F05A4431-6069-44B7-87CE-001EDCE2EA65}"/>
              </a:ext>
            </a:extLst>
          </p:cNvPr>
          <p:cNvSpPr txBox="1"/>
          <p:nvPr/>
        </p:nvSpPr>
        <p:spPr>
          <a:xfrm>
            <a:off x="4983061" y="5768419"/>
            <a:ext cx="6769915" cy="646331"/>
          </a:xfrm>
          <a:prstGeom prst="rect">
            <a:avLst/>
          </a:prstGeom>
          <a:noFill/>
        </p:spPr>
        <p:txBody>
          <a:bodyPr wrap="square" rtlCol="0">
            <a:spAutoFit/>
          </a:bodyPr>
          <a:lstStyle/>
          <a:p>
            <a:r>
              <a:rPr lang="de-DE" dirty="0">
                <a:solidFill>
                  <a:schemeClr val="bg1"/>
                </a:solidFill>
              </a:rPr>
              <a:t>Direkte Kommunikation mit den Sprachmodellen unter Manipulation zugehöriger Parameter (über eine Programmiersprache)</a:t>
            </a:r>
          </a:p>
        </p:txBody>
      </p:sp>
    </p:spTree>
    <p:extLst>
      <p:ext uri="{BB962C8B-B14F-4D97-AF65-F5344CB8AC3E}">
        <p14:creationId xmlns:p14="http://schemas.microsoft.com/office/powerpoint/2010/main" val="7603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F0C56-2131-DA87-252C-BAD9C8C3D06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D310098-D0C9-E518-10D6-E273EC87FD6A}"/>
              </a:ext>
            </a:extLst>
          </p:cNvPr>
          <p:cNvSpPr>
            <a:spLocks noGrp="1"/>
          </p:cNvSpPr>
          <p:nvPr>
            <p:ph type="title"/>
          </p:nvPr>
        </p:nvSpPr>
        <p:spPr>
          <a:xfrm>
            <a:off x="432314" y="227903"/>
            <a:ext cx="10873740" cy="1253656"/>
          </a:xfrm>
        </p:spPr>
        <p:txBody>
          <a:bodyPr/>
          <a:lstStyle/>
          <a:p>
            <a:r>
              <a:rPr lang="de-DE" dirty="0"/>
              <a:t>Szenarien zum Umgang mit dem Lehrplan</a:t>
            </a:r>
          </a:p>
        </p:txBody>
      </p:sp>
      <p:graphicFrame>
        <p:nvGraphicFramePr>
          <p:cNvPr id="4" name="Tabelle 3">
            <a:extLst>
              <a:ext uri="{FF2B5EF4-FFF2-40B4-BE49-F238E27FC236}">
                <a16:creationId xmlns:a16="http://schemas.microsoft.com/office/drawing/2014/main" id="{4F485E83-3EA6-6662-C694-CF97994524D9}"/>
              </a:ext>
            </a:extLst>
          </p:cNvPr>
          <p:cNvGraphicFramePr>
            <a:graphicFrameLocks noGrp="1"/>
          </p:cNvGraphicFramePr>
          <p:nvPr>
            <p:extLst>
              <p:ext uri="{D42A27DB-BD31-4B8C-83A1-F6EECF244321}">
                <p14:modId xmlns:p14="http://schemas.microsoft.com/office/powerpoint/2010/main" val="2512532222"/>
              </p:ext>
            </p:extLst>
          </p:nvPr>
        </p:nvGraphicFramePr>
        <p:xfrm>
          <a:off x="608464" y="1801846"/>
          <a:ext cx="10775397" cy="4430360"/>
        </p:xfrm>
        <a:graphic>
          <a:graphicData uri="http://schemas.openxmlformats.org/drawingml/2006/table">
            <a:tbl>
              <a:tblPr firstRow="1" bandRow="1">
                <a:tableStyleId>{D7AC3CCA-C797-4891-BE02-D94E43425B78}</a:tableStyleId>
              </a:tblPr>
              <a:tblGrid>
                <a:gridCol w="1535803">
                  <a:extLst>
                    <a:ext uri="{9D8B030D-6E8A-4147-A177-3AD203B41FA5}">
                      <a16:colId xmlns:a16="http://schemas.microsoft.com/office/drawing/2014/main" val="3960106252"/>
                    </a:ext>
                  </a:extLst>
                </a:gridCol>
                <a:gridCol w="3623327">
                  <a:extLst>
                    <a:ext uri="{9D8B030D-6E8A-4147-A177-3AD203B41FA5}">
                      <a16:colId xmlns:a16="http://schemas.microsoft.com/office/drawing/2014/main" val="1862185316"/>
                    </a:ext>
                  </a:extLst>
                </a:gridCol>
                <a:gridCol w="1698608">
                  <a:extLst>
                    <a:ext uri="{9D8B030D-6E8A-4147-A177-3AD203B41FA5}">
                      <a16:colId xmlns:a16="http://schemas.microsoft.com/office/drawing/2014/main" val="3038646133"/>
                    </a:ext>
                  </a:extLst>
                </a:gridCol>
                <a:gridCol w="3917659">
                  <a:extLst>
                    <a:ext uri="{9D8B030D-6E8A-4147-A177-3AD203B41FA5}">
                      <a16:colId xmlns:a16="http://schemas.microsoft.com/office/drawing/2014/main" val="3368283574"/>
                    </a:ext>
                  </a:extLst>
                </a:gridCol>
              </a:tblGrid>
              <a:tr h="427234">
                <a:tc>
                  <a:txBody>
                    <a:bodyPr/>
                    <a:lstStyle/>
                    <a:p>
                      <a:r>
                        <a:rPr lang="de-DE" dirty="0"/>
                        <a:t>Szenario</a:t>
                      </a:r>
                    </a:p>
                  </a:txBody>
                  <a:tcPr/>
                </a:tc>
                <a:tc>
                  <a:txBody>
                    <a:bodyPr/>
                    <a:lstStyle/>
                    <a:p>
                      <a:r>
                        <a:rPr lang="de-DE" dirty="0"/>
                        <a:t>Beschreibung</a:t>
                      </a:r>
                    </a:p>
                  </a:txBody>
                  <a:tcPr/>
                </a:tc>
                <a:tc>
                  <a:txBody>
                    <a:bodyPr/>
                    <a:lstStyle/>
                    <a:p>
                      <a:r>
                        <a:rPr lang="de-DE" dirty="0"/>
                        <a:t>lokal/online</a:t>
                      </a:r>
                    </a:p>
                  </a:txBody>
                  <a:tcPr/>
                </a:tc>
                <a:tc>
                  <a:txBody>
                    <a:bodyPr/>
                    <a:lstStyle/>
                    <a:p>
                      <a:r>
                        <a:rPr lang="de-DE" dirty="0"/>
                        <a:t>Beispiele</a:t>
                      </a:r>
                    </a:p>
                  </a:txBody>
                  <a:tcPr/>
                </a:tc>
                <a:extLst>
                  <a:ext uri="{0D108BD9-81ED-4DB2-BD59-A6C34878D82A}">
                    <a16:rowId xmlns:a16="http://schemas.microsoft.com/office/drawing/2014/main" val="3366258439"/>
                  </a:ext>
                </a:extLst>
              </a:tr>
              <a:tr h="1053454">
                <a:tc>
                  <a:txBody>
                    <a:bodyPr/>
                    <a:lstStyle/>
                    <a:p>
                      <a:pPr algn="ctr"/>
                      <a:r>
                        <a:rPr lang="de-DE" sz="3200" b="1" dirty="0"/>
                        <a:t>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online</a:t>
                      </a:r>
                    </a:p>
                  </a:txBody>
                  <a:tcPr anchor="ctr"/>
                </a:tc>
                <a:tc>
                  <a:txBody>
                    <a:bodyPr/>
                    <a:lstStyle/>
                    <a:p>
                      <a:r>
                        <a:rPr lang="de-DE" dirty="0"/>
                        <a:t>vorinstallierte Software (</a:t>
                      </a:r>
                      <a:r>
                        <a:rPr lang="de-DE" dirty="0" err="1"/>
                        <a:t>ByCS</a:t>
                      </a:r>
                      <a:r>
                        <a:rPr lang="de-DE" dirty="0"/>
                        <a:t>?, </a:t>
                      </a:r>
                      <a:r>
                        <a:rPr lang="de-DE" dirty="0" err="1"/>
                        <a:t>fobizz</a:t>
                      </a:r>
                      <a:r>
                        <a:rPr lang="de-DE" dirty="0"/>
                        <a:t>, Schul-KI … )</a:t>
                      </a:r>
                    </a:p>
                    <a:p>
                      <a:r>
                        <a:rPr lang="de-DE" dirty="0"/>
                        <a:t>OpenAI-Chatbot</a:t>
                      </a:r>
                    </a:p>
                  </a:txBody>
                  <a:tcPr anchor="ctr"/>
                </a:tc>
                <a:extLst>
                  <a:ext uri="{0D108BD9-81ED-4DB2-BD59-A6C34878D82A}">
                    <a16:rowId xmlns:a16="http://schemas.microsoft.com/office/drawing/2014/main" val="1744559286"/>
                  </a:ext>
                </a:extLst>
              </a:tr>
              <a:tr h="737418">
                <a:tc>
                  <a:txBody>
                    <a:bodyPr/>
                    <a:lstStyle/>
                    <a:p>
                      <a:pPr algn="ctr"/>
                      <a:r>
                        <a:rPr lang="de-DE" sz="3200" b="1" kern="1200" dirty="0">
                          <a:solidFill>
                            <a:schemeClr val="dk1"/>
                          </a:solidFill>
                          <a:latin typeface="+mn-lt"/>
                          <a:ea typeface="+mn-ea"/>
                          <a:cs typeface="+mn-cs"/>
                        </a:rPr>
                        <a:t>B</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lokal</a:t>
                      </a:r>
                    </a:p>
                  </a:txBody>
                  <a:tcPr anchor="ctr"/>
                </a:tc>
                <a:tc>
                  <a:txBody>
                    <a:bodyPr/>
                    <a:lstStyle/>
                    <a:p>
                      <a:r>
                        <a:rPr lang="de-DE" dirty="0" err="1"/>
                        <a:t>ollama</a:t>
                      </a:r>
                      <a:r>
                        <a:rPr lang="de-DE" dirty="0"/>
                        <a:t>-Chatbot</a:t>
                      </a:r>
                    </a:p>
                    <a:p>
                      <a:r>
                        <a:rPr lang="de-DE" dirty="0" err="1"/>
                        <a:t>hugging</a:t>
                      </a:r>
                      <a:r>
                        <a:rPr lang="de-DE" dirty="0"/>
                        <a:t>-face-Chatbot</a:t>
                      </a:r>
                    </a:p>
                  </a:txBody>
                  <a:tcPr anchor="ctr"/>
                </a:tc>
                <a:extLst>
                  <a:ext uri="{0D108BD9-81ED-4DB2-BD59-A6C34878D82A}">
                    <a16:rowId xmlns:a16="http://schemas.microsoft.com/office/drawing/2014/main" val="2146034595"/>
                  </a:ext>
                </a:extLst>
              </a:tr>
              <a:tr h="737418">
                <a:tc>
                  <a:txBody>
                    <a:bodyPr/>
                    <a:lstStyle/>
                    <a:p>
                      <a:pPr algn="ctr"/>
                      <a:r>
                        <a:rPr lang="de-DE" sz="3200" b="1" kern="1200" dirty="0">
                          <a:solidFill>
                            <a:schemeClr val="dk1"/>
                          </a:solidFill>
                          <a:latin typeface="+mn-lt"/>
                          <a:ea typeface="+mn-ea"/>
                          <a:cs typeface="+mn-cs"/>
                        </a:rPr>
                        <a:t>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Modell-Ebene</a:t>
                      </a:r>
                    </a:p>
                  </a:txBody>
                  <a:tcPr anchor="ctr"/>
                </a:tc>
                <a:tc>
                  <a:txBody>
                    <a:bodyPr/>
                    <a:lstStyle/>
                    <a:p>
                      <a:pPr algn="ctr"/>
                      <a:r>
                        <a:rPr lang="de-DE" dirty="0"/>
                        <a:t>lokal/online</a:t>
                      </a:r>
                    </a:p>
                  </a:txBody>
                  <a:tcPr anchor="ctr"/>
                </a:tc>
                <a:tc>
                  <a:txBody>
                    <a:bodyPr/>
                    <a:lstStyle/>
                    <a:p>
                      <a:r>
                        <a:rPr lang="de-DE" dirty="0"/>
                        <a:t>siehe Steckbriefe!</a:t>
                      </a:r>
                    </a:p>
                  </a:txBody>
                  <a:tcPr anchor="ctr"/>
                </a:tc>
                <a:extLst>
                  <a:ext uri="{0D108BD9-81ED-4DB2-BD59-A6C34878D82A}">
                    <a16:rowId xmlns:a16="http://schemas.microsoft.com/office/drawing/2014/main" val="1116899913"/>
                  </a:ext>
                </a:extLst>
              </a:tr>
              <a:tr h="737418">
                <a:tc>
                  <a:txBody>
                    <a:bodyPr/>
                    <a:lstStyle/>
                    <a:p>
                      <a:pPr algn="ctr"/>
                      <a:r>
                        <a:rPr lang="de-DE" sz="3200" b="1" kern="1200" dirty="0">
                          <a:solidFill>
                            <a:schemeClr val="dk1"/>
                          </a:solidFill>
                          <a:latin typeface="+mn-lt"/>
                          <a:ea typeface="+mn-ea"/>
                          <a:cs typeface="+mn-cs"/>
                        </a:rPr>
                        <a:t>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Kombination von Sprachmodellen</a:t>
                      </a:r>
                      <a:endParaRPr lang="de-DE" sz="1800" b="0" dirty="0">
                        <a:solidFill>
                          <a:schemeClr val="bg1"/>
                        </a:solidFill>
                      </a:endParaRPr>
                    </a:p>
                  </a:txBody>
                  <a:tcPr anchor="ctr"/>
                </a:tc>
                <a:tc>
                  <a:txBody>
                    <a:bodyPr/>
                    <a:lstStyle/>
                    <a:p>
                      <a:pPr algn="ctr"/>
                      <a:r>
                        <a:rPr lang="de-DE" dirty="0"/>
                        <a:t>lokal/online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siehe Steckbriefe!</a:t>
                      </a:r>
                    </a:p>
                  </a:txBody>
                  <a:tcPr anchor="ctr"/>
                </a:tc>
                <a:extLst>
                  <a:ext uri="{0D108BD9-81ED-4DB2-BD59-A6C34878D82A}">
                    <a16:rowId xmlns:a16="http://schemas.microsoft.com/office/drawing/2014/main" val="2183133734"/>
                  </a:ext>
                </a:extLst>
              </a:tr>
              <a:tr h="737418">
                <a:tc>
                  <a:txBody>
                    <a:bodyPr/>
                    <a:lstStyle/>
                    <a:p>
                      <a:pPr algn="ctr"/>
                      <a:r>
                        <a:rPr lang="de-DE" sz="3200" b="1" kern="1200" dirty="0">
                          <a:solidFill>
                            <a:schemeClr val="dk1"/>
                          </a:solidFill>
                          <a:latin typeface="+mn-lt"/>
                          <a:ea typeface="+mn-ea"/>
                          <a:cs typeface="+mn-cs"/>
                        </a:rPr>
                        <a: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bg1"/>
                          </a:solidFill>
                        </a:rPr>
                        <a:t>Selbststudium</a:t>
                      </a:r>
                    </a:p>
                  </a:txBody>
                  <a:tcPr anchor="ctr"/>
                </a:tc>
                <a:tc>
                  <a:txBody>
                    <a:bodyPr/>
                    <a:lstStyle/>
                    <a:p>
                      <a:pPr algn="ctr"/>
                      <a:r>
                        <a:rPr lang="de-DE" dirty="0"/>
                        <a:t>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siehe Steckbriefe</a:t>
                      </a:r>
                      <a:r>
                        <a:rPr lang="de-DE" dirty="0"/>
                        <a:t>!</a:t>
                      </a:r>
                    </a:p>
                  </a:txBody>
                  <a:tcPr anchor="ctr"/>
                </a:tc>
                <a:extLst>
                  <a:ext uri="{0D108BD9-81ED-4DB2-BD59-A6C34878D82A}">
                    <a16:rowId xmlns:a16="http://schemas.microsoft.com/office/drawing/2014/main" val="466700111"/>
                  </a:ext>
                </a:extLst>
              </a:tr>
            </a:tbl>
          </a:graphicData>
        </a:graphic>
      </p:graphicFrame>
    </p:spTree>
    <p:extLst>
      <p:ext uri="{BB962C8B-B14F-4D97-AF65-F5344CB8AC3E}">
        <p14:creationId xmlns:p14="http://schemas.microsoft.com/office/powerpoint/2010/main" val="17749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Teilnahme</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7367427" cy="3709987"/>
          </a:xfrm>
        </p:spPr>
        <p:txBody>
          <a:bodyPr tIns="457200" rtlCol="0">
            <a:normAutofit/>
          </a:bodyPr>
          <a:lstStyle>
            <a:defPPr>
              <a:defRPr lang="de-DE"/>
            </a:defPPr>
          </a:lstStyle>
          <a:p>
            <a:pPr rtl="0"/>
            <a:r>
              <a:rPr lang="de-DE" dirty="0"/>
              <a:t>Allgemeine Informationen</a:t>
            </a:r>
          </a:p>
          <a:p>
            <a:pPr rtl="0"/>
            <a:r>
              <a:rPr lang="de-DE" dirty="0"/>
              <a:t>Interpretationen des Lehrplans</a:t>
            </a:r>
          </a:p>
          <a:p>
            <a:pPr rtl="0"/>
            <a:r>
              <a:rPr lang="de-DE" dirty="0"/>
              <a:t>Gemeinsame Einführung Szenario A/B </a:t>
            </a:r>
            <a:r>
              <a:rPr lang="de-DE" sz="1600" dirty="0"/>
              <a:t>(ab 10:30 Uhr)</a:t>
            </a:r>
          </a:p>
          <a:p>
            <a:pPr rtl="0"/>
            <a:r>
              <a:rPr lang="de-DE" dirty="0"/>
              <a:t>„Hands on“ der Szenarien </a:t>
            </a:r>
            <a:r>
              <a:rPr lang="de-DE" dirty="0">
                <a:highlight>
                  <a:srgbClr val="FFFF00"/>
                </a:highlight>
              </a:rPr>
              <a:t>Ihrer Wahl</a:t>
            </a:r>
            <a:r>
              <a:rPr lang="de-DE" dirty="0"/>
              <a:t> </a:t>
            </a:r>
            <a:r>
              <a:rPr lang="de-DE" sz="1600" dirty="0"/>
              <a:t>(ab 11:00 Uhr)</a:t>
            </a:r>
            <a:endParaRPr lang="de-DE" dirty="0"/>
          </a:p>
          <a:p>
            <a:pPr rtl="0"/>
            <a:r>
              <a:rPr lang="de-DE" dirty="0"/>
              <a:t>Vorteile/ Nachteile der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8691526" y="3773666"/>
            <a:ext cx="2592729" cy="1956122"/>
          </a:xfrm>
          <a:prstGeom prst="wedgeEllipseCallout">
            <a:avLst>
              <a:gd name="adj1" fmla="val -138989"/>
              <a:gd name="adj2" fmla="val 584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12:15 – 14 Uhr</a:t>
            </a:r>
          </a:p>
        </p:txBody>
      </p:sp>
      <p:sp>
        <p:nvSpPr>
          <p:cNvPr id="6" name="Textfeld 5">
            <a:extLst>
              <a:ext uri="{FF2B5EF4-FFF2-40B4-BE49-F238E27FC236}">
                <a16:creationId xmlns:a16="http://schemas.microsoft.com/office/drawing/2014/main" id="{C0A373A1-1B40-EBAD-E0B4-664B31676C30}"/>
              </a:ext>
            </a:extLst>
          </p:cNvPr>
          <p:cNvSpPr txBox="1"/>
          <p:nvPr/>
        </p:nvSpPr>
        <p:spPr>
          <a:xfrm>
            <a:off x="9029448" y="5882168"/>
            <a:ext cx="2966809" cy="369332"/>
          </a:xfrm>
          <a:prstGeom prst="rect">
            <a:avLst/>
          </a:prstGeom>
          <a:noFill/>
        </p:spPr>
        <p:txBody>
          <a:bodyPr wrap="square">
            <a:spAutoFit/>
          </a:bodyPr>
          <a:lstStyle/>
          <a:p>
            <a:r>
              <a:rPr lang="de-DE" b="1" dirty="0">
                <a:solidFill>
                  <a:schemeClr val="bg1"/>
                </a:solidFill>
              </a:rPr>
              <a:t>12:30 Uhr bei Rossofuoco!! </a:t>
            </a:r>
            <a:endParaRPr lang="de-DE" dirty="0"/>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C3EAF-E215-7B11-01E4-059576007A0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FCE60CB-6447-520E-EB9B-F2D65CE76394}"/>
              </a:ext>
            </a:extLst>
          </p:cNvPr>
          <p:cNvSpPr>
            <a:spLocks noGrp="1"/>
          </p:cNvSpPr>
          <p:nvPr>
            <p:ph type="title"/>
          </p:nvPr>
        </p:nvSpPr>
        <p:spPr>
          <a:xfrm>
            <a:off x="594360" y="189572"/>
            <a:ext cx="8801310" cy="1593507"/>
          </a:xfrm>
        </p:spPr>
        <p:txBody>
          <a:bodyPr rtlCol="0"/>
          <a:lstStyle>
            <a:defPPr>
              <a:defRPr lang="de-DE"/>
            </a:defPPr>
          </a:lstStyle>
          <a:p>
            <a:pPr rtl="0"/>
            <a:r>
              <a:rPr lang="de-DE" dirty="0"/>
              <a:t>Leitgedanken für neue Fächer</a:t>
            </a:r>
          </a:p>
        </p:txBody>
      </p:sp>
      <p:sp>
        <p:nvSpPr>
          <p:cNvPr id="7" name="Textfeld 6">
            <a:extLst>
              <a:ext uri="{FF2B5EF4-FFF2-40B4-BE49-F238E27FC236}">
                <a16:creationId xmlns:a16="http://schemas.microsoft.com/office/drawing/2014/main" id="{3E9A23B2-5717-E649-902B-AEAE9901F3D9}"/>
              </a:ext>
            </a:extLst>
          </p:cNvPr>
          <p:cNvSpPr txBox="1"/>
          <p:nvPr/>
        </p:nvSpPr>
        <p:spPr>
          <a:xfrm rot="20443653">
            <a:off x="1028732" y="2661473"/>
            <a:ext cx="4242348" cy="1384995"/>
          </a:xfrm>
          <a:prstGeom prst="rect">
            <a:avLst/>
          </a:prstGeom>
          <a:noFill/>
        </p:spPr>
        <p:txBody>
          <a:bodyPr wrap="square" rtlCol="0">
            <a:spAutoFit/>
          </a:bodyPr>
          <a:lstStyle/>
          <a:p>
            <a:pPr algn="ctr"/>
            <a:r>
              <a:rPr lang="de-DE" sz="2800" b="1" dirty="0">
                <a:solidFill>
                  <a:schemeClr val="bg1"/>
                </a:solidFill>
              </a:rPr>
              <a:t>SUS sollen „coole“ Projekte durchführen können!</a:t>
            </a:r>
          </a:p>
        </p:txBody>
      </p:sp>
      <p:sp>
        <p:nvSpPr>
          <p:cNvPr id="8" name="Textfeld 7">
            <a:extLst>
              <a:ext uri="{FF2B5EF4-FFF2-40B4-BE49-F238E27FC236}">
                <a16:creationId xmlns:a16="http://schemas.microsoft.com/office/drawing/2014/main" id="{B359477D-F386-EA69-FBA4-46B2E4FF485B}"/>
              </a:ext>
            </a:extLst>
          </p:cNvPr>
          <p:cNvSpPr txBox="1"/>
          <p:nvPr/>
        </p:nvSpPr>
        <p:spPr>
          <a:xfrm>
            <a:off x="3573677" y="4311130"/>
            <a:ext cx="4461740" cy="1384995"/>
          </a:xfrm>
          <a:prstGeom prst="rect">
            <a:avLst/>
          </a:prstGeom>
          <a:noFill/>
        </p:spPr>
        <p:txBody>
          <a:bodyPr wrap="square" rtlCol="0">
            <a:spAutoFit/>
          </a:bodyPr>
          <a:lstStyle/>
          <a:p>
            <a:pPr algn="ctr"/>
            <a:r>
              <a:rPr lang="de-DE" sz="2800" b="1" dirty="0">
                <a:solidFill>
                  <a:schemeClr val="bg1"/>
                </a:solidFill>
              </a:rPr>
              <a:t>Lehrkräfte sollen eigene Vorlieben einbringen können!</a:t>
            </a:r>
          </a:p>
        </p:txBody>
      </p:sp>
      <p:sp>
        <p:nvSpPr>
          <p:cNvPr id="9" name="Textfeld 8">
            <a:extLst>
              <a:ext uri="{FF2B5EF4-FFF2-40B4-BE49-F238E27FC236}">
                <a16:creationId xmlns:a16="http://schemas.microsoft.com/office/drawing/2014/main" id="{0B39E295-1F2E-FEC5-BDE4-37A9ED261B97}"/>
              </a:ext>
            </a:extLst>
          </p:cNvPr>
          <p:cNvSpPr txBox="1"/>
          <p:nvPr/>
        </p:nvSpPr>
        <p:spPr>
          <a:xfrm rot="1760535">
            <a:off x="8518890" y="3828752"/>
            <a:ext cx="3482913" cy="1384995"/>
          </a:xfrm>
          <a:prstGeom prst="rect">
            <a:avLst/>
          </a:prstGeom>
          <a:noFill/>
        </p:spPr>
        <p:txBody>
          <a:bodyPr wrap="square" rtlCol="0">
            <a:spAutoFit/>
          </a:bodyPr>
          <a:lstStyle/>
          <a:p>
            <a:pPr algn="ctr"/>
            <a:r>
              <a:rPr lang="de-DE" sz="2800" b="1" dirty="0">
                <a:solidFill>
                  <a:schemeClr val="bg1"/>
                </a:solidFill>
              </a:rPr>
              <a:t>Neue Fächer als „Spielwiese“ für alle Beteiligten!</a:t>
            </a:r>
          </a:p>
        </p:txBody>
      </p:sp>
    </p:spTree>
    <p:extLst>
      <p:ext uri="{BB962C8B-B14F-4D97-AF65-F5344CB8AC3E}">
        <p14:creationId xmlns:p14="http://schemas.microsoft.com/office/powerpoint/2010/main" val="13062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1D896-FAD1-0E9D-91F7-2C4D05C1214C}"/>
              </a:ext>
            </a:extLst>
          </p:cNvPr>
          <p:cNvSpPr>
            <a:spLocks noGrp="1"/>
          </p:cNvSpPr>
          <p:nvPr>
            <p:ph type="title"/>
          </p:nvPr>
        </p:nvSpPr>
        <p:spPr/>
        <p:txBody>
          <a:bodyPr/>
          <a:lstStyle/>
          <a:p>
            <a:r>
              <a:rPr lang="de-DE" dirty="0"/>
              <a:t>Herausforderungen</a:t>
            </a:r>
          </a:p>
        </p:txBody>
      </p:sp>
      <p:sp>
        <p:nvSpPr>
          <p:cNvPr id="6" name="Textfeld 5">
            <a:extLst>
              <a:ext uri="{FF2B5EF4-FFF2-40B4-BE49-F238E27FC236}">
                <a16:creationId xmlns:a16="http://schemas.microsoft.com/office/drawing/2014/main" id="{150AA050-4032-AF77-1406-A3879C3B3628}"/>
              </a:ext>
            </a:extLst>
          </p:cNvPr>
          <p:cNvSpPr txBox="1"/>
          <p:nvPr/>
        </p:nvSpPr>
        <p:spPr>
          <a:xfrm rot="20294569">
            <a:off x="7044982" y="916417"/>
            <a:ext cx="3692357" cy="1323439"/>
          </a:xfrm>
          <a:prstGeom prst="rect">
            <a:avLst/>
          </a:prstGeom>
          <a:noFill/>
        </p:spPr>
        <p:txBody>
          <a:bodyPr wrap="square" rtlCol="0">
            <a:spAutoFit/>
          </a:bodyPr>
          <a:lstStyle/>
          <a:p>
            <a:pPr algn="ctr"/>
            <a:r>
              <a:rPr lang="de-DE" sz="2000" dirty="0">
                <a:solidFill>
                  <a:schemeClr val="bg1"/>
                </a:solidFill>
              </a:rPr>
              <a:t>Sprachmodelle stehen in kostenlosen Varianten (noch) nicht flächendeckend zur Verfügung</a:t>
            </a:r>
          </a:p>
        </p:txBody>
      </p:sp>
      <p:sp>
        <p:nvSpPr>
          <p:cNvPr id="7" name="Textfeld 6">
            <a:extLst>
              <a:ext uri="{FF2B5EF4-FFF2-40B4-BE49-F238E27FC236}">
                <a16:creationId xmlns:a16="http://schemas.microsoft.com/office/drawing/2014/main" id="{772B0981-10E6-EE2B-A936-075920891A76}"/>
              </a:ext>
            </a:extLst>
          </p:cNvPr>
          <p:cNvSpPr txBox="1"/>
          <p:nvPr/>
        </p:nvSpPr>
        <p:spPr>
          <a:xfrm>
            <a:off x="1392118" y="5000464"/>
            <a:ext cx="3523831" cy="1323439"/>
          </a:xfrm>
          <a:prstGeom prst="rect">
            <a:avLst/>
          </a:prstGeom>
          <a:noFill/>
        </p:spPr>
        <p:txBody>
          <a:bodyPr wrap="square" rtlCol="0">
            <a:spAutoFit/>
          </a:bodyPr>
          <a:lstStyle/>
          <a:p>
            <a:pPr algn="ctr"/>
            <a:r>
              <a:rPr lang="de-DE" sz="2000" dirty="0">
                <a:solidFill>
                  <a:schemeClr val="bg1"/>
                </a:solidFill>
              </a:rPr>
              <a:t>Im Allgemeinen sind Sprachmodelle über ein (Web-)Interface nur eingeschränkt nutz- und </a:t>
            </a:r>
            <a:r>
              <a:rPr lang="de-DE" sz="2000" dirty="0" err="1">
                <a:solidFill>
                  <a:schemeClr val="bg1"/>
                </a:solidFill>
              </a:rPr>
              <a:t>manupulierbar</a:t>
            </a:r>
            <a:r>
              <a:rPr lang="de-DE" sz="2000" dirty="0">
                <a:solidFill>
                  <a:schemeClr val="bg1"/>
                </a:solidFill>
              </a:rPr>
              <a:t>. </a:t>
            </a:r>
          </a:p>
        </p:txBody>
      </p:sp>
      <p:sp>
        <p:nvSpPr>
          <p:cNvPr id="9" name="Textfeld 8">
            <a:extLst>
              <a:ext uri="{FF2B5EF4-FFF2-40B4-BE49-F238E27FC236}">
                <a16:creationId xmlns:a16="http://schemas.microsoft.com/office/drawing/2014/main" id="{9F77B362-034C-E2F0-9B5D-89C7A1640BBC}"/>
              </a:ext>
            </a:extLst>
          </p:cNvPr>
          <p:cNvSpPr txBox="1"/>
          <p:nvPr/>
        </p:nvSpPr>
        <p:spPr>
          <a:xfrm rot="1080794">
            <a:off x="448885" y="2372991"/>
            <a:ext cx="2762620" cy="1015663"/>
          </a:xfrm>
          <a:prstGeom prst="rect">
            <a:avLst/>
          </a:prstGeom>
          <a:noFill/>
        </p:spPr>
        <p:txBody>
          <a:bodyPr wrap="square" rtlCol="0">
            <a:spAutoFit/>
          </a:bodyPr>
          <a:lstStyle/>
          <a:p>
            <a:pPr algn="ctr"/>
            <a:r>
              <a:rPr lang="de-DE" sz="2000" dirty="0">
                <a:solidFill>
                  <a:schemeClr val="bg1"/>
                </a:solidFill>
              </a:rPr>
              <a:t>Heterogene Systemvoraussetzungen an den Schulen</a:t>
            </a:r>
          </a:p>
        </p:txBody>
      </p:sp>
      <p:sp>
        <p:nvSpPr>
          <p:cNvPr id="10" name="Textfeld 9">
            <a:extLst>
              <a:ext uri="{FF2B5EF4-FFF2-40B4-BE49-F238E27FC236}">
                <a16:creationId xmlns:a16="http://schemas.microsoft.com/office/drawing/2014/main" id="{D4F61D26-D32A-5AC4-1EBD-E36586CFA480}"/>
              </a:ext>
            </a:extLst>
          </p:cNvPr>
          <p:cNvSpPr txBox="1"/>
          <p:nvPr/>
        </p:nvSpPr>
        <p:spPr>
          <a:xfrm>
            <a:off x="2211827" y="3121236"/>
            <a:ext cx="7768346" cy="1077218"/>
          </a:xfrm>
          <a:prstGeom prst="rect">
            <a:avLst/>
          </a:prstGeom>
          <a:noFill/>
          <a:ln w="38100">
            <a:solidFill>
              <a:srgbClr val="FF0000"/>
            </a:solidFill>
          </a:ln>
        </p:spPr>
        <p:txBody>
          <a:bodyPr wrap="square" rtlCol="0">
            <a:spAutoFit/>
          </a:bodyPr>
          <a:lstStyle/>
          <a:p>
            <a:r>
              <a:rPr lang="de-DE" sz="3200" b="1" dirty="0">
                <a:solidFill>
                  <a:schemeClr val="bg1"/>
                </a:solidFill>
              </a:rPr>
              <a:t>Der technische Fortschritt im Themenbereich Sprachmodelle ist immens.</a:t>
            </a:r>
          </a:p>
        </p:txBody>
      </p:sp>
      <p:sp>
        <p:nvSpPr>
          <p:cNvPr id="3" name="Textfeld 2">
            <a:extLst>
              <a:ext uri="{FF2B5EF4-FFF2-40B4-BE49-F238E27FC236}">
                <a16:creationId xmlns:a16="http://schemas.microsoft.com/office/drawing/2014/main" id="{C8791CAB-4759-124A-8316-17AC605AFDF0}"/>
              </a:ext>
            </a:extLst>
          </p:cNvPr>
          <p:cNvSpPr txBox="1"/>
          <p:nvPr/>
        </p:nvSpPr>
        <p:spPr>
          <a:xfrm rot="695210">
            <a:off x="7618925" y="5028777"/>
            <a:ext cx="2885813" cy="1015663"/>
          </a:xfrm>
          <a:prstGeom prst="rect">
            <a:avLst/>
          </a:prstGeom>
          <a:noFill/>
        </p:spPr>
        <p:txBody>
          <a:bodyPr wrap="square" rtlCol="0">
            <a:spAutoFit/>
          </a:bodyPr>
          <a:lstStyle/>
          <a:p>
            <a:pPr algn="ctr"/>
            <a:r>
              <a:rPr lang="de-DE" sz="2000" dirty="0">
                <a:solidFill>
                  <a:schemeClr val="bg1"/>
                </a:solidFill>
              </a:rPr>
              <a:t>auch an Zukunftstechnologien denken z.B. 3-D-Druck …</a:t>
            </a:r>
          </a:p>
        </p:txBody>
      </p:sp>
    </p:spTree>
    <p:extLst>
      <p:ext uri="{BB962C8B-B14F-4D97-AF65-F5344CB8AC3E}">
        <p14:creationId xmlns:p14="http://schemas.microsoft.com/office/powerpoint/2010/main" val="8692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3"/>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p:bldP spid="9" grpId="0"/>
      <p:bldP spid="9" grpId="1"/>
      <p:bldP spid="9" grpId="2"/>
      <p:bldP spid="10" grpId="0" animBg="1"/>
      <p:bldP spid="10" grpId="1" animBg="1"/>
      <p:bldP spid="3" grpId="0"/>
      <p:bldP spid="3" grpId="1"/>
      <p:bldP spid="3"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546C-282F-DEBB-A998-C2A3361A68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407C1F-925D-8321-706A-67155F08146B}"/>
              </a:ext>
            </a:extLst>
          </p:cNvPr>
          <p:cNvSpPr>
            <a:spLocks noGrp="1"/>
          </p:cNvSpPr>
          <p:nvPr>
            <p:ph type="title"/>
          </p:nvPr>
        </p:nvSpPr>
        <p:spPr/>
        <p:txBody>
          <a:bodyPr/>
          <a:lstStyle/>
          <a:p>
            <a:r>
              <a:rPr lang="de-DE" dirty="0"/>
              <a:t>Folge</a:t>
            </a:r>
          </a:p>
        </p:txBody>
      </p:sp>
      <p:sp>
        <p:nvSpPr>
          <p:cNvPr id="3" name="Textfeld 2">
            <a:extLst>
              <a:ext uri="{FF2B5EF4-FFF2-40B4-BE49-F238E27FC236}">
                <a16:creationId xmlns:a16="http://schemas.microsoft.com/office/drawing/2014/main" id="{B479F204-7E05-DA47-8A04-4A61DD856514}"/>
              </a:ext>
            </a:extLst>
          </p:cNvPr>
          <p:cNvSpPr txBox="1"/>
          <p:nvPr/>
        </p:nvSpPr>
        <p:spPr>
          <a:xfrm>
            <a:off x="2768367" y="2558642"/>
            <a:ext cx="6342077" cy="1200329"/>
          </a:xfrm>
          <a:prstGeom prst="rect">
            <a:avLst/>
          </a:prstGeom>
          <a:noFill/>
        </p:spPr>
        <p:txBody>
          <a:bodyPr wrap="square" rtlCol="0">
            <a:spAutoFit/>
          </a:bodyPr>
          <a:lstStyle/>
          <a:p>
            <a:r>
              <a:rPr lang="de-DE" sz="2400" dirty="0">
                <a:solidFill>
                  <a:schemeClr val="bg1"/>
                </a:solidFill>
              </a:rPr>
              <a:t>Der Lehrplan muss an dieser Stelle genügend Freiheitsgrade aufweisen, um den Herausforderungen gerecht zu werden.</a:t>
            </a:r>
          </a:p>
        </p:txBody>
      </p:sp>
      <p:sp>
        <p:nvSpPr>
          <p:cNvPr id="4" name="Textfeld 3">
            <a:extLst>
              <a:ext uri="{FF2B5EF4-FFF2-40B4-BE49-F238E27FC236}">
                <a16:creationId xmlns:a16="http://schemas.microsoft.com/office/drawing/2014/main" id="{0790C097-C031-64F7-3DE4-2E40F9FD1F01}"/>
              </a:ext>
            </a:extLst>
          </p:cNvPr>
          <p:cNvSpPr txBox="1"/>
          <p:nvPr/>
        </p:nvSpPr>
        <p:spPr>
          <a:xfrm>
            <a:off x="3304808" y="4316704"/>
            <a:ext cx="5452844" cy="954107"/>
          </a:xfrm>
          <a:prstGeom prst="rect">
            <a:avLst/>
          </a:prstGeom>
          <a:noFill/>
        </p:spPr>
        <p:txBody>
          <a:bodyPr wrap="square" rtlCol="0">
            <a:spAutoFit/>
          </a:bodyPr>
          <a:lstStyle/>
          <a:p>
            <a:r>
              <a:rPr lang="de-DE" sz="2800" dirty="0">
                <a:solidFill>
                  <a:srgbClr val="FF0000"/>
                </a:solidFill>
              </a:rPr>
              <a:t>Eine gewisse Unschärfe in den Formulierungen ist beabsichtigt!</a:t>
            </a:r>
          </a:p>
        </p:txBody>
      </p:sp>
    </p:spTree>
    <p:extLst>
      <p:ext uri="{BB962C8B-B14F-4D97-AF65-F5344CB8AC3E}">
        <p14:creationId xmlns:p14="http://schemas.microsoft.com/office/powerpoint/2010/main" val="30922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1312</Words>
  <Application>Microsoft Office PowerPoint</Application>
  <PresentationFormat>Breitbild</PresentationFormat>
  <Paragraphs>161</Paragraphs>
  <Slides>14</Slides>
  <Notes>14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Leitgedanken für neue Fächer</vt:lpstr>
      <vt:lpstr>Entwurf FOS 11</vt:lpstr>
      <vt:lpstr>Entwurf FOS 11</vt:lpstr>
      <vt:lpstr>Entwurf FOS 11</vt:lpstr>
      <vt:lpstr>Entwurf FOS 11</vt:lpstr>
      <vt:lpstr>Herausforderungen</vt:lpstr>
      <vt:lpstr>Folge</vt:lpstr>
      <vt:lpstr>Auslegung des Lehrplans zum Umgang mit Sprachmodellen</vt:lpstr>
      <vt:lpstr>Auslegung des Lehrplans zum Umgang mit Sprachmodellen</vt:lpstr>
      <vt:lpstr>Auslegung des Lehrplans zum Umgang mit Sprachmodellen</vt:lpstr>
      <vt:lpstr>Szenarien zum Umgang mit dem Lehrplan</vt:lpstr>
      <vt:lpstr>Vielen Dank für Ihre Teilnahme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247</cp:revision>
  <cp:lastPrinted>2025-09-19T07:58:07Z</cp:lastPrinted>
  <dcterms:created xsi:type="dcterms:W3CDTF">2025-09-19T07:16:49Z</dcterms:created>
  <dcterms:modified xsi:type="dcterms:W3CDTF">2025-10-14T16:22:41Z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