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21" r:id="rId7"/>
    <p:sldId id="411" r:id="rId8"/>
    <p:sldId id="412" r:id="rId9"/>
    <p:sldId id="413" r:id="rId10"/>
    <p:sldId id="414" r:id="rId11"/>
    <p:sldId id="418" r:id="rId12"/>
    <p:sldId id="419" r:id="rId13"/>
    <p:sldId id="415" r:id="rId14"/>
    <p:sldId id="416" r:id="rId15"/>
    <p:sldId id="417" r:id="rId16"/>
    <p:sldId id="420" r:id="rId17"/>
    <p:sldId id="398" r:id="rId18"/>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57" d="100"/>
          <a:sy n="57" d="100"/>
        </p:scale>
        <p:origin x="690"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14.10.2025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14.10.2025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14</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A/B (ab 10:30 Uhr)</a:t>
            </a:r>
          </a:p>
          <a:p>
            <a:pPr rtl="0"/>
            <a:r>
              <a:rPr lang="de-DE" dirty="0"/>
              <a:t>„Hands on“ der weiteren Level (ab 11:00 Uhr)</a:t>
            </a:r>
          </a:p>
          <a:p>
            <a:pPr rtl="0"/>
            <a:r>
              <a:rPr lang="de-DE" dirty="0"/>
              <a:t>Vorteile/ Nachteile der behandelten Systeme (ab 14:00)</a:t>
            </a:r>
          </a:p>
          <a:p>
            <a:pPr rtl="0"/>
            <a:r>
              <a:rPr lang="de-DE" dirty="0"/>
              <a:t>Austausch der Teilnehmenden (ab 15:00 – 16:00)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37311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Szenarien zum Umgang mit dem Lehrplan</a:t>
            </a:r>
          </a:p>
        </p:txBody>
      </p:sp>
      <p:graphicFrame>
        <p:nvGraphicFramePr>
          <p:cNvPr id="4" name="Tabelle 3">
            <a:extLst>
              <a:ext uri="{FF2B5EF4-FFF2-40B4-BE49-F238E27FC236}">
                <a16:creationId xmlns:a16="http://schemas.microsoft.com/office/drawing/2014/main" id="{4F485E83-3EA6-6662-C694-CF97994524D9}"/>
              </a:ext>
            </a:extLst>
          </p:cNvPr>
          <p:cNvGraphicFramePr>
            <a:graphicFrameLocks noGrp="1"/>
          </p:cNvGraphicFramePr>
          <p:nvPr>
            <p:extLst>
              <p:ext uri="{D42A27DB-BD31-4B8C-83A1-F6EECF244321}">
                <p14:modId xmlns:p14="http://schemas.microsoft.com/office/powerpoint/2010/main" val="2512532222"/>
              </p:ext>
            </p:extLst>
          </p:nvPr>
        </p:nvGraphicFramePr>
        <p:xfrm>
          <a:off x="608464" y="1801846"/>
          <a:ext cx="10775397" cy="4430360"/>
        </p:xfrm>
        <a:graphic>
          <a:graphicData uri="http://schemas.openxmlformats.org/drawingml/2006/table">
            <a:tbl>
              <a:tblPr firstRow="1" bandRow="1">
                <a:tableStyleId>{D7AC3CCA-C797-4891-BE02-D94E43425B78}</a:tableStyleId>
              </a:tblPr>
              <a:tblGrid>
                <a:gridCol w="1535803">
                  <a:extLst>
                    <a:ext uri="{9D8B030D-6E8A-4147-A177-3AD203B41FA5}">
                      <a16:colId xmlns:a16="http://schemas.microsoft.com/office/drawing/2014/main" val="3960106252"/>
                    </a:ext>
                  </a:extLst>
                </a:gridCol>
                <a:gridCol w="3623327">
                  <a:extLst>
                    <a:ext uri="{9D8B030D-6E8A-4147-A177-3AD203B41FA5}">
                      <a16:colId xmlns:a16="http://schemas.microsoft.com/office/drawing/2014/main" val="1862185316"/>
                    </a:ext>
                  </a:extLst>
                </a:gridCol>
                <a:gridCol w="1698608">
                  <a:extLst>
                    <a:ext uri="{9D8B030D-6E8A-4147-A177-3AD203B41FA5}">
                      <a16:colId xmlns:a16="http://schemas.microsoft.com/office/drawing/2014/main" val="3038646133"/>
                    </a:ext>
                  </a:extLst>
                </a:gridCol>
                <a:gridCol w="3917659">
                  <a:extLst>
                    <a:ext uri="{9D8B030D-6E8A-4147-A177-3AD203B41FA5}">
                      <a16:colId xmlns:a16="http://schemas.microsoft.com/office/drawing/2014/main" val="3368283574"/>
                    </a:ext>
                  </a:extLst>
                </a:gridCol>
              </a:tblGrid>
              <a:tr h="427234">
                <a:tc>
                  <a:txBody>
                    <a:bodyPr/>
                    <a:lstStyle/>
                    <a:p>
                      <a:r>
                        <a:rPr lang="de-DE" dirty="0"/>
                        <a:t>Szenario</a:t>
                      </a:r>
                    </a:p>
                  </a:txBody>
                  <a:tcPr/>
                </a:tc>
                <a:tc>
                  <a:txBody>
                    <a:bodyPr/>
                    <a:lstStyle/>
                    <a:p>
                      <a:r>
                        <a:rPr lang="de-DE" dirty="0"/>
                        <a:t>Beschreibung</a:t>
                      </a:r>
                    </a:p>
                  </a:txBody>
                  <a:tcPr/>
                </a:tc>
                <a:tc>
                  <a:txBody>
                    <a:bodyPr/>
                    <a:lstStyle/>
                    <a:p>
                      <a:r>
                        <a:rPr lang="de-DE" dirty="0"/>
                        <a:t>lokal/online</a:t>
                      </a:r>
                    </a:p>
                  </a:txBody>
                  <a:tcPr/>
                </a:tc>
                <a:tc>
                  <a:txBody>
                    <a:bodyPr/>
                    <a:lstStyle/>
                    <a:p>
                      <a:r>
                        <a:rPr lang="de-DE" dirty="0"/>
                        <a:t>Beispiele</a:t>
                      </a:r>
                    </a:p>
                  </a:txBody>
                  <a:tcPr/>
                </a:tc>
                <a:extLst>
                  <a:ext uri="{0D108BD9-81ED-4DB2-BD59-A6C34878D82A}">
                    <a16:rowId xmlns:a16="http://schemas.microsoft.com/office/drawing/2014/main" val="3366258439"/>
                  </a:ext>
                </a:extLst>
              </a:tr>
              <a:tr h="1053454">
                <a:tc>
                  <a:txBody>
                    <a:bodyPr/>
                    <a:lstStyle/>
                    <a:p>
                      <a:pPr algn="ctr"/>
                      <a:r>
                        <a:rPr lang="de-DE" sz="3200" b="1" dirty="0"/>
                        <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online</a:t>
                      </a:r>
                    </a:p>
                  </a:txBody>
                  <a:tcPr anchor="ctr"/>
                </a:tc>
                <a:tc>
                  <a:txBody>
                    <a:bodyPr/>
                    <a:lstStyle/>
                    <a:p>
                      <a:r>
                        <a:rPr lang="de-DE" dirty="0"/>
                        <a:t>vorinstallierte Software (</a:t>
                      </a:r>
                      <a:r>
                        <a:rPr lang="de-DE" dirty="0" err="1"/>
                        <a:t>ByCS</a:t>
                      </a:r>
                      <a:r>
                        <a:rPr lang="de-DE" dirty="0"/>
                        <a:t>?, </a:t>
                      </a:r>
                      <a:r>
                        <a:rPr lang="de-DE" dirty="0" err="1"/>
                        <a:t>fobizz</a:t>
                      </a:r>
                      <a:r>
                        <a:rPr lang="de-DE" dirty="0"/>
                        <a:t>, Schul-KI … )</a:t>
                      </a:r>
                    </a:p>
                    <a:p>
                      <a:r>
                        <a:rPr lang="de-DE" dirty="0"/>
                        <a:t>OpenAI-Chatbot</a:t>
                      </a:r>
                    </a:p>
                  </a:txBody>
                  <a:tcPr anchor="ctr"/>
                </a:tc>
                <a:extLst>
                  <a:ext uri="{0D108BD9-81ED-4DB2-BD59-A6C34878D82A}">
                    <a16:rowId xmlns:a16="http://schemas.microsoft.com/office/drawing/2014/main" val="1744559286"/>
                  </a:ext>
                </a:extLst>
              </a:tr>
              <a:tr h="737418">
                <a:tc>
                  <a:txBody>
                    <a:bodyPr/>
                    <a:lstStyle/>
                    <a:p>
                      <a:pPr algn="ctr"/>
                      <a:r>
                        <a:rPr lang="de-DE" sz="3200" b="1" kern="1200" dirty="0">
                          <a:solidFill>
                            <a:schemeClr val="dk1"/>
                          </a:solidFill>
                          <a:latin typeface="+mn-lt"/>
                          <a:ea typeface="+mn-ea"/>
                          <a:cs typeface="+mn-cs"/>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lokal</a:t>
                      </a:r>
                    </a:p>
                  </a:txBody>
                  <a:tcPr anchor="ctr"/>
                </a:tc>
                <a:tc>
                  <a:txBody>
                    <a:bodyPr/>
                    <a:lstStyle/>
                    <a:p>
                      <a:r>
                        <a:rPr lang="de-DE" dirty="0" err="1"/>
                        <a:t>ollama</a:t>
                      </a:r>
                      <a:r>
                        <a:rPr lang="de-DE" dirty="0"/>
                        <a:t>-Chatbot</a:t>
                      </a:r>
                    </a:p>
                    <a:p>
                      <a:r>
                        <a:rPr lang="de-DE" dirty="0" err="1"/>
                        <a:t>hugging</a:t>
                      </a:r>
                      <a:r>
                        <a:rPr lang="de-DE" dirty="0"/>
                        <a:t>-face-Chatbot</a:t>
                      </a:r>
                    </a:p>
                  </a:txBody>
                  <a:tcPr anchor="ctr"/>
                </a:tc>
                <a:extLst>
                  <a:ext uri="{0D108BD9-81ED-4DB2-BD59-A6C34878D82A}">
                    <a16:rowId xmlns:a16="http://schemas.microsoft.com/office/drawing/2014/main" val="2146034595"/>
                  </a:ext>
                </a:extLst>
              </a:tr>
              <a:tr h="737418">
                <a:tc>
                  <a:txBody>
                    <a:bodyPr/>
                    <a:lstStyle/>
                    <a:p>
                      <a:pPr algn="ctr"/>
                      <a:r>
                        <a:rPr lang="de-DE" sz="3200" b="1" kern="1200" dirty="0">
                          <a:solidFill>
                            <a:schemeClr val="dk1"/>
                          </a:solidFill>
                          <a:latin typeface="+mn-lt"/>
                          <a:ea typeface="+mn-ea"/>
                          <a:cs typeface="+mn-cs"/>
                        </a:rPr>
                        <a: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Modell-Ebene</a:t>
                      </a:r>
                    </a:p>
                  </a:txBody>
                  <a:tcPr anchor="ctr"/>
                </a:tc>
                <a:tc>
                  <a:txBody>
                    <a:bodyPr/>
                    <a:lstStyle/>
                    <a:p>
                      <a:pPr algn="ctr"/>
                      <a:r>
                        <a:rPr lang="de-DE" dirty="0"/>
                        <a:t>lokal/online</a:t>
                      </a:r>
                    </a:p>
                  </a:txBody>
                  <a:tcPr anchor="ctr"/>
                </a:tc>
                <a:tc>
                  <a:txBody>
                    <a:bodyPr/>
                    <a:lstStyle/>
                    <a:p>
                      <a:r>
                        <a:rPr lang="de-DE" dirty="0"/>
                        <a:t>siehe Steckbriefe!</a:t>
                      </a:r>
                    </a:p>
                  </a:txBody>
                  <a:tcPr anchor="ctr"/>
                </a:tc>
                <a:extLst>
                  <a:ext uri="{0D108BD9-81ED-4DB2-BD59-A6C34878D82A}">
                    <a16:rowId xmlns:a16="http://schemas.microsoft.com/office/drawing/2014/main" val="1116899913"/>
                  </a:ext>
                </a:extLst>
              </a:tr>
              <a:tr h="737418">
                <a:tc>
                  <a:txBody>
                    <a:bodyPr/>
                    <a:lstStyle/>
                    <a:p>
                      <a:pPr algn="ctr"/>
                      <a:r>
                        <a:rPr lang="de-DE" sz="3200" b="1" kern="1200" dirty="0">
                          <a:solidFill>
                            <a:schemeClr val="dk1"/>
                          </a:solidFill>
                          <a:latin typeface="+mn-lt"/>
                          <a:ea typeface="+mn-ea"/>
                          <a:cs typeface="+mn-cs"/>
                        </a:rPr>
                        <a:t>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Kombination von Sprachmodellen</a:t>
                      </a:r>
                      <a:endParaRPr lang="de-DE" sz="1800" b="0" dirty="0">
                        <a:solidFill>
                          <a:schemeClr val="bg1"/>
                        </a:solidFill>
                      </a:endParaRPr>
                    </a:p>
                  </a:txBody>
                  <a:tcPr anchor="ctr"/>
                </a:tc>
                <a:tc>
                  <a:txBody>
                    <a:bodyPr/>
                    <a:lstStyle/>
                    <a:p>
                      <a:pPr algn="ctr"/>
                      <a:r>
                        <a:rPr lang="de-DE" dirty="0"/>
                        <a:t>lokal/online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2183133734"/>
                  </a:ext>
                </a:extLst>
              </a:tr>
              <a:tr h="737418">
                <a:tc>
                  <a:txBody>
                    <a:bodyPr/>
                    <a:lstStyle/>
                    <a:p>
                      <a:pPr algn="ctr"/>
                      <a:r>
                        <a:rPr lang="de-DE" sz="3200" b="1" kern="1200" dirty="0">
                          <a:solidFill>
                            <a:schemeClr val="dk1"/>
                          </a:solidFill>
                          <a:latin typeface="+mn-lt"/>
                          <a:ea typeface="+mn-ea"/>
                          <a:cs typeface="+mn-cs"/>
                        </a:rPr>
                        <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bg1"/>
                          </a:solidFill>
                        </a:rPr>
                        <a:t>Selbststudium</a:t>
                      </a:r>
                    </a:p>
                  </a:txBody>
                  <a:tcPr anchor="ctr"/>
                </a:tc>
                <a:tc>
                  <a:txBody>
                    <a:bodyPr/>
                    <a:lstStyle/>
                    <a:p>
                      <a:pPr algn="ctr"/>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siehe Steckbriefe</a:t>
                      </a:r>
                      <a:r>
                        <a:rPr lang="de-DE" dirty="0"/>
                        <a:t>!</a:t>
                      </a:r>
                    </a:p>
                  </a:txBody>
                  <a:tcPr anchor="ctr"/>
                </a:tc>
                <a:extLst>
                  <a:ext uri="{0D108BD9-81ED-4DB2-BD59-A6C34878D82A}">
                    <a16:rowId xmlns:a16="http://schemas.microsoft.com/office/drawing/2014/main" val="466700111"/>
                  </a:ext>
                </a:extLst>
              </a:tr>
            </a:tbl>
          </a:graphicData>
        </a:graphic>
      </p:graphicFrame>
    </p:spTree>
    <p:extLst>
      <p:ext uri="{BB962C8B-B14F-4D97-AF65-F5344CB8AC3E}">
        <p14:creationId xmlns:p14="http://schemas.microsoft.com/office/powerpoint/2010/main" val="17749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Teilnahme</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367427"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A/B </a:t>
            </a:r>
            <a:r>
              <a:rPr lang="de-DE" sz="1600" dirty="0"/>
              <a:t>(ab 10:30 Uhr)</a:t>
            </a:r>
          </a:p>
          <a:p>
            <a:pPr rtl="0"/>
            <a:r>
              <a:rPr lang="de-DE" dirty="0"/>
              <a:t>„Hands on“ der Szenarien </a:t>
            </a:r>
            <a:r>
              <a:rPr lang="de-DE" dirty="0">
                <a:highlight>
                  <a:srgbClr val="FFFF00"/>
                </a:highlight>
              </a:rPr>
              <a:t>Ihrer Wahl</a:t>
            </a:r>
            <a:r>
              <a:rPr lang="de-DE" dirty="0"/>
              <a:t> </a:t>
            </a:r>
            <a:r>
              <a:rPr lang="de-DE" sz="1600" dirty="0"/>
              <a:t>(ab 11:00 Uhr)</a:t>
            </a:r>
            <a:endParaRPr lang="de-DE" dirty="0"/>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8691526" y="3773666"/>
            <a:ext cx="2592729" cy="1956122"/>
          </a:xfrm>
          <a:prstGeom prst="wedgeEllipseCallout">
            <a:avLst>
              <a:gd name="adj1" fmla="val -138989"/>
              <a:gd name="adj2" fmla="val 584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12:15 – 14 Uhr</a:t>
            </a:r>
          </a:p>
        </p:txBody>
      </p:sp>
      <p:sp>
        <p:nvSpPr>
          <p:cNvPr id="6" name="Textfeld 5">
            <a:extLst>
              <a:ext uri="{FF2B5EF4-FFF2-40B4-BE49-F238E27FC236}">
                <a16:creationId xmlns:a16="http://schemas.microsoft.com/office/drawing/2014/main" id="{C0A373A1-1B40-EBAD-E0B4-664B31676C30}"/>
              </a:ext>
            </a:extLst>
          </p:cNvPr>
          <p:cNvSpPr txBox="1"/>
          <p:nvPr/>
        </p:nvSpPr>
        <p:spPr>
          <a:xfrm>
            <a:off x="9029448" y="5882168"/>
            <a:ext cx="2966809" cy="369332"/>
          </a:xfrm>
          <a:prstGeom prst="rect">
            <a:avLst/>
          </a:prstGeom>
          <a:noFill/>
        </p:spPr>
        <p:txBody>
          <a:bodyPr wrap="square">
            <a:spAutoFit/>
          </a:bodyPr>
          <a:lstStyle/>
          <a:p>
            <a:r>
              <a:rPr lang="de-DE" b="1" dirty="0">
                <a:solidFill>
                  <a:schemeClr val="bg1"/>
                </a:solidFill>
              </a:rPr>
              <a:t>12:30 Uhr bei Rossofuoco!! </a:t>
            </a:r>
            <a:endParaRPr lang="de-DE" dirty="0"/>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pPr algn="ctr"/>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pPr algn="ctr"/>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pPr algn="ctr"/>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pPr algn="ctr"/>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pPr algn="ctr"/>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pPr algn="ctr"/>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7618925" y="5028777"/>
            <a:ext cx="2885813" cy="1015663"/>
          </a:xfrm>
          <a:prstGeom prst="rect">
            <a:avLst/>
          </a:prstGeom>
          <a:noFill/>
        </p:spPr>
        <p:txBody>
          <a:bodyPr wrap="square" rtlCol="0">
            <a:spAutoFit/>
          </a:bodyPr>
          <a:lstStyle/>
          <a:p>
            <a:pPr algn="ctr"/>
            <a:r>
              <a:rPr lang="de-DE" sz="2000" dirty="0">
                <a:solidFill>
                  <a:schemeClr val="bg1"/>
                </a:solidFill>
              </a:rPr>
              <a:t>auch an Zukunftstechnologien denken z.B. 3-D-Druck …</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1312</Words>
  <Application>Microsoft Office PowerPoint</Application>
  <PresentationFormat>Breitbild</PresentationFormat>
  <Paragraphs>161</Paragraphs>
  <Slides>14</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Leitgedanken für neue Fächer</vt:lpstr>
      <vt:lpstr>Entwurf FOS 11</vt:lpstr>
      <vt:lpstr>Entwurf FOS 11</vt:lpstr>
      <vt:lpstr>Entwurf FOS 11</vt:lpstr>
      <vt:lpstr>Entwurf FOS 11</vt:lpstr>
      <vt:lpstr>Herausforderungen</vt:lpstr>
      <vt:lpstr>Folge</vt:lpstr>
      <vt:lpstr>Auslegung des Lehrplans zum Umgang mit Sprachmodellen</vt:lpstr>
      <vt:lpstr>Auslegung des Lehrplans zum Umgang mit Sprachmodellen</vt:lpstr>
      <vt:lpstr>Auslegung des Lehrplans zum Umgang mit Sprachmodellen</vt:lpstr>
      <vt:lpstr>Szenarien zum Umgang mit dem Lehrplan</vt:lpstr>
      <vt:lpstr>Vielen Dank für Ihre Teilnahme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247</cp:revision>
  <cp:lastPrinted>2025-09-19T07:58:07Z</cp:lastPrinted>
  <dcterms:created xsi:type="dcterms:W3CDTF">2025-09-19T07:16:49Z</dcterms:created>
  <dcterms:modified xsi:type="dcterms:W3CDTF">2025-10-14T16:14:11Z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