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410" r:id="rId5"/>
    <p:sldId id="383" r:id="rId6"/>
    <p:sldId id="411" r:id="rId7"/>
    <p:sldId id="412" r:id="rId8"/>
    <p:sldId id="413" r:id="rId9"/>
    <p:sldId id="414" r:id="rId10"/>
    <p:sldId id="415" r:id="rId11"/>
    <p:sldId id="416" r:id="rId12"/>
    <p:sldId id="398" r:id="rId13"/>
  </p:sldIdLst>
  <p:sldSz cx="12192000" cy="6858000"/>
  <p:notesSz cx="6858000" cy="9144000"/>
  <p:defaultTextStyle>
    <a:defPPr rtl="0">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234" autoAdjust="0"/>
  </p:normalViewPr>
  <p:slideViewPr>
    <p:cSldViewPr snapToGrid="0">
      <p:cViewPr varScale="1">
        <p:scale>
          <a:sx n="57" d="100"/>
          <a:sy n="57" d="100"/>
        </p:scale>
        <p:origin x="213" y="261"/>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94" d="100"/>
          <a:sy n="94" d="100"/>
        </p:scale>
        <p:origin x="36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de-DE" sz="1200"/>
            </a:lvl1pPr>
          </a:lstStyle>
          <a:p>
            <a:pPr rtl="0"/>
            <a:fld id="{26024186-F834-475C-87E8-2BDD0E0CD34D}" type="datetime1">
              <a:rPr lang="de-DE" smtClean="0"/>
              <a:t>13.10.2025</a:t>
            </a:fld>
            <a:endParaRPr lang="de-DE" dirty="0"/>
          </a:p>
        </p:txBody>
      </p:sp>
      <p:sp>
        <p:nvSpPr>
          <p:cNvPr id="6" name="Foliennummernplatzhalt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E2C230DF-5933-439D-898F-38E9AC9BA688}" type="slidenum">
              <a:rPr lang="de-DE" smtClean="0"/>
              <a:t>‹Nr.›</a:t>
            </a:fld>
            <a:endParaRPr lang="de-DE" dirty="0"/>
          </a:p>
        </p:txBody>
      </p:sp>
      <p:sp>
        <p:nvSpPr>
          <p:cNvPr id="7" name="Fußzeilenplatzhalt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8" name="Kopfzeilenplatzhalt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de-DE" sz="1200"/>
            </a:lvl1pPr>
          </a:lstStyle>
          <a:p>
            <a:fld id="{92C0A1D8-3EBE-454B-B392-E1E4A1635681}" type="datetime1">
              <a:rPr lang="de-DE" smtClean="0"/>
              <a:pPr/>
              <a:t>13.10.2025</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de-DE"/>
            </a:defPP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A89C7E07-3C67-C64C-8DA0-0404F6303970}" type="slidenum">
              <a:rPr lang="de-DE" smtClean="0"/>
              <a:t>‹Nr.›</a:t>
            </a:fld>
            <a:endParaRPr lang="de-DE"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de-DE" sz="1200" kern="1200">
        <a:solidFill>
          <a:schemeClr val="tx1"/>
        </a:solidFill>
        <a:latin typeface="+mn-lt"/>
        <a:ea typeface="+mn-ea"/>
        <a:cs typeface="+mn-cs"/>
      </a:defRPr>
    </a:lvl1pPr>
    <a:lvl2pPr marL="457200" algn="l" defTabSz="914400" rtl="0" eaLnBrk="1" latinLnBrk="0" hangingPunct="1">
      <a:defRPr lang="de-DE" sz="1200" kern="1200">
        <a:solidFill>
          <a:schemeClr val="tx1"/>
        </a:solidFill>
        <a:latin typeface="+mn-lt"/>
        <a:ea typeface="+mn-ea"/>
        <a:cs typeface="+mn-cs"/>
      </a:defRPr>
    </a:lvl2pPr>
    <a:lvl3pPr marL="914400" algn="l" defTabSz="914400" rtl="0" eaLnBrk="1" latinLnBrk="0" hangingPunct="1">
      <a:defRPr lang="de-DE" sz="1200" kern="1200">
        <a:solidFill>
          <a:schemeClr val="tx1"/>
        </a:solidFill>
        <a:latin typeface="+mn-lt"/>
        <a:ea typeface="+mn-ea"/>
        <a:cs typeface="+mn-cs"/>
      </a:defRPr>
    </a:lvl3pPr>
    <a:lvl4pPr marL="1371600" algn="l" defTabSz="914400" rtl="0" eaLnBrk="1" latinLnBrk="0" hangingPunct="1">
      <a:defRPr lang="de-DE" sz="1200" kern="1200">
        <a:solidFill>
          <a:schemeClr val="tx1"/>
        </a:solidFill>
        <a:latin typeface="+mn-lt"/>
        <a:ea typeface="+mn-ea"/>
        <a:cs typeface="+mn-cs"/>
      </a:defRPr>
    </a:lvl4pPr>
    <a:lvl5pPr marL="1828800" algn="l" defTabSz="914400" rtl="0" eaLnBrk="1" latinLnBrk="0" hangingPunct="1">
      <a:defRPr lang="de-DE" sz="1200" kern="1200">
        <a:solidFill>
          <a:schemeClr val="tx1"/>
        </a:solidFill>
        <a:latin typeface="+mn-lt"/>
        <a:ea typeface="+mn-ea"/>
        <a:cs typeface="+mn-cs"/>
      </a:defRPr>
    </a:lvl5pPr>
    <a:lvl6pPr marL="2286000" algn="l" defTabSz="914400" rtl="0" eaLnBrk="1" latinLnBrk="0" hangingPunct="1">
      <a:defRPr lang="de-DE" sz="1200" kern="1200">
        <a:solidFill>
          <a:schemeClr val="tx1"/>
        </a:solidFill>
        <a:latin typeface="+mn-lt"/>
        <a:ea typeface="+mn-ea"/>
        <a:cs typeface="+mn-cs"/>
      </a:defRPr>
    </a:lvl6pPr>
    <a:lvl7pPr marL="2743200" algn="l" defTabSz="914400" rtl="0" eaLnBrk="1" latinLnBrk="0" hangingPunct="1">
      <a:defRPr lang="de-DE" sz="1200" kern="1200">
        <a:solidFill>
          <a:schemeClr val="tx1"/>
        </a:solidFill>
        <a:latin typeface="+mn-lt"/>
        <a:ea typeface="+mn-ea"/>
        <a:cs typeface="+mn-cs"/>
      </a:defRPr>
    </a:lvl7pPr>
    <a:lvl8pPr marL="3200400" algn="l" defTabSz="914400" rtl="0" eaLnBrk="1" latinLnBrk="0" hangingPunct="1">
      <a:defRPr lang="de-DE" sz="1200" kern="1200">
        <a:solidFill>
          <a:schemeClr val="tx1"/>
        </a:solidFill>
        <a:latin typeface="+mn-lt"/>
        <a:ea typeface="+mn-ea"/>
        <a:cs typeface="+mn-cs"/>
      </a:defRPr>
    </a:lvl8pPr>
    <a:lvl9pPr marL="3657600" algn="l" defTabSz="914400" rtl="0" eaLnBrk="1" latinLnBrk="0" hangingPunct="1">
      <a:defRPr lang="de-DE"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1</a:t>
            </a:fld>
            <a:endParaRPr lang="de-DE"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r>
              <a:rPr lang="de-DE" dirty="0"/>
              <a:t>Allgemeine Informationen (ab 09:30 Uhr)</a:t>
            </a:r>
          </a:p>
          <a:p>
            <a:pPr rtl="0"/>
            <a:r>
              <a:rPr lang="de-DE" dirty="0"/>
              <a:t>Interpretation des Lehrplans zum Thema (ab 10:00 Uhr)</a:t>
            </a:r>
          </a:p>
          <a:p>
            <a:pPr rtl="0"/>
            <a:r>
              <a:rPr lang="de-DE" dirty="0"/>
              <a:t>Gemeinsame Einführung Level A (ab 10:30 Uhr)</a:t>
            </a:r>
          </a:p>
          <a:p>
            <a:pPr rtl="0"/>
            <a:r>
              <a:rPr lang="de-DE" dirty="0"/>
              <a:t>„Hands on“ der weiteren Level (ab 11:00 Uhr)</a:t>
            </a:r>
          </a:p>
          <a:p>
            <a:pPr rtl="0"/>
            <a:r>
              <a:rPr lang="de-DE" dirty="0"/>
              <a:t>Vorteile/ Nachteile der behandelten Systeme (ab 14:00)</a:t>
            </a:r>
          </a:p>
          <a:p>
            <a:pPr rtl="0"/>
            <a:r>
              <a:rPr lang="de-DE" dirty="0"/>
              <a:t>Austausch der Teilnehmenden (ab 14:20)</a:t>
            </a:r>
          </a:p>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2</a:t>
            </a:fld>
            <a:endParaRPr lang="de-DE"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3</a:t>
            </a:fld>
            <a:endParaRPr lang="de-DE" dirty="0"/>
          </a:p>
        </p:txBody>
      </p:sp>
    </p:spTree>
    <p:extLst>
      <p:ext uri="{BB962C8B-B14F-4D97-AF65-F5344CB8AC3E}">
        <p14:creationId xmlns:p14="http://schemas.microsoft.com/office/powerpoint/2010/main" val="1995031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8ACE3-5132-F02B-4EF2-836EC05E4B2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BF9DA9-5754-6813-5048-8BCEA98DBB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1967958-81CF-353C-6B4B-F7DC173DA96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00E909A-8BA6-6FDB-338A-EC141D12ACFF}"/>
              </a:ext>
            </a:extLst>
          </p:cNvPr>
          <p:cNvSpPr>
            <a:spLocks noGrp="1"/>
          </p:cNvSpPr>
          <p:nvPr>
            <p:ph type="sldNum" sz="quarter" idx="5"/>
          </p:nvPr>
        </p:nvSpPr>
        <p:spPr/>
        <p:txBody>
          <a:bodyPr/>
          <a:lstStyle/>
          <a:p>
            <a:pPr rtl="0"/>
            <a:fld id="{A89C7E07-3C67-C64C-8DA0-0404F6303970}" type="slidenum">
              <a:rPr lang="de-DE" smtClean="0"/>
              <a:t>4</a:t>
            </a:fld>
            <a:endParaRPr lang="de-DE" dirty="0"/>
          </a:p>
        </p:txBody>
      </p:sp>
    </p:spTree>
    <p:extLst>
      <p:ext uri="{BB962C8B-B14F-4D97-AF65-F5344CB8AC3E}">
        <p14:creationId xmlns:p14="http://schemas.microsoft.com/office/powerpoint/2010/main" val="3288025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5848D-D356-D670-0A85-42F45FC377B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65CC8D7-F0FF-008A-487C-AB5EF602968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3D55487-5611-A9BC-0D26-35750550D64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B59CBA-8597-7DFD-0777-FA969E108668}"/>
              </a:ext>
            </a:extLst>
          </p:cNvPr>
          <p:cNvSpPr>
            <a:spLocks noGrp="1"/>
          </p:cNvSpPr>
          <p:nvPr>
            <p:ph type="sldNum" sz="quarter" idx="5"/>
          </p:nvPr>
        </p:nvSpPr>
        <p:spPr/>
        <p:txBody>
          <a:bodyPr/>
          <a:lstStyle/>
          <a:p>
            <a:pPr rtl="0"/>
            <a:fld id="{A89C7E07-3C67-C64C-8DA0-0404F6303970}" type="slidenum">
              <a:rPr lang="de-DE" smtClean="0"/>
              <a:t>5</a:t>
            </a:fld>
            <a:endParaRPr lang="de-DE" dirty="0"/>
          </a:p>
        </p:txBody>
      </p:sp>
    </p:spTree>
    <p:extLst>
      <p:ext uri="{BB962C8B-B14F-4D97-AF65-F5344CB8AC3E}">
        <p14:creationId xmlns:p14="http://schemas.microsoft.com/office/powerpoint/2010/main" val="388070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3B015-1847-7B7A-56CB-BEC3C82607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E8ACD04-F2C8-6098-CCF2-59CE1CDC3A5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273C8C-279C-BF8B-F3A5-9550D58832A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5E1FC36-8FEE-CEC3-BA05-FCE8DE5AB066}"/>
              </a:ext>
            </a:extLst>
          </p:cNvPr>
          <p:cNvSpPr>
            <a:spLocks noGrp="1"/>
          </p:cNvSpPr>
          <p:nvPr>
            <p:ph type="sldNum" sz="quarter" idx="5"/>
          </p:nvPr>
        </p:nvSpPr>
        <p:spPr/>
        <p:txBody>
          <a:bodyPr/>
          <a:lstStyle/>
          <a:p>
            <a:pPr rtl="0"/>
            <a:fld id="{A89C7E07-3C67-C64C-8DA0-0404F6303970}" type="slidenum">
              <a:rPr lang="de-DE" smtClean="0"/>
              <a:t>6</a:t>
            </a:fld>
            <a:endParaRPr lang="de-DE" dirty="0"/>
          </a:p>
        </p:txBody>
      </p:sp>
    </p:spTree>
    <p:extLst>
      <p:ext uri="{BB962C8B-B14F-4D97-AF65-F5344CB8AC3E}">
        <p14:creationId xmlns:p14="http://schemas.microsoft.com/office/powerpoint/2010/main" val="289891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5F9D3-CA87-42C6-D630-40213C6D8EA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232263B-B386-26E9-EC37-F29AE1C7DB0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24B02D5-8EDB-A875-81BA-C8999C9805A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AF8E69A-6BF7-58BC-9662-1051626D08AC}"/>
              </a:ext>
            </a:extLst>
          </p:cNvPr>
          <p:cNvSpPr>
            <a:spLocks noGrp="1"/>
          </p:cNvSpPr>
          <p:nvPr>
            <p:ph type="sldNum" sz="quarter" idx="5"/>
          </p:nvPr>
        </p:nvSpPr>
        <p:spPr/>
        <p:txBody>
          <a:bodyPr/>
          <a:lstStyle/>
          <a:p>
            <a:pPr rtl="0"/>
            <a:fld id="{A89C7E07-3C67-C64C-8DA0-0404F6303970}" type="slidenum">
              <a:rPr lang="de-DE" smtClean="0"/>
              <a:t>7</a:t>
            </a:fld>
            <a:endParaRPr lang="de-DE" dirty="0"/>
          </a:p>
        </p:txBody>
      </p:sp>
    </p:spTree>
    <p:extLst>
      <p:ext uri="{BB962C8B-B14F-4D97-AF65-F5344CB8AC3E}">
        <p14:creationId xmlns:p14="http://schemas.microsoft.com/office/powerpoint/2010/main" val="68440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4BA11-2ED0-3296-8C6F-A7E1DB9216F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F49791C-0DAE-1C96-005C-24B34165BA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FC55634-B1CA-9EEF-92DC-8971478D2ED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EECAAB0-EDF0-AF49-CF83-4CB17F6051C1}"/>
              </a:ext>
            </a:extLst>
          </p:cNvPr>
          <p:cNvSpPr>
            <a:spLocks noGrp="1"/>
          </p:cNvSpPr>
          <p:nvPr>
            <p:ph type="sldNum" sz="quarter" idx="5"/>
          </p:nvPr>
        </p:nvSpPr>
        <p:spPr/>
        <p:txBody>
          <a:bodyPr/>
          <a:lstStyle/>
          <a:p>
            <a:pPr rtl="0"/>
            <a:fld id="{A89C7E07-3C67-C64C-8DA0-0404F6303970}" type="slidenum">
              <a:rPr lang="de-DE" smtClean="0"/>
              <a:t>8</a:t>
            </a:fld>
            <a:endParaRPr lang="de-DE" dirty="0"/>
          </a:p>
        </p:txBody>
      </p:sp>
    </p:spTree>
    <p:extLst>
      <p:ext uri="{BB962C8B-B14F-4D97-AF65-F5344CB8AC3E}">
        <p14:creationId xmlns:p14="http://schemas.microsoft.com/office/powerpoint/2010/main" val="752516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9</a:t>
            </a:fld>
            <a:endParaRPr lang="de-DE"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Layout">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inhalt und Bild">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3" name="Inhaltsplatzhalt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Bildplatzhalt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de-DE" sz="2000">
                <a:solidFill>
                  <a:schemeClr val="bg1"/>
                </a:solidFill>
              </a:defRPr>
            </a:lvl1pPr>
          </a:lstStyle>
          <a:p>
            <a:pPr rtl="0"/>
            <a:r>
              <a:rPr lang="de-DE"/>
              <a:t>Bild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inhalt und Tabelle">
    <p:bg>
      <p:bgPr>
        <a:solidFill>
          <a:schemeClr val="tx1"/>
        </a:solidFill>
        <a:effectLst/>
      </p:bgPr>
    </p:bg>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ihand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5" name="Freihand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7" name="Freihand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de-DE" sz="2000"/>
            </a:lvl1pPr>
            <a:lvl2pPr marL="457200" indent="0">
              <a:spcBef>
                <a:spcPts val="1800"/>
              </a:spcBef>
              <a:buNone/>
              <a:defRPr lang="de-DE" sz="2000"/>
            </a:lvl2pPr>
            <a:lvl3pPr marL="914400" indent="0">
              <a:spcBef>
                <a:spcPts val="1800"/>
              </a:spcBef>
              <a:buNone/>
              <a:defRPr lang="de-DE" sz="2000"/>
            </a:lvl3pPr>
            <a:lvl4pPr marL="1371600" indent="0">
              <a:spcBef>
                <a:spcPts val="1800"/>
              </a:spcBef>
              <a:buNone/>
              <a:defRPr lang="de-DE" sz="2000"/>
            </a:lvl4pPr>
            <a:lvl5pPr marL="1828800" indent="0">
              <a:spcBef>
                <a:spcPts val="1800"/>
              </a:spcBef>
              <a:buNone/>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und zwei Inhalte">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de-DE" sz="2000"/>
            </a:lvl1pPr>
            <a:lvl2pPr>
              <a:spcBef>
                <a:spcPts val="18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elle 2">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9" name="Tabellenplatzhalt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de-DE"/>
            </a:lvl1pPr>
          </a:lstStyle>
          <a:p>
            <a:pPr rtl="0"/>
            <a:r>
              <a:rPr lang="de-DE"/>
              <a:t>Tabelle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3">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4" name="Gerader Verbinde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pieren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Form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8" name="Freihand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9" name="Freihand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0" name="Freihand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2" name="Titel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de-DE" sz="4400" b="1" i="0" spc="50" baseline="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de-DE" sz="2400" b="1" i="0" kern="1200" dirty="0">
                <a:solidFill>
                  <a:schemeClr val="tx2">
                    <a:lumMod val="75000"/>
                  </a:schemeClr>
                </a:solidFill>
                <a:latin typeface="+mn-lt"/>
                <a:ea typeface="+mn-ea"/>
                <a:cs typeface="+mn-cs"/>
              </a:defRPr>
            </a:lvl1pPr>
            <a:lvl2pPr indent="-283464">
              <a:spcBef>
                <a:spcPts val="6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43" name="Foliennummernplatzhalt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42" name="Datumsplatzhalter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titel">
    <p:bg>
      <p:bgPr>
        <a:solidFill>
          <a:schemeClr val="accent3"/>
        </a:solidFill>
        <a:effectLst/>
      </p:bgPr>
    </p:bg>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de-DE" sz="2000">
                <a:solidFill>
                  <a:schemeClr val="tx1"/>
                </a:solidFill>
              </a:defRPr>
            </a:lvl1pPr>
          </a:lstStyle>
          <a:p>
            <a:pPr rtl="0"/>
            <a:r>
              <a:rPr lang="de-DE"/>
              <a:t>Bild durch Klicken auf Symbol hinzufügen</a:t>
            </a:r>
          </a:p>
        </p:txBody>
      </p:sp>
      <p:sp>
        <p:nvSpPr>
          <p:cNvPr id="18" name="Titel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de-DE" sz="6000" b="1" i="0" baseline="0">
                <a:solidFill>
                  <a:schemeClr val="tx1"/>
                </a:solidFill>
                <a:latin typeface="+mj-lt"/>
              </a:defRPr>
            </a:lvl1pPr>
          </a:lstStyle>
          <a:p>
            <a:pPr rtl="0"/>
            <a:r>
              <a:rPr lang="de-DE"/>
              <a:t>Titel durch Klicken hinzufügen </a:t>
            </a:r>
          </a:p>
        </p:txBody>
      </p:sp>
      <p:sp>
        <p:nvSpPr>
          <p:cNvPr id="7" name="Rechteck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2">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sp>
        <p:nvSpPr>
          <p:cNvPr id="6" name="Bildplatzhalt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de-DE" sz="2000"/>
            </a:lvl1pPr>
          </a:lstStyle>
          <a:p>
            <a:pPr rtl="0"/>
            <a:r>
              <a:rPr lang="de-DE"/>
              <a:t>Bild durch Klicken auf Symbol hinzufügen</a:t>
            </a:r>
          </a:p>
        </p:txBody>
      </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7" name="Gerader Verbinde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usammenfassung 2">
    <p:bg>
      <p:bgPr>
        <a:solidFill>
          <a:schemeClr val="tx1"/>
        </a:solidFill>
        <a:effectLst/>
      </p:bgPr>
    </p:bg>
    <p:spTree>
      <p:nvGrpSpPr>
        <p:cNvPr id="1" name=""/>
        <p:cNvGrpSpPr/>
        <p:nvPr/>
      </p:nvGrpSpPr>
      <p:grpSpPr>
        <a:xfrm>
          <a:off x="0" y="0"/>
          <a:ext cx="0" cy="0"/>
          <a:chOff x="0" y="0"/>
          <a:chExt cx="0" cy="0"/>
        </a:xfrm>
      </p:grpSpPr>
      <p:cxnSp>
        <p:nvCxnSpPr>
          <p:cNvPr id="9" name="Gerader Verbinde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Foliennummernplatzhalt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5" name="Datumsplatzhalter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usammenfassung 2">
    <p:bg>
      <p:bgPr>
        <a:solidFill>
          <a:schemeClr val="tx1"/>
        </a:solidFill>
        <a:effectLst/>
      </p:bgPr>
    </p:bg>
    <p:spTree>
      <p:nvGrpSpPr>
        <p:cNvPr id="1" name=""/>
        <p:cNvGrpSpPr/>
        <p:nvPr/>
      </p:nvGrpSpPr>
      <p:grpSpPr>
        <a:xfrm>
          <a:off x="0" y="0"/>
          <a:ext cx="0" cy="0"/>
          <a:chOff x="0" y="0"/>
          <a:chExt cx="0" cy="0"/>
        </a:xfrm>
      </p:grpSpPr>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Tree>
    <p:extLst>
      <p:ext uri="{BB962C8B-B14F-4D97-AF65-F5344CB8AC3E}">
        <p14:creationId xmlns:p14="http://schemas.microsoft.com/office/powerpoint/2010/main" val="228228293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spTree>
    <p:extLst>
      <p:ext uri="{BB962C8B-B14F-4D97-AF65-F5344CB8AC3E}">
        <p14:creationId xmlns:p14="http://schemas.microsoft.com/office/powerpoint/2010/main" val="202710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zwei Inhalte 2">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9436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3" name="Inhaltsplatzhalt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Form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8" name="Freihand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9" name="Freihand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de-DE" sz="2000"/>
            </a:lvl1pPr>
            <a:lvl2pPr marL="914400" indent="-457200">
              <a:spcBef>
                <a:spcPts val="1800"/>
              </a:spcBef>
              <a:buFont typeface="+mj-lt"/>
              <a:buAutoNum type="alphaLcPeriod"/>
              <a:defRPr lang="de-DE" sz="2000"/>
            </a:lvl2pPr>
            <a:lvl3pPr marL="1371600" indent="-457200">
              <a:spcBef>
                <a:spcPts val="1800"/>
              </a:spcBef>
              <a:buFont typeface="+mj-lt"/>
              <a:buAutoNum type="arabicParenR"/>
              <a:defRPr lang="de-DE" sz="2000"/>
            </a:lvl3pPr>
            <a:lvl4pPr marL="1371600" indent="0">
              <a:spcBef>
                <a:spcPts val="1800"/>
              </a:spcBef>
              <a:buFont typeface="+mj-lt"/>
              <a:buNone/>
              <a:defRPr lang="de-DE" sz="2000"/>
            </a:lvl4pPr>
            <a:lvl5pPr marL="2286000" indent="-457200">
              <a:spcBef>
                <a:spcPts val="1800"/>
              </a:spcBef>
              <a:buFont typeface="+mj-lt"/>
              <a:buAutoNum type="arabicPeriod"/>
              <a:defRPr lang="de-DE" sz="2000"/>
            </a:lvl5pPr>
          </a:lstStyle>
          <a:p>
            <a:pPr lvl="0" rtl="0"/>
            <a:r>
              <a:rPr lang="de-DE"/>
              <a:t>Klicken, um Inhalt hinzuzufügen</a:t>
            </a:r>
          </a:p>
          <a:p>
            <a:pPr lvl="1" rtl="0"/>
            <a:r>
              <a:rPr lang="de-DE"/>
              <a:t>Zweite Ebene</a:t>
            </a:r>
          </a:p>
          <a:p>
            <a:pPr lvl="2" rtl="0"/>
            <a:r>
              <a:rPr lang="de-DE"/>
              <a:t>Dritte Ebene</a:t>
            </a:r>
          </a:p>
          <a:p>
            <a:pPr lvl="3" rtl="0"/>
            <a:endParaRPr lang="de-DE" dirty="0"/>
          </a:p>
        </p:txBody>
      </p:sp>
      <p:sp>
        <p:nvSpPr>
          <p:cNvPr id="2" name="Inhaltsplatzhalt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12" name="Titelplatzhalt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de-DE"/>
            </a:defPPr>
          </a:lstStyle>
          <a:p>
            <a:pPr rtl="0"/>
            <a:r>
              <a:rPr lang="de-DE"/>
              <a:t>Titelmasterformat durch Klicken bearbeiten</a:t>
            </a:r>
          </a:p>
        </p:txBody>
      </p:sp>
      <p:sp>
        <p:nvSpPr>
          <p:cNvPr id="30" name="Datumsplatzhalt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de-DE" sz="1100" b="0" i="0">
                <a:solidFill>
                  <a:schemeClr val="bg1"/>
                </a:solidFill>
                <a:latin typeface="+mn-lt"/>
              </a:defRPr>
            </a:lvl1pPr>
          </a:lstStyle>
          <a:p>
            <a:pPr rtl="0"/>
            <a:endParaRPr lang="de-DE" dirty="0">
              <a:latin typeface="+mn-lt"/>
            </a:endParaRPr>
          </a:p>
        </p:txBody>
      </p:sp>
      <p:sp>
        <p:nvSpPr>
          <p:cNvPr id="32" name="Foliennummernplatzhalt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de-DE" sz="1100" b="1" i="0">
                <a:solidFill>
                  <a:schemeClr val="bg1"/>
                </a:solidFill>
                <a:latin typeface="+mn-lt"/>
              </a:defRPr>
            </a:lvl1pPr>
          </a:lstStyle>
          <a:p>
            <a:pPr rtl="0"/>
            <a:fld id="{294A09A9-5501-47C1-A89A-A340965A2BE2}" type="slidenum">
              <a:rPr lang="de-DE" smtClean="0"/>
              <a:pPr/>
              <a:t>‹Nr.›</a:t>
            </a:fld>
            <a:endParaRPr lang="de-DE"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712" r:id="rId6"/>
    <p:sldLayoutId id="2147483659" r:id="rId7"/>
    <p:sldLayoutId id="2147483709" r:id="rId8"/>
    <p:sldLayoutId id="2147483708" r:id="rId9"/>
    <p:sldLayoutId id="2147483707" r:id="rId10"/>
    <p:sldLayoutId id="2147483706" r:id="rId11"/>
    <p:sldLayoutId id="2147483705" r:id="rId12"/>
    <p:sldLayoutId id="2147483704" r:id="rId13"/>
    <p:sldLayoutId id="2147483703" r:id="rId14"/>
  </p:sldLayoutIdLst>
  <p:hf sldNum="0" hdr="0" ftr="0" dt="0"/>
  <p:txStyles>
    <p:titleStyle>
      <a:lvl1pPr algn="l" defTabSz="914400" rtl="0" eaLnBrk="1" latinLnBrk="0" hangingPunct="1">
        <a:lnSpc>
          <a:spcPct val="80000"/>
        </a:lnSpc>
        <a:spcBef>
          <a:spcPct val="0"/>
        </a:spcBef>
        <a:buNone/>
        <a:defRPr lang="de-DE" sz="4400" b="1" i="0" kern="1200" spc="100" baseline="0">
          <a:solidFill>
            <a:schemeClr val="bg1"/>
          </a:solidFill>
          <a:latin typeface="+mj-lt"/>
          <a:ea typeface="+mj-ea"/>
          <a:cs typeface="+mj-cs"/>
        </a:defRPr>
      </a:lvl1pPr>
      <a:lvl2pPr eaLnBrk="1" hangingPunct="1">
        <a:defRPr lang="de-DE">
          <a:solidFill>
            <a:schemeClr val="tx2"/>
          </a:solidFill>
        </a:defRPr>
      </a:lvl2pPr>
      <a:lvl3pPr eaLnBrk="1" hangingPunct="1">
        <a:defRPr lang="de-DE">
          <a:solidFill>
            <a:schemeClr val="tx2"/>
          </a:solidFill>
        </a:defRPr>
      </a:lvl3pPr>
      <a:lvl4pPr eaLnBrk="1" hangingPunct="1">
        <a:defRPr lang="de-DE">
          <a:solidFill>
            <a:schemeClr val="tx2"/>
          </a:solidFill>
        </a:defRPr>
      </a:lvl4pPr>
      <a:lvl5pPr eaLnBrk="1" hangingPunct="1">
        <a:defRPr lang="de-DE">
          <a:solidFill>
            <a:schemeClr val="tx2"/>
          </a:solidFill>
        </a:defRPr>
      </a:lvl5pPr>
      <a:lvl6pPr eaLnBrk="1" hangingPunct="1">
        <a:defRPr lang="de-DE">
          <a:solidFill>
            <a:schemeClr val="tx2"/>
          </a:solidFill>
        </a:defRPr>
      </a:lvl6pPr>
      <a:lvl7pPr eaLnBrk="1" hangingPunct="1">
        <a:defRPr lang="de-DE">
          <a:solidFill>
            <a:schemeClr val="tx2"/>
          </a:solidFill>
        </a:defRPr>
      </a:lvl7pPr>
      <a:lvl8pPr eaLnBrk="1" hangingPunct="1">
        <a:defRPr lang="de-DE">
          <a:solidFill>
            <a:schemeClr val="tx2"/>
          </a:solidFill>
        </a:defRPr>
      </a:lvl8pPr>
      <a:lvl9pPr eaLnBrk="1" hangingPunct="1">
        <a:defRPr lang="de-DE">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de-DE"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de-DE"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de-DE"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p:bodyStyle>
    <p:otherStyle>
      <a:defPPr>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B1D9D6-2977-ABCD-FDF8-51AFA5064E54}"/>
              </a:ext>
            </a:extLst>
          </p:cNvPr>
          <p:cNvSpPr>
            <a:spLocks noGrp="1"/>
          </p:cNvSpPr>
          <p:nvPr>
            <p:ph type="ctrTitle"/>
          </p:nvPr>
        </p:nvSpPr>
        <p:spPr>
          <a:xfrm>
            <a:off x="729205" y="411479"/>
            <a:ext cx="11067099" cy="3291840"/>
          </a:xfrm>
        </p:spPr>
        <p:txBody>
          <a:bodyPr rtlCol="0"/>
          <a:lstStyle>
            <a:defPPr>
              <a:defRPr lang="de-DE"/>
            </a:defPPr>
          </a:lstStyle>
          <a:p>
            <a:pPr algn="ctr" rtl="0"/>
            <a:r>
              <a:rPr lang="de-DE" sz="5400" dirty="0"/>
              <a:t>Umgang mit Sprachmodellen im Rahmen des Lehrplans zum Fach KIT (T) an der Beruflichen Oberschule</a:t>
            </a:r>
          </a:p>
        </p:txBody>
      </p:sp>
      <p:sp>
        <p:nvSpPr>
          <p:cNvPr id="5" name="Textfeld 4">
            <a:extLst>
              <a:ext uri="{FF2B5EF4-FFF2-40B4-BE49-F238E27FC236}">
                <a16:creationId xmlns:a16="http://schemas.microsoft.com/office/drawing/2014/main" id="{7793F61F-E969-EF34-12D0-D8D468C0BB6E}"/>
              </a:ext>
            </a:extLst>
          </p:cNvPr>
          <p:cNvSpPr txBox="1"/>
          <p:nvPr/>
        </p:nvSpPr>
        <p:spPr>
          <a:xfrm>
            <a:off x="7370620" y="4466243"/>
            <a:ext cx="2583608" cy="369332"/>
          </a:xfrm>
          <a:prstGeom prst="rect">
            <a:avLst/>
          </a:prstGeom>
          <a:noFill/>
        </p:spPr>
        <p:txBody>
          <a:bodyPr wrap="square" rtlCol="0">
            <a:spAutoFit/>
          </a:bodyPr>
          <a:lstStyle/>
          <a:p>
            <a:r>
              <a:rPr lang="de-DE" dirty="0">
                <a:solidFill>
                  <a:schemeClr val="bg1"/>
                </a:solidFill>
              </a:rPr>
              <a:t>Stand 16. Oktober 2025</a:t>
            </a:r>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de-DE"/>
            </a:defPPr>
          </a:lstStyle>
          <a:p>
            <a:pPr rtl="0"/>
            <a:r>
              <a:rPr lang="de-DE" dirty="0"/>
              <a:t>Veranstaltungsprogramm</a:t>
            </a:r>
          </a:p>
        </p:txBody>
      </p:sp>
      <p:sp>
        <p:nvSpPr>
          <p:cNvPr id="3" name="Textplatzhalt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571004" cy="3709987"/>
          </a:xfrm>
        </p:spPr>
        <p:txBody>
          <a:bodyPr tIns="457200" rtlCol="0">
            <a:normAutofit/>
          </a:bodyPr>
          <a:lstStyle>
            <a:defPPr>
              <a:defRPr lang="de-DE"/>
            </a:defPPr>
          </a:lstStyle>
          <a:p>
            <a:pPr rtl="0"/>
            <a:r>
              <a:rPr lang="de-DE" dirty="0"/>
              <a:t>Allgemeine Informationen</a:t>
            </a:r>
          </a:p>
          <a:p>
            <a:pPr rtl="0"/>
            <a:r>
              <a:rPr lang="de-DE" dirty="0"/>
              <a:t>Interpretationen des Lehrplans</a:t>
            </a:r>
          </a:p>
          <a:p>
            <a:pPr rtl="0"/>
            <a:r>
              <a:rPr lang="de-DE" dirty="0"/>
              <a:t>Gemeinsame Einführung Szenario A</a:t>
            </a:r>
          </a:p>
          <a:p>
            <a:pPr rtl="0"/>
            <a:r>
              <a:rPr lang="de-DE" dirty="0"/>
              <a:t>„Hands on“ der Szenarien </a:t>
            </a:r>
            <a:r>
              <a:rPr lang="de-DE" dirty="0">
                <a:highlight>
                  <a:srgbClr val="FFFF00"/>
                </a:highlight>
              </a:rPr>
              <a:t>Ihrer Wahl</a:t>
            </a:r>
          </a:p>
          <a:p>
            <a:pPr rtl="0"/>
            <a:r>
              <a:rPr lang="de-DE" dirty="0"/>
              <a:t>Vorteile/ Nachteile der technischen Systeme</a:t>
            </a:r>
          </a:p>
          <a:p>
            <a:pPr rtl="0"/>
            <a:r>
              <a:rPr lang="de-DE" dirty="0"/>
              <a:t>Austausch der Teilnehmenden</a:t>
            </a:r>
          </a:p>
        </p:txBody>
      </p:sp>
      <p:sp>
        <p:nvSpPr>
          <p:cNvPr id="4" name="Sprechblase: oval 3">
            <a:extLst>
              <a:ext uri="{FF2B5EF4-FFF2-40B4-BE49-F238E27FC236}">
                <a16:creationId xmlns:a16="http://schemas.microsoft.com/office/drawing/2014/main" id="{588C8D9D-9002-1D26-6F7B-D72433936BD7}"/>
              </a:ext>
            </a:extLst>
          </p:cNvPr>
          <p:cNvSpPr/>
          <p:nvPr/>
        </p:nvSpPr>
        <p:spPr>
          <a:xfrm>
            <a:off x="7164729" y="2951545"/>
            <a:ext cx="2592729" cy="1956122"/>
          </a:xfrm>
          <a:prstGeom prst="wedgeEllipseCallout">
            <a:avLst>
              <a:gd name="adj1" fmla="val -131547"/>
              <a:gd name="adj2" fmla="val 4829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Mittagspause</a:t>
            </a:r>
            <a:br>
              <a:rPr lang="de-DE" b="1" dirty="0">
                <a:solidFill>
                  <a:schemeClr val="bg1"/>
                </a:solidFill>
              </a:rPr>
            </a:br>
            <a:r>
              <a:rPr lang="de-DE" b="1" dirty="0">
                <a:solidFill>
                  <a:schemeClr val="bg1"/>
                </a:solidFill>
              </a:rPr>
              <a:t>12:30 – 14 Uhr</a:t>
            </a:r>
          </a:p>
        </p:txBody>
      </p:sp>
    </p:spTree>
    <p:extLst>
      <p:ext uri="{BB962C8B-B14F-4D97-AF65-F5344CB8AC3E}">
        <p14:creationId xmlns:p14="http://schemas.microsoft.com/office/powerpoint/2010/main" val="334668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E3723A-40B6-A8F7-84E2-C4CDDF903526}"/>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A3852A00-E027-FD50-09F7-2B40580AD0F2}"/>
              </a:ext>
            </a:extLst>
          </p:cNvPr>
          <p:cNvGraphicFramePr>
            <a:graphicFrameLocks noGrp="1"/>
          </p:cNvGraphicFramePr>
          <p:nvPr>
            <p:extLst>
              <p:ext uri="{D42A27DB-BD31-4B8C-83A1-F6EECF244321}">
                <p14:modId xmlns:p14="http://schemas.microsoft.com/office/powerpoint/2010/main" val="2519518536"/>
              </p:ext>
            </p:extLst>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9631E01F-49F6-2292-B99E-86BC2A88FFB4}"/>
              </a:ext>
            </a:extLst>
          </p:cNvPr>
          <p:cNvSpPr/>
          <p:nvPr/>
        </p:nvSpPr>
        <p:spPr>
          <a:xfrm>
            <a:off x="636608" y="2558005"/>
            <a:ext cx="10857053" cy="17246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2C2BCF36-9FC7-DB12-CE82-E3636659D920}"/>
              </a:ext>
            </a:extLst>
          </p:cNvPr>
          <p:cNvSpPr/>
          <p:nvPr/>
        </p:nvSpPr>
        <p:spPr>
          <a:xfrm>
            <a:off x="518063" y="5081523"/>
            <a:ext cx="10936146" cy="152762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11AAE2E7-3B29-1FF9-A627-C6E49DCCFF18}"/>
              </a:ext>
            </a:extLst>
          </p:cNvPr>
          <p:cNvSpPr txBox="1"/>
          <p:nvPr/>
        </p:nvSpPr>
        <p:spPr>
          <a:xfrm>
            <a:off x="5451676" y="3108002"/>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285750" indent="-285750">
              <a:buFont typeface="Arial" panose="020B0604020202020204" pitchFamily="34" charset="0"/>
              <a:buChar char="•"/>
            </a:pPr>
            <a:r>
              <a:rPr lang="de-DE" b="1" i="1" dirty="0">
                <a:solidFill>
                  <a:schemeClr val="bg1"/>
                </a:solidFill>
              </a:rPr>
              <a:t>siehe Selbstlernkurs</a:t>
            </a:r>
          </a:p>
          <a:p>
            <a:pPr marL="285750" indent="-285750">
              <a:buFont typeface="Arial" panose="020B0604020202020204" pitchFamily="34" charset="0"/>
              <a:buChar char="•"/>
            </a:pPr>
            <a:r>
              <a:rPr lang="de-DE" b="1" i="1" dirty="0">
                <a:solidFill>
                  <a:schemeClr val="bg1"/>
                </a:solidFill>
              </a:rPr>
              <a:t>Überschneidung mit anderen Schularten</a:t>
            </a:r>
          </a:p>
        </p:txBody>
      </p:sp>
    </p:spTree>
    <p:extLst>
      <p:ext uri="{BB962C8B-B14F-4D97-AF65-F5344CB8AC3E}">
        <p14:creationId xmlns:p14="http://schemas.microsoft.com/office/powerpoint/2010/main" val="145592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AB7A4-958D-E940-B2D6-50BE47C427B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C6986E5-D92C-9176-C6ED-2C3FC7C8397C}"/>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BFAE265F-8831-94E3-F1A3-1A7301176F6F}"/>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0E34A9EB-FB69-85B3-87A9-24BF65A0007E}"/>
              </a:ext>
            </a:extLst>
          </p:cNvPr>
          <p:cNvSpPr/>
          <p:nvPr/>
        </p:nvSpPr>
        <p:spPr>
          <a:xfrm>
            <a:off x="652041" y="1840375"/>
            <a:ext cx="10864769" cy="68290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D5A28B2-A429-DC88-D8F9-6BDAABCDF705}"/>
              </a:ext>
            </a:extLst>
          </p:cNvPr>
          <p:cNvSpPr/>
          <p:nvPr/>
        </p:nvSpPr>
        <p:spPr>
          <a:xfrm>
            <a:off x="652041" y="3272978"/>
            <a:ext cx="10864770" cy="89390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F8833D0C-CDDB-A185-6802-EDFC79F8A8D8}"/>
              </a:ext>
            </a:extLst>
          </p:cNvPr>
          <p:cNvSpPr/>
          <p:nvPr/>
        </p:nvSpPr>
        <p:spPr>
          <a:xfrm>
            <a:off x="652040" y="4664597"/>
            <a:ext cx="10841621"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D83D9B55-F190-278B-4D9C-03045D918A68}"/>
              </a:ext>
            </a:extLst>
          </p:cNvPr>
          <p:cNvSpPr/>
          <p:nvPr/>
        </p:nvSpPr>
        <p:spPr>
          <a:xfrm>
            <a:off x="652040" y="5778897"/>
            <a:ext cx="10853195" cy="83296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22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6EB22-E244-7DDF-DD96-48A810E59C2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CF72681-5922-F6E8-A720-EC46A8080C62}"/>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6863916B-7133-FD0D-7058-3F644AD4E8E2}"/>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343123C8-E876-421F-2895-DE6745AC8797}"/>
              </a:ext>
            </a:extLst>
          </p:cNvPr>
          <p:cNvSpPr/>
          <p:nvPr/>
        </p:nvSpPr>
        <p:spPr>
          <a:xfrm>
            <a:off x="652041" y="1840374"/>
            <a:ext cx="10853194" cy="146998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EF99D2DB-3C3E-199E-CBFA-1E5D81C44110}"/>
              </a:ext>
            </a:extLst>
          </p:cNvPr>
          <p:cNvSpPr/>
          <p:nvPr/>
        </p:nvSpPr>
        <p:spPr>
          <a:xfrm>
            <a:off x="729204" y="4664597"/>
            <a:ext cx="10787605"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B2CC1265-6F13-C2E5-442F-2E2A3AF6F2A4}"/>
              </a:ext>
            </a:extLst>
          </p:cNvPr>
          <p:cNvSpPr/>
          <p:nvPr/>
        </p:nvSpPr>
        <p:spPr>
          <a:xfrm>
            <a:off x="671332" y="4846898"/>
            <a:ext cx="10799179" cy="83024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077E0313-15E1-52FF-B155-8DF6E710BE9C}"/>
              </a:ext>
            </a:extLst>
          </p:cNvPr>
          <p:cNvSpPr txBox="1"/>
          <p:nvPr/>
        </p:nvSpPr>
        <p:spPr>
          <a:xfrm>
            <a:off x="5869184" y="4250281"/>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285750" indent="-285750">
              <a:buFont typeface="Arial" panose="020B0604020202020204" pitchFamily="34" charset="0"/>
              <a:buChar char="•"/>
            </a:pPr>
            <a:r>
              <a:rPr lang="de-DE" b="1" i="1" dirty="0">
                <a:solidFill>
                  <a:schemeClr val="bg1"/>
                </a:solidFill>
              </a:rPr>
              <a:t>siehe Selbstlernkurs</a:t>
            </a:r>
          </a:p>
          <a:p>
            <a:pPr marL="285750" indent="-285750">
              <a:buFont typeface="Arial" panose="020B0604020202020204" pitchFamily="34" charset="0"/>
              <a:buChar char="•"/>
            </a:pPr>
            <a:r>
              <a:rPr lang="de-DE" b="1" i="1" dirty="0">
                <a:solidFill>
                  <a:schemeClr val="bg1"/>
                </a:solidFill>
              </a:rPr>
              <a:t>Überschneidung mit anderen Schularten</a:t>
            </a:r>
          </a:p>
        </p:txBody>
      </p:sp>
    </p:spTree>
    <p:extLst>
      <p:ext uri="{BB962C8B-B14F-4D97-AF65-F5344CB8AC3E}">
        <p14:creationId xmlns:p14="http://schemas.microsoft.com/office/powerpoint/2010/main" val="420993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8FCA8-5F50-7F62-D709-1F5AF6D8FDD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5344E3B-59BF-F161-3752-07633C2D9A2F}"/>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4C819017-9B67-64AF-6CC5-6536FDD0FA74}"/>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Tree>
    <p:extLst>
      <p:ext uri="{BB962C8B-B14F-4D97-AF65-F5344CB8AC3E}">
        <p14:creationId xmlns:p14="http://schemas.microsoft.com/office/powerpoint/2010/main" val="225737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C26FD-66DB-7B8F-D276-267EE8AF947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E3F2DAB-012C-3EA9-D6F3-C78B913B4E76}"/>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70C425E4-F485-530F-07A8-71384DB1474C}"/>
              </a:ext>
            </a:extLst>
          </p:cNvPr>
          <p:cNvSpPr txBox="1"/>
          <p:nvPr/>
        </p:nvSpPr>
        <p:spPr>
          <a:xfrm>
            <a:off x="1068247" y="2017448"/>
            <a:ext cx="10703206" cy="3200107"/>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00FF00"/>
                </a:highlight>
                <a:latin typeface="Calibri" panose="020F0502020204030204" pitchFamily="34" charset="0"/>
              </a:rPr>
              <a:t>wenden Sprachmodelle                 an, vergleichen unterschiedliche Modelle und bewerten deren Ausgaben.</a:t>
            </a:r>
            <a:endParaRPr lang="de-DE" sz="3600" dirty="0">
              <a:effectLst/>
              <a:highlight>
                <a:srgbClr val="00FF00"/>
              </a:highligh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Inhalte </a:t>
            </a:r>
          </a:p>
          <a:p>
            <a:pPr algn="just">
              <a:spcBef>
                <a:spcPts val="600"/>
              </a:spcBef>
              <a:spcAft>
                <a:spcPts val="600"/>
              </a:spcAft>
              <a:buNone/>
            </a:pP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Umfang der Trainingsdaten</a:t>
            </a:r>
            <a:r>
              <a:rPr lang="de-DE" sz="1800">
                <a:solidFill>
                  <a:srgbClr val="000000"/>
                </a:solidFill>
                <a:effectLst/>
                <a:latin typeface="Calibri" panose="020F0502020204030204" pitchFamily="34" charset="0"/>
              </a:rPr>
              <a:t>, Bias)</a:t>
            </a:r>
            <a:endParaRPr lang="de-DE" dirty="0"/>
          </a:p>
        </p:txBody>
      </p:sp>
      <p:sp>
        <p:nvSpPr>
          <p:cNvPr id="7" name="Textfeld 6">
            <a:extLst>
              <a:ext uri="{FF2B5EF4-FFF2-40B4-BE49-F238E27FC236}">
                <a16:creationId xmlns:a16="http://schemas.microsoft.com/office/drawing/2014/main" id="{AED5E273-DF1C-7B98-1920-5E4316A4C81F}"/>
              </a:ext>
            </a:extLst>
          </p:cNvPr>
          <p:cNvSpPr txBox="1"/>
          <p:nvPr/>
        </p:nvSpPr>
        <p:spPr>
          <a:xfrm>
            <a:off x="3801318" y="2860168"/>
            <a:ext cx="1013749" cy="369332"/>
          </a:xfrm>
          <a:prstGeom prst="rect">
            <a:avLst/>
          </a:prstGeom>
          <a:noFill/>
        </p:spPr>
        <p:txBody>
          <a:bodyPr wrap="square">
            <a:spAutoFit/>
          </a:bodyPr>
          <a:lstStyle/>
          <a:p>
            <a:r>
              <a:rPr lang="de-DE" sz="1800" b="1" dirty="0">
                <a:solidFill>
                  <a:srgbClr val="000000"/>
                </a:solidFill>
                <a:effectLst/>
                <a:highlight>
                  <a:srgbClr val="FFFF00"/>
                </a:highlight>
                <a:latin typeface="Calibri" panose="020F0502020204030204" pitchFamily="34" charset="0"/>
              </a:rPr>
              <a:t>effizient</a:t>
            </a:r>
            <a:endParaRPr lang="de-DE" b="1" dirty="0">
              <a:highlight>
                <a:srgbClr val="FFFF00"/>
              </a:highlight>
            </a:endParaRPr>
          </a:p>
        </p:txBody>
      </p:sp>
      <p:sp>
        <p:nvSpPr>
          <p:cNvPr id="3" name="Textfeld 2">
            <a:extLst>
              <a:ext uri="{FF2B5EF4-FFF2-40B4-BE49-F238E27FC236}">
                <a16:creationId xmlns:a16="http://schemas.microsoft.com/office/drawing/2014/main" id="{8A72A6C2-E326-9F22-0CB1-32834DAC2843}"/>
              </a:ext>
            </a:extLst>
          </p:cNvPr>
          <p:cNvSpPr txBox="1"/>
          <p:nvPr/>
        </p:nvSpPr>
        <p:spPr>
          <a:xfrm>
            <a:off x="1068779" y="4319057"/>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FFFF00"/>
                </a:highlight>
                <a:latin typeface="Calibri" panose="020F0502020204030204" pitchFamily="34" charset="0"/>
              </a:rPr>
              <a:t>Einblick in </a:t>
            </a:r>
            <a:r>
              <a:rPr lang="de-DE" sz="1800" dirty="0" err="1">
                <a:solidFill>
                  <a:srgbClr val="000000"/>
                </a:solidFill>
                <a:effectLst/>
                <a:highlight>
                  <a:srgbClr val="FFFF00"/>
                </a:highlight>
                <a:latin typeface="Calibri" panose="020F0502020204030204" pitchFamily="34" charset="0"/>
              </a:rPr>
              <a:t>Prompting</a:t>
            </a:r>
            <a:r>
              <a:rPr lang="de-DE" sz="1800" dirty="0">
                <a:solidFill>
                  <a:srgbClr val="000000"/>
                </a:solidFill>
                <a:effectLst/>
                <a:highlight>
                  <a:srgbClr val="FFFF00"/>
                </a:highlight>
                <a:latin typeface="Calibri" panose="020F0502020204030204" pitchFamily="34" charset="0"/>
              </a:rPr>
              <a:t>-Techniken</a:t>
            </a:r>
            <a:endParaRPr lang="de-DE" sz="3600" dirty="0">
              <a:effectLst/>
              <a:highlight>
                <a:srgbClr val="FFFF00"/>
              </a:highlight>
            </a:endParaRPr>
          </a:p>
        </p:txBody>
      </p:sp>
      <p:sp>
        <p:nvSpPr>
          <p:cNvPr id="6" name="Textfeld 5">
            <a:extLst>
              <a:ext uri="{FF2B5EF4-FFF2-40B4-BE49-F238E27FC236}">
                <a16:creationId xmlns:a16="http://schemas.microsoft.com/office/drawing/2014/main" id="{5D1CD3EA-703B-FA0D-8762-BF0805EEED1F}"/>
              </a:ext>
            </a:extLst>
          </p:cNvPr>
          <p:cNvSpPr txBox="1"/>
          <p:nvPr/>
        </p:nvSpPr>
        <p:spPr>
          <a:xfrm>
            <a:off x="1068247" y="4319057"/>
            <a:ext cx="6094602"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a:t>
            </a:r>
            <a:r>
              <a:rPr lang="de-DE" dirty="0">
                <a:solidFill>
                  <a:srgbClr val="000000"/>
                </a:solidFill>
                <a:latin typeface="Calibri" panose="020F0502020204030204" pitchFamily="34" charset="0"/>
              </a:rPr>
              <a:t>effektiver</a:t>
            </a:r>
            <a:r>
              <a:rPr lang="de-DE" sz="1800" dirty="0">
                <a:solidFill>
                  <a:srgbClr val="000000"/>
                </a:solidFill>
                <a:effectLst/>
                <a:latin typeface="Calibri" panose="020F0502020204030204" pitchFamily="34" charset="0"/>
              </a:rPr>
              <a:t> und strukturierter Prompts</a:t>
            </a:r>
            <a:endParaRPr lang="de-DE" sz="3600" dirty="0">
              <a:effectLst/>
            </a:endParaRPr>
          </a:p>
        </p:txBody>
      </p:sp>
    </p:spTree>
    <p:extLst>
      <p:ext uri="{BB962C8B-B14F-4D97-AF65-F5344CB8AC3E}">
        <p14:creationId xmlns:p14="http://schemas.microsoft.com/office/powerpoint/2010/main" val="268210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3" grpId="2"/>
      <p:bldP spid="6" grpId="0"/>
      <p:bldP spid="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B96D1-0269-F52E-31EC-1E417518771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5A62DC-B746-D039-D9F8-657FEC8D1DBD}"/>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263077A3-A0E1-EE87-739F-3D6EEB564598}"/>
              </a:ext>
            </a:extLst>
          </p:cNvPr>
          <p:cNvSpPr txBox="1"/>
          <p:nvPr/>
        </p:nvSpPr>
        <p:spPr>
          <a:xfrm>
            <a:off x="1068247" y="1829238"/>
            <a:ext cx="10055506" cy="1282402"/>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 </a:t>
            </a:r>
            <a:endParaRPr lang="de-DE" sz="3600" dirty="0">
              <a:effectLst/>
            </a:endParaRPr>
          </a:p>
        </p:txBody>
      </p:sp>
      <p:sp>
        <p:nvSpPr>
          <p:cNvPr id="4" name="Textfeld 3">
            <a:extLst>
              <a:ext uri="{FF2B5EF4-FFF2-40B4-BE49-F238E27FC236}">
                <a16:creationId xmlns:a16="http://schemas.microsoft.com/office/drawing/2014/main" id="{557DCD38-5AF4-F900-ED89-D6A8FC4A15F3}"/>
              </a:ext>
            </a:extLst>
          </p:cNvPr>
          <p:cNvSpPr txBox="1"/>
          <p:nvPr/>
        </p:nvSpPr>
        <p:spPr>
          <a:xfrm>
            <a:off x="952498" y="4788500"/>
            <a:ext cx="10494863"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a:t>
            </a:r>
            <a:endParaRPr lang="de-DE" dirty="0"/>
          </a:p>
        </p:txBody>
      </p:sp>
      <p:sp>
        <p:nvSpPr>
          <p:cNvPr id="8" name="Textfeld 7">
            <a:extLst>
              <a:ext uri="{FF2B5EF4-FFF2-40B4-BE49-F238E27FC236}">
                <a16:creationId xmlns:a16="http://schemas.microsoft.com/office/drawing/2014/main" id="{1F06F2A4-9B29-A7F1-A07A-70D3B45FAE2B}"/>
              </a:ext>
            </a:extLst>
          </p:cNvPr>
          <p:cNvSpPr txBox="1"/>
          <p:nvPr/>
        </p:nvSpPr>
        <p:spPr>
          <a:xfrm>
            <a:off x="952499" y="4360745"/>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effektiver und strukturierter Prompts</a:t>
            </a:r>
            <a:endParaRPr lang="de-DE" sz="3600" dirty="0">
              <a:effectLst/>
            </a:endParaRPr>
          </a:p>
        </p:txBody>
      </p:sp>
      <p:sp>
        <p:nvSpPr>
          <p:cNvPr id="11" name="Textfeld 10">
            <a:extLst>
              <a:ext uri="{FF2B5EF4-FFF2-40B4-BE49-F238E27FC236}">
                <a16:creationId xmlns:a16="http://schemas.microsoft.com/office/drawing/2014/main" id="{79784C34-6972-EFD2-3CB4-3258EC9C33D1}"/>
              </a:ext>
            </a:extLst>
          </p:cNvPr>
          <p:cNvSpPr txBox="1"/>
          <p:nvPr/>
        </p:nvSpPr>
        <p:spPr>
          <a:xfrm>
            <a:off x="754283" y="3776904"/>
            <a:ext cx="6094070" cy="369332"/>
          </a:xfrm>
          <a:prstGeom prst="rect">
            <a:avLst/>
          </a:prstGeom>
          <a:noFill/>
        </p:spPr>
        <p:txBody>
          <a:bodyPr wrap="square">
            <a:spAutoFit/>
          </a:bodyPr>
          <a:lstStyle/>
          <a:p>
            <a:r>
              <a:rPr lang="de-DE" sz="1800" b="1" dirty="0">
                <a:solidFill>
                  <a:srgbClr val="000000"/>
                </a:solidFill>
                <a:effectLst/>
                <a:latin typeface="Calibri" panose="020F0502020204030204" pitchFamily="34" charset="0"/>
              </a:rPr>
              <a:t>Inhalte</a:t>
            </a:r>
            <a:endParaRPr lang="de-DE" dirty="0"/>
          </a:p>
        </p:txBody>
      </p:sp>
      <p:sp>
        <p:nvSpPr>
          <p:cNvPr id="13" name="Textfeld 12">
            <a:extLst>
              <a:ext uri="{FF2B5EF4-FFF2-40B4-BE49-F238E27FC236}">
                <a16:creationId xmlns:a16="http://schemas.microsoft.com/office/drawing/2014/main" id="{6843D4A4-136D-6294-7A5D-0B05D62EEC63}"/>
              </a:ext>
            </a:extLst>
          </p:cNvPr>
          <p:cNvSpPr txBox="1"/>
          <p:nvPr/>
        </p:nvSpPr>
        <p:spPr>
          <a:xfrm>
            <a:off x="1068247" y="3112739"/>
            <a:ext cx="6094070" cy="388440"/>
          </a:xfrm>
          <a:prstGeom prst="rect">
            <a:avLst/>
          </a:prstGeom>
          <a:noFill/>
          <a:ln w="38100">
            <a:solidFill>
              <a:srgbClr val="00B050"/>
            </a:solidFill>
          </a:ln>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p:txBody>
      </p:sp>
      <p:sp>
        <p:nvSpPr>
          <p:cNvPr id="15" name="Textfeld 14">
            <a:extLst>
              <a:ext uri="{FF2B5EF4-FFF2-40B4-BE49-F238E27FC236}">
                <a16:creationId xmlns:a16="http://schemas.microsoft.com/office/drawing/2014/main" id="{874D2F2C-7C13-C3A7-9258-AD06C7A5FC7A}"/>
              </a:ext>
            </a:extLst>
          </p:cNvPr>
          <p:cNvSpPr txBox="1"/>
          <p:nvPr/>
        </p:nvSpPr>
        <p:spPr>
          <a:xfrm>
            <a:off x="1068247" y="2722396"/>
            <a:ext cx="4175085"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wenden Sprachmodelle effizient an</a:t>
            </a:r>
            <a:endParaRPr lang="de-DE" sz="3600" dirty="0">
              <a:effectLst/>
            </a:endParaRPr>
          </a:p>
        </p:txBody>
      </p:sp>
      <p:sp>
        <p:nvSpPr>
          <p:cNvPr id="17" name="Textfeld 16">
            <a:extLst>
              <a:ext uri="{FF2B5EF4-FFF2-40B4-BE49-F238E27FC236}">
                <a16:creationId xmlns:a16="http://schemas.microsoft.com/office/drawing/2014/main" id="{34F8B30F-B0D9-B138-4930-9992E66330D1}"/>
              </a:ext>
            </a:extLst>
          </p:cNvPr>
          <p:cNvSpPr txBox="1"/>
          <p:nvPr/>
        </p:nvSpPr>
        <p:spPr>
          <a:xfrm>
            <a:off x="4910563" y="2726943"/>
            <a:ext cx="6779870" cy="369332"/>
          </a:xfrm>
          <a:prstGeom prst="rect">
            <a:avLst/>
          </a:prstGeom>
          <a:noFill/>
          <a:ln w="38100">
            <a:solidFill>
              <a:srgbClr val="00B050"/>
            </a:solidFill>
          </a:ln>
        </p:spPr>
        <p:txBody>
          <a:bodyPr wrap="square">
            <a:spAutoFit/>
          </a:bodyPr>
          <a:lstStyle/>
          <a:p>
            <a:r>
              <a:rPr lang="de-DE" sz="1800" dirty="0">
                <a:solidFill>
                  <a:srgbClr val="000000"/>
                </a:solidFill>
                <a:effectLst/>
                <a:latin typeface="Calibri" panose="020F0502020204030204" pitchFamily="34" charset="0"/>
              </a:rPr>
              <a:t>, vergleichen unterschiedliche Modelle und bewerten deren Ausgaben.</a:t>
            </a:r>
            <a:endParaRPr lang="de-DE" dirty="0"/>
          </a:p>
        </p:txBody>
      </p:sp>
      <p:sp>
        <p:nvSpPr>
          <p:cNvPr id="19" name="Textfeld 18">
            <a:extLst>
              <a:ext uri="{FF2B5EF4-FFF2-40B4-BE49-F238E27FC236}">
                <a16:creationId xmlns:a16="http://schemas.microsoft.com/office/drawing/2014/main" id="{738F3CA3-F209-9B48-901E-D4094BBFDC0F}"/>
              </a:ext>
            </a:extLst>
          </p:cNvPr>
          <p:cNvSpPr txBox="1"/>
          <p:nvPr/>
        </p:nvSpPr>
        <p:spPr>
          <a:xfrm>
            <a:off x="5743937" y="4821136"/>
            <a:ext cx="3180144" cy="369332"/>
          </a:xfrm>
          <a:prstGeom prst="rect">
            <a:avLst/>
          </a:prstGeom>
          <a:noFill/>
        </p:spPr>
        <p:txBody>
          <a:bodyPr wrap="square">
            <a:spAutoFit/>
          </a:bodyPr>
          <a:lstStyle/>
          <a:p>
            <a:r>
              <a:rPr lang="de-DE" sz="1800" dirty="0">
                <a:solidFill>
                  <a:srgbClr val="000000"/>
                </a:solidFill>
                <a:effectLst/>
                <a:latin typeface="Calibri" panose="020F0502020204030204" pitchFamily="34" charset="0"/>
              </a:rPr>
              <a:t>Umfang der Trainingsdaten, Bias</a:t>
            </a:r>
            <a:endParaRPr lang="de-DE" dirty="0"/>
          </a:p>
        </p:txBody>
      </p:sp>
    </p:spTree>
    <p:extLst>
      <p:ext uri="{BB962C8B-B14F-4D97-AF65-F5344CB8AC3E}">
        <p14:creationId xmlns:p14="http://schemas.microsoft.com/office/powerpoint/2010/main" val="37059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7"/>
                                        </p:tgtEl>
                                        <p:attrNameLst>
                                          <p:attrName>ppt_x</p:attrName>
                                        </p:attrNameLst>
                                      </p:cBhvr>
                                      <p:tavLst>
                                        <p:tav tm="0">
                                          <p:val>
                                            <p:strVal val="ppt_x"/>
                                          </p:val>
                                        </p:tav>
                                        <p:tav tm="100000">
                                          <p:val>
                                            <p:strVal val="ppt_x"/>
                                          </p:val>
                                        </p:tav>
                                      </p:tavLst>
                                    </p:anim>
                                    <p:anim calcmode="lin" valueType="num">
                                      <p:cBhvr additive="base">
                                        <p:cTn id="7" dur="500"/>
                                        <p:tgtEl>
                                          <p:spTgt spid="17"/>
                                        </p:tgtEl>
                                        <p:attrNameLst>
                                          <p:attrName>ppt_y</p:attrName>
                                        </p:attrNameLst>
                                      </p:cBhvr>
                                      <p:tavLst>
                                        <p:tav tm="0">
                                          <p:val>
                                            <p:strVal val="ppt_y"/>
                                          </p:val>
                                        </p:tav>
                                        <p:tav tm="100000">
                                          <p:val>
                                            <p:strVal val="1+ppt_h/2"/>
                                          </p:val>
                                        </p:tav>
                                      </p:tavLst>
                                    </p:anim>
                                    <p:set>
                                      <p:cBhvr>
                                        <p:cTn id="8" dur="1" fill="hold">
                                          <p:stCondLst>
                                            <p:cond delay="499"/>
                                          </p:stCondLst>
                                        </p:cTn>
                                        <p:tgtEl>
                                          <p:spTgt spid="17"/>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3"/>
                                        </p:tgtEl>
                                        <p:attrNameLst>
                                          <p:attrName>ppt_x</p:attrName>
                                        </p:attrNameLst>
                                      </p:cBhvr>
                                      <p:tavLst>
                                        <p:tav tm="0">
                                          <p:val>
                                            <p:strVal val="ppt_x"/>
                                          </p:val>
                                        </p:tav>
                                        <p:tav tm="100000">
                                          <p:val>
                                            <p:strVal val="ppt_x"/>
                                          </p:val>
                                        </p:tav>
                                      </p:tavLst>
                                    </p:anim>
                                    <p:anim calcmode="lin" valueType="num">
                                      <p:cBhvr additive="base">
                                        <p:cTn id="11" dur="500"/>
                                        <p:tgtEl>
                                          <p:spTgt spid="13"/>
                                        </p:tgtEl>
                                        <p:attrNameLst>
                                          <p:attrName>ppt_y</p:attrName>
                                        </p:attrNameLst>
                                      </p:cBhvr>
                                      <p:tavLst>
                                        <p:tav tm="0">
                                          <p:val>
                                            <p:strVal val="ppt_y"/>
                                          </p:val>
                                        </p:tav>
                                        <p:tav tm="100000">
                                          <p:val>
                                            <p:strVal val="1+ppt_h/2"/>
                                          </p:val>
                                        </p:tav>
                                      </p:tavLst>
                                    </p:anim>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rtlCol="0"/>
          <a:lstStyle>
            <a:defPPr>
              <a:defRPr lang="de-DE"/>
            </a:defPPr>
          </a:lstStyle>
          <a:p>
            <a:pPr algn="ctr" rtl="0"/>
            <a:r>
              <a:rPr lang="de-DE" sz="5400" dirty="0"/>
              <a:t>Vielen Dank für Ihre Aufmerksamkeit</a:t>
            </a:r>
          </a:p>
        </p:txBody>
      </p:sp>
      <p:sp>
        <p:nvSpPr>
          <p:cNvPr id="3" name="Textplatzhalt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2681275" cy="855825"/>
          </a:xfrm>
        </p:spPr>
        <p:txBody>
          <a:bodyPr rtlCol="0"/>
          <a:lstStyle>
            <a:defPPr>
              <a:defRPr lang="de-DE"/>
            </a:defPPr>
          </a:lstStyle>
          <a:p>
            <a:pPr rtl="0"/>
            <a:r>
              <a:rPr lang="de-DE" dirty="0"/>
              <a:t>Oliver Bauer</a:t>
            </a:r>
          </a:p>
          <a:p>
            <a:pPr rtl="0"/>
            <a:r>
              <a:rPr lang="de-DE" dirty="0"/>
              <a:t>Christian Zimmerer</a:t>
            </a:r>
          </a:p>
        </p:txBody>
      </p:sp>
    </p:spTree>
    <p:extLst>
      <p:ext uri="{BB962C8B-B14F-4D97-AF65-F5344CB8AC3E}">
        <p14:creationId xmlns:p14="http://schemas.microsoft.com/office/powerpoint/2010/main" val="4261132419"/>
      </p:ext>
    </p:extLst>
  </p:cSld>
  <p:clrMapOvr>
    <a:masterClrMapping/>
  </p:clrMapOvr>
</p:sld>
</file>

<file path=ppt/theme/theme1.xml><?xml version="1.0" encoding="utf-8"?>
<a:theme xmlns:a="http://schemas.openxmlformats.org/drawingml/2006/main" name="Benutzerdefiniert">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3_TF78853419_Win32" id="{73C4F1C6-D164-4434-8FDF-48F92F60FB31}" vid="{13AA8AF3-B505-4A9F-9557-DEA5A55D833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purl.org/dc/elements/1.1/"/>
    <ds:schemaRef ds:uri="http://purl.org/dc/terms/"/>
    <ds:schemaRef ds:uri="http://schemas.microsoft.com/office/2006/documentManagement/types"/>
    <ds:schemaRef ds:uri="http://schemas.microsoft.com/sharepoint/v3"/>
    <ds:schemaRef ds:uri="http://purl.org/dc/dcmitype/"/>
    <ds:schemaRef ds:uri="16c05727-aa75-4e4a-9b5f-8a80a1165891"/>
    <ds:schemaRef ds:uri="http://schemas.openxmlformats.org/package/2006/metadata/core-properties"/>
    <ds:schemaRef ds:uri="71af3243-3dd4-4a8d-8c0d-dd76da1f02a5"/>
    <ds:schemaRef ds:uri="http://schemas.microsoft.com/office/infopath/2007/PartnerControls"/>
    <ds:schemaRef ds:uri="230e9df3-be65-4c73-a93b-d1236ebd677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Geometrische Jahrespräsentation</Template>
  <TotalTime>0</TotalTime>
  <Words>1054</Words>
  <Application>Microsoft Office PowerPoint</Application>
  <PresentationFormat>Breitbild</PresentationFormat>
  <Paragraphs>106</Paragraphs>
  <Slides>9</Slides>
  <Notes>9</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Arial</vt:lpstr>
      <vt:lpstr>Calibri</vt:lpstr>
      <vt:lpstr>Franklin Gothic Book</vt:lpstr>
      <vt:lpstr>Franklin Gothic Demi</vt:lpstr>
      <vt:lpstr>Benutzerdefiniert</vt:lpstr>
      <vt:lpstr>Umgang mit Sprachmodellen im Rahmen des Lehrplans zum Fach KIT (T) an der Beruflichen Oberschule</vt:lpstr>
      <vt:lpstr>Veranstaltungsprogramm</vt:lpstr>
      <vt:lpstr>Entwurf FOS 11</vt:lpstr>
      <vt:lpstr>Entwurf FOS 11</vt:lpstr>
      <vt:lpstr>Entwurf FOS 11</vt:lpstr>
      <vt:lpstr>Entwurf FOS 11</vt:lpstr>
      <vt:lpstr>Auslegung des Lehrplans zum Umgang mit Sprachmodellen</vt:lpstr>
      <vt:lpstr>Auslegung des Lehrplans zum Umgang mit Sprachmodellen</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Planungsstand des Lehrplans KIT – AR Technik</dc:title>
  <dc:creator>Christian.Zimmerer</dc:creator>
  <cp:lastModifiedBy>Oliver Bauer</cp:lastModifiedBy>
  <cp:revision>209</cp:revision>
  <cp:lastPrinted>2025-09-19T07:58:07Z</cp:lastPrinted>
  <dcterms:created xsi:type="dcterms:W3CDTF">2025-09-19T07:16:49Z</dcterms:created>
  <dcterms:modified xsi:type="dcterms:W3CDTF">2025-10-13T17:05:45Z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