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411" r:id="rId7"/>
    <p:sldId id="412" r:id="rId8"/>
    <p:sldId id="413" r:id="rId9"/>
    <p:sldId id="414" r:id="rId10"/>
    <p:sldId id="418" r:id="rId11"/>
    <p:sldId id="415" r:id="rId12"/>
    <p:sldId id="416" r:id="rId13"/>
    <p:sldId id="417" r:id="rId14"/>
    <p:sldId id="398" r:id="rId15"/>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2234" autoAdjust="0"/>
  </p:normalViewPr>
  <p:slideViewPr>
    <p:cSldViewPr snapToGrid="0">
      <p:cViewPr varScale="1">
        <p:scale>
          <a:sx n="57" d="100"/>
          <a:sy n="57" d="100"/>
        </p:scale>
        <p:origin x="588" y="261"/>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13.10.2025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13.10.2025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 (ab 10:30 Uhr)</a:t>
            </a:r>
          </a:p>
          <a:p>
            <a:pPr rtl="0"/>
            <a:r>
              <a:rPr lang="de-DE" dirty="0"/>
              <a:t>„Hands on“ der weiteren Level (ab 11:00 Uhr)</a:t>
            </a:r>
          </a:p>
          <a:p>
            <a:pPr rtl="0"/>
            <a:r>
              <a:rPr lang="de-DE" dirty="0"/>
              <a:t>Vorteile/ Nachteile der behandelten Systeme (ab 14:00)</a:t>
            </a:r>
          </a:p>
          <a:p>
            <a:pPr rtl="0"/>
            <a:r>
              <a:rPr lang="de-DE" dirty="0"/>
              <a:t>Austausch der Teilnehmenden (ab 14:20)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4</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7525165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Aufmerksamkeit</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571004"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a:t>
            </a:r>
          </a:p>
          <a:p>
            <a:pPr rtl="0"/>
            <a:r>
              <a:rPr lang="de-DE" dirty="0"/>
              <a:t>„Hands on“ der Szenarien </a:t>
            </a:r>
            <a:r>
              <a:rPr lang="de-DE" dirty="0">
                <a:highlight>
                  <a:srgbClr val="FFFF00"/>
                </a:highlight>
              </a:rPr>
              <a:t>Ihrer Wahl</a:t>
            </a:r>
          </a:p>
          <a:p>
            <a:pPr rtl="0"/>
            <a:r>
              <a:rPr lang="de-DE" dirty="0"/>
              <a:t>Vorteile/ Nachteile der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7164729" y="2951545"/>
            <a:ext cx="2592729" cy="1956122"/>
          </a:xfrm>
          <a:prstGeom prst="wedgeEllipseCallout">
            <a:avLst>
              <a:gd name="adj1" fmla="val -131547"/>
              <a:gd name="adj2" fmla="val 4829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12:30 – 14 Uhr</a:t>
            </a:r>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1286153">
            <a:off x="4730134" y="1683381"/>
            <a:ext cx="8154099" cy="707886"/>
          </a:xfrm>
          <a:prstGeom prst="rect">
            <a:avLst/>
          </a:prstGeom>
          <a:noFill/>
        </p:spPr>
        <p:txBody>
          <a:bodyPr wrap="square" rtlCol="0">
            <a:spAutoFit/>
          </a:bodyPr>
          <a:lstStyle/>
          <a:p>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997835" y="5317132"/>
            <a:ext cx="8154099" cy="707886"/>
          </a:xfrm>
          <a:prstGeom prst="rect">
            <a:avLst/>
          </a:prstGeom>
          <a:noFill/>
        </p:spPr>
        <p:txBody>
          <a:bodyPr wrap="square" rtlCol="0">
            <a:spAutoFit/>
          </a:bodyPr>
          <a:lstStyle/>
          <a:p>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8" name="Textfeld 7">
            <a:extLst>
              <a:ext uri="{FF2B5EF4-FFF2-40B4-BE49-F238E27FC236}">
                <a16:creationId xmlns:a16="http://schemas.microsoft.com/office/drawing/2014/main" id="{84094437-2A3B-A2A6-3EFB-131FB8D3C26B}"/>
              </a:ext>
            </a:extLst>
          </p:cNvPr>
          <p:cNvSpPr txBox="1"/>
          <p:nvPr/>
        </p:nvSpPr>
        <p:spPr>
          <a:xfrm rot="20613413">
            <a:off x="5312975" y="3587520"/>
            <a:ext cx="6749673" cy="400110"/>
          </a:xfrm>
          <a:prstGeom prst="rect">
            <a:avLst/>
          </a:prstGeom>
          <a:noFill/>
        </p:spPr>
        <p:txBody>
          <a:bodyPr wrap="square" rtlCol="0">
            <a:spAutoFit/>
          </a:bodyPr>
          <a:lstStyle/>
          <a:p>
            <a:r>
              <a:rPr lang="de-DE" sz="2000" dirty="0">
                <a:solidFill>
                  <a:schemeClr val="bg1"/>
                </a:solidFill>
              </a:rPr>
              <a:t>Heterogene Zusammensetzung der Lehrkräfte (Hybrid-Fach!)</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121300" y="3114838"/>
            <a:ext cx="6174298" cy="400110"/>
          </a:xfrm>
          <a:prstGeom prst="rect">
            <a:avLst/>
          </a:prstGeom>
          <a:noFill/>
        </p:spPr>
        <p:txBody>
          <a:bodyPr wrap="square" rtlCol="0">
            <a:spAutoFit/>
          </a:bodyPr>
          <a:lstStyle/>
          <a:p>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2211827" y="312123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1"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xit" presetSubtype="0" fill="hold" grpId="2" nodeType="clickEffect">
                                  <p:stCondLst>
                                    <p:cond delay="0"/>
                                  </p:stCondLst>
                                  <p:childTnLst>
                                    <p:set>
                                      <p:cBhvr>
                                        <p:cTn id="34" dur="1" fill="hold">
                                          <p:stCondLst>
                                            <p:cond delay="0"/>
                                          </p:stCondLst>
                                        </p:cTn>
                                        <p:tgtEl>
                                          <p:spTgt spid="9"/>
                                        </p:tgtEl>
                                        <p:attrNameLst>
                                          <p:attrName>style.visibility</p:attrName>
                                        </p:attrNameLst>
                                      </p:cBhvr>
                                      <p:to>
                                        <p:strVal val="hidden"/>
                                      </p:to>
                                    </p:set>
                                  </p:childTnLst>
                                </p:cTn>
                              </p:par>
                              <p:par>
                                <p:cTn id="35" presetID="1" presetClass="exit" presetSubtype="0" fill="hold" grpId="2" nodeType="withEffect">
                                  <p:stCondLst>
                                    <p:cond delay="0"/>
                                  </p:stCondLst>
                                  <p:childTnLst>
                                    <p:set>
                                      <p:cBhvr>
                                        <p:cTn id="36" dur="1" fill="hold">
                                          <p:stCondLst>
                                            <p:cond delay="0"/>
                                          </p:stCondLst>
                                        </p:cTn>
                                        <p:tgtEl>
                                          <p:spTgt spid="7"/>
                                        </p:tgtEl>
                                        <p:attrNameLst>
                                          <p:attrName>style.visibility</p:attrName>
                                        </p:attrNameLst>
                                      </p:cBhvr>
                                      <p:to>
                                        <p:strVal val="hidden"/>
                                      </p:to>
                                    </p:set>
                                  </p:childTnLst>
                                </p:cTn>
                              </p:par>
                              <p:par>
                                <p:cTn id="37" presetID="1" presetClass="exit" presetSubtype="0" fill="hold" grpId="2" nodeType="withEffect">
                                  <p:stCondLst>
                                    <p:cond delay="0"/>
                                  </p:stCondLst>
                                  <p:childTnLst>
                                    <p:set>
                                      <p:cBhvr>
                                        <p:cTn id="38" dur="1" fill="hold">
                                          <p:stCondLst>
                                            <p:cond delay="0"/>
                                          </p:stCondLst>
                                        </p:cTn>
                                        <p:tgtEl>
                                          <p:spTgt spid="8"/>
                                        </p:tgtEl>
                                        <p:attrNameLst>
                                          <p:attrName>style.visibility</p:attrName>
                                        </p:attrNameLst>
                                      </p:cBhvr>
                                      <p:to>
                                        <p:strVal val="hidden"/>
                                      </p:to>
                                    </p:set>
                                  </p:childTnLst>
                                </p:cTn>
                              </p:par>
                              <p:par>
                                <p:cTn id="39" presetID="1" presetClass="exit" presetSubtype="0" fill="hold" grpId="2" nodeType="withEffect">
                                  <p:stCondLst>
                                    <p:cond delay="0"/>
                                  </p:stCondLst>
                                  <p:childTnLst>
                                    <p:set>
                                      <p:cBhvr>
                                        <p:cTn id="40" dur="1" fill="hold">
                                          <p:stCondLst>
                                            <p:cond delay="0"/>
                                          </p:stCondLst>
                                        </p:cTn>
                                        <p:tgtEl>
                                          <p:spTgt spid="6"/>
                                        </p:tgtEl>
                                        <p:attrNameLst>
                                          <p:attrName>style.visibility</p:attrName>
                                        </p:attrNameLst>
                                      </p:cBhvr>
                                      <p:to>
                                        <p:strVal val="hidden"/>
                                      </p:to>
                                    </p:set>
                                  </p:childTnLst>
                                </p:cTn>
                              </p:par>
                              <p:par>
                                <p:cTn id="41" presetID="1" presetClass="entr" presetSubtype="0" fill="hold" grpId="1" nodeType="with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8" grpId="0"/>
      <p:bldP spid="8" grpId="1"/>
      <p:bldP spid="8" grpId="2"/>
      <p:bldP spid="9" grpId="0"/>
      <p:bldP spid="9" grpId="1"/>
      <p:bldP spid="9" grpId="2"/>
      <p:bldP spid="10" grpId="0" animBg="1"/>
      <p:bldP spid="10"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C21FFAC0-05A2-416A-B06C-C248395482C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1161</Words>
  <Application>Microsoft Office PowerPoint</Application>
  <PresentationFormat>Breitbild</PresentationFormat>
  <Paragraphs>123</Paragraphs>
  <Slides>11</Slides>
  <Notes>11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11</vt:i4>
      </vt:variant>
    </vt:vector>
  </HeadingPairs>
  <TitlesOfParts>
    <vt:vector size="16"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Entwurf FOS 11</vt:lpstr>
      <vt:lpstr>Entwurf FOS 11</vt:lpstr>
      <vt:lpstr>Entwurf FOS 11</vt:lpstr>
      <vt:lpstr>Entwurf FOS 11</vt:lpstr>
      <vt:lpstr>Herausforderungen</vt:lpstr>
      <vt:lpstr>Auslegung des Lehrplans zum Umgang mit Sprachmodellen</vt:lpstr>
      <vt:lpstr>Auslegung des Lehrplans zum Umgang mit Sprachmodellen</vt:lpstr>
      <vt:lpstr>Auslegung des Lehrplans zum Umgang mit Sprachmodellen</vt:lpstr>
      <vt:lpstr>Vielen Dank für Ihre Aufmerksamkeit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220</cp:revision>
  <cp:lastPrinted>2025-09-19T07:58:07Z</cp:lastPrinted>
  <dcterms:created xsi:type="dcterms:W3CDTF">2025-09-19T07:16:49Z</dcterms:created>
  <dcterms:modified xsi:type="dcterms:W3CDTF">2025-10-13T18:11:48Z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