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3"/>
  </p:notesMasterIdLst>
  <p:handoutMasterIdLst>
    <p:handoutMasterId r:id="rId34"/>
  </p:handoutMasterIdLst>
  <p:sldIdLst>
    <p:sldId id="410" r:id="rId5"/>
    <p:sldId id="383" r:id="rId6"/>
    <p:sldId id="421" r:id="rId7"/>
    <p:sldId id="428" r:id="rId8"/>
    <p:sldId id="411" r:id="rId9"/>
    <p:sldId id="412" r:id="rId10"/>
    <p:sldId id="413" r:id="rId11"/>
    <p:sldId id="414" r:id="rId12"/>
    <p:sldId id="418" r:id="rId13"/>
    <p:sldId id="422" r:id="rId14"/>
    <p:sldId id="424" r:id="rId15"/>
    <p:sldId id="423" r:id="rId16"/>
    <p:sldId id="419" r:id="rId17"/>
    <p:sldId id="429" r:id="rId18"/>
    <p:sldId id="415" r:id="rId19"/>
    <p:sldId id="416" r:id="rId20"/>
    <p:sldId id="417" r:id="rId21"/>
    <p:sldId id="420" r:id="rId22"/>
    <p:sldId id="433" r:id="rId23"/>
    <p:sldId id="434" r:id="rId24"/>
    <p:sldId id="435" r:id="rId25"/>
    <p:sldId id="432" r:id="rId26"/>
    <p:sldId id="426" r:id="rId27"/>
    <p:sldId id="430" r:id="rId28"/>
    <p:sldId id="425" r:id="rId29"/>
    <p:sldId id="431" r:id="rId30"/>
    <p:sldId id="427" r:id="rId31"/>
    <p:sldId id="398" r:id="rId32"/>
  </p:sldIdLst>
  <p:sldSz cx="12192000" cy="6858000"/>
  <p:notesSz cx="6858000" cy="9144000"/>
  <p:defaultTextStyle>
    <a:defPPr rtl="0">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234" autoAdjust="0"/>
  </p:normalViewPr>
  <p:slideViewPr>
    <p:cSldViewPr snapToGrid="0">
      <p:cViewPr varScale="1">
        <p:scale>
          <a:sx n="83" d="100"/>
          <a:sy n="83" d="100"/>
        </p:scale>
        <p:origin x="546" y="30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94" d="100"/>
          <a:sy n="94" d="100"/>
        </p:scale>
        <p:origin x="368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de-DE" sz="1200"/>
            </a:lvl1pPr>
          </a:lstStyle>
          <a:p>
            <a:pPr rtl="0"/>
            <a:fld id="{26024186-F834-475C-87E8-2BDD0E0CD34D}" type="datetime1">
              <a:rPr lang="de-DE" smtClean="0"/>
              <a:t>15.10.2025</a:t>
            </a:fld>
            <a:endParaRPr lang="de-DE" dirty="0"/>
          </a:p>
        </p:txBody>
      </p:sp>
      <p:sp>
        <p:nvSpPr>
          <p:cNvPr id="6" name="Foliennummernplatzhalt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E2C230DF-5933-439D-898F-38E9AC9BA688}" type="slidenum">
              <a:rPr lang="de-DE" smtClean="0"/>
              <a:t>‹Nr.›</a:t>
            </a:fld>
            <a:endParaRPr lang="de-DE" dirty="0"/>
          </a:p>
        </p:txBody>
      </p:sp>
      <p:sp>
        <p:nvSpPr>
          <p:cNvPr id="7" name="Fußzeilenplatzhalt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8" name="Kopfzeilenplatzhalt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de-DE" sz="1200"/>
            </a:lvl1pPr>
          </a:lstStyle>
          <a:p>
            <a:fld id="{92C0A1D8-3EBE-454B-B392-E1E4A1635681}" type="datetime1">
              <a:rPr lang="de-DE" smtClean="0"/>
              <a:pPr/>
              <a:t>15.10.2025</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de-DE"/>
            </a:defPPr>
          </a:lstStyle>
          <a:p>
            <a:pPr rtl="0"/>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A89C7E07-3C67-C64C-8DA0-0404F6303970}" type="slidenum">
              <a:rPr lang="de-DE" smtClean="0"/>
              <a:t>‹Nr.›</a:t>
            </a:fld>
            <a:endParaRPr lang="de-DE"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lang="de-DE" sz="1200" kern="1200">
        <a:solidFill>
          <a:schemeClr val="tx1"/>
        </a:solidFill>
        <a:latin typeface="+mn-lt"/>
        <a:ea typeface="+mn-ea"/>
        <a:cs typeface="+mn-cs"/>
      </a:defRPr>
    </a:lvl1pPr>
    <a:lvl2pPr marL="457200" algn="l" defTabSz="914400" rtl="0" eaLnBrk="1" latinLnBrk="0" hangingPunct="1">
      <a:defRPr lang="de-DE" sz="1200" kern="1200">
        <a:solidFill>
          <a:schemeClr val="tx1"/>
        </a:solidFill>
        <a:latin typeface="+mn-lt"/>
        <a:ea typeface="+mn-ea"/>
        <a:cs typeface="+mn-cs"/>
      </a:defRPr>
    </a:lvl2pPr>
    <a:lvl3pPr marL="914400" algn="l" defTabSz="914400" rtl="0" eaLnBrk="1" latinLnBrk="0" hangingPunct="1">
      <a:defRPr lang="de-DE" sz="1200" kern="1200">
        <a:solidFill>
          <a:schemeClr val="tx1"/>
        </a:solidFill>
        <a:latin typeface="+mn-lt"/>
        <a:ea typeface="+mn-ea"/>
        <a:cs typeface="+mn-cs"/>
      </a:defRPr>
    </a:lvl3pPr>
    <a:lvl4pPr marL="1371600" algn="l" defTabSz="914400" rtl="0" eaLnBrk="1" latinLnBrk="0" hangingPunct="1">
      <a:defRPr lang="de-DE" sz="1200" kern="1200">
        <a:solidFill>
          <a:schemeClr val="tx1"/>
        </a:solidFill>
        <a:latin typeface="+mn-lt"/>
        <a:ea typeface="+mn-ea"/>
        <a:cs typeface="+mn-cs"/>
      </a:defRPr>
    </a:lvl4pPr>
    <a:lvl5pPr marL="1828800" algn="l" defTabSz="914400" rtl="0" eaLnBrk="1" latinLnBrk="0" hangingPunct="1">
      <a:defRPr lang="de-DE" sz="1200" kern="1200">
        <a:solidFill>
          <a:schemeClr val="tx1"/>
        </a:solidFill>
        <a:latin typeface="+mn-lt"/>
        <a:ea typeface="+mn-ea"/>
        <a:cs typeface="+mn-cs"/>
      </a:defRPr>
    </a:lvl5pPr>
    <a:lvl6pPr marL="2286000" algn="l" defTabSz="914400" rtl="0" eaLnBrk="1" latinLnBrk="0" hangingPunct="1">
      <a:defRPr lang="de-DE" sz="1200" kern="1200">
        <a:solidFill>
          <a:schemeClr val="tx1"/>
        </a:solidFill>
        <a:latin typeface="+mn-lt"/>
        <a:ea typeface="+mn-ea"/>
        <a:cs typeface="+mn-cs"/>
      </a:defRPr>
    </a:lvl6pPr>
    <a:lvl7pPr marL="2743200" algn="l" defTabSz="914400" rtl="0" eaLnBrk="1" latinLnBrk="0" hangingPunct="1">
      <a:defRPr lang="de-DE" sz="1200" kern="1200">
        <a:solidFill>
          <a:schemeClr val="tx1"/>
        </a:solidFill>
        <a:latin typeface="+mn-lt"/>
        <a:ea typeface="+mn-ea"/>
        <a:cs typeface="+mn-cs"/>
      </a:defRPr>
    </a:lvl7pPr>
    <a:lvl8pPr marL="3200400" algn="l" defTabSz="914400" rtl="0" eaLnBrk="1" latinLnBrk="0" hangingPunct="1">
      <a:defRPr lang="de-DE" sz="1200" kern="1200">
        <a:solidFill>
          <a:schemeClr val="tx1"/>
        </a:solidFill>
        <a:latin typeface="+mn-lt"/>
        <a:ea typeface="+mn-ea"/>
        <a:cs typeface="+mn-cs"/>
      </a:defRPr>
    </a:lvl8pPr>
    <a:lvl9pPr marL="3657600" algn="l" defTabSz="914400" rtl="0" eaLnBrk="1" latinLnBrk="0" hangingPunct="1">
      <a:defRPr lang="de-DE"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1</a:t>
            </a:fld>
            <a:endParaRPr lang="de-DE"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D2146-5DBA-E05E-70DD-20FACC94092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AEEF053-B93E-88C0-ACED-BF4E16FE0F0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FC25668-8F51-34EC-B485-2D447D93414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2C19F8F-EE1E-6F60-C1A3-BFEF58FABFB5}"/>
              </a:ext>
            </a:extLst>
          </p:cNvPr>
          <p:cNvSpPr>
            <a:spLocks noGrp="1"/>
          </p:cNvSpPr>
          <p:nvPr>
            <p:ph type="sldNum" sz="quarter" idx="5"/>
          </p:nvPr>
        </p:nvSpPr>
        <p:spPr/>
        <p:txBody>
          <a:bodyPr/>
          <a:lstStyle/>
          <a:p>
            <a:pPr rtl="0"/>
            <a:fld id="{A89C7E07-3C67-C64C-8DA0-0404F6303970}" type="slidenum">
              <a:rPr lang="de-DE" smtClean="0"/>
              <a:t>11</a:t>
            </a:fld>
            <a:endParaRPr lang="de-DE" dirty="0"/>
          </a:p>
        </p:txBody>
      </p:sp>
    </p:spTree>
    <p:extLst>
      <p:ext uri="{BB962C8B-B14F-4D97-AF65-F5344CB8AC3E}">
        <p14:creationId xmlns:p14="http://schemas.microsoft.com/office/powerpoint/2010/main" val="3456923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320610-D6A9-92D2-6BF9-C3DBAF1AEC6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001FB0E-06B3-EF8C-78AB-B47ABA05467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4C4279B-1BEA-B27A-03DF-9B579A9B0F1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709EC6E7-9688-C28E-175D-290414BA4D23}"/>
              </a:ext>
            </a:extLst>
          </p:cNvPr>
          <p:cNvSpPr>
            <a:spLocks noGrp="1"/>
          </p:cNvSpPr>
          <p:nvPr>
            <p:ph type="sldNum" sz="quarter" idx="5"/>
          </p:nvPr>
        </p:nvSpPr>
        <p:spPr/>
        <p:txBody>
          <a:bodyPr/>
          <a:lstStyle/>
          <a:p>
            <a:pPr rtl="0"/>
            <a:fld id="{A89C7E07-3C67-C64C-8DA0-0404F6303970}" type="slidenum">
              <a:rPr lang="de-DE" smtClean="0"/>
              <a:t>12</a:t>
            </a:fld>
            <a:endParaRPr lang="de-DE" dirty="0"/>
          </a:p>
        </p:txBody>
      </p:sp>
    </p:spTree>
    <p:extLst>
      <p:ext uri="{BB962C8B-B14F-4D97-AF65-F5344CB8AC3E}">
        <p14:creationId xmlns:p14="http://schemas.microsoft.com/office/powerpoint/2010/main" val="2731363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39B5D-75EE-073E-E3A1-3EEBA2270BC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489CF9A-6790-313E-F611-B9028C215BC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25D0586-B293-9060-3118-6E62BB850D5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877A97D-E5DC-439D-F9C7-8F35D8AD31FA}"/>
              </a:ext>
            </a:extLst>
          </p:cNvPr>
          <p:cNvSpPr>
            <a:spLocks noGrp="1"/>
          </p:cNvSpPr>
          <p:nvPr>
            <p:ph type="sldNum" sz="quarter" idx="5"/>
          </p:nvPr>
        </p:nvSpPr>
        <p:spPr/>
        <p:txBody>
          <a:bodyPr/>
          <a:lstStyle/>
          <a:p>
            <a:pPr rtl="0"/>
            <a:fld id="{A89C7E07-3C67-C64C-8DA0-0404F6303970}" type="slidenum">
              <a:rPr lang="de-DE" smtClean="0"/>
              <a:t>13</a:t>
            </a:fld>
            <a:endParaRPr lang="de-DE" dirty="0"/>
          </a:p>
        </p:txBody>
      </p:sp>
    </p:spTree>
    <p:extLst>
      <p:ext uri="{BB962C8B-B14F-4D97-AF65-F5344CB8AC3E}">
        <p14:creationId xmlns:p14="http://schemas.microsoft.com/office/powerpoint/2010/main" val="1373115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5F9D3-CA87-42C6-D630-40213C6D8EA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232263B-B386-26E9-EC37-F29AE1C7DB0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24B02D5-8EDB-A875-81BA-C8999C9805A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AF8E69A-6BF7-58BC-9662-1051626D08AC}"/>
              </a:ext>
            </a:extLst>
          </p:cNvPr>
          <p:cNvSpPr>
            <a:spLocks noGrp="1"/>
          </p:cNvSpPr>
          <p:nvPr>
            <p:ph type="sldNum" sz="quarter" idx="5"/>
          </p:nvPr>
        </p:nvSpPr>
        <p:spPr/>
        <p:txBody>
          <a:bodyPr/>
          <a:lstStyle/>
          <a:p>
            <a:pPr rtl="0"/>
            <a:fld id="{A89C7E07-3C67-C64C-8DA0-0404F6303970}" type="slidenum">
              <a:rPr lang="de-DE" smtClean="0"/>
              <a:t>15</a:t>
            </a:fld>
            <a:endParaRPr lang="de-DE" dirty="0"/>
          </a:p>
        </p:txBody>
      </p:sp>
    </p:spTree>
    <p:extLst>
      <p:ext uri="{BB962C8B-B14F-4D97-AF65-F5344CB8AC3E}">
        <p14:creationId xmlns:p14="http://schemas.microsoft.com/office/powerpoint/2010/main" val="68440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4BA11-2ED0-3296-8C6F-A7E1DB9216F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F49791C-0DAE-1C96-005C-24B34165BA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FC55634-B1CA-9EEF-92DC-8971478D2ED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EECAAB0-EDF0-AF49-CF83-4CB17F6051C1}"/>
              </a:ext>
            </a:extLst>
          </p:cNvPr>
          <p:cNvSpPr>
            <a:spLocks noGrp="1"/>
          </p:cNvSpPr>
          <p:nvPr>
            <p:ph type="sldNum" sz="quarter" idx="5"/>
          </p:nvPr>
        </p:nvSpPr>
        <p:spPr/>
        <p:txBody>
          <a:bodyPr/>
          <a:lstStyle/>
          <a:p>
            <a:pPr rtl="0"/>
            <a:fld id="{A89C7E07-3C67-C64C-8DA0-0404F6303970}" type="slidenum">
              <a:rPr lang="de-DE" smtClean="0"/>
              <a:t>16</a:t>
            </a:fld>
            <a:endParaRPr lang="de-DE" dirty="0"/>
          </a:p>
        </p:txBody>
      </p:sp>
    </p:spTree>
    <p:extLst>
      <p:ext uri="{BB962C8B-B14F-4D97-AF65-F5344CB8AC3E}">
        <p14:creationId xmlns:p14="http://schemas.microsoft.com/office/powerpoint/2010/main" val="752516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8F77B-AFFC-6C0B-C92F-C91E4D9F688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C2B65A2-A6E2-189B-25FB-1B0003448CF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1610DCB-B50A-1EBA-3A62-36C803336A1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AA32C7CB-D083-E668-4309-25F799637240}"/>
              </a:ext>
            </a:extLst>
          </p:cNvPr>
          <p:cNvSpPr>
            <a:spLocks noGrp="1"/>
          </p:cNvSpPr>
          <p:nvPr>
            <p:ph type="sldNum" sz="quarter" idx="5"/>
          </p:nvPr>
        </p:nvSpPr>
        <p:spPr/>
        <p:txBody>
          <a:bodyPr/>
          <a:lstStyle/>
          <a:p>
            <a:pPr rtl="0"/>
            <a:fld id="{A89C7E07-3C67-C64C-8DA0-0404F6303970}" type="slidenum">
              <a:rPr lang="de-DE" smtClean="0"/>
              <a:t>17</a:t>
            </a:fld>
            <a:endParaRPr lang="de-DE" dirty="0"/>
          </a:p>
        </p:txBody>
      </p:sp>
    </p:spTree>
    <p:extLst>
      <p:ext uri="{BB962C8B-B14F-4D97-AF65-F5344CB8AC3E}">
        <p14:creationId xmlns:p14="http://schemas.microsoft.com/office/powerpoint/2010/main" val="193968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D5185-1C74-9AEB-B5C1-D2BEDF00FD1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ABA2B2D-25FA-3D4E-F0E2-46E2140387A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5772ECC-F505-6AAE-B84A-E552EB3E675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19ABFB7-B95E-977F-5534-B15441540382}"/>
              </a:ext>
            </a:extLst>
          </p:cNvPr>
          <p:cNvSpPr>
            <a:spLocks noGrp="1"/>
          </p:cNvSpPr>
          <p:nvPr>
            <p:ph type="sldNum" sz="quarter" idx="5"/>
          </p:nvPr>
        </p:nvSpPr>
        <p:spPr/>
        <p:txBody>
          <a:bodyPr/>
          <a:lstStyle/>
          <a:p>
            <a:pPr rtl="0"/>
            <a:fld id="{A89C7E07-3C67-C64C-8DA0-0404F6303970}" type="slidenum">
              <a:rPr lang="de-DE" smtClean="0"/>
              <a:t>18</a:t>
            </a:fld>
            <a:endParaRPr lang="de-DE" dirty="0"/>
          </a:p>
        </p:txBody>
      </p:sp>
    </p:spTree>
    <p:extLst>
      <p:ext uri="{BB962C8B-B14F-4D97-AF65-F5344CB8AC3E}">
        <p14:creationId xmlns:p14="http://schemas.microsoft.com/office/powerpoint/2010/main" val="2412374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CF96B-C73A-9A07-3DAC-4ED98F280BF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411C91A-0F7F-3C6D-BEE1-93E4692F0AD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D7997FB-FDBE-7F04-3ED3-87CED2F2AAF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F406514-E62C-8CEE-3739-0BCD701EDEBC}"/>
              </a:ext>
            </a:extLst>
          </p:cNvPr>
          <p:cNvSpPr>
            <a:spLocks noGrp="1"/>
          </p:cNvSpPr>
          <p:nvPr>
            <p:ph type="sldNum" sz="quarter" idx="5"/>
          </p:nvPr>
        </p:nvSpPr>
        <p:spPr/>
        <p:txBody>
          <a:bodyPr/>
          <a:lstStyle/>
          <a:p>
            <a:pPr rtl="0"/>
            <a:fld id="{A89C7E07-3C67-C64C-8DA0-0404F6303970}" type="slidenum">
              <a:rPr lang="de-DE" smtClean="0"/>
              <a:t>19</a:t>
            </a:fld>
            <a:endParaRPr lang="de-DE" dirty="0"/>
          </a:p>
        </p:txBody>
      </p:sp>
    </p:spTree>
    <p:extLst>
      <p:ext uri="{BB962C8B-B14F-4D97-AF65-F5344CB8AC3E}">
        <p14:creationId xmlns:p14="http://schemas.microsoft.com/office/powerpoint/2010/main" val="2853809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D8F74-CFB9-E082-FEAB-56838C7E427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B3BD431-C2E4-B6C3-DCF4-3358EDEEC87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8149B78-01B5-3BE4-93DB-CD56DEF1BEF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23081A0-F46B-0424-4E92-8416AB0BFC10}"/>
              </a:ext>
            </a:extLst>
          </p:cNvPr>
          <p:cNvSpPr>
            <a:spLocks noGrp="1"/>
          </p:cNvSpPr>
          <p:nvPr>
            <p:ph type="sldNum" sz="quarter" idx="5"/>
          </p:nvPr>
        </p:nvSpPr>
        <p:spPr/>
        <p:txBody>
          <a:bodyPr/>
          <a:lstStyle/>
          <a:p>
            <a:pPr rtl="0"/>
            <a:fld id="{A89C7E07-3C67-C64C-8DA0-0404F6303970}" type="slidenum">
              <a:rPr lang="de-DE" smtClean="0"/>
              <a:t>20</a:t>
            </a:fld>
            <a:endParaRPr lang="de-DE" dirty="0"/>
          </a:p>
        </p:txBody>
      </p:sp>
    </p:spTree>
    <p:extLst>
      <p:ext uri="{BB962C8B-B14F-4D97-AF65-F5344CB8AC3E}">
        <p14:creationId xmlns:p14="http://schemas.microsoft.com/office/powerpoint/2010/main" val="3951874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E6753-054B-8BA6-EB4B-FEBA8F98855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FA86DE0-192E-3785-1DD6-6B8447FF668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AA04A9F-B8DD-C552-43CF-BBE33B51A4B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1D71F26-E6A7-EC87-5A0F-45F7FBAD38B4}"/>
              </a:ext>
            </a:extLst>
          </p:cNvPr>
          <p:cNvSpPr>
            <a:spLocks noGrp="1"/>
          </p:cNvSpPr>
          <p:nvPr>
            <p:ph type="sldNum" sz="quarter" idx="5"/>
          </p:nvPr>
        </p:nvSpPr>
        <p:spPr/>
        <p:txBody>
          <a:bodyPr/>
          <a:lstStyle/>
          <a:p>
            <a:pPr rtl="0"/>
            <a:fld id="{A89C7E07-3C67-C64C-8DA0-0404F6303970}" type="slidenum">
              <a:rPr lang="de-DE" smtClean="0"/>
              <a:t>21</a:t>
            </a:fld>
            <a:endParaRPr lang="de-DE" dirty="0"/>
          </a:p>
        </p:txBody>
      </p:sp>
    </p:spTree>
    <p:extLst>
      <p:ext uri="{BB962C8B-B14F-4D97-AF65-F5344CB8AC3E}">
        <p14:creationId xmlns:p14="http://schemas.microsoft.com/office/powerpoint/2010/main" val="3064779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r>
              <a:rPr lang="de-DE" dirty="0"/>
              <a:t>Allgemeine Informationen (ab 09:30 Uhr)</a:t>
            </a:r>
          </a:p>
          <a:p>
            <a:pPr rtl="0"/>
            <a:r>
              <a:rPr lang="de-DE" dirty="0"/>
              <a:t>Interpretation des Lehrplans zum Thema (ab 10:00 Uhr)</a:t>
            </a:r>
          </a:p>
          <a:p>
            <a:pPr rtl="0"/>
            <a:r>
              <a:rPr lang="de-DE" dirty="0"/>
              <a:t>Gemeinsame Einführung Level A/B (ab 10:30 Uhr)</a:t>
            </a:r>
          </a:p>
          <a:p>
            <a:pPr rtl="0"/>
            <a:r>
              <a:rPr lang="de-DE" dirty="0"/>
              <a:t>„Hands on“ der weiteren Level (ab 11:00 Uhr)</a:t>
            </a:r>
          </a:p>
          <a:p>
            <a:pPr rtl="0"/>
            <a:r>
              <a:rPr lang="de-DE" dirty="0"/>
              <a:t>Vorteile/ Nachteile der behandelten Systeme (ab 14:00)</a:t>
            </a:r>
          </a:p>
          <a:p>
            <a:pPr rtl="0"/>
            <a:r>
              <a:rPr lang="de-DE" dirty="0"/>
              <a:t>Austausch der Teilnehmenden (ab 15:00 – 16:00)</a:t>
            </a:r>
          </a:p>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2</a:t>
            </a:fld>
            <a:endParaRPr lang="de-DE" dirty="0"/>
          </a:p>
        </p:txBody>
      </p:sp>
    </p:spTree>
    <p:extLst>
      <p:ext uri="{BB962C8B-B14F-4D97-AF65-F5344CB8AC3E}">
        <p14:creationId xmlns:p14="http://schemas.microsoft.com/office/powerpoint/2010/main" val="3113416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75517-FC2B-2FD8-50A0-4241D0A0B03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00F4304-D5FA-1B30-C51C-1E3C85F24ED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9157AE2-B31C-8B95-D7F6-E1B582CE5E0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C68391E-FE30-8469-B491-04258317C99E}"/>
              </a:ext>
            </a:extLst>
          </p:cNvPr>
          <p:cNvSpPr>
            <a:spLocks noGrp="1"/>
          </p:cNvSpPr>
          <p:nvPr>
            <p:ph type="sldNum" sz="quarter" idx="5"/>
          </p:nvPr>
        </p:nvSpPr>
        <p:spPr/>
        <p:txBody>
          <a:bodyPr/>
          <a:lstStyle/>
          <a:p>
            <a:pPr rtl="0"/>
            <a:fld id="{A89C7E07-3C67-C64C-8DA0-0404F6303970}" type="slidenum">
              <a:rPr lang="de-DE" smtClean="0"/>
              <a:t>22</a:t>
            </a:fld>
            <a:endParaRPr lang="de-DE" dirty="0"/>
          </a:p>
        </p:txBody>
      </p:sp>
    </p:spTree>
    <p:extLst>
      <p:ext uri="{BB962C8B-B14F-4D97-AF65-F5344CB8AC3E}">
        <p14:creationId xmlns:p14="http://schemas.microsoft.com/office/powerpoint/2010/main" val="1268145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A89C7E07-3C67-C64C-8DA0-0404F6303970}" type="slidenum">
              <a:rPr lang="de-DE" smtClean="0"/>
              <a:t>23</a:t>
            </a:fld>
            <a:endParaRPr lang="de-DE" dirty="0"/>
          </a:p>
        </p:txBody>
      </p:sp>
    </p:spTree>
    <p:extLst>
      <p:ext uri="{BB962C8B-B14F-4D97-AF65-F5344CB8AC3E}">
        <p14:creationId xmlns:p14="http://schemas.microsoft.com/office/powerpoint/2010/main" val="27008331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6DD6D-504C-53CC-F32E-D46C59EED98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9890118-AC70-4699-D9BB-9E9631DFBA2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E3CA4F4-675C-DA8C-6D38-B8346A1D08F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9A133DD7-CBC0-E664-525B-F5A99CFD2EDA}"/>
              </a:ext>
            </a:extLst>
          </p:cNvPr>
          <p:cNvSpPr>
            <a:spLocks noGrp="1"/>
          </p:cNvSpPr>
          <p:nvPr>
            <p:ph type="sldNum" sz="quarter" idx="5"/>
          </p:nvPr>
        </p:nvSpPr>
        <p:spPr/>
        <p:txBody>
          <a:bodyPr/>
          <a:lstStyle/>
          <a:p>
            <a:pPr rtl="0"/>
            <a:fld id="{A89C7E07-3C67-C64C-8DA0-0404F6303970}" type="slidenum">
              <a:rPr lang="de-DE" smtClean="0"/>
              <a:t>24</a:t>
            </a:fld>
            <a:endParaRPr lang="de-DE" dirty="0"/>
          </a:p>
        </p:txBody>
      </p:sp>
    </p:spTree>
    <p:extLst>
      <p:ext uri="{BB962C8B-B14F-4D97-AF65-F5344CB8AC3E}">
        <p14:creationId xmlns:p14="http://schemas.microsoft.com/office/powerpoint/2010/main" val="2033220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366D2-9DB4-50C2-C61A-1FEED71999D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55F5E2-191D-0DC9-DF35-D73577737CA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7596328-6390-A59A-0093-35C57A10016E}"/>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1BDD352E-E167-58B8-6FF8-10B72603F967}"/>
              </a:ext>
            </a:extLst>
          </p:cNvPr>
          <p:cNvSpPr>
            <a:spLocks noGrp="1"/>
          </p:cNvSpPr>
          <p:nvPr>
            <p:ph type="sldNum" sz="quarter" idx="5"/>
          </p:nvPr>
        </p:nvSpPr>
        <p:spPr/>
        <p:txBody>
          <a:bodyPr/>
          <a:lstStyle/>
          <a:p>
            <a:pPr rtl="0"/>
            <a:fld id="{A89C7E07-3C67-C64C-8DA0-0404F6303970}" type="slidenum">
              <a:rPr lang="de-DE" smtClean="0"/>
              <a:t>25</a:t>
            </a:fld>
            <a:endParaRPr lang="de-DE" dirty="0"/>
          </a:p>
        </p:txBody>
      </p:sp>
    </p:spTree>
    <p:extLst>
      <p:ext uri="{BB962C8B-B14F-4D97-AF65-F5344CB8AC3E}">
        <p14:creationId xmlns:p14="http://schemas.microsoft.com/office/powerpoint/2010/main" val="3027545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51FFE-FD76-0111-CB40-2E41969D6D5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A05288F-0E52-B266-456D-3CC5D812803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1683B4F-7D4B-ADAA-8FE1-F33CAEBEF2B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70F06B5B-A716-EA9F-F234-88AFE698A6FE}"/>
              </a:ext>
            </a:extLst>
          </p:cNvPr>
          <p:cNvSpPr>
            <a:spLocks noGrp="1"/>
          </p:cNvSpPr>
          <p:nvPr>
            <p:ph type="sldNum" sz="quarter" idx="5"/>
          </p:nvPr>
        </p:nvSpPr>
        <p:spPr/>
        <p:txBody>
          <a:bodyPr/>
          <a:lstStyle/>
          <a:p>
            <a:pPr rtl="0"/>
            <a:fld id="{A89C7E07-3C67-C64C-8DA0-0404F6303970}" type="slidenum">
              <a:rPr lang="de-DE" smtClean="0"/>
              <a:t>26</a:t>
            </a:fld>
            <a:endParaRPr lang="de-DE" dirty="0"/>
          </a:p>
        </p:txBody>
      </p:sp>
    </p:spTree>
    <p:extLst>
      <p:ext uri="{BB962C8B-B14F-4D97-AF65-F5344CB8AC3E}">
        <p14:creationId xmlns:p14="http://schemas.microsoft.com/office/powerpoint/2010/main" val="1969134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5628F2-34F7-BE9B-E6B4-67CA8F4EADF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03AD335-B4B0-38C9-A109-EE3878105A0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60AC2AF-7AB6-462F-C11C-32384E2DC77D}"/>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9FC1623A-852F-0FD8-2916-8D026DFB52A9}"/>
              </a:ext>
            </a:extLst>
          </p:cNvPr>
          <p:cNvSpPr>
            <a:spLocks noGrp="1"/>
          </p:cNvSpPr>
          <p:nvPr>
            <p:ph type="sldNum" sz="quarter" idx="5"/>
          </p:nvPr>
        </p:nvSpPr>
        <p:spPr/>
        <p:txBody>
          <a:bodyPr/>
          <a:lstStyle/>
          <a:p>
            <a:pPr rtl="0"/>
            <a:fld id="{A89C7E07-3C67-C64C-8DA0-0404F6303970}" type="slidenum">
              <a:rPr lang="de-DE" smtClean="0"/>
              <a:t>27</a:t>
            </a:fld>
            <a:endParaRPr lang="de-DE" dirty="0"/>
          </a:p>
        </p:txBody>
      </p:sp>
    </p:spTree>
    <p:extLst>
      <p:ext uri="{BB962C8B-B14F-4D97-AF65-F5344CB8AC3E}">
        <p14:creationId xmlns:p14="http://schemas.microsoft.com/office/powerpoint/2010/main" val="2987929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28</a:t>
            </a:fld>
            <a:endParaRPr lang="de-DE" dirty="0"/>
          </a:p>
        </p:txBody>
      </p:sp>
    </p:spTree>
    <p:extLst>
      <p:ext uri="{BB962C8B-B14F-4D97-AF65-F5344CB8AC3E}">
        <p14:creationId xmlns:p14="http://schemas.microsoft.com/office/powerpoint/2010/main" val="176592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DE55B-1448-6432-090D-41B17A8FFD1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BA52385-828F-A556-DD89-EA2207FB49E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2EA1A9B-CED3-A40F-BBCC-DB71616B0793}"/>
              </a:ext>
            </a:extLst>
          </p:cNvPr>
          <p:cNvSpPr>
            <a:spLocks noGrp="1"/>
          </p:cNvSpPr>
          <p:nvPr>
            <p:ph type="body" idx="1"/>
          </p:nvPr>
        </p:nvSpPr>
        <p:spPr/>
        <p:txBody>
          <a:bodyPr rtlCol="0"/>
          <a:lstStyle>
            <a:defPPr>
              <a:defRPr lang="de-DE"/>
            </a:defPPr>
          </a:lstStyle>
          <a:p>
            <a:pPr rtl="0"/>
            <a:endParaRPr lang="de-DE" dirty="0"/>
          </a:p>
        </p:txBody>
      </p:sp>
      <p:sp>
        <p:nvSpPr>
          <p:cNvPr id="4" name="Foliennummernplatzhalter 3">
            <a:extLst>
              <a:ext uri="{FF2B5EF4-FFF2-40B4-BE49-F238E27FC236}">
                <a16:creationId xmlns:a16="http://schemas.microsoft.com/office/drawing/2014/main" id="{A8DFCF3D-C63C-0A3E-5F4F-541A14A670B5}"/>
              </a:ext>
            </a:extLst>
          </p:cNvPr>
          <p:cNvSpPr>
            <a:spLocks noGrp="1"/>
          </p:cNvSpPr>
          <p:nvPr>
            <p:ph type="sldNum" sz="quarter" idx="5"/>
          </p:nvPr>
        </p:nvSpPr>
        <p:spPr/>
        <p:txBody>
          <a:bodyPr rtlCol="0"/>
          <a:lstStyle>
            <a:defPPr>
              <a:defRPr lang="de-DE"/>
            </a:defPPr>
          </a:lstStyle>
          <a:p>
            <a:pPr rtl="0"/>
            <a:fld id="{A89C7E07-3C67-C64C-8DA0-0404F6303970}" type="slidenum">
              <a:rPr lang="de-DE" smtClean="0"/>
              <a:t>3</a:t>
            </a:fld>
            <a:endParaRPr lang="de-DE" dirty="0"/>
          </a:p>
        </p:txBody>
      </p:sp>
    </p:spTree>
    <p:extLst>
      <p:ext uri="{BB962C8B-B14F-4D97-AF65-F5344CB8AC3E}">
        <p14:creationId xmlns:p14="http://schemas.microsoft.com/office/powerpoint/2010/main" val="3674661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A89C7E07-3C67-C64C-8DA0-0404F6303970}" type="slidenum">
              <a:rPr lang="de-DE" smtClean="0"/>
              <a:t>5</a:t>
            </a:fld>
            <a:endParaRPr lang="de-DE" dirty="0"/>
          </a:p>
        </p:txBody>
      </p:sp>
    </p:spTree>
    <p:extLst>
      <p:ext uri="{BB962C8B-B14F-4D97-AF65-F5344CB8AC3E}">
        <p14:creationId xmlns:p14="http://schemas.microsoft.com/office/powerpoint/2010/main" val="1995031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8ACE3-5132-F02B-4EF2-836EC05E4B2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BF9DA9-5754-6813-5048-8BCEA98DBB4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1967958-81CF-353C-6B4B-F7DC173DA96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00E909A-8BA6-6FDB-338A-EC141D12ACFF}"/>
              </a:ext>
            </a:extLst>
          </p:cNvPr>
          <p:cNvSpPr>
            <a:spLocks noGrp="1"/>
          </p:cNvSpPr>
          <p:nvPr>
            <p:ph type="sldNum" sz="quarter" idx="5"/>
          </p:nvPr>
        </p:nvSpPr>
        <p:spPr/>
        <p:txBody>
          <a:bodyPr/>
          <a:lstStyle/>
          <a:p>
            <a:pPr rtl="0"/>
            <a:fld id="{A89C7E07-3C67-C64C-8DA0-0404F6303970}" type="slidenum">
              <a:rPr lang="de-DE" smtClean="0"/>
              <a:t>6</a:t>
            </a:fld>
            <a:endParaRPr lang="de-DE" dirty="0"/>
          </a:p>
        </p:txBody>
      </p:sp>
    </p:spTree>
    <p:extLst>
      <p:ext uri="{BB962C8B-B14F-4D97-AF65-F5344CB8AC3E}">
        <p14:creationId xmlns:p14="http://schemas.microsoft.com/office/powerpoint/2010/main" val="3288025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5848D-D356-D670-0A85-42F45FC377B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65CC8D7-F0FF-008A-487C-AB5EF602968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3D55487-5611-A9BC-0D26-35750550D64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3B59CBA-8597-7DFD-0777-FA969E108668}"/>
              </a:ext>
            </a:extLst>
          </p:cNvPr>
          <p:cNvSpPr>
            <a:spLocks noGrp="1"/>
          </p:cNvSpPr>
          <p:nvPr>
            <p:ph type="sldNum" sz="quarter" idx="5"/>
          </p:nvPr>
        </p:nvSpPr>
        <p:spPr/>
        <p:txBody>
          <a:bodyPr/>
          <a:lstStyle/>
          <a:p>
            <a:pPr rtl="0"/>
            <a:fld id="{A89C7E07-3C67-C64C-8DA0-0404F6303970}" type="slidenum">
              <a:rPr lang="de-DE" smtClean="0"/>
              <a:t>7</a:t>
            </a:fld>
            <a:endParaRPr lang="de-DE" dirty="0"/>
          </a:p>
        </p:txBody>
      </p:sp>
    </p:spTree>
    <p:extLst>
      <p:ext uri="{BB962C8B-B14F-4D97-AF65-F5344CB8AC3E}">
        <p14:creationId xmlns:p14="http://schemas.microsoft.com/office/powerpoint/2010/main" val="3880704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3B015-1847-7B7A-56CB-BEC3C826073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E8ACD04-F2C8-6098-CCF2-59CE1CDC3A5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C273C8C-279C-BF8B-F3A5-9550D58832A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5E1FC36-8FEE-CEC3-BA05-FCE8DE5AB066}"/>
              </a:ext>
            </a:extLst>
          </p:cNvPr>
          <p:cNvSpPr>
            <a:spLocks noGrp="1"/>
          </p:cNvSpPr>
          <p:nvPr>
            <p:ph type="sldNum" sz="quarter" idx="5"/>
          </p:nvPr>
        </p:nvSpPr>
        <p:spPr/>
        <p:txBody>
          <a:bodyPr/>
          <a:lstStyle/>
          <a:p>
            <a:pPr rtl="0"/>
            <a:fld id="{A89C7E07-3C67-C64C-8DA0-0404F6303970}" type="slidenum">
              <a:rPr lang="de-DE" smtClean="0"/>
              <a:t>8</a:t>
            </a:fld>
            <a:endParaRPr lang="de-DE" dirty="0"/>
          </a:p>
        </p:txBody>
      </p:sp>
    </p:spTree>
    <p:extLst>
      <p:ext uri="{BB962C8B-B14F-4D97-AF65-F5344CB8AC3E}">
        <p14:creationId xmlns:p14="http://schemas.microsoft.com/office/powerpoint/2010/main" val="289891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A89C7E07-3C67-C64C-8DA0-0404F6303970}" type="slidenum">
              <a:rPr lang="de-DE" smtClean="0"/>
              <a:t>9</a:t>
            </a:fld>
            <a:endParaRPr lang="de-DE" dirty="0"/>
          </a:p>
        </p:txBody>
      </p:sp>
    </p:spTree>
    <p:extLst>
      <p:ext uri="{BB962C8B-B14F-4D97-AF65-F5344CB8AC3E}">
        <p14:creationId xmlns:p14="http://schemas.microsoft.com/office/powerpoint/2010/main" val="1279924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CCCF6-6AAD-9925-8FC8-EFF9426F930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3BE2869-EBF8-6ADA-2797-4830606EBEE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1BCBE47-67DB-6CDF-5225-28A5F285BE9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FE0654BB-34B8-40A6-9F4D-2164AAB8840C}"/>
              </a:ext>
            </a:extLst>
          </p:cNvPr>
          <p:cNvSpPr>
            <a:spLocks noGrp="1"/>
          </p:cNvSpPr>
          <p:nvPr>
            <p:ph type="sldNum" sz="quarter" idx="5"/>
          </p:nvPr>
        </p:nvSpPr>
        <p:spPr/>
        <p:txBody>
          <a:bodyPr/>
          <a:lstStyle/>
          <a:p>
            <a:pPr rtl="0"/>
            <a:fld id="{A89C7E07-3C67-C64C-8DA0-0404F6303970}" type="slidenum">
              <a:rPr lang="de-DE" smtClean="0"/>
              <a:t>10</a:t>
            </a:fld>
            <a:endParaRPr lang="de-DE" dirty="0"/>
          </a:p>
        </p:txBody>
      </p:sp>
    </p:spTree>
    <p:extLst>
      <p:ext uri="{BB962C8B-B14F-4D97-AF65-F5344CB8AC3E}">
        <p14:creationId xmlns:p14="http://schemas.microsoft.com/office/powerpoint/2010/main" val="3115423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Layout">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cxnSp>
        <p:nvCxnSpPr>
          <p:cNvPr id="13" name="Gerader Verbinde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inhalt und Bild">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3" name="Inhaltsplatzhalt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Bildplatzhalt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de-DE" sz="2000">
                <a:solidFill>
                  <a:schemeClr val="bg1"/>
                </a:solidFill>
              </a:defRPr>
            </a:lvl1pPr>
          </a:lstStyle>
          <a:p>
            <a:pPr rtl="0"/>
            <a:r>
              <a:rPr lang="de-DE"/>
              <a:t>Bild durch Klicken auf Symbol hinzufügen</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inhalt und Tabelle">
    <p:bg>
      <p:bgPr>
        <a:solidFill>
          <a:schemeClr val="tx1"/>
        </a:solidFill>
        <a:effectLst/>
      </p:bgPr>
    </p:bg>
    <p:spTree>
      <p:nvGrpSpPr>
        <p:cNvPr id="1" name=""/>
        <p:cNvGrpSpPr/>
        <p:nvPr/>
      </p:nvGrpSpPr>
      <p:grpSpPr>
        <a:xfrm>
          <a:off x="0" y="0"/>
          <a:ext cx="0" cy="0"/>
          <a:chOff x="0" y="0"/>
          <a:chExt cx="0" cy="0"/>
        </a:xfrm>
      </p:grpSpPr>
      <p:grpSp>
        <p:nvGrpSpPr>
          <p:cNvPr id="5" name="Gruppieren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ihand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5" name="Freihand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7" name="Freihand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de-DE" sz="2000"/>
            </a:lvl1pPr>
            <a:lvl2pPr marL="457200" indent="0">
              <a:spcBef>
                <a:spcPts val="1800"/>
              </a:spcBef>
              <a:buNone/>
              <a:defRPr lang="de-DE" sz="2000"/>
            </a:lvl2pPr>
            <a:lvl3pPr marL="914400" indent="0">
              <a:spcBef>
                <a:spcPts val="1800"/>
              </a:spcBef>
              <a:buNone/>
              <a:defRPr lang="de-DE" sz="2000"/>
            </a:lvl3pPr>
            <a:lvl4pPr marL="1371600" indent="0">
              <a:spcBef>
                <a:spcPts val="1800"/>
              </a:spcBef>
              <a:buNone/>
              <a:defRPr lang="de-DE" sz="2000"/>
            </a:lvl4pPr>
            <a:lvl5pPr marL="1828800" indent="0">
              <a:spcBef>
                <a:spcPts val="1800"/>
              </a:spcBef>
              <a:buNone/>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Inhaltsplatzhalt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de-DE" sz="2000"/>
            </a:lvl1pPr>
            <a:lvl2pPr>
              <a:spcBef>
                <a:spcPts val="6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und zwei Inhalte">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ihand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Inhaltsplatzhalt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de-DE" sz="2000"/>
            </a:lvl1pPr>
            <a:lvl2pPr>
              <a:spcBef>
                <a:spcPts val="6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de-DE" sz="2000"/>
            </a:lvl1pPr>
            <a:lvl2pPr>
              <a:spcBef>
                <a:spcPts val="18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elle 2">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9" name="Tabellenplatzhalt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de-DE"/>
            </a:lvl1pPr>
          </a:lstStyle>
          <a:p>
            <a:pPr rtl="0"/>
            <a:r>
              <a:rPr lang="de-DE"/>
              <a:t>Tabelle durch Klicken auf Symbol hinzufügen</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3">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cxnSp>
        <p:nvCxnSpPr>
          <p:cNvPr id="4" name="Gerader Verbinde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uppieren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Form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8" name="Freihand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9" name="Freihand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0" name="Freihand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2" name="Titel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de-DE" sz="4400" b="1" i="0" spc="50" baseline="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de-DE" sz="2400" b="1" i="0" kern="1200" dirty="0">
                <a:solidFill>
                  <a:schemeClr val="tx2">
                    <a:lumMod val="75000"/>
                  </a:schemeClr>
                </a:solidFill>
                <a:latin typeface="+mn-lt"/>
                <a:ea typeface="+mn-ea"/>
                <a:cs typeface="+mn-cs"/>
              </a:defRPr>
            </a:lvl1pPr>
            <a:lvl2pPr indent="-283464">
              <a:spcBef>
                <a:spcPts val="6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43" name="Foliennummernplatzhalt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42" name="Datumsplatzhalter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titel">
    <p:bg>
      <p:bgPr>
        <a:solidFill>
          <a:schemeClr val="accent3"/>
        </a:solidFill>
        <a:effectLst/>
      </p:bgPr>
    </p:bg>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de-DE" sz="2000">
                <a:solidFill>
                  <a:schemeClr val="tx1"/>
                </a:solidFill>
              </a:defRPr>
            </a:lvl1pPr>
          </a:lstStyle>
          <a:p>
            <a:pPr rtl="0"/>
            <a:r>
              <a:rPr lang="de-DE"/>
              <a:t>Bild durch Klicken auf Symbol hinzufügen</a:t>
            </a:r>
          </a:p>
        </p:txBody>
      </p:sp>
      <p:sp>
        <p:nvSpPr>
          <p:cNvPr id="18" name="Titel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de-DE" sz="6000" b="1" i="0" baseline="0">
                <a:solidFill>
                  <a:schemeClr val="tx1"/>
                </a:solidFill>
                <a:latin typeface="+mj-lt"/>
              </a:defRPr>
            </a:lvl1pPr>
          </a:lstStyle>
          <a:p>
            <a:pPr rtl="0"/>
            <a:r>
              <a:rPr lang="de-DE"/>
              <a:t>Titel durch Klicken hinzufügen </a:t>
            </a:r>
          </a:p>
        </p:txBody>
      </p:sp>
      <p:sp>
        <p:nvSpPr>
          <p:cNvPr id="7" name="Rechteck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2">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sp>
        <p:nvSpPr>
          <p:cNvPr id="6" name="Bildplatzhalt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rtlCol="0">
            <a:normAutofit/>
          </a:bodyPr>
          <a:lstStyle>
            <a:lvl1pPr marL="0" indent="0" algn="ctr">
              <a:buNone/>
              <a:defRPr lang="de-DE" sz="2000"/>
            </a:lvl1pPr>
          </a:lstStyle>
          <a:p>
            <a:pPr rtl="0"/>
            <a:r>
              <a:rPr lang="de-DE"/>
              <a:t>Bild durch Klicken auf Symbol hinzufügen</a:t>
            </a:r>
          </a:p>
        </p:txBody>
      </p: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cxnSp>
        <p:nvCxnSpPr>
          <p:cNvPr id="7" name="Gerader Verbinde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usammenfassung 2">
    <p:bg>
      <p:bgPr>
        <a:solidFill>
          <a:schemeClr val="tx1"/>
        </a:solidFill>
        <a:effectLst/>
      </p:bgPr>
    </p:bg>
    <p:spTree>
      <p:nvGrpSpPr>
        <p:cNvPr id="1" name=""/>
        <p:cNvGrpSpPr/>
        <p:nvPr/>
      </p:nvGrpSpPr>
      <p:grpSpPr>
        <a:xfrm>
          <a:off x="0" y="0"/>
          <a:ext cx="0" cy="0"/>
          <a:chOff x="0" y="0"/>
          <a:chExt cx="0" cy="0"/>
        </a:xfrm>
      </p:grpSpPr>
      <p:cxnSp>
        <p:nvCxnSpPr>
          <p:cNvPr id="9" name="Gerader Verbinde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uppieren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ihand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de-DE" sz="4400" b="1" i="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8" name="Foliennummernplatzhalt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5" name="Datumsplatzhalter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Zusammenfassung 2">
    <p:bg>
      <p:bgPr>
        <a:solidFill>
          <a:schemeClr val="tx1"/>
        </a:solidFill>
        <a:effectLst/>
      </p:bgPr>
    </p:bg>
    <p:spTree>
      <p:nvGrpSpPr>
        <p:cNvPr id="1" name=""/>
        <p:cNvGrpSpPr/>
        <p:nvPr/>
      </p:nvGrpSpPr>
      <p:grpSpPr>
        <a:xfrm>
          <a:off x="0" y="0"/>
          <a:ext cx="0" cy="0"/>
          <a:chOff x="0" y="0"/>
          <a:chExt cx="0" cy="0"/>
        </a:xfrm>
      </p:grpSpPr>
      <p:grpSp>
        <p:nvGrpSpPr>
          <p:cNvPr id="10" name="Gruppieren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ihand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de-DE" sz="4400" b="1" i="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Tree>
    <p:extLst>
      <p:ext uri="{BB962C8B-B14F-4D97-AF65-F5344CB8AC3E}">
        <p14:creationId xmlns:p14="http://schemas.microsoft.com/office/powerpoint/2010/main" val="228228293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cxnSp>
        <p:nvCxnSpPr>
          <p:cNvPr id="13" name="Gerader Verbinde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spTree>
    <p:extLst>
      <p:ext uri="{BB962C8B-B14F-4D97-AF65-F5344CB8AC3E}">
        <p14:creationId xmlns:p14="http://schemas.microsoft.com/office/powerpoint/2010/main" val="202710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zwei Inhalte 2">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ihand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9436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3" name="Inhaltsplatzhalt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4864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Inhalt ">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Form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8" name="Freihand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de-DE"/>
              </a:defPPr>
            </a:lstStyle>
            <a:p>
              <a:pPr rtl="0"/>
              <a:endParaRPr lang="de-DE" dirty="0"/>
            </a:p>
          </p:txBody>
        </p:sp>
        <p:sp>
          <p:nvSpPr>
            <p:cNvPr id="19" name="Freihand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de-DE" sz="2000"/>
            </a:lvl1pPr>
            <a:lvl2pPr marL="914400" indent="-457200">
              <a:spcBef>
                <a:spcPts val="1800"/>
              </a:spcBef>
              <a:buFont typeface="+mj-lt"/>
              <a:buAutoNum type="alphaLcPeriod"/>
              <a:defRPr lang="de-DE" sz="2000"/>
            </a:lvl2pPr>
            <a:lvl3pPr marL="1371600" indent="-457200">
              <a:spcBef>
                <a:spcPts val="1800"/>
              </a:spcBef>
              <a:buFont typeface="+mj-lt"/>
              <a:buAutoNum type="arabicParenR"/>
              <a:defRPr lang="de-DE" sz="2000"/>
            </a:lvl3pPr>
            <a:lvl4pPr marL="1371600" indent="0">
              <a:spcBef>
                <a:spcPts val="1800"/>
              </a:spcBef>
              <a:buFont typeface="+mj-lt"/>
              <a:buNone/>
              <a:defRPr lang="de-DE" sz="2000"/>
            </a:lvl4pPr>
            <a:lvl5pPr marL="2286000" indent="-457200">
              <a:spcBef>
                <a:spcPts val="1800"/>
              </a:spcBef>
              <a:buFont typeface="+mj-lt"/>
              <a:buAutoNum type="arabicPeriod"/>
              <a:defRPr lang="de-DE" sz="2000"/>
            </a:lvl5pPr>
          </a:lstStyle>
          <a:p>
            <a:pPr lvl="0" rtl="0"/>
            <a:r>
              <a:rPr lang="de-DE"/>
              <a:t>Klicken, um Inhalt hinzuzufügen</a:t>
            </a:r>
          </a:p>
          <a:p>
            <a:pPr lvl="1" rtl="0"/>
            <a:r>
              <a:rPr lang="de-DE"/>
              <a:t>Zweite Ebene</a:t>
            </a:r>
          </a:p>
          <a:p>
            <a:pPr lvl="2" rtl="0"/>
            <a:r>
              <a:rPr lang="de-DE"/>
              <a:t>Dritte Ebene</a:t>
            </a:r>
          </a:p>
          <a:p>
            <a:pPr lvl="3" rtl="0"/>
            <a:endParaRPr lang="de-DE" dirty="0"/>
          </a:p>
        </p:txBody>
      </p:sp>
      <p:sp>
        <p:nvSpPr>
          <p:cNvPr id="2" name="Inhaltsplatzhalt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4864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12" name="Titelplatzhalt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de-DE"/>
            </a:defPPr>
          </a:lstStyle>
          <a:p>
            <a:pPr rtl="0"/>
            <a:r>
              <a:rPr lang="de-DE"/>
              <a:t>Titelmasterformat durch Klicken bearbeiten</a:t>
            </a:r>
          </a:p>
        </p:txBody>
      </p:sp>
      <p:sp>
        <p:nvSpPr>
          <p:cNvPr id="30" name="Datumsplatzhalt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de-DE" sz="1100" b="0" i="0">
                <a:solidFill>
                  <a:schemeClr val="bg1"/>
                </a:solidFill>
                <a:latin typeface="+mn-lt"/>
              </a:defRPr>
            </a:lvl1pPr>
          </a:lstStyle>
          <a:p>
            <a:pPr rtl="0"/>
            <a:endParaRPr lang="de-DE" dirty="0">
              <a:latin typeface="+mn-lt"/>
            </a:endParaRPr>
          </a:p>
        </p:txBody>
      </p:sp>
      <p:sp>
        <p:nvSpPr>
          <p:cNvPr id="32" name="Foliennummernplatzhalt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de-DE" sz="1100" b="1" i="0">
                <a:solidFill>
                  <a:schemeClr val="bg1"/>
                </a:solidFill>
                <a:latin typeface="+mn-lt"/>
              </a:defRPr>
            </a:lvl1pPr>
          </a:lstStyle>
          <a:p>
            <a:pPr rtl="0"/>
            <a:fld id="{294A09A9-5501-47C1-A89A-A340965A2BE2}" type="slidenum">
              <a:rPr lang="de-DE" smtClean="0"/>
              <a:pPr/>
              <a:t>‹Nr.›</a:t>
            </a:fld>
            <a:endParaRPr lang="de-DE"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712" r:id="rId6"/>
    <p:sldLayoutId id="2147483659" r:id="rId7"/>
    <p:sldLayoutId id="2147483709" r:id="rId8"/>
    <p:sldLayoutId id="2147483708" r:id="rId9"/>
    <p:sldLayoutId id="2147483707" r:id="rId10"/>
    <p:sldLayoutId id="2147483706" r:id="rId11"/>
    <p:sldLayoutId id="2147483705" r:id="rId12"/>
    <p:sldLayoutId id="2147483704" r:id="rId13"/>
    <p:sldLayoutId id="2147483703" r:id="rId14"/>
  </p:sldLayoutIdLst>
  <p:hf sldNum="0" hdr="0" ftr="0" dt="0"/>
  <p:txStyles>
    <p:titleStyle>
      <a:lvl1pPr algn="l" defTabSz="914400" rtl="0" eaLnBrk="1" latinLnBrk="0" hangingPunct="1">
        <a:lnSpc>
          <a:spcPct val="80000"/>
        </a:lnSpc>
        <a:spcBef>
          <a:spcPct val="0"/>
        </a:spcBef>
        <a:buNone/>
        <a:defRPr lang="de-DE" sz="4400" b="1" i="0" kern="1200" spc="100" baseline="0">
          <a:solidFill>
            <a:schemeClr val="bg1"/>
          </a:solidFill>
          <a:latin typeface="+mj-lt"/>
          <a:ea typeface="+mj-ea"/>
          <a:cs typeface="+mj-cs"/>
        </a:defRPr>
      </a:lvl1pPr>
      <a:lvl2pPr eaLnBrk="1" hangingPunct="1">
        <a:defRPr lang="de-DE">
          <a:solidFill>
            <a:schemeClr val="tx2"/>
          </a:solidFill>
        </a:defRPr>
      </a:lvl2pPr>
      <a:lvl3pPr eaLnBrk="1" hangingPunct="1">
        <a:defRPr lang="de-DE">
          <a:solidFill>
            <a:schemeClr val="tx2"/>
          </a:solidFill>
        </a:defRPr>
      </a:lvl3pPr>
      <a:lvl4pPr eaLnBrk="1" hangingPunct="1">
        <a:defRPr lang="de-DE">
          <a:solidFill>
            <a:schemeClr val="tx2"/>
          </a:solidFill>
        </a:defRPr>
      </a:lvl4pPr>
      <a:lvl5pPr eaLnBrk="1" hangingPunct="1">
        <a:defRPr lang="de-DE">
          <a:solidFill>
            <a:schemeClr val="tx2"/>
          </a:solidFill>
        </a:defRPr>
      </a:lvl5pPr>
      <a:lvl6pPr eaLnBrk="1" hangingPunct="1">
        <a:defRPr lang="de-DE">
          <a:solidFill>
            <a:schemeClr val="tx2"/>
          </a:solidFill>
        </a:defRPr>
      </a:lvl6pPr>
      <a:lvl7pPr eaLnBrk="1" hangingPunct="1">
        <a:defRPr lang="de-DE">
          <a:solidFill>
            <a:schemeClr val="tx2"/>
          </a:solidFill>
        </a:defRPr>
      </a:lvl7pPr>
      <a:lvl8pPr eaLnBrk="1" hangingPunct="1">
        <a:defRPr lang="de-DE">
          <a:solidFill>
            <a:schemeClr val="tx2"/>
          </a:solidFill>
        </a:defRPr>
      </a:lvl8pPr>
      <a:lvl9pPr eaLnBrk="1" hangingPunct="1">
        <a:defRPr lang="de-DE">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de-DE"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de-DE"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de-DE"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de-DE"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de-DE"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9pPr>
    </p:bodyStyle>
    <p:otherStyle>
      <a:defPPr>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B1D9D6-2977-ABCD-FDF8-51AFA5064E54}"/>
              </a:ext>
            </a:extLst>
          </p:cNvPr>
          <p:cNvSpPr>
            <a:spLocks noGrp="1"/>
          </p:cNvSpPr>
          <p:nvPr>
            <p:ph type="ctrTitle"/>
          </p:nvPr>
        </p:nvSpPr>
        <p:spPr>
          <a:xfrm>
            <a:off x="729205" y="411479"/>
            <a:ext cx="11067099" cy="3291840"/>
          </a:xfrm>
        </p:spPr>
        <p:txBody>
          <a:bodyPr rtlCol="0"/>
          <a:lstStyle>
            <a:defPPr>
              <a:defRPr lang="de-DE"/>
            </a:defPPr>
          </a:lstStyle>
          <a:p>
            <a:pPr algn="ctr" rtl="0"/>
            <a:r>
              <a:rPr lang="de-DE" sz="5400" dirty="0"/>
              <a:t>Umgang mit Sprachmodellen im Rahmen des Lehrplans zum Fach KIT (T) an der Beruflichen Oberschule</a:t>
            </a:r>
          </a:p>
        </p:txBody>
      </p:sp>
      <p:sp>
        <p:nvSpPr>
          <p:cNvPr id="5" name="Textfeld 4">
            <a:extLst>
              <a:ext uri="{FF2B5EF4-FFF2-40B4-BE49-F238E27FC236}">
                <a16:creationId xmlns:a16="http://schemas.microsoft.com/office/drawing/2014/main" id="{7793F61F-E969-EF34-12D0-D8D468C0BB6E}"/>
              </a:ext>
            </a:extLst>
          </p:cNvPr>
          <p:cNvSpPr txBox="1"/>
          <p:nvPr/>
        </p:nvSpPr>
        <p:spPr>
          <a:xfrm>
            <a:off x="7370620" y="4466243"/>
            <a:ext cx="2583608" cy="369332"/>
          </a:xfrm>
          <a:prstGeom prst="rect">
            <a:avLst/>
          </a:prstGeom>
          <a:noFill/>
        </p:spPr>
        <p:txBody>
          <a:bodyPr wrap="square" rtlCol="0">
            <a:spAutoFit/>
          </a:bodyPr>
          <a:lstStyle/>
          <a:p>
            <a:r>
              <a:rPr lang="de-DE" dirty="0">
                <a:solidFill>
                  <a:schemeClr val="bg1"/>
                </a:solidFill>
              </a:rPr>
              <a:t>Stand 16. Oktober 2025</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40EAE91-709A-6677-362B-E7EBF735612F}"/>
            </a:ext>
          </a:extLst>
        </p:cNvPr>
        <p:cNvGrpSpPr/>
        <p:nvPr/>
      </p:nvGrpSpPr>
      <p:grpSpPr>
        <a:xfrm>
          <a:off x="0" y="0"/>
          <a:ext cx="0" cy="0"/>
          <a:chOff x="0" y="0"/>
          <a:chExt cx="0" cy="0"/>
        </a:xfrm>
      </p:grpSpPr>
      <p:sp>
        <p:nvSpPr>
          <p:cNvPr id="53" name="Textfeld 52">
            <a:extLst>
              <a:ext uri="{FF2B5EF4-FFF2-40B4-BE49-F238E27FC236}">
                <a16:creationId xmlns:a16="http://schemas.microsoft.com/office/drawing/2014/main" id="{F68DFB5C-2DFE-38B6-8FB5-A54F6FF0403D}"/>
              </a:ext>
            </a:extLst>
          </p:cNvPr>
          <p:cNvSpPr txBox="1"/>
          <p:nvPr/>
        </p:nvSpPr>
        <p:spPr>
          <a:xfrm>
            <a:off x="138992" y="2815022"/>
            <a:ext cx="6231858" cy="3666802"/>
          </a:xfrm>
          <a:prstGeom prst="rect">
            <a:avLst/>
          </a:prstGeom>
          <a:noFill/>
          <a:ln w="38100">
            <a:solidFill>
              <a:srgbClr val="00B050"/>
            </a:solidFill>
          </a:ln>
        </p:spPr>
        <p:txBody>
          <a:bodyPr wrap="square" rtlCol="0">
            <a:spAutoFit/>
          </a:bodyPr>
          <a:lstStyle/>
          <a:p>
            <a:endParaRPr lang="de-DE" dirty="0"/>
          </a:p>
        </p:txBody>
      </p:sp>
      <p:sp>
        <p:nvSpPr>
          <p:cNvPr id="2" name="Titel 1">
            <a:extLst>
              <a:ext uri="{FF2B5EF4-FFF2-40B4-BE49-F238E27FC236}">
                <a16:creationId xmlns:a16="http://schemas.microsoft.com/office/drawing/2014/main" id="{EBFBC453-6793-8FC6-47EA-C8ACA581CE56}"/>
              </a:ext>
            </a:extLst>
          </p:cNvPr>
          <p:cNvSpPr>
            <a:spLocks noGrp="1"/>
          </p:cNvSpPr>
          <p:nvPr>
            <p:ph type="title"/>
          </p:nvPr>
        </p:nvSpPr>
        <p:spPr>
          <a:xfrm>
            <a:off x="432314" y="227903"/>
            <a:ext cx="10873740" cy="1253656"/>
          </a:xfrm>
        </p:spPr>
        <p:txBody>
          <a:bodyPr/>
          <a:lstStyle/>
          <a:p>
            <a:r>
              <a:rPr lang="de-DE" dirty="0"/>
              <a:t>Begriffsbestimmung im Rahmen des Lehrplans</a:t>
            </a:r>
          </a:p>
        </p:txBody>
      </p:sp>
      <p:sp>
        <p:nvSpPr>
          <p:cNvPr id="3" name="Textfeld 2">
            <a:extLst>
              <a:ext uri="{FF2B5EF4-FFF2-40B4-BE49-F238E27FC236}">
                <a16:creationId xmlns:a16="http://schemas.microsoft.com/office/drawing/2014/main" id="{D91D406A-C0E2-FED7-69CE-6DD3AF59120D}"/>
              </a:ext>
            </a:extLst>
          </p:cNvPr>
          <p:cNvSpPr txBox="1"/>
          <p:nvPr/>
        </p:nvSpPr>
        <p:spPr>
          <a:xfrm>
            <a:off x="4150343" y="1485783"/>
            <a:ext cx="3257455" cy="646331"/>
          </a:xfrm>
          <a:prstGeom prst="rect">
            <a:avLst/>
          </a:prstGeom>
          <a:noFill/>
        </p:spPr>
        <p:txBody>
          <a:bodyPr wrap="square" rtlCol="0">
            <a:spAutoFit/>
          </a:bodyPr>
          <a:lstStyle/>
          <a:p>
            <a:r>
              <a:rPr lang="de-DE" sz="3600" b="1" dirty="0">
                <a:solidFill>
                  <a:schemeClr val="bg1"/>
                </a:solidFill>
              </a:rPr>
              <a:t>„Sprachmodell“</a:t>
            </a:r>
          </a:p>
        </p:txBody>
      </p:sp>
      <p:grpSp>
        <p:nvGrpSpPr>
          <p:cNvPr id="56" name="Gruppieren 55">
            <a:extLst>
              <a:ext uri="{FF2B5EF4-FFF2-40B4-BE49-F238E27FC236}">
                <a16:creationId xmlns:a16="http://schemas.microsoft.com/office/drawing/2014/main" id="{BAAEB314-4760-3081-D9E8-37C5841F16A7}"/>
              </a:ext>
            </a:extLst>
          </p:cNvPr>
          <p:cNvGrpSpPr/>
          <p:nvPr/>
        </p:nvGrpSpPr>
        <p:grpSpPr>
          <a:xfrm>
            <a:off x="352111" y="3209596"/>
            <a:ext cx="5036917" cy="879676"/>
            <a:chOff x="352111" y="3209596"/>
            <a:chExt cx="5036917" cy="879676"/>
          </a:xfrm>
        </p:grpSpPr>
        <p:sp>
          <p:nvSpPr>
            <p:cNvPr id="5" name="Rechteck: abgerundete Ecken 4">
              <a:extLst>
                <a:ext uri="{FF2B5EF4-FFF2-40B4-BE49-F238E27FC236}">
                  <a16:creationId xmlns:a16="http://schemas.microsoft.com/office/drawing/2014/main" id="{B6B30A12-86C2-E8B9-D44A-BA3F521A7594}"/>
                </a:ext>
              </a:extLst>
            </p:cNvPr>
            <p:cNvSpPr/>
            <p:nvPr/>
          </p:nvSpPr>
          <p:spPr>
            <a:xfrm>
              <a:off x="1868394" y="3209596"/>
              <a:ext cx="1805651" cy="879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a:extLst>
                <a:ext uri="{FF2B5EF4-FFF2-40B4-BE49-F238E27FC236}">
                  <a16:creationId xmlns:a16="http://schemas.microsoft.com/office/drawing/2014/main" id="{2FA9ED16-129C-8397-1773-DCA9ECDA1D65}"/>
                </a:ext>
              </a:extLst>
            </p:cNvPr>
            <p:cNvSpPr txBox="1"/>
            <p:nvPr/>
          </p:nvSpPr>
          <p:spPr>
            <a:xfrm>
              <a:off x="352111" y="3464768"/>
              <a:ext cx="671332" cy="369332"/>
            </a:xfrm>
            <a:prstGeom prst="rect">
              <a:avLst/>
            </a:prstGeom>
            <a:noFill/>
          </p:spPr>
          <p:txBody>
            <a:bodyPr wrap="square" rtlCol="0">
              <a:spAutoFit/>
            </a:bodyPr>
            <a:lstStyle/>
            <a:p>
              <a:r>
                <a:rPr lang="de-DE" dirty="0">
                  <a:solidFill>
                    <a:schemeClr val="bg1"/>
                  </a:solidFill>
                </a:rPr>
                <a:t>Text</a:t>
              </a:r>
            </a:p>
          </p:txBody>
        </p:sp>
        <p:sp>
          <p:nvSpPr>
            <p:cNvPr id="7" name="Textfeld 6">
              <a:extLst>
                <a:ext uri="{FF2B5EF4-FFF2-40B4-BE49-F238E27FC236}">
                  <a16:creationId xmlns:a16="http://schemas.microsoft.com/office/drawing/2014/main" id="{63AD31B4-9F04-BE89-74F2-BE0B95E29339}"/>
                </a:ext>
              </a:extLst>
            </p:cNvPr>
            <p:cNvSpPr txBox="1"/>
            <p:nvPr/>
          </p:nvSpPr>
          <p:spPr>
            <a:xfrm>
              <a:off x="4717696" y="3464768"/>
              <a:ext cx="671332" cy="369332"/>
            </a:xfrm>
            <a:prstGeom prst="rect">
              <a:avLst/>
            </a:prstGeom>
            <a:noFill/>
          </p:spPr>
          <p:txBody>
            <a:bodyPr wrap="square" rtlCol="0">
              <a:spAutoFit/>
            </a:bodyPr>
            <a:lstStyle/>
            <a:p>
              <a:r>
                <a:rPr lang="de-DE" dirty="0">
                  <a:solidFill>
                    <a:schemeClr val="bg1"/>
                  </a:solidFill>
                </a:rPr>
                <a:t>Text</a:t>
              </a:r>
            </a:p>
          </p:txBody>
        </p:sp>
        <p:cxnSp>
          <p:nvCxnSpPr>
            <p:cNvPr id="9" name="Gerade Verbindung mit Pfeil 8">
              <a:extLst>
                <a:ext uri="{FF2B5EF4-FFF2-40B4-BE49-F238E27FC236}">
                  <a16:creationId xmlns:a16="http://schemas.microsoft.com/office/drawing/2014/main" id="{0AD39DF4-DA66-3C69-7F99-AFC971EB2631}"/>
                </a:ext>
              </a:extLst>
            </p:cNvPr>
            <p:cNvCxnSpPr>
              <a:stCxn id="6" idx="3"/>
              <a:endCxn id="5" idx="1"/>
            </p:cNvCxnSpPr>
            <p:nvPr/>
          </p:nvCxnSpPr>
          <p:spPr>
            <a:xfrm>
              <a:off x="1023443" y="3649434"/>
              <a:ext cx="844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603CE776-952A-84D2-93AA-28C17ABD631D}"/>
                </a:ext>
              </a:extLst>
            </p:cNvPr>
            <p:cNvCxnSpPr>
              <a:stCxn id="5" idx="3"/>
              <a:endCxn id="7" idx="1"/>
            </p:cNvCxnSpPr>
            <p:nvPr/>
          </p:nvCxnSpPr>
          <p:spPr>
            <a:xfrm>
              <a:off x="3674045" y="3649434"/>
              <a:ext cx="1043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feld 28">
            <a:extLst>
              <a:ext uri="{FF2B5EF4-FFF2-40B4-BE49-F238E27FC236}">
                <a16:creationId xmlns:a16="http://schemas.microsoft.com/office/drawing/2014/main" id="{5C8AA1B8-1A49-9CAE-3CE4-0F73016F61B1}"/>
              </a:ext>
            </a:extLst>
          </p:cNvPr>
          <p:cNvSpPr txBox="1"/>
          <p:nvPr/>
        </p:nvSpPr>
        <p:spPr>
          <a:xfrm>
            <a:off x="4717697" y="4519503"/>
            <a:ext cx="919174" cy="369332"/>
          </a:xfrm>
          <a:prstGeom prst="rect">
            <a:avLst/>
          </a:prstGeom>
          <a:noFill/>
        </p:spPr>
        <p:txBody>
          <a:bodyPr wrap="square" rtlCol="0">
            <a:spAutoFit/>
          </a:bodyPr>
          <a:lstStyle/>
          <a:p>
            <a:endParaRPr lang="de-DE" dirty="0">
              <a:solidFill>
                <a:schemeClr val="bg1"/>
              </a:solidFill>
            </a:endParaRPr>
          </a:p>
        </p:txBody>
      </p:sp>
      <p:grpSp>
        <p:nvGrpSpPr>
          <p:cNvPr id="57" name="Gruppieren 56">
            <a:extLst>
              <a:ext uri="{FF2B5EF4-FFF2-40B4-BE49-F238E27FC236}">
                <a16:creationId xmlns:a16="http://schemas.microsoft.com/office/drawing/2014/main" id="{3A554DC9-16BF-9990-4D69-1A3D8F14A6C5}"/>
              </a:ext>
            </a:extLst>
          </p:cNvPr>
          <p:cNvGrpSpPr/>
          <p:nvPr/>
        </p:nvGrpSpPr>
        <p:grpSpPr>
          <a:xfrm>
            <a:off x="352111" y="4254725"/>
            <a:ext cx="6018739" cy="879676"/>
            <a:chOff x="352111" y="4254725"/>
            <a:chExt cx="6018739" cy="879676"/>
          </a:xfrm>
        </p:grpSpPr>
        <p:sp>
          <p:nvSpPr>
            <p:cNvPr id="14" name="Rechteck: abgerundete Ecken 13">
              <a:extLst>
                <a:ext uri="{FF2B5EF4-FFF2-40B4-BE49-F238E27FC236}">
                  <a16:creationId xmlns:a16="http://schemas.microsoft.com/office/drawing/2014/main" id="{45507946-13DA-F471-E72E-D44C2028B4B5}"/>
                </a:ext>
              </a:extLst>
            </p:cNvPr>
            <p:cNvSpPr/>
            <p:nvPr/>
          </p:nvSpPr>
          <p:spPr>
            <a:xfrm>
              <a:off x="1868395" y="4254725"/>
              <a:ext cx="1805652" cy="879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Textfeld 14">
              <a:extLst>
                <a:ext uri="{FF2B5EF4-FFF2-40B4-BE49-F238E27FC236}">
                  <a16:creationId xmlns:a16="http://schemas.microsoft.com/office/drawing/2014/main" id="{CCA06FB9-D2B1-3BD5-A51D-803AAD3925FE}"/>
                </a:ext>
              </a:extLst>
            </p:cNvPr>
            <p:cNvSpPr txBox="1"/>
            <p:nvPr/>
          </p:nvSpPr>
          <p:spPr>
            <a:xfrm>
              <a:off x="352111" y="4509897"/>
              <a:ext cx="790756" cy="369332"/>
            </a:xfrm>
            <a:prstGeom prst="rect">
              <a:avLst/>
            </a:prstGeom>
            <a:noFill/>
          </p:spPr>
          <p:txBody>
            <a:bodyPr wrap="square" rtlCol="0">
              <a:spAutoFit/>
            </a:bodyPr>
            <a:lstStyle/>
            <a:p>
              <a:r>
                <a:rPr lang="de-DE" dirty="0">
                  <a:solidFill>
                    <a:schemeClr val="bg1"/>
                  </a:solidFill>
                </a:rPr>
                <a:t>Text</a:t>
              </a:r>
            </a:p>
          </p:txBody>
        </p:sp>
        <p:cxnSp>
          <p:nvCxnSpPr>
            <p:cNvPr id="17" name="Gerade Verbindung mit Pfeil 16">
              <a:extLst>
                <a:ext uri="{FF2B5EF4-FFF2-40B4-BE49-F238E27FC236}">
                  <a16:creationId xmlns:a16="http://schemas.microsoft.com/office/drawing/2014/main" id="{0780931D-9DD8-B374-0DAF-4CE7D0C5E1D4}"/>
                </a:ext>
              </a:extLst>
            </p:cNvPr>
            <p:cNvCxnSpPr>
              <a:cxnSpLocks/>
              <a:stCxn id="15" idx="3"/>
              <a:endCxn id="14" idx="1"/>
            </p:cNvCxnSpPr>
            <p:nvPr/>
          </p:nvCxnSpPr>
          <p:spPr>
            <a:xfrm>
              <a:off x="1142867" y="4694563"/>
              <a:ext cx="7255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BA44A692-647E-7D14-1FC1-B881977B40CA}"/>
                </a:ext>
              </a:extLst>
            </p:cNvPr>
            <p:cNvCxnSpPr>
              <a:cxnSpLocks/>
              <a:stCxn id="14" idx="3"/>
              <a:endCxn id="29" idx="1"/>
            </p:cNvCxnSpPr>
            <p:nvPr/>
          </p:nvCxnSpPr>
          <p:spPr>
            <a:xfrm>
              <a:off x="3674047" y="4694563"/>
              <a:ext cx="1043650" cy="9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feld 38">
              <a:extLst>
                <a:ext uri="{FF2B5EF4-FFF2-40B4-BE49-F238E27FC236}">
                  <a16:creationId xmlns:a16="http://schemas.microsoft.com/office/drawing/2014/main" id="{844EF747-EB0A-744C-9179-2FC259FF6286}"/>
                </a:ext>
              </a:extLst>
            </p:cNvPr>
            <p:cNvSpPr txBox="1"/>
            <p:nvPr/>
          </p:nvSpPr>
          <p:spPr>
            <a:xfrm>
              <a:off x="4717696" y="4538176"/>
              <a:ext cx="1653154" cy="369332"/>
            </a:xfrm>
            <a:prstGeom prst="rect">
              <a:avLst/>
            </a:prstGeom>
            <a:noFill/>
          </p:spPr>
          <p:txBody>
            <a:bodyPr wrap="square" rtlCol="0">
              <a:spAutoFit/>
            </a:bodyPr>
            <a:lstStyle/>
            <a:p>
              <a:r>
                <a:rPr lang="de-DE" dirty="0">
                  <a:solidFill>
                    <a:schemeClr val="bg1"/>
                  </a:solidFill>
                </a:rPr>
                <a:t>Audio, Video …</a:t>
              </a:r>
            </a:p>
          </p:txBody>
        </p:sp>
      </p:grpSp>
      <p:grpSp>
        <p:nvGrpSpPr>
          <p:cNvPr id="58" name="Gruppieren 57">
            <a:extLst>
              <a:ext uri="{FF2B5EF4-FFF2-40B4-BE49-F238E27FC236}">
                <a16:creationId xmlns:a16="http://schemas.microsoft.com/office/drawing/2014/main" id="{5327EAEC-B68F-05B1-D71E-3745E47162BB}"/>
              </a:ext>
            </a:extLst>
          </p:cNvPr>
          <p:cNvGrpSpPr/>
          <p:nvPr/>
        </p:nvGrpSpPr>
        <p:grpSpPr>
          <a:xfrm>
            <a:off x="138992" y="5319067"/>
            <a:ext cx="5250036" cy="879676"/>
            <a:chOff x="138992" y="5319067"/>
            <a:chExt cx="5250036" cy="879676"/>
          </a:xfrm>
        </p:grpSpPr>
        <p:sp>
          <p:nvSpPr>
            <p:cNvPr id="20" name="Rechteck: abgerundete Ecken 19">
              <a:extLst>
                <a:ext uri="{FF2B5EF4-FFF2-40B4-BE49-F238E27FC236}">
                  <a16:creationId xmlns:a16="http://schemas.microsoft.com/office/drawing/2014/main" id="{7F661333-8D48-B4FC-D0F8-9E3BB888DE85}"/>
                </a:ext>
              </a:extLst>
            </p:cNvPr>
            <p:cNvSpPr/>
            <p:nvPr/>
          </p:nvSpPr>
          <p:spPr>
            <a:xfrm>
              <a:off x="1868394" y="5319067"/>
              <a:ext cx="1805651" cy="879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2" name="Textfeld 21">
              <a:extLst>
                <a:ext uri="{FF2B5EF4-FFF2-40B4-BE49-F238E27FC236}">
                  <a16:creationId xmlns:a16="http://schemas.microsoft.com/office/drawing/2014/main" id="{132A47B8-62C2-BC5A-4569-2E18F86C6DB1}"/>
                </a:ext>
              </a:extLst>
            </p:cNvPr>
            <p:cNvSpPr txBox="1"/>
            <p:nvPr/>
          </p:nvSpPr>
          <p:spPr>
            <a:xfrm>
              <a:off x="4717696" y="5574239"/>
              <a:ext cx="671332" cy="369332"/>
            </a:xfrm>
            <a:prstGeom prst="rect">
              <a:avLst/>
            </a:prstGeom>
            <a:noFill/>
          </p:spPr>
          <p:txBody>
            <a:bodyPr wrap="square" rtlCol="0">
              <a:spAutoFit/>
            </a:bodyPr>
            <a:lstStyle/>
            <a:p>
              <a:r>
                <a:rPr lang="de-DE" dirty="0">
                  <a:solidFill>
                    <a:schemeClr val="bg1"/>
                  </a:solidFill>
                </a:rPr>
                <a:t>Text</a:t>
              </a:r>
            </a:p>
          </p:txBody>
        </p:sp>
        <p:cxnSp>
          <p:nvCxnSpPr>
            <p:cNvPr id="23" name="Gerade Verbindung mit Pfeil 22">
              <a:extLst>
                <a:ext uri="{FF2B5EF4-FFF2-40B4-BE49-F238E27FC236}">
                  <a16:creationId xmlns:a16="http://schemas.microsoft.com/office/drawing/2014/main" id="{ECB66888-AB8B-1987-C597-EBFB00CD649F}"/>
                </a:ext>
              </a:extLst>
            </p:cNvPr>
            <p:cNvCxnSpPr>
              <a:cxnSpLocks/>
              <a:endCxn id="20" idx="1"/>
            </p:cNvCxnSpPr>
            <p:nvPr/>
          </p:nvCxnSpPr>
          <p:spPr>
            <a:xfrm>
              <a:off x="1643605" y="5758905"/>
              <a:ext cx="2247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1584DD18-0904-F723-A7D2-5BFD340E6C9D}"/>
                </a:ext>
              </a:extLst>
            </p:cNvPr>
            <p:cNvCxnSpPr>
              <a:stCxn id="20" idx="3"/>
              <a:endCxn id="22" idx="1"/>
            </p:cNvCxnSpPr>
            <p:nvPr/>
          </p:nvCxnSpPr>
          <p:spPr>
            <a:xfrm>
              <a:off x="3674045" y="5758905"/>
              <a:ext cx="1043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feld 39">
              <a:extLst>
                <a:ext uri="{FF2B5EF4-FFF2-40B4-BE49-F238E27FC236}">
                  <a16:creationId xmlns:a16="http://schemas.microsoft.com/office/drawing/2014/main" id="{94417E23-7573-4BD1-3D13-6B7950A47AEC}"/>
                </a:ext>
              </a:extLst>
            </p:cNvPr>
            <p:cNvSpPr txBox="1"/>
            <p:nvPr/>
          </p:nvSpPr>
          <p:spPr>
            <a:xfrm>
              <a:off x="138992" y="5555025"/>
              <a:ext cx="1653154" cy="369332"/>
            </a:xfrm>
            <a:prstGeom prst="rect">
              <a:avLst/>
            </a:prstGeom>
            <a:noFill/>
          </p:spPr>
          <p:txBody>
            <a:bodyPr wrap="square" rtlCol="0">
              <a:spAutoFit/>
            </a:bodyPr>
            <a:lstStyle/>
            <a:p>
              <a:r>
                <a:rPr lang="de-DE" dirty="0">
                  <a:solidFill>
                    <a:schemeClr val="bg1"/>
                  </a:solidFill>
                </a:rPr>
                <a:t>Audio, Video …</a:t>
              </a:r>
            </a:p>
          </p:txBody>
        </p:sp>
      </p:grpSp>
      <p:grpSp>
        <p:nvGrpSpPr>
          <p:cNvPr id="55" name="Gruppieren 54">
            <a:extLst>
              <a:ext uri="{FF2B5EF4-FFF2-40B4-BE49-F238E27FC236}">
                <a16:creationId xmlns:a16="http://schemas.microsoft.com/office/drawing/2014/main" id="{725D0D5E-F6C0-901C-A135-9C5A0E5819C3}"/>
              </a:ext>
            </a:extLst>
          </p:cNvPr>
          <p:cNvGrpSpPr/>
          <p:nvPr/>
        </p:nvGrpSpPr>
        <p:grpSpPr>
          <a:xfrm>
            <a:off x="6489636" y="2549324"/>
            <a:ext cx="5524886" cy="2454443"/>
            <a:chOff x="6489636" y="2549324"/>
            <a:chExt cx="5524886" cy="2454443"/>
          </a:xfrm>
        </p:grpSpPr>
        <p:grpSp>
          <p:nvGrpSpPr>
            <p:cNvPr id="41" name="Gruppieren 40">
              <a:extLst>
                <a:ext uri="{FF2B5EF4-FFF2-40B4-BE49-F238E27FC236}">
                  <a16:creationId xmlns:a16="http://schemas.microsoft.com/office/drawing/2014/main" id="{0D1E2955-8268-B965-98C2-2915651E12B5}"/>
                </a:ext>
              </a:extLst>
            </p:cNvPr>
            <p:cNvGrpSpPr/>
            <p:nvPr/>
          </p:nvGrpSpPr>
          <p:grpSpPr>
            <a:xfrm>
              <a:off x="8032830" y="2549324"/>
              <a:ext cx="2453833" cy="879676"/>
              <a:chOff x="4629873" y="2549324"/>
              <a:chExt cx="2453833" cy="879676"/>
            </a:xfrm>
          </p:grpSpPr>
          <p:sp>
            <p:nvSpPr>
              <p:cNvPr id="42" name="Rechteck: abgerundete Ecken 41">
                <a:extLst>
                  <a:ext uri="{FF2B5EF4-FFF2-40B4-BE49-F238E27FC236}">
                    <a16:creationId xmlns:a16="http://schemas.microsoft.com/office/drawing/2014/main" id="{9F43E52F-E25C-6EFE-8667-4128B19ECD7F}"/>
                  </a:ext>
                </a:extLst>
              </p:cNvPr>
              <p:cNvSpPr/>
              <p:nvPr/>
            </p:nvSpPr>
            <p:spPr>
              <a:xfrm>
                <a:off x="4849792" y="2549324"/>
                <a:ext cx="1805651" cy="879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44" name="Gerade Verbindung mit Pfeil 43">
                <a:extLst>
                  <a:ext uri="{FF2B5EF4-FFF2-40B4-BE49-F238E27FC236}">
                    <a16:creationId xmlns:a16="http://schemas.microsoft.com/office/drawing/2014/main" id="{8752100D-DEBC-1BB5-A96C-0D8456312C8E}"/>
                  </a:ext>
                </a:extLst>
              </p:cNvPr>
              <p:cNvCxnSpPr>
                <a:cxnSpLocks/>
                <a:endCxn id="42" idx="1"/>
              </p:cNvCxnSpPr>
              <p:nvPr/>
            </p:nvCxnSpPr>
            <p:spPr>
              <a:xfrm>
                <a:off x="4629873" y="2989162"/>
                <a:ext cx="219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06095EC9-6E70-3D34-5930-868877C33BB4}"/>
                  </a:ext>
                </a:extLst>
              </p:cNvPr>
              <p:cNvCxnSpPr>
                <a:cxnSpLocks/>
                <a:stCxn id="42" idx="3"/>
              </p:cNvCxnSpPr>
              <p:nvPr/>
            </p:nvCxnSpPr>
            <p:spPr>
              <a:xfrm>
                <a:off x="6655443" y="2989162"/>
                <a:ext cx="428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Textfeld 45">
              <a:extLst>
                <a:ext uri="{FF2B5EF4-FFF2-40B4-BE49-F238E27FC236}">
                  <a16:creationId xmlns:a16="http://schemas.microsoft.com/office/drawing/2014/main" id="{B3850D8A-AF54-0324-5355-A129967B97CE}"/>
                </a:ext>
              </a:extLst>
            </p:cNvPr>
            <p:cNvSpPr txBox="1"/>
            <p:nvPr/>
          </p:nvSpPr>
          <p:spPr>
            <a:xfrm>
              <a:off x="6489636" y="2781860"/>
              <a:ext cx="1653154" cy="369332"/>
            </a:xfrm>
            <a:prstGeom prst="rect">
              <a:avLst/>
            </a:prstGeom>
            <a:noFill/>
          </p:spPr>
          <p:txBody>
            <a:bodyPr wrap="square" rtlCol="0">
              <a:spAutoFit/>
            </a:bodyPr>
            <a:lstStyle/>
            <a:p>
              <a:r>
                <a:rPr lang="de-DE" dirty="0">
                  <a:solidFill>
                    <a:schemeClr val="bg1"/>
                  </a:solidFill>
                </a:rPr>
                <a:t>Audio, Video …</a:t>
              </a:r>
            </a:p>
          </p:txBody>
        </p:sp>
        <p:sp>
          <p:nvSpPr>
            <p:cNvPr id="50" name="Textfeld 49">
              <a:extLst>
                <a:ext uri="{FF2B5EF4-FFF2-40B4-BE49-F238E27FC236}">
                  <a16:creationId xmlns:a16="http://schemas.microsoft.com/office/drawing/2014/main" id="{C5B9A4F0-0B53-21E5-92DB-21DC8F802A80}"/>
                </a:ext>
              </a:extLst>
            </p:cNvPr>
            <p:cNvSpPr txBox="1"/>
            <p:nvPr/>
          </p:nvSpPr>
          <p:spPr>
            <a:xfrm>
              <a:off x="10538846" y="2781860"/>
              <a:ext cx="1475676" cy="369332"/>
            </a:xfrm>
            <a:prstGeom prst="rect">
              <a:avLst/>
            </a:prstGeom>
            <a:noFill/>
          </p:spPr>
          <p:txBody>
            <a:bodyPr wrap="square" rtlCol="0">
              <a:spAutoFit/>
            </a:bodyPr>
            <a:lstStyle/>
            <a:p>
              <a:r>
                <a:rPr lang="de-DE" dirty="0">
                  <a:solidFill>
                    <a:schemeClr val="bg1"/>
                  </a:solidFill>
                </a:rPr>
                <a:t>3-D-Modell …</a:t>
              </a:r>
            </a:p>
          </p:txBody>
        </p:sp>
        <p:sp>
          <p:nvSpPr>
            <p:cNvPr id="52" name="Geschweifte Klammer links 51">
              <a:extLst>
                <a:ext uri="{FF2B5EF4-FFF2-40B4-BE49-F238E27FC236}">
                  <a16:creationId xmlns:a16="http://schemas.microsoft.com/office/drawing/2014/main" id="{19D2C845-182A-FB80-0567-D4AF1F82A19C}"/>
                </a:ext>
              </a:extLst>
            </p:cNvPr>
            <p:cNvSpPr/>
            <p:nvPr/>
          </p:nvSpPr>
          <p:spPr>
            <a:xfrm rot="16200000">
              <a:off x="8796777" y="1283891"/>
              <a:ext cx="586517" cy="52007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54" name="Textfeld 53">
              <a:extLst>
                <a:ext uri="{FF2B5EF4-FFF2-40B4-BE49-F238E27FC236}">
                  <a16:creationId xmlns:a16="http://schemas.microsoft.com/office/drawing/2014/main" id="{42F062BE-3734-DBEC-98C9-28AEAA287CCC}"/>
                </a:ext>
              </a:extLst>
            </p:cNvPr>
            <p:cNvSpPr txBox="1"/>
            <p:nvPr/>
          </p:nvSpPr>
          <p:spPr>
            <a:xfrm>
              <a:off x="7414501" y="4357436"/>
              <a:ext cx="4062716" cy="646331"/>
            </a:xfrm>
            <a:prstGeom prst="rect">
              <a:avLst/>
            </a:prstGeom>
            <a:noFill/>
          </p:spPr>
          <p:txBody>
            <a:bodyPr wrap="square" rtlCol="0">
              <a:spAutoFit/>
            </a:bodyPr>
            <a:lstStyle/>
            <a:p>
              <a:r>
                <a:rPr lang="de-DE" dirty="0">
                  <a:solidFill>
                    <a:schemeClr val="bg1"/>
                  </a:solidFill>
                </a:rPr>
                <a:t>Als „Zukunftstechnologie“ im Rahmen der Projektarbeit möglich!</a:t>
              </a:r>
            </a:p>
          </p:txBody>
        </p:sp>
      </p:grpSp>
    </p:spTree>
    <p:extLst>
      <p:ext uri="{BB962C8B-B14F-4D97-AF65-F5344CB8AC3E}">
        <p14:creationId xmlns:p14="http://schemas.microsoft.com/office/powerpoint/2010/main" val="84348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8"/>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53504BC-1367-33D8-D0A7-AFA2DB60ADA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E428ACC-E46D-0F87-7EF0-5A3C19AAC49F}"/>
              </a:ext>
            </a:extLst>
          </p:cNvPr>
          <p:cNvSpPr>
            <a:spLocks noGrp="1"/>
          </p:cNvSpPr>
          <p:nvPr>
            <p:ph type="title"/>
          </p:nvPr>
        </p:nvSpPr>
        <p:spPr>
          <a:xfrm>
            <a:off x="432314" y="227903"/>
            <a:ext cx="10873740" cy="1253656"/>
          </a:xfrm>
        </p:spPr>
        <p:txBody>
          <a:bodyPr/>
          <a:lstStyle/>
          <a:p>
            <a:r>
              <a:rPr lang="de-DE" dirty="0"/>
              <a:t>Begriffsbestimmung im Rahmen des Lehrplans</a:t>
            </a:r>
          </a:p>
        </p:txBody>
      </p:sp>
      <p:sp>
        <p:nvSpPr>
          <p:cNvPr id="3" name="Textfeld 2">
            <a:extLst>
              <a:ext uri="{FF2B5EF4-FFF2-40B4-BE49-F238E27FC236}">
                <a16:creationId xmlns:a16="http://schemas.microsoft.com/office/drawing/2014/main" id="{FE2FABBF-73C9-E5A5-A5E1-9A5DF7A31605}"/>
              </a:ext>
            </a:extLst>
          </p:cNvPr>
          <p:cNvSpPr txBox="1"/>
          <p:nvPr/>
        </p:nvSpPr>
        <p:spPr>
          <a:xfrm>
            <a:off x="4150343" y="1485783"/>
            <a:ext cx="3257455" cy="646331"/>
          </a:xfrm>
          <a:prstGeom prst="rect">
            <a:avLst/>
          </a:prstGeom>
          <a:noFill/>
        </p:spPr>
        <p:txBody>
          <a:bodyPr wrap="square" rtlCol="0">
            <a:spAutoFit/>
          </a:bodyPr>
          <a:lstStyle/>
          <a:p>
            <a:r>
              <a:rPr lang="de-DE" sz="3600" b="1" dirty="0">
                <a:solidFill>
                  <a:schemeClr val="bg1"/>
                </a:solidFill>
              </a:rPr>
              <a:t>„Sprachmodell“</a:t>
            </a:r>
          </a:p>
        </p:txBody>
      </p:sp>
      <p:grpSp>
        <p:nvGrpSpPr>
          <p:cNvPr id="56" name="Gruppieren 55">
            <a:extLst>
              <a:ext uri="{FF2B5EF4-FFF2-40B4-BE49-F238E27FC236}">
                <a16:creationId xmlns:a16="http://schemas.microsoft.com/office/drawing/2014/main" id="{4B5A0350-3BF2-8060-7E89-C5FCFA4B22A5}"/>
              </a:ext>
            </a:extLst>
          </p:cNvPr>
          <p:cNvGrpSpPr/>
          <p:nvPr/>
        </p:nvGrpSpPr>
        <p:grpSpPr>
          <a:xfrm>
            <a:off x="352111" y="3209596"/>
            <a:ext cx="5036917" cy="879676"/>
            <a:chOff x="352111" y="3209596"/>
            <a:chExt cx="5036917" cy="879676"/>
          </a:xfrm>
        </p:grpSpPr>
        <p:sp>
          <p:nvSpPr>
            <p:cNvPr id="5" name="Rechteck: abgerundete Ecken 4">
              <a:extLst>
                <a:ext uri="{FF2B5EF4-FFF2-40B4-BE49-F238E27FC236}">
                  <a16:creationId xmlns:a16="http://schemas.microsoft.com/office/drawing/2014/main" id="{2A14C9E0-8968-A16B-BDA1-69906F14D884}"/>
                </a:ext>
              </a:extLst>
            </p:cNvPr>
            <p:cNvSpPr/>
            <p:nvPr/>
          </p:nvSpPr>
          <p:spPr>
            <a:xfrm>
              <a:off x="1868394" y="3209596"/>
              <a:ext cx="1805651" cy="879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a:extLst>
                <a:ext uri="{FF2B5EF4-FFF2-40B4-BE49-F238E27FC236}">
                  <a16:creationId xmlns:a16="http://schemas.microsoft.com/office/drawing/2014/main" id="{84F7E6E0-1BA2-EBB2-BC8B-F354C606F4A9}"/>
                </a:ext>
              </a:extLst>
            </p:cNvPr>
            <p:cNvSpPr txBox="1"/>
            <p:nvPr/>
          </p:nvSpPr>
          <p:spPr>
            <a:xfrm>
              <a:off x="352111" y="3464768"/>
              <a:ext cx="671332" cy="369332"/>
            </a:xfrm>
            <a:prstGeom prst="rect">
              <a:avLst/>
            </a:prstGeom>
            <a:noFill/>
          </p:spPr>
          <p:txBody>
            <a:bodyPr wrap="square" rtlCol="0">
              <a:spAutoFit/>
            </a:bodyPr>
            <a:lstStyle/>
            <a:p>
              <a:r>
                <a:rPr lang="de-DE" dirty="0">
                  <a:solidFill>
                    <a:schemeClr val="bg1"/>
                  </a:solidFill>
                </a:rPr>
                <a:t>Text</a:t>
              </a:r>
            </a:p>
          </p:txBody>
        </p:sp>
        <p:sp>
          <p:nvSpPr>
            <p:cNvPr id="7" name="Textfeld 6">
              <a:extLst>
                <a:ext uri="{FF2B5EF4-FFF2-40B4-BE49-F238E27FC236}">
                  <a16:creationId xmlns:a16="http://schemas.microsoft.com/office/drawing/2014/main" id="{8C5CB1CD-AC99-492F-1BB1-2CDF7EE718B7}"/>
                </a:ext>
              </a:extLst>
            </p:cNvPr>
            <p:cNvSpPr txBox="1"/>
            <p:nvPr/>
          </p:nvSpPr>
          <p:spPr>
            <a:xfrm>
              <a:off x="4717696" y="3464768"/>
              <a:ext cx="671332" cy="369332"/>
            </a:xfrm>
            <a:prstGeom prst="rect">
              <a:avLst/>
            </a:prstGeom>
            <a:noFill/>
          </p:spPr>
          <p:txBody>
            <a:bodyPr wrap="square" rtlCol="0">
              <a:spAutoFit/>
            </a:bodyPr>
            <a:lstStyle/>
            <a:p>
              <a:r>
                <a:rPr lang="de-DE" dirty="0">
                  <a:solidFill>
                    <a:schemeClr val="bg1"/>
                  </a:solidFill>
                </a:rPr>
                <a:t>Text</a:t>
              </a:r>
            </a:p>
          </p:txBody>
        </p:sp>
        <p:cxnSp>
          <p:nvCxnSpPr>
            <p:cNvPr id="9" name="Gerade Verbindung mit Pfeil 8">
              <a:extLst>
                <a:ext uri="{FF2B5EF4-FFF2-40B4-BE49-F238E27FC236}">
                  <a16:creationId xmlns:a16="http://schemas.microsoft.com/office/drawing/2014/main" id="{643FF28E-3CDB-E501-F820-DFCE70B64489}"/>
                </a:ext>
              </a:extLst>
            </p:cNvPr>
            <p:cNvCxnSpPr>
              <a:stCxn id="6" idx="3"/>
              <a:endCxn id="5" idx="1"/>
            </p:cNvCxnSpPr>
            <p:nvPr/>
          </p:nvCxnSpPr>
          <p:spPr>
            <a:xfrm>
              <a:off x="1023443" y="3649434"/>
              <a:ext cx="844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27CCB39D-5455-446B-6D7F-79103733D231}"/>
                </a:ext>
              </a:extLst>
            </p:cNvPr>
            <p:cNvCxnSpPr>
              <a:stCxn id="5" idx="3"/>
              <a:endCxn id="7" idx="1"/>
            </p:cNvCxnSpPr>
            <p:nvPr/>
          </p:nvCxnSpPr>
          <p:spPr>
            <a:xfrm>
              <a:off x="3674045" y="3649434"/>
              <a:ext cx="1043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feld 28">
            <a:extLst>
              <a:ext uri="{FF2B5EF4-FFF2-40B4-BE49-F238E27FC236}">
                <a16:creationId xmlns:a16="http://schemas.microsoft.com/office/drawing/2014/main" id="{B69F66F0-92BB-5F4B-8245-61F659DDB1AC}"/>
              </a:ext>
            </a:extLst>
          </p:cNvPr>
          <p:cNvSpPr txBox="1"/>
          <p:nvPr/>
        </p:nvSpPr>
        <p:spPr>
          <a:xfrm>
            <a:off x="4717697" y="4519503"/>
            <a:ext cx="919174" cy="369332"/>
          </a:xfrm>
          <a:prstGeom prst="rect">
            <a:avLst/>
          </a:prstGeom>
          <a:noFill/>
        </p:spPr>
        <p:txBody>
          <a:bodyPr wrap="square" rtlCol="0">
            <a:spAutoFit/>
          </a:bodyPr>
          <a:lstStyle/>
          <a:p>
            <a:endParaRPr lang="de-DE" dirty="0">
              <a:solidFill>
                <a:schemeClr val="bg1"/>
              </a:solidFill>
            </a:endParaRPr>
          </a:p>
        </p:txBody>
      </p:sp>
      <p:grpSp>
        <p:nvGrpSpPr>
          <p:cNvPr id="57" name="Gruppieren 56">
            <a:extLst>
              <a:ext uri="{FF2B5EF4-FFF2-40B4-BE49-F238E27FC236}">
                <a16:creationId xmlns:a16="http://schemas.microsoft.com/office/drawing/2014/main" id="{EE124A24-F54E-1634-DA33-2F35C71471C0}"/>
              </a:ext>
            </a:extLst>
          </p:cNvPr>
          <p:cNvGrpSpPr/>
          <p:nvPr/>
        </p:nvGrpSpPr>
        <p:grpSpPr>
          <a:xfrm>
            <a:off x="352111" y="4254725"/>
            <a:ext cx="6018739" cy="879676"/>
            <a:chOff x="352111" y="4254725"/>
            <a:chExt cx="6018739" cy="879676"/>
          </a:xfrm>
        </p:grpSpPr>
        <p:sp>
          <p:nvSpPr>
            <p:cNvPr id="14" name="Rechteck: abgerundete Ecken 13">
              <a:extLst>
                <a:ext uri="{FF2B5EF4-FFF2-40B4-BE49-F238E27FC236}">
                  <a16:creationId xmlns:a16="http://schemas.microsoft.com/office/drawing/2014/main" id="{5E8ED80E-6AA5-F494-D22F-BC3C9830407C}"/>
                </a:ext>
              </a:extLst>
            </p:cNvPr>
            <p:cNvSpPr/>
            <p:nvPr/>
          </p:nvSpPr>
          <p:spPr>
            <a:xfrm>
              <a:off x="1868395" y="4254725"/>
              <a:ext cx="1805652" cy="879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Textfeld 14">
              <a:extLst>
                <a:ext uri="{FF2B5EF4-FFF2-40B4-BE49-F238E27FC236}">
                  <a16:creationId xmlns:a16="http://schemas.microsoft.com/office/drawing/2014/main" id="{CFD963E0-DE9A-33FB-72B4-5D9A2F948427}"/>
                </a:ext>
              </a:extLst>
            </p:cNvPr>
            <p:cNvSpPr txBox="1"/>
            <p:nvPr/>
          </p:nvSpPr>
          <p:spPr>
            <a:xfrm>
              <a:off x="352111" y="4509897"/>
              <a:ext cx="790756" cy="369332"/>
            </a:xfrm>
            <a:prstGeom prst="rect">
              <a:avLst/>
            </a:prstGeom>
            <a:noFill/>
          </p:spPr>
          <p:txBody>
            <a:bodyPr wrap="square" rtlCol="0">
              <a:spAutoFit/>
            </a:bodyPr>
            <a:lstStyle/>
            <a:p>
              <a:r>
                <a:rPr lang="de-DE" dirty="0">
                  <a:solidFill>
                    <a:schemeClr val="bg1"/>
                  </a:solidFill>
                </a:rPr>
                <a:t>Text</a:t>
              </a:r>
            </a:p>
          </p:txBody>
        </p:sp>
        <p:cxnSp>
          <p:nvCxnSpPr>
            <p:cNvPr id="17" name="Gerade Verbindung mit Pfeil 16">
              <a:extLst>
                <a:ext uri="{FF2B5EF4-FFF2-40B4-BE49-F238E27FC236}">
                  <a16:creationId xmlns:a16="http://schemas.microsoft.com/office/drawing/2014/main" id="{E7F294C3-930E-820D-FF8E-EF0FEFE410FA}"/>
                </a:ext>
              </a:extLst>
            </p:cNvPr>
            <p:cNvCxnSpPr>
              <a:cxnSpLocks/>
              <a:stCxn id="15" idx="3"/>
              <a:endCxn id="14" idx="1"/>
            </p:cNvCxnSpPr>
            <p:nvPr/>
          </p:nvCxnSpPr>
          <p:spPr>
            <a:xfrm>
              <a:off x="1142867" y="4694563"/>
              <a:ext cx="7255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AD5C4C8C-51AB-8B72-0520-E1488BE305CB}"/>
                </a:ext>
              </a:extLst>
            </p:cNvPr>
            <p:cNvCxnSpPr>
              <a:cxnSpLocks/>
              <a:stCxn id="14" idx="3"/>
              <a:endCxn id="29" idx="1"/>
            </p:cNvCxnSpPr>
            <p:nvPr/>
          </p:nvCxnSpPr>
          <p:spPr>
            <a:xfrm>
              <a:off x="3674047" y="4694563"/>
              <a:ext cx="1043650" cy="9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feld 38">
              <a:extLst>
                <a:ext uri="{FF2B5EF4-FFF2-40B4-BE49-F238E27FC236}">
                  <a16:creationId xmlns:a16="http://schemas.microsoft.com/office/drawing/2014/main" id="{0A9A5B5D-2D7A-CDF8-30D3-A838E85CEF59}"/>
                </a:ext>
              </a:extLst>
            </p:cNvPr>
            <p:cNvSpPr txBox="1"/>
            <p:nvPr/>
          </p:nvSpPr>
          <p:spPr>
            <a:xfrm>
              <a:off x="4717696" y="4538176"/>
              <a:ext cx="1653154" cy="369332"/>
            </a:xfrm>
            <a:prstGeom prst="rect">
              <a:avLst/>
            </a:prstGeom>
            <a:noFill/>
          </p:spPr>
          <p:txBody>
            <a:bodyPr wrap="square" rtlCol="0">
              <a:spAutoFit/>
            </a:bodyPr>
            <a:lstStyle/>
            <a:p>
              <a:r>
                <a:rPr lang="de-DE" dirty="0">
                  <a:solidFill>
                    <a:schemeClr val="bg1"/>
                  </a:solidFill>
                </a:rPr>
                <a:t>Audio, Video …</a:t>
              </a:r>
            </a:p>
          </p:txBody>
        </p:sp>
      </p:grpSp>
      <p:grpSp>
        <p:nvGrpSpPr>
          <p:cNvPr id="58" name="Gruppieren 57">
            <a:extLst>
              <a:ext uri="{FF2B5EF4-FFF2-40B4-BE49-F238E27FC236}">
                <a16:creationId xmlns:a16="http://schemas.microsoft.com/office/drawing/2014/main" id="{5D844C5B-9004-1525-453E-F2203FDFFDE2}"/>
              </a:ext>
            </a:extLst>
          </p:cNvPr>
          <p:cNvGrpSpPr/>
          <p:nvPr/>
        </p:nvGrpSpPr>
        <p:grpSpPr>
          <a:xfrm>
            <a:off x="138992" y="5319067"/>
            <a:ext cx="5250036" cy="879676"/>
            <a:chOff x="138992" y="5319067"/>
            <a:chExt cx="5250036" cy="879676"/>
          </a:xfrm>
        </p:grpSpPr>
        <p:sp>
          <p:nvSpPr>
            <p:cNvPr id="20" name="Rechteck: abgerundete Ecken 19">
              <a:extLst>
                <a:ext uri="{FF2B5EF4-FFF2-40B4-BE49-F238E27FC236}">
                  <a16:creationId xmlns:a16="http://schemas.microsoft.com/office/drawing/2014/main" id="{70623BE9-BD17-3FC4-87D3-4901AF4BD118}"/>
                </a:ext>
              </a:extLst>
            </p:cNvPr>
            <p:cNvSpPr/>
            <p:nvPr/>
          </p:nvSpPr>
          <p:spPr>
            <a:xfrm>
              <a:off x="1868394" y="5319067"/>
              <a:ext cx="1805651" cy="879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2" name="Textfeld 21">
              <a:extLst>
                <a:ext uri="{FF2B5EF4-FFF2-40B4-BE49-F238E27FC236}">
                  <a16:creationId xmlns:a16="http://schemas.microsoft.com/office/drawing/2014/main" id="{22453389-55D2-0583-A18C-0B342F3DBD6E}"/>
                </a:ext>
              </a:extLst>
            </p:cNvPr>
            <p:cNvSpPr txBox="1"/>
            <p:nvPr/>
          </p:nvSpPr>
          <p:spPr>
            <a:xfrm>
              <a:off x="4717696" y="5574239"/>
              <a:ext cx="671332" cy="369332"/>
            </a:xfrm>
            <a:prstGeom prst="rect">
              <a:avLst/>
            </a:prstGeom>
            <a:noFill/>
          </p:spPr>
          <p:txBody>
            <a:bodyPr wrap="square" rtlCol="0">
              <a:spAutoFit/>
            </a:bodyPr>
            <a:lstStyle/>
            <a:p>
              <a:r>
                <a:rPr lang="de-DE" dirty="0">
                  <a:solidFill>
                    <a:schemeClr val="bg1"/>
                  </a:solidFill>
                </a:rPr>
                <a:t>Text</a:t>
              </a:r>
            </a:p>
          </p:txBody>
        </p:sp>
        <p:cxnSp>
          <p:nvCxnSpPr>
            <p:cNvPr id="23" name="Gerade Verbindung mit Pfeil 22">
              <a:extLst>
                <a:ext uri="{FF2B5EF4-FFF2-40B4-BE49-F238E27FC236}">
                  <a16:creationId xmlns:a16="http://schemas.microsoft.com/office/drawing/2014/main" id="{283FDBF8-7EE4-4DED-AC38-7116000AC358}"/>
                </a:ext>
              </a:extLst>
            </p:cNvPr>
            <p:cNvCxnSpPr>
              <a:cxnSpLocks/>
              <a:endCxn id="20" idx="1"/>
            </p:cNvCxnSpPr>
            <p:nvPr/>
          </p:nvCxnSpPr>
          <p:spPr>
            <a:xfrm>
              <a:off x="1643605" y="5758905"/>
              <a:ext cx="2247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93C455CB-78B2-3B64-9F1B-FE1BC2EB460D}"/>
                </a:ext>
              </a:extLst>
            </p:cNvPr>
            <p:cNvCxnSpPr>
              <a:stCxn id="20" idx="3"/>
              <a:endCxn id="22" idx="1"/>
            </p:cNvCxnSpPr>
            <p:nvPr/>
          </p:nvCxnSpPr>
          <p:spPr>
            <a:xfrm>
              <a:off x="3674045" y="5758905"/>
              <a:ext cx="1043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feld 39">
              <a:extLst>
                <a:ext uri="{FF2B5EF4-FFF2-40B4-BE49-F238E27FC236}">
                  <a16:creationId xmlns:a16="http://schemas.microsoft.com/office/drawing/2014/main" id="{174F0B81-F945-44B4-F20E-693BBBA3BEA7}"/>
                </a:ext>
              </a:extLst>
            </p:cNvPr>
            <p:cNvSpPr txBox="1"/>
            <p:nvPr/>
          </p:nvSpPr>
          <p:spPr>
            <a:xfrm>
              <a:off x="138992" y="5555025"/>
              <a:ext cx="1653154" cy="369332"/>
            </a:xfrm>
            <a:prstGeom prst="rect">
              <a:avLst/>
            </a:prstGeom>
            <a:noFill/>
          </p:spPr>
          <p:txBody>
            <a:bodyPr wrap="square" rtlCol="0">
              <a:spAutoFit/>
            </a:bodyPr>
            <a:lstStyle/>
            <a:p>
              <a:r>
                <a:rPr lang="de-DE" dirty="0">
                  <a:solidFill>
                    <a:schemeClr val="bg1"/>
                  </a:solidFill>
                </a:rPr>
                <a:t>Audio, Video …</a:t>
              </a:r>
            </a:p>
          </p:txBody>
        </p:sp>
      </p:grpSp>
      <p:grpSp>
        <p:nvGrpSpPr>
          <p:cNvPr id="25" name="Gruppieren 24">
            <a:extLst>
              <a:ext uri="{FF2B5EF4-FFF2-40B4-BE49-F238E27FC236}">
                <a16:creationId xmlns:a16="http://schemas.microsoft.com/office/drawing/2014/main" id="{D606C114-6952-7B5F-AC42-FBA723E03B1A}"/>
              </a:ext>
            </a:extLst>
          </p:cNvPr>
          <p:cNvGrpSpPr/>
          <p:nvPr/>
        </p:nvGrpSpPr>
        <p:grpSpPr>
          <a:xfrm>
            <a:off x="6986332" y="4234469"/>
            <a:ext cx="5036918" cy="879676"/>
            <a:chOff x="6974758" y="2585092"/>
            <a:chExt cx="5036918" cy="879676"/>
          </a:xfrm>
        </p:grpSpPr>
        <p:grpSp>
          <p:nvGrpSpPr>
            <p:cNvPr id="4" name="Gruppieren 3">
              <a:extLst>
                <a:ext uri="{FF2B5EF4-FFF2-40B4-BE49-F238E27FC236}">
                  <a16:creationId xmlns:a16="http://schemas.microsoft.com/office/drawing/2014/main" id="{D1B223BD-05D9-82ED-D979-C492E8C7963A}"/>
                </a:ext>
              </a:extLst>
            </p:cNvPr>
            <p:cNvGrpSpPr/>
            <p:nvPr/>
          </p:nvGrpSpPr>
          <p:grpSpPr>
            <a:xfrm>
              <a:off x="6974758" y="2585092"/>
              <a:ext cx="5036918" cy="879676"/>
              <a:chOff x="352110" y="3209596"/>
              <a:chExt cx="5036918" cy="879676"/>
            </a:xfrm>
          </p:grpSpPr>
          <p:sp>
            <p:nvSpPr>
              <p:cNvPr id="8" name="Rechteck: abgerundete Ecken 7">
                <a:extLst>
                  <a:ext uri="{FF2B5EF4-FFF2-40B4-BE49-F238E27FC236}">
                    <a16:creationId xmlns:a16="http://schemas.microsoft.com/office/drawing/2014/main" id="{4A1DFBCB-8C5A-517A-1DAE-0877A7D3C53A}"/>
                  </a:ext>
                </a:extLst>
              </p:cNvPr>
              <p:cNvSpPr/>
              <p:nvPr/>
            </p:nvSpPr>
            <p:spPr>
              <a:xfrm>
                <a:off x="1868394" y="3209596"/>
                <a:ext cx="1805651" cy="879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Textfeld 9">
                <a:extLst>
                  <a:ext uri="{FF2B5EF4-FFF2-40B4-BE49-F238E27FC236}">
                    <a16:creationId xmlns:a16="http://schemas.microsoft.com/office/drawing/2014/main" id="{6CD45A36-033A-DA38-7AF2-82F4DF10BE7D}"/>
                  </a:ext>
                </a:extLst>
              </p:cNvPr>
              <p:cNvSpPr txBox="1"/>
              <p:nvPr/>
            </p:nvSpPr>
            <p:spPr>
              <a:xfrm>
                <a:off x="352110" y="3289315"/>
                <a:ext cx="671332" cy="369332"/>
              </a:xfrm>
              <a:prstGeom prst="rect">
                <a:avLst/>
              </a:prstGeom>
              <a:noFill/>
            </p:spPr>
            <p:txBody>
              <a:bodyPr wrap="square" rtlCol="0">
                <a:spAutoFit/>
              </a:bodyPr>
              <a:lstStyle/>
              <a:p>
                <a:r>
                  <a:rPr lang="de-DE" dirty="0">
                    <a:solidFill>
                      <a:schemeClr val="bg1"/>
                    </a:solidFill>
                  </a:rPr>
                  <a:t>Text</a:t>
                </a:r>
              </a:p>
            </p:txBody>
          </p:sp>
          <p:sp>
            <p:nvSpPr>
              <p:cNvPr id="12" name="Textfeld 11">
                <a:extLst>
                  <a:ext uri="{FF2B5EF4-FFF2-40B4-BE49-F238E27FC236}">
                    <a16:creationId xmlns:a16="http://schemas.microsoft.com/office/drawing/2014/main" id="{345A28C7-8D78-3DBF-52C9-3412C8B82879}"/>
                  </a:ext>
                </a:extLst>
              </p:cNvPr>
              <p:cNvSpPr txBox="1"/>
              <p:nvPr/>
            </p:nvSpPr>
            <p:spPr>
              <a:xfrm>
                <a:off x="4717696" y="3464768"/>
                <a:ext cx="671332" cy="369332"/>
              </a:xfrm>
              <a:prstGeom prst="rect">
                <a:avLst/>
              </a:prstGeom>
              <a:noFill/>
            </p:spPr>
            <p:txBody>
              <a:bodyPr wrap="square" rtlCol="0">
                <a:spAutoFit/>
              </a:bodyPr>
              <a:lstStyle/>
              <a:p>
                <a:r>
                  <a:rPr lang="de-DE" dirty="0">
                    <a:solidFill>
                      <a:schemeClr val="bg1"/>
                    </a:solidFill>
                  </a:rPr>
                  <a:t>?</a:t>
                </a:r>
              </a:p>
            </p:txBody>
          </p:sp>
          <p:cxnSp>
            <p:nvCxnSpPr>
              <p:cNvPr id="13" name="Gerade Verbindung mit Pfeil 12">
                <a:extLst>
                  <a:ext uri="{FF2B5EF4-FFF2-40B4-BE49-F238E27FC236}">
                    <a16:creationId xmlns:a16="http://schemas.microsoft.com/office/drawing/2014/main" id="{E816EE94-3397-7528-3FE0-5FC1BC1ECC84}"/>
                  </a:ext>
                </a:extLst>
              </p:cNvPr>
              <p:cNvCxnSpPr>
                <a:cxnSpLocks/>
              </p:cNvCxnSpPr>
              <p:nvPr/>
            </p:nvCxnSpPr>
            <p:spPr>
              <a:xfrm>
                <a:off x="1023442" y="3464768"/>
                <a:ext cx="844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532E98F-DBFD-6B48-44BA-ABB155B6FF1D}"/>
                  </a:ext>
                </a:extLst>
              </p:cNvPr>
              <p:cNvCxnSpPr>
                <a:stCxn id="8" idx="3"/>
                <a:endCxn id="12" idx="1"/>
              </p:cNvCxnSpPr>
              <p:nvPr/>
            </p:nvCxnSpPr>
            <p:spPr>
              <a:xfrm>
                <a:off x="3674045" y="3649434"/>
                <a:ext cx="1043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Textfeld 18">
              <a:extLst>
                <a:ext uri="{FF2B5EF4-FFF2-40B4-BE49-F238E27FC236}">
                  <a16:creationId xmlns:a16="http://schemas.microsoft.com/office/drawing/2014/main" id="{48E50AE3-75EF-C51C-0BD1-6AE5A6D6CBE8}"/>
                </a:ext>
              </a:extLst>
            </p:cNvPr>
            <p:cNvSpPr txBox="1"/>
            <p:nvPr/>
          </p:nvSpPr>
          <p:spPr>
            <a:xfrm>
              <a:off x="7087634" y="2956476"/>
              <a:ext cx="445579" cy="369332"/>
            </a:xfrm>
            <a:prstGeom prst="rect">
              <a:avLst/>
            </a:prstGeom>
            <a:noFill/>
          </p:spPr>
          <p:txBody>
            <a:bodyPr wrap="square" rtlCol="0">
              <a:spAutoFit/>
            </a:bodyPr>
            <a:lstStyle/>
            <a:p>
              <a:r>
                <a:rPr lang="de-DE" dirty="0">
                  <a:solidFill>
                    <a:schemeClr val="bg1"/>
                  </a:solidFill>
                </a:rPr>
                <a:t>…</a:t>
              </a:r>
            </a:p>
          </p:txBody>
        </p:sp>
        <p:cxnSp>
          <p:nvCxnSpPr>
            <p:cNvPr id="21" name="Gerade Verbindung mit Pfeil 20">
              <a:extLst>
                <a:ext uri="{FF2B5EF4-FFF2-40B4-BE49-F238E27FC236}">
                  <a16:creationId xmlns:a16="http://schemas.microsoft.com/office/drawing/2014/main" id="{DBF5F783-33E1-1C51-A2E9-5A37D9FC334C}"/>
                </a:ext>
              </a:extLst>
            </p:cNvPr>
            <p:cNvCxnSpPr/>
            <p:nvPr/>
          </p:nvCxnSpPr>
          <p:spPr>
            <a:xfrm>
              <a:off x="7646090" y="3215463"/>
              <a:ext cx="844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6361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1DADF-E5D2-F688-8457-58BA19E65B0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5F3943F-3D2F-39BC-42BE-227A628455CB}"/>
              </a:ext>
            </a:extLst>
          </p:cNvPr>
          <p:cNvSpPr>
            <a:spLocks noGrp="1"/>
          </p:cNvSpPr>
          <p:nvPr>
            <p:ph type="title"/>
          </p:nvPr>
        </p:nvSpPr>
        <p:spPr>
          <a:xfrm>
            <a:off x="432314" y="227903"/>
            <a:ext cx="10873740" cy="1253656"/>
          </a:xfrm>
        </p:spPr>
        <p:txBody>
          <a:bodyPr/>
          <a:lstStyle/>
          <a:p>
            <a:r>
              <a:rPr lang="de-DE" dirty="0"/>
              <a:t>„Sprachmodell“ - zugrundeliegende Architekturen</a:t>
            </a:r>
          </a:p>
        </p:txBody>
      </p:sp>
      <p:sp>
        <p:nvSpPr>
          <p:cNvPr id="29" name="Textfeld 28">
            <a:extLst>
              <a:ext uri="{FF2B5EF4-FFF2-40B4-BE49-F238E27FC236}">
                <a16:creationId xmlns:a16="http://schemas.microsoft.com/office/drawing/2014/main" id="{17632CD4-BE37-D13A-DCDF-17152376CF33}"/>
              </a:ext>
            </a:extLst>
          </p:cNvPr>
          <p:cNvSpPr txBox="1"/>
          <p:nvPr/>
        </p:nvSpPr>
        <p:spPr>
          <a:xfrm>
            <a:off x="4717697" y="4519503"/>
            <a:ext cx="919174" cy="369332"/>
          </a:xfrm>
          <a:prstGeom prst="rect">
            <a:avLst/>
          </a:prstGeom>
          <a:noFill/>
        </p:spPr>
        <p:txBody>
          <a:bodyPr wrap="square" rtlCol="0">
            <a:spAutoFit/>
          </a:bodyPr>
          <a:lstStyle/>
          <a:p>
            <a:endParaRPr lang="de-DE" dirty="0">
              <a:solidFill>
                <a:schemeClr val="bg1"/>
              </a:solidFill>
            </a:endParaRPr>
          </a:p>
        </p:txBody>
      </p:sp>
      <p:sp>
        <p:nvSpPr>
          <p:cNvPr id="8" name="Textfeld 7">
            <a:extLst>
              <a:ext uri="{FF2B5EF4-FFF2-40B4-BE49-F238E27FC236}">
                <a16:creationId xmlns:a16="http://schemas.microsoft.com/office/drawing/2014/main" id="{43F8F7F5-7EE5-E2DF-C4F7-2B7C4C21ECF5}"/>
              </a:ext>
            </a:extLst>
          </p:cNvPr>
          <p:cNvSpPr txBox="1"/>
          <p:nvPr/>
        </p:nvSpPr>
        <p:spPr>
          <a:xfrm>
            <a:off x="5034988" y="3244334"/>
            <a:ext cx="4039563" cy="369332"/>
          </a:xfrm>
          <a:prstGeom prst="rect">
            <a:avLst/>
          </a:prstGeom>
          <a:noFill/>
        </p:spPr>
        <p:txBody>
          <a:bodyPr wrap="square" rtlCol="0">
            <a:spAutoFit/>
          </a:bodyPr>
          <a:lstStyle/>
          <a:p>
            <a:pPr marL="285750" indent="-285750">
              <a:buFont typeface="Arial" panose="020B0604020202020204" pitchFamily="34" charset="0"/>
              <a:buChar char="•"/>
            </a:pPr>
            <a:r>
              <a:rPr lang="de-DE" b="1" dirty="0">
                <a:solidFill>
                  <a:schemeClr val="bg1"/>
                </a:solidFill>
              </a:rPr>
              <a:t>Transformer-Architektur (GPT)</a:t>
            </a:r>
          </a:p>
        </p:txBody>
      </p:sp>
      <p:sp>
        <p:nvSpPr>
          <p:cNvPr id="10" name="Textfeld 9">
            <a:extLst>
              <a:ext uri="{FF2B5EF4-FFF2-40B4-BE49-F238E27FC236}">
                <a16:creationId xmlns:a16="http://schemas.microsoft.com/office/drawing/2014/main" id="{47BA9861-D15E-073D-1DE1-F3DC4EBC4B5D}"/>
              </a:ext>
            </a:extLst>
          </p:cNvPr>
          <p:cNvSpPr txBox="1"/>
          <p:nvPr/>
        </p:nvSpPr>
        <p:spPr>
          <a:xfrm>
            <a:off x="5034989" y="3789585"/>
            <a:ext cx="5926236" cy="369332"/>
          </a:xfrm>
          <a:prstGeom prst="rect">
            <a:avLst/>
          </a:prstGeom>
          <a:noFill/>
        </p:spPr>
        <p:txBody>
          <a:bodyPr wrap="square" rtlCol="0">
            <a:spAutoFit/>
          </a:bodyPr>
          <a:lstStyle/>
          <a:p>
            <a:pPr marL="285750" indent="-285750">
              <a:buFont typeface="Arial" panose="020B0604020202020204" pitchFamily="34" charset="0"/>
              <a:buChar char="•"/>
            </a:pPr>
            <a:r>
              <a:rPr lang="de-DE" b="1" dirty="0">
                <a:solidFill>
                  <a:schemeClr val="bg1"/>
                </a:solidFill>
              </a:rPr>
              <a:t>Diffusionsmodelle</a:t>
            </a:r>
          </a:p>
        </p:txBody>
      </p:sp>
      <p:sp>
        <p:nvSpPr>
          <p:cNvPr id="12" name="Textfeld 11">
            <a:extLst>
              <a:ext uri="{FF2B5EF4-FFF2-40B4-BE49-F238E27FC236}">
                <a16:creationId xmlns:a16="http://schemas.microsoft.com/office/drawing/2014/main" id="{91E8ADCB-1FED-805C-70B3-A548EEFF435F}"/>
              </a:ext>
            </a:extLst>
          </p:cNvPr>
          <p:cNvSpPr txBox="1"/>
          <p:nvPr/>
        </p:nvSpPr>
        <p:spPr>
          <a:xfrm>
            <a:off x="5034988" y="4356554"/>
            <a:ext cx="4571998" cy="369332"/>
          </a:xfrm>
          <a:prstGeom prst="rect">
            <a:avLst/>
          </a:prstGeom>
          <a:noFill/>
        </p:spPr>
        <p:txBody>
          <a:bodyPr wrap="square" rtlCol="0">
            <a:spAutoFit/>
          </a:bodyPr>
          <a:lstStyle/>
          <a:p>
            <a:pPr marL="285750" indent="-285750">
              <a:buFont typeface="Arial" panose="020B0604020202020204" pitchFamily="34" charset="0"/>
              <a:buChar char="•"/>
            </a:pPr>
            <a:r>
              <a:rPr lang="de-DE" b="1" dirty="0">
                <a:solidFill>
                  <a:schemeClr val="bg1"/>
                </a:solidFill>
              </a:rPr>
              <a:t>Agentensysteme</a:t>
            </a:r>
          </a:p>
        </p:txBody>
      </p:sp>
      <p:sp>
        <p:nvSpPr>
          <p:cNvPr id="13" name="Textfeld 12">
            <a:extLst>
              <a:ext uri="{FF2B5EF4-FFF2-40B4-BE49-F238E27FC236}">
                <a16:creationId xmlns:a16="http://schemas.microsoft.com/office/drawing/2014/main" id="{03A4DA7D-BA9A-6A67-BBD7-1693CC90C1FA}"/>
              </a:ext>
            </a:extLst>
          </p:cNvPr>
          <p:cNvSpPr txBox="1"/>
          <p:nvPr/>
        </p:nvSpPr>
        <p:spPr>
          <a:xfrm>
            <a:off x="5054279" y="4923523"/>
            <a:ext cx="4571998" cy="369332"/>
          </a:xfrm>
          <a:prstGeom prst="rect">
            <a:avLst/>
          </a:prstGeom>
          <a:noFill/>
        </p:spPr>
        <p:txBody>
          <a:bodyPr wrap="square" rtlCol="0">
            <a:spAutoFit/>
          </a:bodyPr>
          <a:lstStyle/>
          <a:p>
            <a:pPr marL="457200" indent="-457200">
              <a:buFont typeface="Arial" panose="020B0604020202020204" pitchFamily="34" charset="0"/>
              <a:buChar char="•"/>
            </a:pPr>
            <a:r>
              <a:rPr lang="de-DE" b="1" dirty="0">
                <a:solidFill>
                  <a:schemeClr val="bg1"/>
                </a:solidFill>
              </a:rPr>
              <a:t>…</a:t>
            </a:r>
          </a:p>
        </p:txBody>
      </p:sp>
    </p:spTree>
    <p:extLst>
      <p:ext uri="{BB962C8B-B14F-4D97-AF65-F5344CB8AC3E}">
        <p14:creationId xmlns:p14="http://schemas.microsoft.com/office/powerpoint/2010/main" val="226977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2"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2"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2"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10" grpId="0"/>
      <p:bldP spid="10" grpId="1"/>
      <p:bldP spid="10" grpId="2"/>
      <p:bldP spid="12" grpId="0"/>
      <p:bldP spid="12" grpId="1"/>
      <p:bldP spid="12" grpId="2"/>
      <p:bldP spid="13" grpId="0"/>
      <p:bldP spid="13" grpId="1"/>
      <p:bldP spid="13" grpId="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0546C-282F-DEBB-A998-C2A3361A68A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C407C1F-925D-8321-706A-67155F08146B}"/>
              </a:ext>
            </a:extLst>
          </p:cNvPr>
          <p:cNvSpPr>
            <a:spLocks noGrp="1"/>
          </p:cNvSpPr>
          <p:nvPr>
            <p:ph type="title"/>
          </p:nvPr>
        </p:nvSpPr>
        <p:spPr/>
        <p:txBody>
          <a:bodyPr/>
          <a:lstStyle/>
          <a:p>
            <a:r>
              <a:rPr lang="de-DE" dirty="0"/>
              <a:t>Folge</a:t>
            </a:r>
          </a:p>
        </p:txBody>
      </p:sp>
      <p:sp>
        <p:nvSpPr>
          <p:cNvPr id="3" name="Textfeld 2">
            <a:extLst>
              <a:ext uri="{FF2B5EF4-FFF2-40B4-BE49-F238E27FC236}">
                <a16:creationId xmlns:a16="http://schemas.microsoft.com/office/drawing/2014/main" id="{B479F204-7E05-DA47-8A04-4A61DD856514}"/>
              </a:ext>
            </a:extLst>
          </p:cNvPr>
          <p:cNvSpPr txBox="1"/>
          <p:nvPr/>
        </p:nvSpPr>
        <p:spPr>
          <a:xfrm>
            <a:off x="2768367" y="2558642"/>
            <a:ext cx="6342077" cy="1200329"/>
          </a:xfrm>
          <a:prstGeom prst="rect">
            <a:avLst/>
          </a:prstGeom>
          <a:noFill/>
        </p:spPr>
        <p:txBody>
          <a:bodyPr wrap="square" rtlCol="0">
            <a:spAutoFit/>
          </a:bodyPr>
          <a:lstStyle/>
          <a:p>
            <a:r>
              <a:rPr lang="de-DE" sz="2400" dirty="0">
                <a:solidFill>
                  <a:schemeClr val="bg1"/>
                </a:solidFill>
              </a:rPr>
              <a:t>Der Lehrplan muss an dieser Stelle genügend Freiheitsgrade aufweisen, um den Herausforderungen gerecht zu werden.</a:t>
            </a:r>
          </a:p>
        </p:txBody>
      </p:sp>
      <p:sp>
        <p:nvSpPr>
          <p:cNvPr id="4" name="Textfeld 3">
            <a:extLst>
              <a:ext uri="{FF2B5EF4-FFF2-40B4-BE49-F238E27FC236}">
                <a16:creationId xmlns:a16="http://schemas.microsoft.com/office/drawing/2014/main" id="{0790C097-C031-64F7-3DE4-2E40F9FD1F01}"/>
              </a:ext>
            </a:extLst>
          </p:cNvPr>
          <p:cNvSpPr txBox="1"/>
          <p:nvPr/>
        </p:nvSpPr>
        <p:spPr>
          <a:xfrm>
            <a:off x="3304808" y="4316704"/>
            <a:ext cx="5452844" cy="954107"/>
          </a:xfrm>
          <a:prstGeom prst="rect">
            <a:avLst/>
          </a:prstGeom>
          <a:noFill/>
        </p:spPr>
        <p:txBody>
          <a:bodyPr wrap="square" rtlCol="0">
            <a:spAutoFit/>
          </a:bodyPr>
          <a:lstStyle/>
          <a:p>
            <a:r>
              <a:rPr lang="de-DE" sz="2800" dirty="0">
                <a:solidFill>
                  <a:srgbClr val="FF0000"/>
                </a:solidFill>
              </a:rPr>
              <a:t>Eine gewisse Unschärfe in den Formulierungen ist beabsichtigt!</a:t>
            </a:r>
          </a:p>
        </p:txBody>
      </p:sp>
    </p:spTree>
    <p:extLst>
      <p:ext uri="{BB962C8B-B14F-4D97-AF65-F5344CB8AC3E}">
        <p14:creationId xmlns:p14="http://schemas.microsoft.com/office/powerpoint/2010/main" val="30922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C21695-A13E-EDB5-C03F-15306DA0B1CF}"/>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8F3523C1-CAE2-CAAC-55DD-DA78CCBFE189}"/>
              </a:ext>
            </a:extLst>
          </p:cNvPr>
          <p:cNvSpPr>
            <a:spLocks noGrp="1"/>
          </p:cNvSpPr>
          <p:nvPr>
            <p:ph sz="quarter" idx="13"/>
          </p:nvPr>
        </p:nvSpPr>
        <p:spPr/>
        <p:txBody>
          <a:bodyPr/>
          <a:lstStyle/>
          <a:p>
            <a:endParaRPr lang="de-DE"/>
          </a:p>
        </p:txBody>
      </p:sp>
    </p:spTree>
    <p:extLst>
      <p:ext uri="{BB962C8B-B14F-4D97-AF65-F5344CB8AC3E}">
        <p14:creationId xmlns:p14="http://schemas.microsoft.com/office/powerpoint/2010/main" val="476617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C26FD-66DB-7B8F-D276-267EE8AF947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E3F2DAB-012C-3EA9-D6F3-C78B913B4E76}"/>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70C425E4-F485-530F-07A8-71384DB1474C}"/>
              </a:ext>
            </a:extLst>
          </p:cNvPr>
          <p:cNvSpPr txBox="1"/>
          <p:nvPr/>
        </p:nvSpPr>
        <p:spPr>
          <a:xfrm>
            <a:off x="1068247" y="2017448"/>
            <a:ext cx="10703206" cy="3200107"/>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00FF00"/>
                </a:highlight>
                <a:latin typeface="Calibri" panose="020F0502020204030204" pitchFamily="34" charset="0"/>
              </a:rPr>
              <a:t>wenden Sprachmodelle                 an, vergleichen unterschiedliche Modelle und bewerten deren Ausgaben.</a:t>
            </a:r>
            <a:endParaRPr lang="de-DE" sz="3600" dirty="0">
              <a:effectLst/>
              <a:highlight>
                <a:srgbClr val="00FF00"/>
              </a:highligh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beschreiben und bewerten die Grenzen der KI-Systeme.</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Inhalte </a:t>
            </a:r>
          </a:p>
          <a:p>
            <a:pPr algn="just">
              <a:spcBef>
                <a:spcPts val="600"/>
              </a:spcBef>
              <a:spcAft>
                <a:spcPts val="600"/>
              </a:spcAft>
              <a:buNone/>
            </a:pPr>
            <a:endParaRPr lang="de-DE" sz="3600" dirty="0">
              <a:effectLs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Grenzen (z. B. Halluzinationen, Aktualität bzw. Umfang der Trainingsdaten</a:t>
            </a:r>
            <a:r>
              <a:rPr lang="de-DE" sz="1800">
                <a:solidFill>
                  <a:srgbClr val="000000"/>
                </a:solidFill>
                <a:effectLst/>
                <a:latin typeface="Calibri" panose="020F0502020204030204" pitchFamily="34" charset="0"/>
              </a:rPr>
              <a:t>, Bias)</a:t>
            </a:r>
            <a:endParaRPr lang="de-DE" dirty="0"/>
          </a:p>
        </p:txBody>
      </p:sp>
      <p:sp>
        <p:nvSpPr>
          <p:cNvPr id="7" name="Textfeld 6">
            <a:extLst>
              <a:ext uri="{FF2B5EF4-FFF2-40B4-BE49-F238E27FC236}">
                <a16:creationId xmlns:a16="http://schemas.microsoft.com/office/drawing/2014/main" id="{AED5E273-DF1C-7B98-1920-5E4316A4C81F}"/>
              </a:ext>
            </a:extLst>
          </p:cNvPr>
          <p:cNvSpPr txBox="1"/>
          <p:nvPr/>
        </p:nvSpPr>
        <p:spPr>
          <a:xfrm>
            <a:off x="3801318" y="2860168"/>
            <a:ext cx="1013749" cy="369332"/>
          </a:xfrm>
          <a:prstGeom prst="rect">
            <a:avLst/>
          </a:prstGeom>
          <a:noFill/>
        </p:spPr>
        <p:txBody>
          <a:bodyPr wrap="square">
            <a:spAutoFit/>
          </a:bodyPr>
          <a:lstStyle/>
          <a:p>
            <a:r>
              <a:rPr lang="de-DE" sz="1800" b="1" dirty="0">
                <a:solidFill>
                  <a:srgbClr val="000000"/>
                </a:solidFill>
                <a:effectLst/>
                <a:highlight>
                  <a:srgbClr val="FFFF00"/>
                </a:highlight>
                <a:latin typeface="Calibri" panose="020F0502020204030204" pitchFamily="34" charset="0"/>
              </a:rPr>
              <a:t>effizient</a:t>
            </a:r>
            <a:endParaRPr lang="de-DE" b="1" dirty="0">
              <a:highlight>
                <a:srgbClr val="FFFF00"/>
              </a:highlight>
            </a:endParaRPr>
          </a:p>
        </p:txBody>
      </p:sp>
      <p:sp>
        <p:nvSpPr>
          <p:cNvPr id="3" name="Textfeld 2">
            <a:extLst>
              <a:ext uri="{FF2B5EF4-FFF2-40B4-BE49-F238E27FC236}">
                <a16:creationId xmlns:a16="http://schemas.microsoft.com/office/drawing/2014/main" id="{8A72A6C2-E326-9F22-0CB1-32834DAC2843}"/>
              </a:ext>
            </a:extLst>
          </p:cNvPr>
          <p:cNvSpPr txBox="1"/>
          <p:nvPr/>
        </p:nvSpPr>
        <p:spPr>
          <a:xfrm>
            <a:off x="1068779" y="4319057"/>
            <a:ext cx="6094070"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FFFF00"/>
                </a:highlight>
                <a:latin typeface="Calibri" panose="020F0502020204030204" pitchFamily="34" charset="0"/>
              </a:rPr>
              <a:t>Einblick in </a:t>
            </a:r>
            <a:r>
              <a:rPr lang="de-DE" sz="1800" dirty="0" err="1">
                <a:solidFill>
                  <a:srgbClr val="000000"/>
                </a:solidFill>
                <a:effectLst/>
                <a:highlight>
                  <a:srgbClr val="FFFF00"/>
                </a:highlight>
                <a:latin typeface="Calibri" panose="020F0502020204030204" pitchFamily="34" charset="0"/>
              </a:rPr>
              <a:t>Prompting</a:t>
            </a:r>
            <a:r>
              <a:rPr lang="de-DE" sz="1800" dirty="0">
                <a:solidFill>
                  <a:srgbClr val="000000"/>
                </a:solidFill>
                <a:effectLst/>
                <a:highlight>
                  <a:srgbClr val="FFFF00"/>
                </a:highlight>
                <a:latin typeface="Calibri" panose="020F0502020204030204" pitchFamily="34" charset="0"/>
              </a:rPr>
              <a:t>-Techniken</a:t>
            </a:r>
            <a:endParaRPr lang="de-DE" sz="3600" dirty="0">
              <a:effectLst/>
              <a:highlight>
                <a:srgbClr val="FFFF00"/>
              </a:highlight>
            </a:endParaRPr>
          </a:p>
        </p:txBody>
      </p:sp>
      <p:sp>
        <p:nvSpPr>
          <p:cNvPr id="6" name="Textfeld 5">
            <a:extLst>
              <a:ext uri="{FF2B5EF4-FFF2-40B4-BE49-F238E27FC236}">
                <a16:creationId xmlns:a16="http://schemas.microsoft.com/office/drawing/2014/main" id="{5D1CD3EA-703B-FA0D-8762-BF0805EEED1F}"/>
              </a:ext>
            </a:extLst>
          </p:cNvPr>
          <p:cNvSpPr txBox="1"/>
          <p:nvPr/>
        </p:nvSpPr>
        <p:spPr>
          <a:xfrm>
            <a:off x="1068247" y="4319057"/>
            <a:ext cx="6094602"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Aufbau </a:t>
            </a:r>
            <a:r>
              <a:rPr lang="de-DE" dirty="0">
                <a:solidFill>
                  <a:srgbClr val="000000"/>
                </a:solidFill>
                <a:latin typeface="Calibri" panose="020F0502020204030204" pitchFamily="34" charset="0"/>
              </a:rPr>
              <a:t>effektiver</a:t>
            </a:r>
            <a:r>
              <a:rPr lang="de-DE" sz="1800" dirty="0">
                <a:solidFill>
                  <a:srgbClr val="000000"/>
                </a:solidFill>
                <a:effectLst/>
                <a:latin typeface="Calibri" panose="020F0502020204030204" pitchFamily="34" charset="0"/>
              </a:rPr>
              <a:t> und strukturierter Prompts</a:t>
            </a:r>
            <a:endParaRPr lang="de-DE" sz="3600" dirty="0">
              <a:effectLst/>
            </a:endParaRPr>
          </a:p>
        </p:txBody>
      </p:sp>
    </p:spTree>
    <p:extLst>
      <p:ext uri="{BB962C8B-B14F-4D97-AF65-F5344CB8AC3E}">
        <p14:creationId xmlns:p14="http://schemas.microsoft.com/office/powerpoint/2010/main" val="268210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2"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ntr"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3" grpId="2"/>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B96D1-0269-F52E-31EC-1E417518771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75A62DC-B746-D039-D9F8-657FEC8D1DBD}"/>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263077A3-A0E1-EE87-739F-3D6EEB564598}"/>
              </a:ext>
            </a:extLst>
          </p:cNvPr>
          <p:cNvSpPr txBox="1"/>
          <p:nvPr/>
        </p:nvSpPr>
        <p:spPr>
          <a:xfrm>
            <a:off x="1068247" y="1829238"/>
            <a:ext cx="10055506" cy="1282402"/>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 </a:t>
            </a:r>
            <a:endParaRPr lang="de-DE" sz="3600" dirty="0">
              <a:effectLst/>
            </a:endParaRPr>
          </a:p>
        </p:txBody>
      </p:sp>
      <p:sp>
        <p:nvSpPr>
          <p:cNvPr id="4" name="Textfeld 3">
            <a:extLst>
              <a:ext uri="{FF2B5EF4-FFF2-40B4-BE49-F238E27FC236}">
                <a16:creationId xmlns:a16="http://schemas.microsoft.com/office/drawing/2014/main" id="{557DCD38-5AF4-F900-ED89-D6A8FC4A15F3}"/>
              </a:ext>
            </a:extLst>
          </p:cNvPr>
          <p:cNvSpPr txBox="1"/>
          <p:nvPr/>
        </p:nvSpPr>
        <p:spPr>
          <a:xfrm>
            <a:off x="952498" y="4788500"/>
            <a:ext cx="10494863"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Grenzen (z. B. Halluzinationen, Aktualität bzw.                                                           )</a:t>
            </a:r>
            <a:endParaRPr lang="de-DE" dirty="0"/>
          </a:p>
        </p:txBody>
      </p:sp>
      <p:sp>
        <p:nvSpPr>
          <p:cNvPr id="8" name="Textfeld 7">
            <a:extLst>
              <a:ext uri="{FF2B5EF4-FFF2-40B4-BE49-F238E27FC236}">
                <a16:creationId xmlns:a16="http://schemas.microsoft.com/office/drawing/2014/main" id="{1F06F2A4-9B29-A7F1-A07A-70D3B45FAE2B}"/>
              </a:ext>
            </a:extLst>
          </p:cNvPr>
          <p:cNvSpPr txBox="1"/>
          <p:nvPr/>
        </p:nvSpPr>
        <p:spPr>
          <a:xfrm>
            <a:off x="952499" y="4360745"/>
            <a:ext cx="6094070"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Aufbau effektiver und strukturierter Prompts</a:t>
            </a:r>
            <a:endParaRPr lang="de-DE" sz="3600" dirty="0">
              <a:effectLst/>
            </a:endParaRPr>
          </a:p>
        </p:txBody>
      </p:sp>
      <p:sp>
        <p:nvSpPr>
          <p:cNvPr id="11" name="Textfeld 10">
            <a:extLst>
              <a:ext uri="{FF2B5EF4-FFF2-40B4-BE49-F238E27FC236}">
                <a16:creationId xmlns:a16="http://schemas.microsoft.com/office/drawing/2014/main" id="{79784C34-6972-EFD2-3CB4-3258EC9C33D1}"/>
              </a:ext>
            </a:extLst>
          </p:cNvPr>
          <p:cNvSpPr txBox="1"/>
          <p:nvPr/>
        </p:nvSpPr>
        <p:spPr>
          <a:xfrm>
            <a:off x="754283" y="3776904"/>
            <a:ext cx="6094070" cy="369332"/>
          </a:xfrm>
          <a:prstGeom prst="rect">
            <a:avLst/>
          </a:prstGeom>
          <a:noFill/>
        </p:spPr>
        <p:txBody>
          <a:bodyPr wrap="square">
            <a:spAutoFit/>
          </a:bodyPr>
          <a:lstStyle/>
          <a:p>
            <a:r>
              <a:rPr lang="de-DE" sz="1800" b="1" dirty="0">
                <a:solidFill>
                  <a:srgbClr val="000000"/>
                </a:solidFill>
                <a:effectLst/>
                <a:latin typeface="Calibri" panose="020F0502020204030204" pitchFamily="34" charset="0"/>
              </a:rPr>
              <a:t>Inhalte</a:t>
            </a:r>
            <a:endParaRPr lang="de-DE" dirty="0"/>
          </a:p>
        </p:txBody>
      </p:sp>
      <p:sp>
        <p:nvSpPr>
          <p:cNvPr id="13" name="Textfeld 12">
            <a:extLst>
              <a:ext uri="{FF2B5EF4-FFF2-40B4-BE49-F238E27FC236}">
                <a16:creationId xmlns:a16="http://schemas.microsoft.com/office/drawing/2014/main" id="{6843D4A4-136D-6294-7A5D-0B05D62EEC63}"/>
              </a:ext>
            </a:extLst>
          </p:cNvPr>
          <p:cNvSpPr txBox="1"/>
          <p:nvPr/>
        </p:nvSpPr>
        <p:spPr>
          <a:xfrm>
            <a:off x="1068247" y="3112739"/>
            <a:ext cx="6094070" cy="388440"/>
          </a:xfrm>
          <a:prstGeom prst="rect">
            <a:avLst/>
          </a:prstGeom>
          <a:noFill/>
          <a:ln w="38100">
            <a:solidFill>
              <a:srgbClr val="00B050"/>
            </a:solidFill>
          </a:ln>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beschreiben und bewerten die Grenzen der KI-Systeme.</a:t>
            </a:r>
            <a:endParaRPr lang="de-DE" sz="3600" dirty="0">
              <a:effectLst/>
            </a:endParaRPr>
          </a:p>
        </p:txBody>
      </p:sp>
      <p:sp>
        <p:nvSpPr>
          <p:cNvPr id="15" name="Textfeld 14">
            <a:extLst>
              <a:ext uri="{FF2B5EF4-FFF2-40B4-BE49-F238E27FC236}">
                <a16:creationId xmlns:a16="http://schemas.microsoft.com/office/drawing/2014/main" id="{874D2F2C-7C13-C3A7-9258-AD06C7A5FC7A}"/>
              </a:ext>
            </a:extLst>
          </p:cNvPr>
          <p:cNvSpPr txBox="1"/>
          <p:nvPr/>
        </p:nvSpPr>
        <p:spPr>
          <a:xfrm>
            <a:off x="1068247" y="2722396"/>
            <a:ext cx="4175085"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wenden Sprachmodelle effizient an</a:t>
            </a:r>
            <a:endParaRPr lang="de-DE" sz="3600" dirty="0">
              <a:effectLst/>
            </a:endParaRPr>
          </a:p>
        </p:txBody>
      </p:sp>
      <p:sp>
        <p:nvSpPr>
          <p:cNvPr id="17" name="Textfeld 16">
            <a:extLst>
              <a:ext uri="{FF2B5EF4-FFF2-40B4-BE49-F238E27FC236}">
                <a16:creationId xmlns:a16="http://schemas.microsoft.com/office/drawing/2014/main" id="{34F8B30F-B0D9-B138-4930-9992E66330D1}"/>
              </a:ext>
            </a:extLst>
          </p:cNvPr>
          <p:cNvSpPr txBox="1"/>
          <p:nvPr/>
        </p:nvSpPr>
        <p:spPr>
          <a:xfrm>
            <a:off x="4910563" y="2726943"/>
            <a:ext cx="6779870" cy="369332"/>
          </a:xfrm>
          <a:prstGeom prst="rect">
            <a:avLst/>
          </a:prstGeom>
          <a:noFill/>
          <a:ln w="38100">
            <a:solidFill>
              <a:srgbClr val="00B050"/>
            </a:solidFill>
          </a:ln>
        </p:spPr>
        <p:txBody>
          <a:bodyPr wrap="square">
            <a:spAutoFit/>
          </a:bodyPr>
          <a:lstStyle/>
          <a:p>
            <a:r>
              <a:rPr lang="de-DE" sz="1800" dirty="0">
                <a:solidFill>
                  <a:srgbClr val="000000"/>
                </a:solidFill>
                <a:effectLst/>
                <a:latin typeface="Calibri" panose="020F0502020204030204" pitchFamily="34" charset="0"/>
              </a:rPr>
              <a:t>, vergleichen unterschiedliche Modelle und bewerten deren Ausgaben.</a:t>
            </a:r>
            <a:endParaRPr lang="de-DE" dirty="0"/>
          </a:p>
        </p:txBody>
      </p:sp>
      <p:sp>
        <p:nvSpPr>
          <p:cNvPr id="19" name="Textfeld 18">
            <a:extLst>
              <a:ext uri="{FF2B5EF4-FFF2-40B4-BE49-F238E27FC236}">
                <a16:creationId xmlns:a16="http://schemas.microsoft.com/office/drawing/2014/main" id="{738F3CA3-F209-9B48-901E-D4094BBFDC0F}"/>
              </a:ext>
            </a:extLst>
          </p:cNvPr>
          <p:cNvSpPr txBox="1"/>
          <p:nvPr/>
        </p:nvSpPr>
        <p:spPr>
          <a:xfrm>
            <a:off x="5743937" y="4821136"/>
            <a:ext cx="3180144" cy="369332"/>
          </a:xfrm>
          <a:prstGeom prst="rect">
            <a:avLst/>
          </a:prstGeom>
          <a:noFill/>
        </p:spPr>
        <p:txBody>
          <a:bodyPr wrap="square">
            <a:spAutoFit/>
          </a:bodyPr>
          <a:lstStyle/>
          <a:p>
            <a:r>
              <a:rPr lang="de-DE" sz="1800" dirty="0">
                <a:solidFill>
                  <a:srgbClr val="000000"/>
                </a:solidFill>
                <a:effectLst/>
                <a:latin typeface="Calibri" panose="020F0502020204030204" pitchFamily="34" charset="0"/>
              </a:rPr>
              <a:t>Umfang der Trainingsdaten, Bias</a:t>
            </a:r>
            <a:endParaRPr lang="de-DE" dirty="0"/>
          </a:p>
        </p:txBody>
      </p:sp>
    </p:spTree>
    <p:extLst>
      <p:ext uri="{BB962C8B-B14F-4D97-AF65-F5344CB8AC3E}">
        <p14:creationId xmlns:p14="http://schemas.microsoft.com/office/powerpoint/2010/main" val="37059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7"/>
                                        </p:tgtEl>
                                        <p:attrNameLst>
                                          <p:attrName>ppt_x</p:attrName>
                                        </p:attrNameLst>
                                      </p:cBhvr>
                                      <p:tavLst>
                                        <p:tav tm="0">
                                          <p:val>
                                            <p:strVal val="ppt_x"/>
                                          </p:val>
                                        </p:tav>
                                        <p:tav tm="100000">
                                          <p:val>
                                            <p:strVal val="ppt_x"/>
                                          </p:val>
                                        </p:tav>
                                      </p:tavLst>
                                    </p:anim>
                                    <p:anim calcmode="lin" valueType="num">
                                      <p:cBhvr additive="base">
                                        <p:cTn id="7" dur="500"/>
                                        <p:tgtEl>
                                          <p:spTgt spid="17"/>
                                        </p:tgtEl>
                                        <p:attrNameLst>
                                          <p:attrName>ppt_y</p:attrName>
                                        </p:attrNameLst>
                                      </p:cBhvr>
                                      <p:tavLst>
                                        <p:tav tm="0">
                                          <p:val>
                                            <p:strVal val="ppt_y"/>
                                          </p:val>
                                        </p:tav>
                                        <p:tav tm="100000">
                                          <p:val>
                                            <p:strVal val="1+ppt_h/2"/>
                                          </p:val>
                                        </p:tav>
                                      </p:tavLst>
                                    </p:anim>
                                    <p:set>
                                      <p:cBhvr>
                                        <p:cTn id="8" dur="1" fill="hold">
                                          <p:stCondLst>
                                            <p:cond delay="499"/>
                                          </p:stCondLst>
                                        </p:cTn>
                                        <p:tgtEl>
                                          <p:spTgt spid="17"/>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3"/>
                                        </p:tgtEl>
                                        <p:attrNameLst>
                                          <p:attrName>ppt_x</p:attrName>
                                        </p:attrNameLst>
                                      </p:cBhvr>
                                      <p:tavLst>
                                        <p:tav tm="0">
                                          <p:val>
                                            <p:strVal val="ppt_x"/>
                                          </p:val>
                                        </p:tav>
                                        <p:tav tm="100000">
                                          <p:val>
                                            <p:strVal val="ppt_x"/>
                                          </p:val>
                                        </p:tav>
                                      </p:tavLst>
                                    </p:anim>
                                    <p:anim calcmode="lin" valueType="num">
                                      <p:cBhvr additive="base">
                                        <p:cTn id="11" dur="500"/>
                                        <p:tgtEl>
                                          <p:spTgt spid="13"/>
                                        </p:tgtEl>
                                        <p:attrNameLst>
                                          <p:attrName>ppt_y</p:attrName>
                                        </p:attrNameLst>
                                      </p:cBhvr>
                                      <p:tavLst>
                                        <p:tav tm="0">
                                          <p:val>
                                            <p:strVal val="ppt_y"/>
                                          </p:val>
                                        </p:tav>
                                        <p:tav tm="100000">
                                          <p:val>
                                            <p:strVal val="1+ppt_h/2"/>
                                          </p:val>
                                        </p:tav>
                                      </p:tavLst>
                                    </p:anim>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1CDFE-6DD0-EA12-1AE5-03EF3CC9424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EA037D0-68F2-4086-8FA1-CB42F9CCD9F1}"/>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02A1A767-7BEC-4B00-F42C-4616816FECBB}"/>
              </a:ext>
            </a:extLst>
          </p:cNvPr>
          <p:cNvSpPr txBox="1"/>
          <p:nvPr/>
        </p:nvSpPr>
        <p:spPr>
          <a:xfrm>
            <a:off x="1068247" y="1829238"/>
            <a:ext cx="10055506" cy="1282402"/>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 </a:t>
            </a:r>
            <a:endParaRPr lang="de-DE" sz="3600" dirty="0">
              <a:effectLst/>
            </a:endParaRPr>
          </a:p>
        </p:txBody>
      </p:sp>
      <p:sp>
        <p:nvSpPr>
          <p:cNvPr id="15" name="Textfeld 14">
            <a:extLst>
              <a:ext uri="{FF2B5EF4-FFF2-40B4-BE49-F238E27FC236}">
                <a16:creationId xmlns:a16="http://schemas.microsoft.com/office/drawing/2014/main" id="{3ADD4C0D-FCF5-549F-D856-7017C8185CEE}"/>
              </a:ext>
            </a:extLst>
          </p:cNvPr>
          <p:cNvSpPr txBox="1"/>
          <p:nvPr/>
        </p:nvSpPr>
        <p:spPr>
          <a:xfrm>
            <a:off x="1068247" y="2722396"/>
            <a:ext cx="4175085"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FFFF00"/>
                </a:highlight>
                <a:latin typeface="Calibri" panose="020F0502020204030204" pitchFamily="34" charset="0"/>
              </a:rPr>
              <a:t>wenden</a:t>
            </a:r>
            <a:r>
              <a:rPr lang="de-DE" sz="1800" dirty="0">
                <a:solidFill>
                  <a:srgbClr val="000000"/>
                </a:solidFill>
                <a:effectLst/>
                <a:latin typeface="Calibri" panose="020F0502020204030204" pitchFamily="34" charset="0"/>
              </a:rPr>
              <a:t> Sprachmodelle effizient </a:t>
            </a:r>
            <a:r>
              <a:rPr lang="de-DE" sz="1800" dirty="0">
                <a:solidFill>
                  <a:srgbClr val="000000"/>
                </a:solidFill>
                <a:effectLst/>
                <a:highlight>
                  <a:srgbClr val="FFFF00"/>
                </a:highlight>
                <a:latin typeface="Calibri" panose="020F0502020204030204" pitchFamily="34" charset="0"/>
              </a:rPr>
              <a:t>an</a:t>
            </a:r>
            <a:endParaRPr lang="de-DE" sz="3600" dirty="0">
              <a:effectLst/>
              <a:highlight>
                <a:srgbClr val="FFFF00"/>
              </a:highlight>
            </a:endParaRPr>
          </a:p>
        </p:txBody>
      </p:sp>
      <p:sp>
        <p:nvSpPr>
          <p:cNvPr id="3" name="Textfeld 2">
            <a:extLst>
              <a:ext uri="{FF2B5EF4-FFF2-40B4-BE49-F238E27FC236}">
                <a16:creationId xmlns:a16="http://schemas.microsoft.com/office/drawing/2014/main" id="{FA872B85-3D6F-7BAC-28CC-A1662AFDB1F0}"/>
              </a:ext>
            </a:extLst>
          </p:cNvPr>
          <p:cNvSpPr txBox="1"/>
          <p:nvPr/>
        </p:nvSpPr>
        <p:spPr>
          <a:xfrm>
            <a:off x="3696386" y="3459319"/>
            <a:ext cx="7217691" cy="461665"/>
          </a:xfrm>
          <a:prstGeom prst="rect">
            <a:avLst/>
          </a:prstGeom>
          <a:noFill/>
        </p:spPr>
        <p:txBody>
          <a:bodyPr wrap="square" rtlCol="0">
            <a:spAutoFit/>
          </a:bodyPr>
          <a:lstStyle/>
          <a:p>
            <a:r>
              <a:rPr lang="de-DE" sz="2400" dirty="0">
                <a:solidFill>
                  <a:schemeClr val="bg1"/>
                </a:solidFill>
              </a:rPr>
              <a:t>Anwendung von Sprachmodellen auf </a:t>
            </a:r>
            <a:r>
              <a:rPr lang="de-DE" sz="2400" b="1" dirty="0">
                <a:solidFill>
                  <a:schemeClr val="bg1"/>
                </a:solidFill>
              </a:rPr>
              <a:t>Argument-Ebene</a:t>
            </a:r>
          </a:p>
        </p:txBody>
      </p:sp>
      <p:sp>
        <p:nvSpPr>
          <p:cNvPr id="6" name="Textfeld 5">
            <a:extLst>
              <a:ext uri="{FF2B5EF4-FFF2-40B4-BE49-F238E27FC236}">
                <a16:creationId xmlns:a16="http://schemas.microsoft.com/office/drawing/2014/main" id="{D1283482-D4A5-B0D8-D197-192D8D9CFC50}"/>
              </a:ext>
            </a:extLst>
          </p:cNvPr>
          <p:cNvSpPr txBox="1"/>
          <p:nvPr/>
        </p:nvSpPr>
        <p:spPr>
          <a:xfrm>
            <a:off x="3696386" y="5282241"/>
            <a:ext cx="7994708" cy="461665"/>
          </a:xfrm>
          <a:prstGeom prst="rect">
            <a:avLst/>
          </a:prstGeom>
          <a:noFill/>
        </p:spPr>
        <p:txBody>
          <a:bodyPr wrap="square" rtlCol="0">
            <a:spAutoFit/>
          </a:bodyPr>
          <a:lstStyle/>
          <a:p>
            <a:r>
              <a:rPr lang="de-DE" sz="2400" dirty="0">
                <a:solidFill>
                  <a:schemeClr val="bg1"/>
                </a:solidFill>
              </a:rPr>
              <a:t>Anwendung von Sprachmodellen auf </a:t>
            </a:r>
            <a:r>
              <a:rPr lang="de-DE" sz="2400" b="1" dirty="0">
                <a:solidFill>
                  <a:schemeClr val="bg1"/>
                </a:solidFill>
              </a:rPr>
              <a:t>Modell-Ebene</a:t>
            </a:r>
          </a:p>
        </p:txBody>
      </p:sp>
      <p:sp>
        <p:nvSpPr>
          <p:cNvPr id="7" name="Textfeld 6">
            <a:extLst>
              <a:ext uri="{FF2B5EF4-FFF2-40B4-BE49-F238E27FC236}">
                <a16:creationId xmlns:a16="http://schemas.microsoft.com/office/drawing/2014/main" id="{44BED658-8CBC-6A79-F59A-C98A889CB50A}"/>
              </a:ext>
            </a:extLst>
          </p:cNvPr>
          <p:cNvSpPr txBox="1"/>
          <p:nvPr/>
        </p:nvSpPr>
        <p:spPr>
          <a:xfrm>
            <a:off x="4983061" y="4035105"/>
            <a:ext cx="6045303" cy="646331"/>
          </a:xfrm>
          <a:prstGeom prst="rect">
            <a:avLst/>
          </a:prstGeom>
          <a:noFill/>
        </p:spPr>
        <p:txBody>
          <a:bodyPr wrap="square" rtlCol="0">
            <a:spAutoFit/>
          </a:bodyPr>
          <a:lstStyle/>
          <a:p>
            <a:r>
              <a:rPr lang="de-DE" dirty="0">
                <a:solidFill>
                  <a:schemeClr val="bg1"/>
                </a:solidFill>
              </a:rPr>
              <a:t>Modifikation der Eingaben von Sprachmodellen um gewünschte Ausgaben zu erhalten (Prompt-Engineering)</a:t>
            </a:r>
          </a:p>
        </p:txBody>
      </p:sp>
      <p:sp>
        <p:nvSpPr>
          <p:cNvPr id="9" name="Textfeld 8">
            <a:extLst>
              <a:ext uri="{FF2B5EF4-FFF2-40B4-BE49-F238E27FC236}">
                <a16:creationId xmlns:a16="http://schemas.microsoft.com/office/drawing/2014/main" id="{F05A4431-6069-44B7-87CE-001EDCE2EA65}"/>
              </a:ext>
            </a:extLst>
          </p:cNvPr>
          <p:cNvSpPr txBox="1"/>
          <p:nvPr/>
        </p:nvSpPr>
        <p:spPr>
          <a:xfrm>
            <a:off x="4983061" y="5768419"/>
            <a:ext cx="6769915" cy="646331"/>
          </a:xfrm>
          <a:prstGeom prst="rect">
            <a:avLst/>
          </a:prstGeom>
          <a:noFill/>
        </p:spPr>
        <p:txBody>
          <a:bodyPr wrap="square" rtlCol="0">
            <a:spAutoFit/>
          </a:bodyPr>
          <a:lstStyle/>
          <a:p>
            <a:r>
              <a:rPr lang="de-DE" dirty="0">
                <a:solidFill>
                  <a:schemeClr val="bg1"/>
                </a:solidFill>
              </a:rPr>
              <a:t>Direkte Kommunikation mit den Sprachmodellen unter Manipulation zugehöriger Parameter (über eine Programmiersprache)</a:t>
            </a:r>
          </a:p>
        </p:txBody>
      </p:sp>
    </p:spTree>
    <p:extLst>
      <p:ext uri="{BB962C8B-B14F-4D97-AF65-F5344CB8AC3E}">
        <p14:creationId xmlns:p14="http://schemas.microsoft.com/office/powerpoint/2010/main" val="76032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F0C56-2131-DA87-252C-BAD9C8C3D06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D310098-D0C9-E518-10D6-E273EC87FD6A}"/>
              </a:ext>
            </a:extLst>
          </p:cNvPr>
          <p:cNvSpPr>
            <a:spLocks noGrp="1"/>
          </p:cNvSpPr>
          <p:nvPr>
            <p:ph type="title"/>
          </p:nvPr>
        </p:nvSpPr>
        <p:spPr>
          <a:xfrm>
            <a:off x="432314" y="227903"/>
            <a:ext cx="10873740" cy="1253656"/>
          </a:xfrm>
        </p:spPr>
        <p:txBody>
          <a:bodyPr/>
          <a:lstStyle/>
          <a:p>
            <a:r>
              <a:rPr lang="de-DE" dirty="0"/>
              <a:t>Szenarien zum Umgang mit dem Lehrplan</a:t>
            </a:r>
          </a:p>
        </p:txBody>
      </p:sp>
      <p:graphicFrame>
        <p:nvGraphicFramePr>
          <p:cNvPr id="4" name="Tabelle 3">
            <a:extLst>
              <a:ext uri="{FF2B5EF4-FFF2-40B4-BE49-F238E27FC236}">
                <a16:creationId xmlns:a16="http://schemas.microsoft.com/office/drawing/2014/main" id="{4F485E83-3EA6-6662-C694-CF97994524D9}"/>
              </a:ext>
            </a:extLst>
          </p:cNvPr>
          <p:cNvGraphicFramePr>
            <a:graphicFrameLocks noGrp="1"/>
          </p:cNvGraphicFramePr>
          <p:nvPr>
            <p:extLst>
              <p:ext uri="{D42A27DB-BD31-4B8C-83A1-F6EECF244321}">
                <p14:modId xmlns:p14="http://schemas.microsoft.com/office/powerpoint/2010/main" val="2480620628"/>
              </p:ext>
            </p:extLst>
          </p:nvPr>
        </p:nvGraphicFramePr>
        <p:xfrm>
          <a:off x="608464" y="1801846"/>
          <a:ext cx="10775397" cy="4430360"/>
        </p:xfrm>
        <a:graphic>
          <a:graphicData uri="http://schemas.openxmlformats.org/drawingml/2006/table">
            <a:tbl>
              <a:tblPr firstRow="1" bandRow="1">
                <a:tableStyleId>{D7AC3CCA-C797-4891-BE02-D94E43425B78}</a:tableStyleId>
              </a:tblPr>
              <a:tblGrid>
                <a:gridCol w="1535803">
                  <a:extLst>
                    <a:ext uri="{9D8B030D-6E8A-4147-A177-3AD203B41FA5}">
                      <a16:colId xmlns:a16="http://schemas.microsoft.com/office/drawing/2014/main" val="3960106252"/>
                    </a:ext>
                  </a:extLst>
                </a:gridCol>
                <a:gridCol w="3623327">
                  <a:extLst>
                    <a:ext uri="{9D8B030D-6E8A-4147-A177-3AD203B41FA5}">
                      <a16:colId xmlns:a16="http://schemas.microsoft.com/office/drawing/2014/main" val="1862185316"/>
                    </a:ext>
                  </a:extLst>
                </a:gridCol>
                <a:gridCol w="1698608">
                  <a:extLst>
                    <a:ext uri="{9D8B030D-6E8A-4147-A177-3AD203B41FA5}">
                      <a16:colId xmlns:a16="http://schemas.microsoft.com/office/drawing/2014/main" val="3038646133"/>
                    </a:ext>
                  </a:extLst>
                </a:gridCol>
                <a:gridCol w="3917659">
                  <a:extLst>
                    <a:ext uri="{9D8B030D-6E8A-4147-A177-3AD203B41FA5}">
                      <a16:colId xmlns:a16="http://schemas.microsoft.com/office/drawing/2014/main" val="3368283574"/>
                    </a:ext>
                  </a:extLst>
                </a:gridCol>
              </a:tblGrid>
              <a:tr h="427234">
                <a:tc>
                  <a:txBody>
                    <a:bodyPr/>
                    <a:lstStyle/>
                    <a:p>
                      <a:r>
                        <a:rPr lang="de-DE" dirty="0"/>
                        <a:t>Szenario</a:t>
                      </a:r>
                    </a:p>
                  </a:txBody>
                  <a:tcPr/>
                </a:tc>
                <a:tc>
                  <a:txBody>
                    <a:bodyPr/>
                    <a:lstStyle/>
                    <a:p>
                      <a:r>
                        <a:rPr lang="de-DE" dirty="0"/>
                        <a:t>Beschreibung</a:t>
                      </a:r>
                    </a:p>
                  </a:txBody>
                  <a:tcPr/>
                </a:tc>
                <a:tc>
                  <a:txBody>
                    <a:bodyPr/>
                    <a:lstStyle/>
                    <a:p>
                      <a:r>
                        <a:rPr lang="de-DE" dirty="0"/>
                        <a:t>lokal/online</a:t>
                      </a:r>
                    </a:p>
                  </a:txBody>
                  <a:tcPr/>
                </a:tc>
                <a:tc>
                  <a:txBody>
                    <a:bodyPr/>
                    <a:lstStyle/>
                    <a:p>
                      <a:r>
                        <a:rPr lang="de-DE" dirty="0"/>
                        <a:t>Beispiele</a:t>
                      </a:r>
                    </a:p>
                  </a:txBody>
                  <a:tcPr/>
                </a:tc>
                <a:extLst>
                  <a:ext uri="{0D108BD9-81ED-4DB2-BD59-A6C34878D82A}">
                    <a16:rowId xmlns:a16="http://schemas.microsoft.com/office/drawing/2014/main" val="3366258439"/>
                  </a:ext>
                </a:extLst>
              </a:tr>
              <a:tr h="1053454">
                <a:tc>
                  <a:txBody>
                    <a:bodyPr/>
                    <a:lstStyle/>
                    <a:p>
                      <a:pPr algn="ctr"/>
                      <a:r>
                        <a:rPr lang="de-DE" sz="3200" b="1" dirty="0"/>
                        <a:t>A</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solidFill>
                            <a:schemeClr val="bg1"/>
                          </a:solidFill>
                        </a:rPr>
                        <a:t>Anwendung von Sprachmodellen auf </a:t>
                      </a:r>
                      <a:r>
                        <a:rPr lang="de-DE" sz="1800" b="0" dirty="0">
                          <a:solidFill>
                            <a:schemeClr val="bg1"/>
                          </a:solidFill>
                        </a:rPr>
                        <a:t>Argument-Ebene</a:t>
                      </a:r>
                    </a:p>
                  </a:txBody>
                  <a:tcPr anchor="ctr"/>
                </a:tc>
                <a:tc>
                  <a:txBody>
                    <a:bodyPr/>
                    <a:lstStyle/>
                    <a:p>
                      <a:pPr algn="ctr"/>
                      <a:r>
                        <a:rPr lang="de-DE" dirty="0"/>
                        <a:t>online</a:t>
                      </a:r>
                    </a:p>
                  </a:txBody>
                  <a:tcPr anchor="ctr"/>
                </a:tc>
                <a:tc>
                  <a:txBody>
                    <a:bodyPr/>
                    <a:lstStyle/>
                    <a:p>
                      <a:r>
                        <a:rPr lang="de-DE" dirty="0"/>
                        <a:t>vorinstallierte Software (</a:t>
                      </a:r>
                      <a:r>
                        <a:rPr lang="de-DE" dirty="0" err="1"/>
                        <a:t>ByCS</a:t>
                      </a:r>
                      <a:r>
                        <a:rPr lang="de-DE" dirty="0"/>
                        <a:t>?, </a:t>
                      </a:r>
                      <a:r>
                        <a:rPr lang="de-DE" dirty="0" err="1"/>
                        <a:t>fobizz</a:t>
                      </a:r>
                      <a:r>
                        <a:rPr lang="de-DE" dirty="0"/>
                        <a:t>, Schul-KI … )</a:t>
                      </a:r>
                    </a:p>
                    <a:p>
                      <a:r>
                        <a:rPr lang="de-DE" dirty="0"/>
                        <a:t>OpenAI-Chatbot </a:t>
                      </a:r>
                      <a:r>
                        <a:rPr lang="de-DE" sz="1200" dirty="0"/>
                        <a:t>(siehe Steckbrief)</a:t>
                      </a:r>
                      <a:endParaRPr lang="de-DE" dirty="0"/>
                    </a:p>
                  </a:txBody>
                  <a:tcPr anchor="ctr"/>
                </a:tc>
                <a:extLst>
                  <a:ext uri="{0D108BD9-81ED-4DB2-BD59-A6C34878D82A}">
                    <a16:rowId xmlns:a16="http://schemas.microsoft.com/office/drawing/2014/main" val="1744559286"/>
                  </a:ext>
                </a:extLst>
              </a:tr>
              <a:tr h="737418">
                <a:tc>
                  <a:txBody>
                    <a:bodyPr/>
                    <a:lstStyle/>
                    <a:p>
                      <a:pPr algn="ctr"/>
                      <a:r>
                        <a:rPr lang="de-DE" sz="3200" b="1" kern="1200" dirty="0">
                          <a:solidFill>
                            <a:schemeClr val="dk1"/>
                          </a:solidFill>
                          <a:latin typeface="+mn-lt"/>
                          <a:ea typeface="+mn-ea"/>
                          <a:cs typeface="+mn-cs"/>
                        </a:rPr>
                        <a:t>B</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solidFill>
                            <a:schemeClr val="bg1"/>
                          </a:solidFill>
                        </a:rPr>
                        <a:t>Anwendung von Sprachmodellen auf </a:t>
                      </a:r>
                      <a:r>
                        <a:rPr lang="de-DE" sz="1800" b="0" dirty="0">
                          <a:solidFill>
                            <a:schemeClr val="bg1"/>
                          </a:solidFill>
                        </a:rPr>
                        <a:t>Argument-Ebene</a:t>
                      </a:r>
                    </a:p>
                  </a:txBody>
                  <a:tcPr anchor="ctr"/>
                </a:tc>
                <a:tc>
                  <a:txBody>
                    <a:bodyPr/>
                    <a:lstStyle/>
                    <a:p>
                      <a:pPr algn="ctr"/>
                      <a:r>
                        <a:rPr lang="de-DE" dirty="0"/>
                        <a:t>lokal</a:t>
                      </a:r>
                    </a:p>
                  </a:txBody>
                  <a:tcPr anchor="ctr"/>
                </a:tc>
                <a:tc>
                  <a:txBody>
                    <a:bodyPr/>
                    <a:lstStyle/>
                    <a:p>
                      <a:r>
                        <a:rPr lang="de-DE" dirty="0" err="1"/>
                        <a:t>ollama</a:t>
                      </a:r>
                      <a:r>
                        <a:rPr lang="de-DE" dirty="0"/>
                        <a:t>-Chatbot (siehe Steckbrief)</a:t>
                      </a:r>
                    </a:p>
                    <a:p>
                      <a:r>
                        <a:rPr lang="de-DE" dirty="0" err="1"/>
                        <a:t>hugging</a:t>
                      </a:r>
                      <a:r>
                        <a:rPr lang="de-DE" dirty="0"/>
                        <a:t>-face-Chatbot </a:t>
                      </a:r>
                      <a:r>
                        <a:rPr lang="de-DE" sz="1200" dirty="0"/>
                        <a:t>(siehe Steckbrief)</a:t>
                      </a:r>
                      <a:endParaRPr lang="de-DE" dirty="0"/>
                    </a:p>
                  </a:txBody>
                  <a:tcPr anchor="ctr"/>
                </a:tc>
                <a:extLst>
                  <a:ext uri="{0D108BD9-81ED-4DB2-BD59-A6C34878D82A}">
                    <a16:rowId xmlns:a16="http://schemas.microsoft.com/office/drawing/2014/main" val="2146034595"/>
                  </a:ext>
                </a:extLst>
              </a:tr>
              <a:tr h="737418">
                <a:tc>
                  <a:txBody>
                    <a:bodyPr/>
                    <a:lstStyle/>
                    <a:p>
                      <a:pPr algn="ctr"/>
                      <a:r>
                        <a:rPr lang="de-DE" sz="3200" b="1" kern="1200" dirty="0">
                          <a:solidFill>
                            <a:schemeClr val="dk1"/>
                          </a:solidFill>
                          <a:latin typeface="+mn-lt"/>
                          <a:ea typeface="+mn-ea"/>
                          <a:cs typeface="+mn-cs"/>
                        </a:rPr>
                        <a:t>C</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solidFill>
                            <a:schemeClr val="bg1"/>
                          </a:solidFill>
                        </a:rPr>
                        <a:t>Anwendung von Sprachmodellen auf </a:t>
                      </a:r>
                      <a:r>
                        <a:rPr lang="de-DE" sz="1800" b="0" dirty="0">
                          <a:solidFill>
                            <a:schemeClr val="bg1"/>
                          </a:solidFill>
                        </a:rPr>
                        <a:t>Modell-Ebene</a:t>
                      </a:r>
                    </a:p>
                  </a:txBody>
                  <a:tcPr anchor="ctr"/>
                </a:tc>
                <a:tc>
                  <a:txBody>
                    <a:bodyPr/>
                    <a:lstStyle/>
                    <a:p>
                      <a:pPr algn="ctr"/>
                      <a:r>
                        <a:rPr lang="de-DE" dirty="0"/>
                        <a:t>lokal/online</a:t>
                      </a:r>
                    </a:p>
                  </a:txBody>
                  <a:tcPr anchor="ctr"/>
                </a:tc>
                <a:tc>
                  <a:txBody>
                    <a:bodyPr/>
                    <a:lstStyle/>
                    <a:p>
                      <a:r>
                        <a:rPr lang="de-DE" dirty="0"/>
                        <a:t>siehe Steckbriefe!</a:t>
                      </a:r>
                    </a:p>
                  </a:txBody>
                  <a:tcPr anchor="ctr"/>
                </a:tc>
                <a:extLst>
                  <a:ext uri="{0D108BD9-81ED-4DB2-BD59-A6C34878D82A}">
                    <a16:rowId xmlns:a16="http://schemas.microsoft.com/office/drawing/2014/main" val="1116899913"/>
                  </a:ext>
                </a:extLst>
              </a:tr>
              <a:tr h="737418">
                <a:tc>
                  <a:txBody>
                    <a:bodyPr/>
                    <a:lstStyle/>
                    <a:p>
                      <a:pPr algn="ctr"/>
                      <a:r>
                        <a:rPr lang="de-DE" sz="3200" b="1" kern="1200" dirty="0">
                          <a:solidFill>
                            <a:schemeClr val="dk1"/>
                          </a:solidFill>
                          <a:latin typeface="+mn-lt"/>
                          <a:ea typeface="+mn-ea"/>
                          <a:cs typeface="+mn-cs"/>
                        </a:rPr>
                        <a:t>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solidFill>
                            <a:schemeClr val="bg1"/>
                          </a:solidFill>
                        </a:rPr>
                        <a:t>Kombination von Sprachmodellen</a:t>
                      </a:r>
                      <a:endParaRPr lang="de-DE" sz="1800" b="0" dirty="0">
                        <a:solidFill>
                          <a:schemeClr val="bg1"/>
                        </a:solidFill>
                      </a:endParaRPr>
                    </a:p>
                  </a:txBody>
                  <a:tcPr anchor="ctr"/>
                </a:tc>
                <a:tc>
                  <a:txBody>
                    <a:bodyPr/>
                    <a:lstStyle/>
                    <a:p>
                      <a:pPr algn="ctr"/>
                      <a:r>
                        <a:rPr lang="de-DE" dirty="0"/>
                        <a:t>lokal/online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siehe Steckbriefe!</a:t>
                      </a:r>
                    </a:p>
                  </a:txBody>
                  <a:tcPr anchor="ctr"/>
                </a:tc>
                <a:extLst>
                  <a:ext uri="{0D108BD9-81ED-4DB2-BD59-A6C34878D82A}">
                    <a16:rowId xmlns:a16="http://schemas.microsoft.com/office/drawing/2014/main" val="2183133734"/>
                  </a:ext>
                </a:extLst>
              </a:tr>
              <a:tr h="737418">
                <a:tc>
                  <a:txBody>
                    <a:bodyPr/>
                    <a:lstStyle/>
                    <a:p>
                      <a:pPr algn="ctr"/>
                      <a:r>
                        <a:rPr lang="de-DE" sz="3200" b="1" kern="1200" dirty="0">
                          <a:solidFill>
                            <a:schemeClr val="dk1"/>
                          </a:solidFill>
                          <a:latin typeface="+mn-lt"/>
                          <a:ea typeface="+mn-ea"/>
                          <a:cs typeface="+mn-cs"/>
                        </a:rPr>
                        <a:t>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b="0" dirty="0">
                          <a:solidFill>
                            <a:schemeClr val="bg1"/>
                          </a:solidFill>
                        </a:rPr>
                        <a:t>Selbststudium</a:t>
                      </a:r>
                    </a:p>
                  </a:txBody>
                  <a:tcPr anchor="ctr"/>
                </a:tc>
                <a:tc>
                  <a:txBody>
                    <a:bodyPr/>
                    <a:lstStyle/>
                    <a:p>
                      <a:pPr algn="ctr"/>
                      <a:r>
                        <a:rPr lang="de-DE" dirty="0"/>
                        <a:t>online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siehe Steckbriefe!</a:t>
                      </a:r>
                    </a:p>
                  </a:txBody>
                  <a:tcPr anchor="ctr"/>
                </a:tc>
                <a:extLst>
                  <a:ext uri="{0D108BD9-81ED-4DB2-BD59-A6C34878D82A}">
                    <a16:rowId xmlns:a16="http://schemas.microsoft.com/office/drawing/2014/main" val="466700111"/>
                  </a:ext>
                </a:extLst>
              </a:tr>
            </a:tbl>
          </a:graphicData>
        </a:graphic>
      </p:graphicFrame>
    </p:spTree>
    <p:extLst>
      <p:ext uri="{BB962C8B-B14F-4D97-AF65-F5344CB8AC3E}">
        <p14:creationId xmlns:p14="http://schemas.microsoft.com/office/powerpoint/2010/main" val="1774941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329FF-C080-7B90-55C2-3429CD834CC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81CF00C-5FB0-BE1F-8A5A-185C509C9DDC}"/>
              </a:ext>
            </a:extLst>
          </p:cNvPr>
          <p:cNvSpPr>
            <a:spLocks noGrp="1"/>
          </p:cNvSpPr>
          <p:nvPr>
            <p:ph type="title"/>
          </p:nvPr>
        </p:nvSpPr>
        <p:spPr>
          <a:xfrm>
            <a:off x="432314" y="227903"/>
            <a:ext cx="10873740" cy="1253656"/>
          </a:xfrm>
        </p:spPr>
        <p:txBody>
          <a:bodyPr/>
          <a:lstStyle/>
          <a:p>
            <a:r>
              <a:rPr lang="de-DE" dirty="0"/>
              <a:t>Materialien</a:t>
            </a:r>
          </a:p>
        </p:txBody>
      </p:sp>
      <p:sp>
        <p:nvSpPr>
          <p:cNvPr id="5" name="Textfeld 4">
            <a:extLst>
              <a:ext uri="{FF2B5EF4-FFF2-40B4-BE49-F238E27FC236}">
                <a16:creationId xmlns:a16="http://schemas.microsoft.com/office/drawing/2014/main" id="{06ED2203-76F1-5EFC-9B05-8F9A8081D0A8}"/>
              </a:ext>
            </a:extLst>
          </p:cNvPr>
          <p:cNvSpPr txBox="1"/>
          <p:nvPr/>
        </p:nvSpPr>
        <p:spPr>
          <a:xfrm>
            <a:off x="4898985" y="991490"/>
            <a:ext cx="3758878" cy="369332"/>
          </a:xfrm>
          <a:prstGeom prst="rect">
            <a:avLst/>
          </a:prstGeom>
          <a:noFill/>
        </p:spPr>
        <p:txBody>
          <a:bodyPr wrap="square">
            <a:spAutoFit/>
          </a:bodyPr>
          <a:lstStyle/>
          <a:p>
            <a:r>
              <a:rPr lang="de-DE" b="1" dirty="0">
                <a:solidFill>
                  <a:schemeClr val="bg1"/>
                </a:solidFill>
              </a:rPr>
              <a:t>https://github.com/spaciva-Bauer</a:t>
            </a:r>
          </a:p>
        </p:txBody>
      </p:sp>
      <p:sp>
        <p:nvSpPr>
          <p:cNvPr id="10" name="Bogen 9">
            <a:extLst>
              <a:ext uri="{FF2B5EF4-FFF2-40B4-BE49-F238E27FC236}">
                <a16:creationId xmlns:a16="http://schemas.microsoft.com/office/drawing/2014/main" id="{490C713B-5E49-A3E3-8894-637DACBF2F09}"/>
              </a:ext>
            </a:extLst>
          </p:cNvPr>
          <p:cNvSpPr/>
          <p:nvPr/>
        </p:nvSpPr>
        <p:spPr>
          <a:xfrm>
            <a:off x="5092861" y="2811723"/>
            <a:ext cx="3078866" cy="1736202"/>
          </a:xfrm>
          <a:prstGeom prst="arc">
            <a:avLst>
              <a:gd name="adj1" fmla="val 16200000"/>
              <a:gd name="adj2" fmla="val 4359156"/>
            </a:avLst>
          </a:prstGeom>
          <a:ln w="38100">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1" name="Textfeld 10">
            <a:extLst>
              <a:ext uri="{FF2B5EF4-FFF2-40B4-BE49-F238E27FC236}">
                <a16:creationId xmlns:a16="http://schemas.microsoft.com/office/drawing/2014/main" id="{6B935AF4-24C5-7BBB-8A5F-665AB1AC64C0}"/>
              </a:ext>
            </a:extLst>
          </p:cNvPr>
          <p:cNvSpPr txBox="1"/>
          <p:nvPr/>
        </p:nvSpPr>
        <p:spPr>
          <a:xfrm>
            <a:off x="9560689" y="2894994"/>
            <a:ext cx="1840375" cy="923330"/>
          </a:xfrm>
          <a:prstGeom prst="rect">
            <a:avLst/>
          </a:prstGeom>
          <a:noFill/>
        </p:spPr>
        <p:txBody>
          <a:bodyPr wrap="square" rtlCol="0">
            <a:spAutoFit/>
          </a:bodyPr>
          <a:lstStyle/>
          <a:p>
            <a:r>
              <a:rPr lang="de-DE" dirty="0">
                <a:solidFill>
                  <a:schemeClr val="bg1"/>
                </a:solidFill>
              </a:rPr>
              <a:t>„Von der Idee zum interaktiven Arbeitsblatt“</a:t>
            </a:r>
          </a:p>
        </p:txBody>
      </p:sp>
      <p:sp>
        <p:nvSpPr>
          <p:cNvPr id="12" name="Textfeld 11">
            <a:extLst>
              <a:ext uri="{FF2B5EF4-FFF2-40B4-BE49-F238E27FC236}">
                <a16:creationId xmlns:a16="http://schemas.microsoft.com/office/drawing/2014/main" id="{51E53216-85CB-8DA2-A0D7-E5BEA79B9A3E}"/>
              </a:ext>
            </a:extLst>
          </p:cNvPr>
          <p:cNvSpPr txBox="1"/>
          <p:nvPr/>
        </p:nvSpPr>
        <p:spPr>
          <a:xfrm>
            <a:off x="9560689" y="3993266"/>
            <a:ext cx="1840375" cy="646331"/>
          </a:xfrm>
          <a:prstGeom prst="rect">
            <a:avLst/>
          </a:prstGeom>
          <a:noFill/>
        </p:spPr>
        <p:txBody>
          <a:bodyPr wrap="square" rtlCol="0">
            <a:spAutoFit/>
          </a:bodyPr>
          <a:lstStyle/>
          <a:p>
            <a:r>
              <a:rPr lang="de-DE" dirty="0">
                <a:solidFill>
                  <a:schemeClr val="bg1"/>
                </a:solidFill>
              </a:rPr>
              <a:t>Mitwirkung wird begrüßt </a:t>
            </a:r>
            <a:r>
              <a:rPr lang="de-DE" dirty="0">
                <a:solidFill>
                  <a:schemeClr val="bg1"/>
                </a:solidFill>
                <a:sym typeface="Wingdings" panose="05000000000000000000" pitchFamily="2" charset="2"/>
              </a:rPr>
              <a:t></a:t>
            </a:r>
            <a:endParaRPr lang="de-DE" dirty="0">
              <a:solidFill>
                <a:schemeClr val="bg1"/>
              </a:solidFill>
            </a:endParaRPr>
          </a:p>
        </p:txBody>
      </p:sp>
      <p:pic>
        <p:nvPicPr>
          <p:cNvPr id="14" name="Grafik 13">
            <a:extLst>
              <a:ext uri="{FF2B5EF4-FFF2-40B4-BE49-F238E27FC236}">
                <a16:creationId xmlns:a16="http://schemas.microsoft.com/office/drawing/2014/main" id="{2F7D6D77-221B-5AFB-9316-CDEA2073B4BF}"/>
              </a:ext>
            </a:extLst>
          </p:cNvPr>
          <p:cNvPicPr>
            <a:picLocks noChangeAspect="1"/>
          </p:cNvPicPr>
          <p:nvPr/>
        </p:nvPicPr>
        <p:blipFill>
          <a:blip r:embed="rId3"/>
          <a:stretch>
            <a:fillRect/>
          </a:stretch>
        </p:blipFill>
        <p:spPr>
          <a:xfrm>
            <a:off x="432314" y="1704073"/>
            <a:ext cx="6012812" cy="2105570"/>
          </a:xfrm>
          <a:prstGeom prst="rect">
            <a:avLst/>
          </a:prstGeom>
          <a:noFill/>
          <a:ln>
            <a:solidFill>
              <a:schemeClr val="accent1"/>
            </a:solidFill>
          </a:ln>
        </p:spPr>
      </p:pic>
      <p:pic>
        <p:nvPicPr>
          <p:cNvPr id="16" name="Grafik 15">
            <a:extLst>
              <a:ext uri="{FF2B5EF4-FFF2-40B4-BE49-F238E27FC236}">
                <a16:creationId xmlns:a16="http://schemas.microsoft.com/office/drawing/2014/main" id="{B04D45B8-E144-2339-3B89-424A1032ADAB}"/>
              </a:ext>
            </a:extLst>
          </p:cNvPr>
          <p:cNvPicPr>
            <a:picLocks noChangeAspect="1"/>
          </p:cNvPicPr>
          <p:nvPr/>
        </p:nvPicPr>
        <p:blipFill>
          <a:blip r:embed="rId4"/>
          <a:stretch>
            <a:fillRect/>
          </a:stretch>
        </p:blipFill>
        <p:spPr>
          <a:xfrm>
            <a:off x="432314" y="4224760"/>
            <a:ext cx="5806265" cy="2105569"/>
          </a:xfrm>
          <a:prstGeom prst="rect">
            <a:avLst/>
          </a:prstGeom>
          <a:ln>
            <a:solidFill>
              <a:schemeClr val="accent1"/>
            </a:solidFill>
          </a:ln>
        </p:spPr>
      </p:pic>
    </p:spTree>
    <p:extLst>
      <p:ext uri="{BB962C8B-B14F-4D97-AF65-F5344CB8AC3E}">
        <p14:creationId xmlns:p14="http://schemas.microsoft.com/office/powerpoint/2010/main" val="393329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p:bldP spid="11" grpId="1"/>
      <p:bldP spid="12" grpId="0"/>
      <p:bldP spid="1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de-DE"/>
            </a:defPPr>
          </a:lstStyle>
          <a:p>
            <a:pPr rtl="0"/>
            <a:r>
              <a:rPr lang="de-DE" dirty="0"/>
              <a:t>Veranstaltungsprogramm</a:t>
            </a:r>
          </a:p>
        </p:txBody>
      </p:sp>
      <p:sp>
        <p:nvSpPr>
          <p:cNvPr id="3" name="Textplatzhalter 2">
            <a:extLst>
              <a:ext uri="{FF2B5EF4-FFF2-40B4-BE49-F238E27FC236}">
                <a16:creationId xmlns:a16="http://schemas.microsoft.com/office/drawing/2014/main" id="{3B8EBC2C-6DD7-5003-38EB-40753046FE8C}"/>
              </a:ext>
            </a:extLst>
          </p:cNvPr>
          <p:cNvSpPr>
            <a:spLocks noGrp="1"/>
          </p:cNvSpPr>
          <p:nvPr>
            <p:ph sz="quarter" idx="13"/>
          </p:nvPr>
        </p:nvSpPr>
        <p:spPr>
          <a:xfrm>
            <a:off x="593724" y="2281238"/>
            <a:ext cx="7367427" cy="3709987"/>
          </a:xfrm>
        </p:spPr>
        <p:txBody>
          <a:bodyPr tIns="457200" rtlCol="0">
            <a:normAutofit/>
          </a:bodyPr>
          <a:lstStyle>
            <a:defPPr>
              <a:defRPr lang="de-DE"/>
            </a:defPPr>
          </a:lstStyle>
          <a:p>
            <a:pPr rtl="0"/>
            <a:r>
              <a:rPr lang="de-DE" dirty="0"/>
              <a:t>Allgemeine Informationen</a:t>
            </a:r>
          </a:p>
          <a:p>
            <a:pPr rtl="0"/>
            <a:r>
              <a:rPr lang="de-DE" dirty="0"/>
              <a:t>Interpretationen des Lehrplans</a:t>
            </a:r>
          </a:p>
          <a:p>
            <a:pPr rtl="0"/>
            <a:r>
              <a:rPr lang="de-DE" dirty="0"/>
              <a:t>Gemeinsame Einführung Szenario A/B </a:t>
            </a:r>
            <a:r>
              <a:rPr lang="de-DE" sz="1600" dirty="0"/>
              <a:t>(ab 10:30 Uhr)</a:t>
            </a:r>
          </a:p>
          <a:p>
            <a:pPr rtl="0"/>
            <a:r>
              <a:rPr lang="de-DE" dirty="0"/>
              <a:t>„Hands on“ der Szenarien </a:t>
            </a:r>
            <a:r>
              <a:rPr lang="de-DE" dirty="0">
                <a:highlight>
                  <a:srgbClr val="FFFF00"/>
                </a:highlight>
              </a:rPr>
              <a:t>Ihrer Wahl</a:t>
            </a:r>
            <a:r>
              <a:rPr lang="de-DE" dirty="0"/>
              <a:t> </a:t>
            </a:r>
            <a:r>
              <a:rPr lang="de-DE" sz="1600" dirty="0"/>
              <a:t>(ab 11:00 Uhr)</a:t>
            </a:r>
            <a:endParaRPr lang="de-DE" dirty="0"/>
          </a:p>
          <a:p>
            <a:pPr rtl="0"/>
            <a:r>
              <a:rPr lang="de-DE" dirty="0"/>
              <a:t>Verwendete technischen Systeme</a:t>
            </a:r>
          </a:p>
          <a:p>
            <a:pPr rtl="0"/>
            <a:r>
              <a:rPr lang="de-DE" dirty="0"/>
              <a:t>Austausch der Teilnehmenden</a:t>
            </a:r>
          </a:p>
        </p:txBody>
      </p:sp>
      <p:sp>
        <p:nvSpPr>
          <p:cNvPr id="4" name="Sprechblase: oval 3">
            <a:extLst>
              <a:ext uri="{FF2B5EF4-FFF2-40B4-BE49-F238E27FC236}">
                <a16:creationId xmlns:a16="http://schemas.microsoft.com/office/drawing/2014/main" id="{588C8D9D-9002-1D26-6F7B-D72433936BD7}"/>
              </a:ext>
            </a:extLst>
          </p:cNvPr>
          <p:cNvSpPr/>
          <p:nvPr/>
        </p:nvSpPr>
        <p:spPr>
          <a:xfrm>
            <a:off x="8691526" y="3773666"/>
            <a:ext cx="2592729" cy="1956122"/>
          </a:xfrm>
          <a:prstGeom prst="wedgeEllipseCallout">
            <a:avLst>
              <a:gd name="adj1" fmla="val -138989"/>
              <a:gd name="adj2" fmla="val 584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rPr>
              <a:t>Mittagspause</a:t>
            </a:r>
            <a:br>
              <a:rPr lang="de-DE" b="1" dirty="0">
                <a:solidFill>
                  <a:schemeClr val="bg1"/>
                </a:solidFill>
              </a:rPr>
            </a:br>
            <a:r>
              <a:rPr lang="de-DE" b="1" dirty="0">
                <a:solidFill>
                  <a:schemeClr val="bg1"/>
                </a:solidFill>
              </a:rPr>
              <a:t>12:15 – 14 Uhr</a:t>
            </a:r>
          </a:p>
        </p:txBody>
      </p:sp>
      <p:sp>
        <p:nvSpPr>
          <p:cNvPr id="6" name="Textfeld 5">
            <a:extLst>
              <a:ext uri="{FF2B5EF4-FFF2-40B4-BE49-F238E27FC236}">
                <a16:creationId xmlns:a16="http://schemas.microsoft.com/office/drawing/2014/main" id="{C0A373A1-1B40-EBAD-E0B4-664B31676C30}"/>
              </a:ext>
            </a:extLst>
          </p:cNvPr>
          <p:cNvSpPr txBox="1"/>
          <p:nvPr/>
        </p:nvSpPr>
        <p:spPr>
          <a:xfrm>
            <a:off x="9029448" y="5882168"/>
            <a:ext cx="2966809" cy="369332"/>
          </a:xfrm>
          <a:prstGeom prst="rect">
            <a:avLst/>
          </a:prstGeom>
          <a:noFill/>
        </p:spPr>
        <p:txBody>
          <a:bodyPr wrap="square">
            <a:spAutoFit/>
          </a:bodyPr>
          <a:lstStyle/>
          <a:p>
            <a:r>
              <a:rPr lang="de-DE" b="1" dirty="0">
                <a:solidFill>
                  <a:schemeClr val="bg1"/>
                </a:solidFill>
              </a:rPr>
              <a:t>12:30 Uhr bei Rossofuoco!! </a:t>
            </a:r>
            <a:endParaRPr lang="de-DE" dirty="0"/>
          </a:p>
        </p:txBody>
      </p:sp>
    </p:spTree>
    <p:extLst>
      <p:ext uri="{BB962C8B-B14F-4D97-AF65-F5344CB8AC3E}">
        <p14:creationId xmlns:p14="http://schemas.microsoft.com/office/powerpoint/2010/main" val="334668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5D0B08-2AD8-B4BE-2167-70246F20FF5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7214D26-0AE1-601D-7FA5-7C772EB75F8E}"/>
              </a:ext>
            </a:extLst>
          </p:cNvPr>
          <p:cNvSpPr>
            <a:spLocks noGrp="1"/>
          </p:cNvSpPr>
          <p:nvPr>
            <p:ph type="title"/>
          </p:nvPr>
        </p:nvSpPr>
        <p:spPr>
          <a:xfrm>
            <a:off x="432314" y="227903"/>
            <a:ext cx="10873740" cy="1253656"/>
          </a:xfrm>
        </p:spPr>
        <p:txBody>
          <a:bodyPr/>
          <a:lstStyle/>
          <a:p>
            <a:r>
              <a:rPr lang="de-DE" dirty="0"/>
              <a:t>Materialien</a:t>
            </a:r>
          </a:p>
        </p:txBody>
      </p:sp>
      <p:sp>
        <p:nvSpPr>
          <p:cNvPr id="5" name="Textfeld 4">
            <a:extLst>
              <a:ext uri="{FF2B5EF4-FFF2-40B4-BE49-F238E27FC236}">
                <a16:creationId xmlns:a16="http://schemas.microsoft.com/office/drawing/2014/main" id="{6D6B25C7-E37C-0E87-F227-9F3A86B5560D}"/>
              </a:ext>
            </a:extLst>
          </p:cNvPr>
          <p:cNvSpPr txBox="1"/>
          <p:nvPr/>
        </p:nvSpPr>
        <p:spPr>
          <a:xfrm>
            <a:off x="4898985" y="991490"/>
            <a:ext cx="3758878" cy="369332"/>
          </a:xfrm>
          <a:prstGeom prst="rect">
            <a:avLst/>
          </a:prstGeom>
          <a:noFill/>
        </p:spPr>
        <p:txBody>
          <a:bodyPr wrap="square">
            <a:spAutoFit/>
          </a:bodyPr>
          <a:lstStyle/>
          <a:p>
            <a:r>
              <a:rPr lang="de-DE" b="1" dirty="0">
                <a:solidFill>
                  <a:schemeClr val="bg1"/>
                </a:solidFill>
              </a:rPr>
              <a:t>https://github.com/spaciva-Bauer</a:t>
            </a:r>
          </a:p>
        </p:txBody>
      </p:sp>
      <p:pic>
        <p:nvPicPr>
          <p:cNvPr id="4" name="Grafik 3">
            <a:extLst>
              <a:ext uri="{FF2B5EF4-FFF2-40B4-BE49-F238E27FC236}">
                <a16:creationId xmlns:a16="http://schemas.microsoft.com/office/drawing/2014/main" id="{3F52DF28-689D-B486-3143-501AB37CA679}"/>
              </a:ext>
            </a:extLst>
          </p:cNvPr>
          <p:cNvPicPr>
            <a:picLocks noChangeAspect="1"/>
          </p:cNvPicPr>
          <p:nvPr/>
        </p:nvPicPr>
        <p:blipFill>
          <a:blip r:embed="rId3"/>
          <a:stretch>
            <a:fillRect/>
          </a:stretch>
        </p:blipFill>
        <p:spPr>
          <a:xfrm>
            <a:off x="432313" y="1869548"/>
            <a:ext cx="5488385" cy="2332061"/>
          </a:xfrm>
          <a:prstGeom prst="rect">
            <a:avLst/>
          </a:prstGeom>
        </p:spPr>
      </p:pic>
      <p:pic>
        <p:nvPicPr>
          <p:cNvPr id="7" name="Grafik 6">
            <a:extLst>
              <a:ext uri="{FF2B5EF4-FFF2-40B4-BE49-F238E27FC236}">
                <a16:creationId xmlns:a16="http://schemas.microsoft.com/office/drawing/2014/main" id="{D11A71A9-C61B-7680-CA8A-EBA86040EE7D}"/>
              </a:ext>
            </a:extLst>
          </p:cNvPr>
          <p:cNvPicPr>
            <a:picLocks noChangeAspect="1"/>
          </p:cNvPicPr>
          <p:nvPr/>
        </p:nvPicPr>
        <p:blipFill>
          <a:blip r:embed="rId4"/>
          <a:stretch>
            <a:fillRect/>
          </a:stretch>
        </p:blipFill>
        <p:spPr>
          <a:xfrm>
            <a:off x="7286931" y="2124409"/>
            <a:ext cx="2741864" cy="2163304"/>
          </a:xfrm>
          <a:prstGeom prst="rect">
            <a:avLst/>
          </a:prstGeom>
        </p:spPr>
      </p:pic>
      <p:sp>
        <p:nvSpPr>
          <p:cNvPr id="8" name="Rechteck: abgerundete Ecken 7">
            <a:extLst>
              <a:ext uri="{FF2B5EF4-FFF2-40B4-BE49-F238E27FC236}">
                <a16:creationId xmlns:a16="http://schemas.microsoft.com/office/drawing/2014/main" id="{F620E8B3-3AD2-B83B-1425-9DEE30100B87}"/>
              </a:ext>
            </a:extLst>
          </p:cNvPr>
          <p:cNvSpPr/>
          <p:nvPr/>
        </p:nvSpPr>
        <p:spPr>
          <a:xfrm>
            <a:off x="7286931" y="2870522"/>
            <a:ext cx="2424228" cy="740779"/>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786705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5120C-12F4-9B57-91DD-7601E93F4E7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69CBF59-BE66-485B-19B1-AB442FC197E1}"/>
              </a:ext>
            </a:extLst>
          </p:cNvPr>
          <p:cNvSpPr>
            <a:spLocks noGrp="1"/>
          </p:cNvSpPr>
          <p:nvPr>
            <p:ph type="title"/>
          </p:nvPr>
        </p:nvSpPr>
        <p:spPr>
          <a:xfrm>
            <a:off x="432314" y="227903"/>
            <a:ext cx="10873740" cy="1253656"/>
          </a:xfrm>
        </p:spPr>
        <p:txBody>
          <a:bodyPr/>
          <a:lstStyle/>
          <a:p>
            <a:r>
              <a:rPr lang="de-DE" dirty="0"/>
              <a:t>Materialien</a:t>
            </a:r>
          </a:p>
        </p:txBody>
      </p:sp>
      <p:sp>
        <p:nvSpPr>
          <p:cNvPr id="5" name="Textfeld 4">
            <a:extLst>
              <a:ext uri="{FF2B5EF4-FFF2-40B4-BE49-F238E27FC236}">
                <a16:creationId xmlns:a16="http://schemas.microsoft.com/office/drawing/2014/main" id="{095D7993-572E-5658-7B1B-574E55ECF346}"/>
              </a:ext>
            </a:extLst>
          </p:cNvPr>
          <p:cNvSpPr txBox="1"/>
          <p:nvPr/>
        </p:nvSpPr>
        <p:spPr>
          <a:xfrm>
            <a:off x="4898985" y="991490"/>
            <a:ext cx="3758878" cy="369332"/>
          </a:xfrm>
          <a:prstGeom prst="rect">
            <a:avLst/>
          </a:prstGeom>
          <a:noFill/>
        </p:spPr>
        <p:txBody>
          <a:bodyPr wrap="square">
            <a:spAutoFit/>
          </a:bodyPr>
          <a:lstStyle/>
          <a:p>
            <a:r>
              <a:rPr lang="de-DE" b="1" dirty="0">
                <a:solidFill>
                  <a:schemeClr val="bg1"/>
                </a:solidFill>
              </a:rPr>
              <a:t>https://github.com/spaciva-Bauer</a:t>
            </a:r>
          </a:p>
        </p:txBody>
      </p:sp>
      <p:grpSp>
        <p:nvGrpSpPr>
          <p:cNvPr id="3" name="Gruppieren 2">
            <a:extLst>
              <a:ext uri="{FF2B5EF4-FFF2-40B4-BE49-F238E27FC236}">
                <a16:creationId xmlns:a16="http://schemas.microsoft.com/office/drawing/2014/main" id="{EE494503-A8BB-11EC-AF8C-4F04A86F895C}"/>
              </a:ext>
            </a:extLst>
          </p:cNvPr>
          <p:cNvGrpSpPr/>
          <p:nvPr/>
        </p:nvGrpSpPr>
        <p:grpSpPr>
          <a:xfrm>
            <a:off x="432314" y="1754020"/>
            <a:ext cx="2741864" cy="2163304"/>
            <a:chOff x="7286931" y="2124409"/>
            <a:chExt cx="2741864" cy="2163304"/>
          </a:xfrm>
        </p:grpSpPr>
        <p:pic>
          <p:nvPicPr>
            <p:cNvPr id="7" name="Grafik 6">
              <a:extLst>
                <a:ext uri="{FF2B5EF4-FFF2-40B4-BE49-F238E27FC236}">
                  <a16:creationId xmlns:a16="http://schemas.microsoft.com/office/drawing/2014/main" id="{34192B34-ABBB-E01F-D348-D73C122C2737}"/>
                </a:ext>
              </a:extLst>
            </p:cNvPr>
            <p:cNvPicPr>
              <a:picLocks noChangeAspect="1"/>
            </p:cNvPicPr>
            <p:nvPr/>
          </p:nvPicPr>
          <p:blipFill>
            <a:blip r:embed="rId3"/>
            <a:stretch>
              <a:fillRect/>
            </a:stretch>
          </p:blipFill>
          <p:spPr>
            <a:xfrm>
              <a:off x="7286931" y="2124409"/>
              <a:ext cx="2741864" cy="2163304"/>
            </a:xfrm>
            <a:prstGeom prst="rect">
              <a:avLst/>
            </a:prstGeom>
          </p:spPr>
        </p:pic>
        <p:sp>
          <p:nvSpPr>
            <p:cNvPr id="8" name="Rechteck: abgerundete Ecken 7">
              <a:extLst>
                <a:ext uri="{FF2B5EF4-FFF2-40B4-BE49-F238E27FC236}">
                  <a16:creationId xmlns:a16="http://schemas.microsoft.com/office/drawing/2014/main" id="{22F7C8B7-32CC-2E09-03B0-078967B0A6BD}"/>
                </a:ext>
              </a:extLst>
            </p:cNvPr>
            <p:cNvSpPr/>
            <p:nvPr/>
          </p:nvSpPr>
          <p:spPr>
            <a:xfrm>
              <a:off x="7286931" y="2870522"/>
              <a:ext cx="2424228" cy="740779"/>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9" name="Grafik 8">
            <a:extLst>
              <a:ext uri="{FF2B5EF4-FFF2-40B4-BE49-F238E27FC236}">
                <a16:creationId xmlns:a16="http://schemas.microsoft.com/office/drawing/2014/main" id="{7C502725-225F-5485-A6D4-324C0CA10EF2}"/>
              </a:ext>
            </a:extLst>
          </p:cNvPr>
          <p:cNvPicPr>
            <a:picLocks noChangeAspect="1"/>
          </p:cNvPicPr>
          <p:nvPr/>
        </p:nvPicPr>
        <p:blipFill>
          <a:blip r:embed="rId4"/>
          <a:stretch>
            <a:fillRect/>
          </a:stretch>
        </p:blipFill>
        <p:spPr>
          <a:xfrm>
            <a:off x="5030578" y="1749362"/>
            <a:ext cx="3361068" cy="4335924"/>
          </a:xfrm>
          <a:prstGeom prst="rect">
            <a:avLst/>
          </a:prstGeom>
          <a:noFill/>
        </p:spPr>
      </p:pic>
      <p:sp>
        <p:nvSpPr>
          <p:cNvPr id="10" name="Textfeld 9">
            <a:extLst>
              <a:ext uri="{FF2B5EF4-FFF2-40B4-BE49-F238E27FC236}">
                <a16:creationId xmlns:a16="http://schemas.microsoft.com/office/drawing/2014/main" id="{BADC0E7B-C385-B3A0-3C1A-966A4242F987}"/>
              </a:ext>
            </a:extLst>
          </p:cNvPr>
          <p:cNvSpPr txBox="1"/>
          <p:nvPr/>
        </p:nvSpPr>
        <p:spPr>
          <a:xfrm>
            <a:off x="4710896" y="1749362"/>
            <a:ext cx="3946967" cy="4335924"/>
          </a:xfrm>
          <a:prstGeom prst="rect">
            <a:avLst/>
          </a:prstGeom>
          <a:gradFill>
            <a:gsLst>
              <a:gs pos="38000">
                <a:schemeClr val="accent2">
                  <a:alpha val="0"/>
                  <a:lumMod val="30000"/>
                  <a:lumOff val="70000"/>
                </a:schemeClr>
              </a:gs>
              <a:gs pos="99000">
                <a:schemeClr val="accent2">
                  <a:lumMod val="45000"/>
                  <a:lumOff val="55000"/>
                </a:schemeClr>
              </a:gs>
            </a:gsLst>
            <a:lin ang="5400000" scaled="1"/>
          </a:gradFill>
        </p:spPr>
        <p:txBody>
          <a:bodyPr wrap="square" rtlCol="0">
            <a:spAutoFit/>
          </a:bodyPr>
          <a:lstStyle/>
          <a:p>
            <a:endParaRPr lang="de-DE" dirty="0"/>
          </a:p>
        </p:txBody>
      </p:sp>
    </p:spTree>
    <p:extLst>
      <p:ext uri="{BB962C8B-B14F-4D97-AF65-F5344CB8AC3E}">
        <p14:creationId xmlns:p14="http://schemas.microsoft.com/office/powerpoint/2010/main" val="1966358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7399D-8973-B106-57B7-AECDD04C82F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CF1D319-BEEB-73DC-1426-F30DECE8E045}"/>
              </a:ext>
            </a:extLst>
          </p:cNvPr>
          <p:cNvSpPr>
            <a:spLocks noGrp="1"/>
          </p:cNvSpPr>
          <p:nvPr>
            <p:ph type="title"/>
          </p:nvPr>
        </p:nvSpPr>
        <p:spPr>
          <a:xfrm>
            <a:off x="432314" y="227903"/>
            <a:ext cx="10873740" cy="1253656"/>
          </a:xfrm>
        </p:spPr>
        <p:txBody>
          <a:bodyPr/>
          <a:lstStyle/>
          <a:p>
            <a:r>
              <a:rPr lang="de-DE" dirty="0"/>
              <a:t>Gemeinsame Einführung Szenario A/B </a:t>
            </a:r>
          </a:p>
        </p:txBody>
      </p:sp>
    </p:spTree>
    <p:extLst>
      <p:ext uri="{BB962C8B-B14F-4D97-AF65-F5344CB8AC3E}">
        <p14:creationId xmlns:p14="http://schemas.microsoft.com/office/powerpoint/2010/main" val="256046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9DAD8D-34EB-B05B-11AE-7E6E22C3440E}"/>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CFA88B43-6237-D0DF-AC6A-3B51C541AB00}"/>
              </a:ext>
            </a:extLst>
          </p:cNvPr>
          <p:cNvSpPr>
            <a:spLocks noGrp="1"/>
          </p:cNvSpPr>
          <p:nvPr>
            <p:ph sz="quarter" idx="13"/>
          </p:nvPr>
        </p:nvSpPr>
        <p:spPr/>
        <p:txBody>
          <a:bodyPr/>
          <a:lstStyle/>
          <a:p>
            <a:endParaRPr lang="de-DE"/>
          </a:p>
        </p:txBody>
      </p:sp>
    </p:spTree>
    <p:extLst>
      <p:ext uri="{BB962C8B-B14F-4D97-AF65-F5344CB8AC3E}">
        <p14:creationId xmlns:p14="http://schemas.microsoft.com/office/powerpoint/2010/main" val="123312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37E25-76DE-EFB4-0E33-4FFD6E77C8D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227D706-5C33-C40C-326B-A6807AFA6E35}"/>
              </a:ext>
            </a:extLst>
          </p:cNvPr>
          <p:cNvSpPr>
            <a:spLocks noGrp="1"/>
          </p:cNvSpPr>
          <p:nvPr>
            <p:ph type="title"/>
          </p:nvPr>
        </p:nvSpPr>
        <p:spPr>
          <a:xfrm>
            <a:off x="432314" y="227903"/>
            <a:ext cx="10873740" cy="1253656"/>
          </a:xfrm>
        </p:spPr>
        <p:txBody>
          <a:bodyPr/>
          <a:lstStyle/>
          <a:p>
            <a:r>
              <a:rPr lang="de-DE" dirty="0"/>
              <a:t>Mögliche Stundenverteilungen</a:t>
            </a:r>
          </a:p>
        </p:txBody>
      </p:sp>
      <p:graphicFrame>
        <p:nvGraphicFramePr>
          <p:cNvPr id="3" name="Tabelle 2">
            <a:extLst>
              <a:ext uri="{FF2B5EF4-FFF2-40B4-BE49-F238E27FC236}">
                <a16:creationId xmlns:a16="http://schemas.microsoft.com/office/drawing/2014/main" id="{F85A9870-5972-6613-4480-19FA71A8E4B9}"/>
              </a:ext>
            </a:extLst>
          </p:cNvPr>
          <p:cNvGraphicFramePr>
            <a:graphicFrameLocks noGrp="1"/>
          </p:cNvGraphicFramePr>
          <p:nvPr>
            <p:extLst>
              <p:ext uri="{D42A27DB-BD31-4B8C-83A1-F6EECF244321}">
                <p14:modId xmlns:p14="http://schemas.microsoft.com/office/powerpoint/2010/main" val="2636294497"/>
              </p:ext>
            </p:extLst>
          </p:nvPr>
        </p:nvGraphicFramePr>
        <p:xfrm>
          <a:off x="573590" y="2120203"/>
          <a:ext cx="8128000" cy="1112520"/>
        </p:xfrm>
        <a:graphic>
          <a:graphicData uri="http://schemas.openxmlformats.org/drawingml/2006/table">
            <a:tbl>
              <a:tblPr firstRow="1" bandRow="1">
                <a:tableStyleId>{8A107856-5554-42FB-B03E-39F5DBC370BA}</a:tableStyleId>
              </a:tblPr>
              <a:tblGrid>
                <a:gridCol w="2032000">
                  <a:extLst>
                    <a:ext uri="{9D8B030D-6E8A-4147-A177-3AD203B41FA5}">
                      <a16:colId xmlns:a16="http://schemas.microsoft.com/office/drawing/2014/main" val="1628712273"/>
                    </a:ext>
                  </a:extLst>
                </a:gridCol>
                <a:gridCol w="2032000">
                  <a:extLst>
                    <a:ext uri="{9D8B030D-6E8A-4147-A177-3AD203B41FA5}">
                      <a16:colId xmlns:a16="http://schemas.microsoft.com/office/drawing/2014/main" val="3147092146"/>
                    </a:ext>
                  </a:extLst>
                </a:gridCol>
                <a:gridCol w="2032000">
                  <a:extLst>
                    <a:ext uri="{9D8B030D-6E8A-4147-A177-3AD203B41FA5}">
                      <a16:colId xmlns:a16="http://schemas.microsoft.com/office/drawing/2014/main" val="1618410339"/>
                    </a:ext>
                  </a:extLst>
                </a:gridCol>
                <a:gridCol w="2032000">
                  <a:extLst>
                    <a:ext uri="{9D8B030D-6E8A-4147-A177-3AD203B41FA5}">
                      <a16:colId xmlns:a16="http://schemas.microsoft.com/office/drawing/2014/main" val="171852465"/>
                    </a:ext>
                  </a:extLst>
                </a:gridCol>
              </a:tblGrid>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2450316501"/>
                  </a:ext>
                </a:extLst>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4268431684"/>
                  </a:ext>
                </a:extLst>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3522830757"/>
                  </a:ext>
                </a:extLst>
              </a:tr>
            </a:tbl>
          </a:graphicData>
        </a:graphic>
      </p:graphicFrame>
    </p:spTree>
    <p:extLst>
      <p:ext uri="{BB962C8B-B14F-4D97-AF65-F5344CB8AC3E}">
        <p14:creationId xmlns:p14="http://schemas.microsoft.com/office/powerpoint/2010/main" val="1285152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5B172-A676-9881-ACB8-3C4B783915C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ADE7A62-B846-89A6-A0F5-B198644A338B}"/>
              </a:ext>
            </a:extLst>
          </p:cNvPr>
          <p:cNvSpPr>
            <a:spLocks noGrp="1"/>
          </p:cNvSpPr>
          <p:nvPr>
            <p:ph type="title"/>
          </p:nvPr>
        </p:nvSpPr>
        <p:spPr>
          <a:xfrm>
            <a:off x="432314" y="227903"/>
            <a:ext cx="10873740" cy="1253656"/>
          </a:xfrm>
        </p:spPr>
        <p:txBody>
          <a:bodyPr/>
          <a:lstStyle/>
          <a:p>
            <a:r>
              <a:rPr lang="de-DE" dirty="0"/>
              <a:t>Verwendete technischen Systeme</a:t>
            </a:r>
          </a:p>
        </p:txBody>
      </p:sp>
      <p:graphicFrame>
        <p:nvGraphicFramePr>
          <p:cNvPr id="8" name="Tabelle 7">
            <a:extLst>
              <a:ext uri="{FF2B5EF4-FFF2-40B4-BE49-F238E27FC236}">
                <a16:creationId xmlns:a16="http://schemas.microsoft.com/office/drawing/2014/main" id="{F4199B8E-DF2F-BB28-5474-F3EA6207E5AA}"/>
              </a:ext>
            </a:extLst>
          </p:cNvPr>
          <p:cNvGraphicFramePr>
            <a:graphicFrameLocks noGrp="1"/>
          </p:cNvGraphicFramePr>
          <p:nvPr>
            <p:extLst>
              <p:ext uri="{D42A27DB-BD31-4B8C-83A1-F6EECF244321}">
                <p14:modId xmlns:p14="http://schemas.microsoft.com/office/powerpoint/2010/main" val="4203348953"/>
              </p:ext>
            </p:extLst>
          </p:nvPr>
        </p:nvGraphicFramePr>
        <p:xfrm>
          <a:off x="1244921" y="2319073"/>
          <a:ext cx="9866776" cy="2993706"/>
        </p:xfrm>
        <a:graphic>
          <a:graphicData uri="http://schemas.openxmlformats.org/drawingml/2006/table">
            <a:tbl>
              <a:tblPr firstRow="1" bandRow="1">
                <a:tableStyleId>{8A107856-5554-42FB-B03E-39F5DBC370BA}</a:tableStyleId>
              </a:tblPr>
              <a:tblGrid>
                <a:gridCol w="2661390">
                  <a:extLst>
                    <a:ext uri="{9D8B030D-6E8A-4147-A177-3AD203B41FA5}">
                      <a16:colId xmlns:a16="http://schemas.microsoft.com/office/drawing/2014/main" val="3148538289"/>
                    </a:ext>
                  </a:extLst>
                </a:gridCol>
                <a:gridCol w="1742135">
                  <a:extLst>
                    <a:ext uri="{9D8B030D-6E8A-4147-A177-3AD203B41FA5}">
                      <a16:colId xmlns:a16="http://schemas.microsoft.com/office/drawing/2014/main" val="129502656"/>
                    </a:ext>
                  </a:extLst>
                </a:gridCol>
                <a:gridCol w="1666754">
                  <a:extLst>
                    <a:ext uri="{9D8B030D-6E8A-4147-A177-3AD203B41FA5}">
                      <a16:colId xmlns:a16="http://schemas.microsoft.com/office/drawing/2014/main" val="4122497256"/>
                    </a:ext>
                  </a:extLst>
                </a:gridCol>
                <a:gridCol w="3796497">
                  <a:extLst>
                    <a:ext uri="{9D8B030D-6E8A-4147-A177-3AD203B41FA5}">
                      <a16:colId xmlns:a16="http://schemas.microsoft.com/office/drawing/2014/main" val="4167678162"/>
                    </a:ext>
                  </a:extLst>
                </a:gridCol>
              </a:tblGrid>
              <a:tr h="706373">
                <a:tc>
                  <a:txBody>
                    <a:bodyPr/>
                    <a:lstStyle/>
                    <a:p>
                      <a:r>
                        <a:rPr lang="de-DE" sz="2000" dirty="0" err="1"/>
                        <a:t>Sytem</a:t>
                      </a:r>
                      <a:endParaRPr lang="de-DE" sz="2000" dirty="0"/>
                    </a:p>
                  </a:txBody>
                  <a:tcPr/>
                </a:tc>
                <a:tc>
                  <a:txBody>
                    <a:bodyPr/>
                    <a:lstStyle/>
                    <a:p>
                      <a:r>
                        <a:rPr lang="de-DE" sz="2000" dirty="0"/>
                        <a:t>Verfügbarkeit</a:t>
                      </a:r>
                    </a:p>
                  </a:txBody>
                  <a:tcPr/>
                </a:tc>
                <a:tc>
                  <a:txBody>
                    <a:bodyPr/>
                    <a:lstStyle/>
                    <a:p>
                      <a:r>
                        <a:rPr lang="de-DE" sz="2000" dirty="0"/>
                        <a:t>Kosten</a:t>
                      </a:r>
                    </a:p>
                  </a:txBody>
                  <a:tcPr/>
                </a:tc>
                <a:tc>
                  <a:txBody>
                    <a:bodyPr/>
                    <a:lstStyle/>
                    <a:p>
                      <a:r>
                        <a:rPr lang="de-DE" sz="2000" dirty="0"/>
                        <a:t>Dokumentation</a:t>
                      </a:r>
                    </a:p>
                  </a:txBody>
                  <a:tcPr/>
                </a:tc>
                <a:extLst>
                  <a:ext uri="{0D108BD9-81ED-4DB2-BD59-A6C34878D82A}">
                    <a16:rowId xmlns:a16="http://schemas.microsoft.com/office/drawing/2014/main" val="1535306563"/>
                  </a:ext>
                </a:extLst>
              </a:tr>
              <a:tr h="874587">
                <a:tc>
                  <a:txBody>
                    <a:bodyPr/>
                    <a:lstStyle/>
                    <a:p>
                      <a:r>
                        <a:rPr lang="de-DE" b="1" dirty="0" err="1"/>
                        <a:t>Hugging</a:t>
                      </a:r>
                      <a:r>
                        <a:rPr lang="de-DE" b="1" dirty="0"/>
                        <a:t> Face</a:t>
                      </a:r>
                    </a:p>
                  </a:txBody>
                  <a:tcPr anchor="ctr"/>
                </a:tc>
                <a:tc>
                  <a:txBody>
                    <a:bodyPr/>
                    <a:lstStyle/>
                    <a:p>
                      <a:r>
                        <a:rPr lang="de-DE" dirty="0"/>
                        <a:t>lokal</a:t>
                      </a:r>
                    </a:p>
                  </a:txBody>
                  <a:tcPr anchor="ctr"/>
                </a:tc>
                <a:tc>
                  <a:txBody>
                    <a:bodyPr/>
                    <a:lstStyle/>
                    <a:p>
                      <a:r>
                        <a:rPr lang="de-DE" dirty="0"/>
                        <a:t>kostenlos</a:t>
                      </a:r>
                    </a:p>
                  </a:txBody>
                  <a:tcPr anchor="ctr"/>
                </a:tc>
                <a:tc>
                  <a:txBody>
                    <a:bodyPr/>
                    <a:lstStyle/>
                    <a:p>
                      <a:r>
                        <a:rPr lang="de-DE" sz="1800" dirty="0"/>
                        <a:t>https://huggingface.co/</a:t>
                      </a:r>
                    </a:p>
                  </a:txBody>
                  <a:tcPr anchor="ctr"/>
                </a:tc>
                <a:extLst>
                  <a:ext uri="{0D108BD9-81ED-4DB2-BD59-A6C34878D82A}">
                    <a16:rowId xmlns:a16="http://schemas.microsoft.com/office/drawing/2014/main" val="2301632021"/>
                  </a:ext>
                </a:extLst>
              </a:tr>
              <a:tr h="706373">
                <a:tc>
                  <a:txBody>
                    <a:bodyPr/>
                    <a:lstStyle/>
                    <a:p>
                      <a:r>
                        <a:rPr lang="de-DE" b="1" dirty="0" err="1"/>
                        <a:t>Ollama</a:t>
                      </a:r>
                      <a:endParaRPr lang="de-DE" b="1" dirty="0"/>
                    </a:p>
                  </a:txBody>
                  <a:tcPr anchor="ctr"/>
                </a:tc>
                <a:tc>
                  <a:txBody>
                    <a:bodyPr/>
                    <a:lstStyle/>
                    <a:p>
                      <a:r>
                        <a:rPr lang="de-DE" dirty="0"/>
                        <a:t>lokal/Netzwerk</a:t>
                      </a:r>
                    </a:p>
                  </a:txBody>
                  <a:tcPr anchor="ctr"/>
                </a:tc>
                <a:tc>
                  <a:txBody>
                    <a:bodyPr/>
                    <a:lstStyle/>
                    <a:p>
                      <a:r>
                        <a:rPr lang="de-DE" dirty="0"/>
                        <a:t>kostenlos</a:t>
                      </a:r>
                    </a:p>
                  </a:txBody>
                  <a:tcPr anchor="ctr"/>
                </a:tc>
                <a:tc>
                  <a:txBody>
                    <a:bodyPr/>
                    <a:lstStyle/>
                    <a:p>
                      <a:r>
                        <a:rPr lang="de-DE" dirty="0"/>
                        <a:t>https://ollama.com/</a:t>
                      </a:r>
                    </a:p>
                  </a:txBody>
                  <a:tcPr anchor="ctr"/>
                </a:tc>
                <a:extLst>
                  <a:ext uri="{0D108BD9-81ED-4DB2-BD59-A6C34878D82A}">
                    <a16:rowId xmlns:a16="http://schemas.microsoft.com/office/drawing/2014/main" val="49400964"/>
                  </a:ext>
                </a:extLst>
              </a:tr>
              <a:tr h="706373">
                <a:tc>
                  <a:txBody>
                    <a:bodyPr/>
                    <a:lstStyle/>
                    <a:p>
                      <a:r>
                        <a:rPr lang="de-DE" b="1" dirty="0"/>
                        <a:t>OpenAI</a:t>
                      </a:r>
                    </a:p>
                  </a:txBody>
                  <a:tcPr anchor="ctr"/>
                </a:tc>
                <a:tc>
                  <a:txBody>
                    <a:bodyPr/>
                    <a:lstStyle/>
                    <a:p>
                      <a:r>
                        <a:rPr lang="de-DE" dirty="0"/>
                        <a:t>online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kostenpflichtig</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https://openai.com/</a:t>
                      </a:r>
                    </a:p>
                  </a:txBody>
                  <a:tcPr anchor="ctr"/>
                </a:tc>
                <a:extLst>
                  <a:ext uri="{0D108BD9-81ED-4DB2-BD59-A6C34878D82A}">
                    <a16:rowId xmlns:a16="http://schemas.microsoft.com/office/drawing/2014/main" val="3267284316"/>
                  </a:ext>
                </a:extLst>
              </a:tr>
            </a:tbl>
          </a:graphicData>
        </a:graphic>
      </p:graphicFrame>
    </p:spTree>
    <p:extLst>
      <p:ext uri="{BB962C8B-B14F-4D97-AF65-F5344CB8AC3E}">
        <p14:creationId xmlns:p14="http://schemas.microsoft.com/office/powerpoint/2010/main" val="3849174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C3B04-A074-ECF0-D5FA-44C4FEA92FC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9DC46DD-76FF-1358-C155-DED2BE18EBC0}"/>
              </a:ext>
            </a:extLst>
          </p:cNvPr>
          <p:cNvSpPr>
            <a:spLocks noGrp="1"/>
          </p:cNvSpPr>
          <p:nvPr>
            <p:ph type="title"/>
          </p:nvPr>
        </p:nvSpPr>
        <p:spPr>
          <a:xfrm>
            <a:off x="432314" y="227903"/>
            <a:ext cx="10873740" cy="1253656"/>
          </a:xfrm>
        </p:spPr>
        <p:txBody>
          <a:bodyPr/>
          <a:lstStyle/>
          <a:p>
            <a:r>
              <a:rPr lang="de-DE" dirty="0"/>
              <a:t>API-Keys erzeugen</a:t>
            </a:r>
          </a:p>
        </p:txBody>
      </p:sp>
      <p:sp>
        <p:nvSpPr>
          <p:cNvPr id="3" name="Textfeld 2">
            <a:extLst>
              <a:ext uri="{FF2B5EF4-FFF2-40B4-BE49-F238E27FC236}">
                <a16:creationId xmlns:a16="http://schemas.microsoft.com/office/drawing/2014/main" id="{4504B55E-0890-E177-3FD5-A7F8C32E1215}"/>
              </a:ext>
            </a:extLst>
          </p:cNvPr>
          <p:cNvSpPr txBox="1"/>
          <p:nvPr/>
        </p:nvSpPr>
        <p:spPr>
          <a:xfrm>
            <a:off x="4098257" y="2685327"/>
            <a:ext cx="3541853" cy="523220"/>
          </a:xfrm>
          <a:prstGeom prst="rect">
            <a:avLst/>
          </a:prstGeom>
          <a:noFill/>
        </p:spPr>
        <p:txBody>
          <a:bodyPr wrap="square" rtlCol="0">
            <a:spAutoFit/>
          </a:bodyPr>
          <a:lstStyle/>
          <a:p>
            <a:r>
              <a:rPr lang="de-DE" sz="2800" dirty="0">
                <a:solidFill>
                  <a:schemeClr val="bg1"/>
                </a:solidFill>
              </a:rPr>
              <a:t>z.B. mit OpenAI (live!)</a:t>
            </a:r>
          </a:p>
        </p:txBody>
      </p:sp>
    </p:spTree>
    <p:extLst>
      <p:ext uri="{BB962C8B-B14F-4D97-AF65-F5344CB8AC3E}">
        <p14:creationId xmlns:p14="http://schemas.microsoft.com/office/powerpoint/2010/main" val="1511901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189BF-C73C-1267-3493-61FF988CDB6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5808ACE-2614-90FD-E78E-D83E3773964D}"/>
              </a:ext>
            </a:extLst>
          </p:cNvPr>
          <p:cNvSpPr>
            <a:spLocks noGrp="1"/>
          </p:cNvSpPr>
          <p:nvPr>
            <p:ph type="title"/>
          </p:nvPr>
        </p:nvSpPr>
        <p:spPr>
          <a:xfrm>
            <a:off x="432314" y="227903"/>
            <a:ext cx="10873740" cy="1253656"/>
          </a:xfrm>
        </p:spPr>
        <p:txBody>
          <a:bodyPr/>
          <a:lstStyle/>
          <a:p>
            <a:r>
              <a:rPr lang="de-DE" dirty="0"/>
              <a:t>Austausch und Diskussion</a:t>
            </a:r>
          </a:p>
        </p:txBody>
      </p:sp>
      <p:sp>
        <p:nvSpPr>
          <p:cNvPr id="3" name="Textfeld 2">
            <a:extLst>
              <a:ext uri="{FF2B5EF4-FFF2-40B4-BE49-F238E27FC236}">
                <a16:creationId xmlns:a16="http://schemas.microsoft.com/office/drawing/2014/main" id="{A7B8872E-46BB-90B5-7DC1-DD3038ED03D9}"/>
              </a:ext>
            </a:extLst>
          </p:cNvPr>
          <p:cNvSpPr txBox="1"/>
          <p:nvPr/>
        </p:nvSpPr>
        <p:spPr>
          <a:xfrm>
            <a:off x="3796496" y="2291787"/>
            <a:ext cx="5960962" cy="646331"/>
          </a:xfrm>
          <a:prstGeom prst="rect">
            <a:avLst/>
          </a:prstGeom>
          <a:noFill/>
        </p:spPr>
        <p:txBody>
          <a:bodyPr wrap="square" rtlCol="0">
            <a:spAutoFit/>
          </a:bodyPr>
          <a:lstStyle/>
          <a:p>
            <a:pPr marL="285750" indent="-285750">
              <a:buFont typeface="Arial" panose="020B0604020202020204" pitchFamily="34" charset="0"/>
              <a:buChar char="•"/>
            </a:pPr>
            <a:r>
              <a:rPr lang="de-DE" b="1" dirty="0">
                <a:solidFill>
                  <a:schemeClr val="bg1"/>
                </a:solidFill>
              </a:rPr>
              <a:t>Innerhalb welchem Szenario/ welchen Szenarien möchte ich den Lernbereich (vorerst) unterrichten (A – D)? </a:t>
            </a:r>
          </a:p>
        </p:txBody>
      </p:sp>
      <p:sp>
        <p:nvSpPr>
          <p:cNvPr id="5" name="Textfeld 4">
            <a:extLst>
              <a:ext uri="{FF2B5EF4-FFF2-40B4-BE49-F238E27FC236}">
                <a16:creationId xmlns:a16="http://schemas.microsoft.com/office/drawing/2014/main" id="{D59A3BFF-B4D1-3BB4-CFB7-9E7E04E30E69}"/>
              </a:ext>
            </a:extLst>
          </p:cNvPr>
          <p:cNvSpPr txBox="1"/>
          <p:nvPr/>
        </p:nvSpPr>
        <p:spPr>
          <a:xfrm>
            <a:off x="3796495" y="3121152"/>
            <a:ext cx="6261905" cy="923330"/>
          </a:xfrm>
          <a:prstGeom prst="rect">
            <a:avLst/>
          </a:prstGeom>
          <a:noFill/>
        </p:spPr>
        <p:txBody>
          <a:bodyPr wrap="square" rtlCol="0">
            <a:spAutoFit/>
          </a:bodyPr>
          <a:lstStyle/>
          <a:p>
            <a:pPr marL="285750" indent="-285750">
              <a:buFont typeface="Arial" panose="020B0604020202020204" pitchFamily="34" charset="0"/>
              <a:buChar char="•"/>
            </a:pPr>
            <a:r>
              <a:rPr lang="de-DE" b="1" dirty="0">
                <a:solidFill>
                  <a:schemeClr val="bg1"/>
                </a:solidFill>
              </a:rPr>
              <a:t>Welche technischen Systeme möchte ich einsetzen?</a:t>
            </a:r>
            <a:br>
              <a:rPr lang="de-DE" dirty="0">
                <a:solidFill>
                  <a:schemeClr val="bg1"/>
                </a:solidFill>
              </a:rPr>
            </a:br>
            <a:r>
              <a:rPr lang="de-DE" dirty="0">
                <a:solidFill>
                  <a:schemeClr val="bg1"/>
                </a:solidFill>
              </a:rPr>
              <a:t>-&gt; Austausch mit dem Systembetreuer/Sachaufwandsträger</a:t>
            </a:r>
            <a:br>
              <a:rPr lang="de-DE" dirty="0">
                <a:solidFill>
                  <a:schemeClr val="bg1"/>
                </a:solidFill>
              </a:rPr>
            </a:br>
            <a:r>
              <a:rPr lang="de-DE" dirty="0">
                <a:solidFill>
                  <a:schemeClr val="bg1"/>
                </a:solidFill>
              </a:rPr>
              <a:t>(Unterstützungsangebot der ALP ist angedacht!)</a:t>
            </a:r>
          </a:p>
        </p:txBody>
      </p:sp>
      <p:sp>
        <p:nvSpPr>
          <p:cNvPr id="6" name="Textfeld 5">
            <a:extLst>
              <a:ext uri="{FF2B5EF4-FFF2-40B4-BE49-F238E27FC236}">
                <a16:creationId xmlns:a16="http://schemas.microsoft.com/office/drawing/2014/main" id="{ECFEFB6A-8C5C-EECA-0C6A-EE73483BE043}"/>
              </a:ext>
            </a:extLst>
          </p:cNvPr>
          <p:cNvSpPr txBox="1"/>
          <p:nvPr/>
        </p:nvSpPr>
        <p:spPr>
          <a:xfrm>
            <a:off x="3796495" y="4227516"/>
            <a:ext cx="6261905" cy="369332"/>
          </a:xfrm>
          <a:prstGeom prst="rect">
            <a:avLst/>
          </a:prstGeom>
          <a:noFill/>
        </p:spPr>
        <p:txBody>
          <a:bodyPr wrap="square" rtlCol="0">
            <a:spAutoFit/>
          </a:bodyPr>
          <a:lstStyle/>
          <a:p>
            <a:pPr marL="285750" indent="-285750">
              <a:buFont typeface="Arial" panose="020B0604020202020204" pitchFamily="34" charset="0"/>
              <a:buChar char="•"/>
            </a:pPr>
            <a:r>
              <a:rPr lang="de-DE" b="1" dirty="0">
                <a:solidFill>
                  <a:schemeClr val="bg1"/>
                </a:solidFill>
              </a:rPr>
              <a:t>Gibt es weiteren Fortbildungsbedarf zum Thema?</a:t>
            </a:r>
            <a:endParaRPr lang="de-DE" dirty="0">
              <a:solidFill>
                <a:schemeClr val="bg1"/>
              </a:solidFill>
            </a:endParaRPr>
          </a:p>
        </p:txBody>
      </p:sp>
    </p:spTree>
    <p:extLst>
      <p:ext uri="{BB962C8B-B14F-4D97-AF65-F5344CB8AC3E}">
        <p14:creationId xmlns:p14="http://schemas.microsoft.com/office/powerpoint/2010/main" val="225528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P spid="6" grpId="0"/>
      <p:bldP spid="6"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rtlCol="0"/>
          <a:lstStyle>
            <a:defPPr>
              <a:defRPr lang="de-DE"/>
            </a:defPPr>
          </a:lstStyle>
          <a:p>
            <a:pPr algn="ctr" rtl="0"/>
            <a:r>
              <a:rPr lang="de-DE" sz="5400" dirty="0"/>
              <a:t>Vielen Dank für Ihre Teilnahme</a:t>
            </a:r>
          </a:p>
        </p:txBody>
      </p:sp>
      <p:sp>
        <p:nvSpPr>
          <p:cNvPr id="3" name="Textplatzhalt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2681275" cy="855825"/>
          </a:xfrm>
        </p:spPr>
        <p:txBody>
          <a:bodyPr rtlCol="0"/>
          <a:lstStyle>
            <a:defPPr>
              <a:defRPr lang="de-DE"/>
            </a:defPPr>
          </a:lstStyle>
          <a:p>
            <a:pPr rtl="0"/>
            <a:r>
              <a:rPr lang="de-DE" dirty="0"/>
              <a:t>Oliver Bauer</a:t>
            </a:r>
          </a:p>
          <a:p>
            <a:pPr rtl="0"/>
            <a:r>
              <a:rPr lang="de-DE" dirty="0"/>
              <a:t>Christian Zimmerer</a:t>
            </a:r>
          </a:p>
        </p:txBody>
      </p:sp>
    </p:spTree>
    <p:extLst>
      <p:ext uri="{BB962C8B-B14F-4D97-AF65-F5344CB8AC3E}">
        <p14:creationId xmlns:p14="http://schemas.microsoft.com/office/powerpoint/2010/main" val="426113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C3EAF-E215-7B11-01E4-059576007A0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FCE60CB-6447-520E-EB9B-F2D65CE76394}"/>
              </a:ext>
            </a:extLst>
          </p:cNvPr>
          <p:cNvSpPr>
            <a:spLocks noGrp="1"/>
          </p:cNvSpPr>
          <p:nvPr>
            <p:ph type="title"/>
          </p:nvPr>
        </p:nvSpPr>
        <p:spPr>
          <a:xfrm>
            <a:off x="594360" y="189572"/>
            <a:ext cx="8801310" cy="1593507"/>
          </a:xfrm>
        </p:spPr>
        <p:txBody>
          <a:bodyPr rtlCol="0"/>
          <a:lstStyle>
            <a:defPPr>
              <a:defRPr lang="de-DE"/>
            </a:defPPr>
          </a:lstStyle>
          <a:p>
            <a:pPr rtl="0"/>
            <a:r>
              <a:rPr lang="de-DE" dirty="0"/>
              <a:t>Leitgedanken für neue Fächer</a:t>
            </a:r>
          </a:p>
        </p:txBody>
      </p:sp>
      <p:sp>
        <p:nvSpPr>
          <p:cNvPr id="7" name="Textfeld 6">
            <a:extLst>
              <a:ext uri="{FF2B5EF4-FFF2-40B4-BE49-F238E27FC236}">
                <a16:creationId xmlns:a16="http://schemas.microsoft.com/office/drawing/2014/main" id="{3E9A23B2-5717-E649-902B-AEAE9901F3D9}"/>
              </a:ext>
            </a:extLst>
          </p:cNvPr>
          <p:cNvSpPr txBox="1"/>
          <p:nvPr/>
        </p:nvSpPr>
        <p:spPr>
          <a:xfrm rot="20443653">
            <a:off x="1028732" y="2661473"/>
            <a:ext cx="4242348" cy="1384995"/>
          </a:xfrm>
          <a:prstGeom prst="rect">
            <a:avLst/>
          </a:prstGeom>
          <a:noFill/>
        </p:spPr>
        <p:txBody>
          <a:bodyPr wrap="square" rtlCol="0">
            <a:spAutoFit/>
          </a:bodyPr>
          <a:lstStyle/>
          <a:p>
            <a:pPr algn="ctr"/>
            <a:r>
              <a:rPr lang="de-DE" sz="2800" b="1" dirty="0">
                <a:solidFill>
                  <a:schemeClr val="bg1"/>
                </a:solidFill>
              </a:rPr>
              <a:t>SUS sollen „coole“ Projekte durchführen können!</a:t>
            </a:r>
          </a:p>
        </p:txBody>
      </p:sp>
      <p:sp>
        <p:nvSpPr>
          <p:cNvPr id="8" name="Textfeld 7">
            <a:extLst>
              <a:ext uri="{FF2B5EF4-FFF2-40B4-BE49-F238E27FC236}">
                <a16:creationId xmlns:a16="http://schemas.microsoft.com/office/drawing/2014/main" id="{B359477D-F386-EA69-FBA4-46B2E4FF485B}"/>
              </a:ext>
            </a:extLst>
          </p:cNvPr>
          <p:cNvSpPr txBox="1"/>
          <p:nvPr/>
        </p:nvSpPr>
        <p:spPr>
          <a:xfrm>
            <a:off x="3573677" y="4311130"/>
            <a:ext cx="4461740" cy="1384995"/>
          </a:xfrm>
          <a:prstGeom prst="rect">
            <a:avLst/>
          </a:prstGeom>
          <a:noFill/>
        </p:spPr>
        <p:txBody>
          <a:bodyPr wrap="square" rtlCol="0">
            <a:spAutoFit/>
          </a:bodyPr>
          <a:lstStyle/>
          <a:p>
            <a:pPr algn="ctr"/>
            <a:r>
              <a:rPr lang="de-DE" sz="2800" b="1" dirty="0">
                <a:solidFill>
                  <a:schemeClr val="bg1"/>
                </a:solidFill>
              </a:rPr>
              <a:t>Lehrkräfte sollen eigene Vorlieben einbringen können!</a:t>
            </a:r>
          </a:p>
        </p:txBody>
      </p:sp>
      <p:sp>
        <p:nvSpPr>
          <p:cNvPr id="9" name="Textfeld 8">
            <a:extLst>
              <a:ext uri="{FF2B5EF4-FFF2-40B4-BE49-F238E27FC236}">
                <a16:creationId xmlns:a16="http://schemas.microsoft.com/office/drawing/2014/main" id="{0B39E295-1F2E-FEC5-BDE4-37A9ED261B97}"/>
              </a:ext>
            </a:extLst>
          </p:cNvPr>
          <p:cNvSpPr txBox="1"/>
          <p:nvPr/>
        </p:nvSpPr>
        <p:spPr>
          <a:xfrm rot="1760535">
            <a:off x="8518890" y="3828752"/>
            <a:ext cx="3482913" cy="1384995"/>
          </a:xfrm>
          <a:prstGeom prst="rect">
            <a:avLst/>
          </a:prstGeom>
          <a:noFill/>
        </p:spPr>
        <p:txBody>
          <a:bodyPr wrap="square" rtlCol="0">
            <a:spAutoFit/>
          </a:bodyPr>
          <a:lstStyle/>
          <a:p>
            <a:pPr algn="ctr"/>
            <a:r>
              <a:rPr lang="de-DE" sz="2800" b="1" dirty="0">
                <a:solidFill>
                  <a:schemeClr val="bg1"/>
                </a:solidFill>
              </a:rPr>
              <a:t>Neue Fächer als „Spielwiese“ für alle Beteiligten!</a:t>
            </a:r>
          </a:p>
        </p:txBody>
      </p:sp>
    </p:spTree>
    <p:extLst>
      <p:ext uri="{BB962C8B-B14F-4D97-AF65-F5344CB8AC3E}">
        <p14:creationId xmlns:p14="http://schemas.microsoft.com/office/powerpoint/2010/main" val="130621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9" grpId="0"/>
      <p:bldP spid="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72468A1-2B31-AB99-FCB5-E60E606AEEDD}"/>
              </a:ext>
            </a:extLst>
          </p:cNvPr>
          <p:cNvSpPr>
            <a:spLocks noGrp="1"/>
          </p:cNvSpPr>
          <p:nvPr>
            <p:ph type="title"/>
          </p:nvPr>
        </p:nvSpPr>
        <p:spPr/>
        <p:txBody>
          <a:bodyPr/>
          <a:lstStyle/>
          <a:p>
            <a:endParaRPr lang="de-DE"/>
          </a:p>
        </p:txBody>
      </p:sp>
      <p:sp>
        <p:nvSpPr>
          <p:cNvPr id="5" name="Inhaltsplatzhalter 4">
            <a:extLst>
              <a:ext uri="{FF2B5EF4-FFF2-40B4-BE49-F238E27FC236}">
                <a16:creationId xmlns:a16="http://schemas.microsoft.com/office/drawing/2014/main" id="{C8242632-1F58-727F-85A5-4B185C213AEA}"/>
              </a:ext>
            </a:extLst>
          </p:cNvPr>
          <p:cNvSpPr>
            <a:spLocks noGrp="1"/>
          </p:cNvSpPr>
          <p:nvPr>
            <p:ph sz="quarter" idx="13"/>
          </p:nvPr>
        </p:nvSpPr>
        <p:spPr/>
        <p:txBody>
          <a:bodyPr/>
          <a:lstStyle/>
          <a:p>
            <a:endParaRPr lang="de-DE"/>
          </a:p>
        </p:txBody>
      </p:sp>
    </p:spTree>
    <p:extLst>
      <p:ext uri="{BB962C8B-B14F-4D97-AF65-F5344CB8AC3E}">
        <p14:creationId xmlns:p14="http://schemas.microsoft.com/office/powerpoint/2010/main" val="980264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E3723A-40B6-A8F7-84E2-C4CDDF903526}"/>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A3852A00-E027-FD50-09F7-2B40580AD0F2}"/>
              </a:ext>
            </a:extLst>
          </p:cNvPr>
          <p:cNvGraphicFramePr>
            <a:graphicFrameLocks noGrp="1"/>
          </p:cNvGraphicFramePr>
          <p:nvPr>
            <p:extLst>
              <p:ext uri="{D42A27DB-BD31-4B8C-83A1-F6EECF244321}">
                <p14:modId xmlns:p14="http://schemas.microsoft.com/office/powerpoint/2010/main" val="2519518536"/>
              </p:ext>
            </p:extLst>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9631E01F-49F6-2292-B99E-86BC2A88FFB4}"/>
              </a:ext>
            </a:extLst>
          </p:cNvPr>
          <p:cNvSpPr/>
          <p:nvPr/>
        </p:nvSpPr>
        <p:spPr>
          <a:xfrm>
            <a:off x="636608" y="2558005"/>
            <a:ext cx="10857053" cy="17246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2C2BCF36-9FC7-DB12-CE82-E3636659D920}"/>
              </a:ext>
            </a:extLst>
          </p:cNvPr>
          <p:cNvSpPr/>
          <p:nvPr/>
        </p:nvSpPr>
        <p:spPr>
          <a:xfrm>
            <a:off x="518063" y="5081523"/>
            <a:ext cx="10936146" cy="152762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11AAE2E7-3B29-1FF9-A627-C6E49DCCFF18}"/>
              </a:ext>
            </a:extLst>
          </p:cNvPr>
          <p:cNvSpPr txBox="1"/>
          <p:nvPr/>
        </p:nvSpPr>
        <p:spPr>
          <a:xfrm>
            <a:off x="5451676" y="3108002"/>
            <a:ext cx="4821915"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285750" indent="-285750">
              <a:buFont typeface="Arial" panose="020B0604020202020204" pitchFamily="34" charset="0"/>
              <a:buChar char="•"/>
            </a:pPr>
            <a:r>
              <a:rPr lang="de-DE" b="1" i="1" dirty="0">
                <a:solidFill>
                  <a:schemeClr val="bg1"/>
                </a:solidFill>
              </a:rPr>
              <a:t>siehe Selbstlernkurs</a:t>
            </a:r>
          </a:p>
          <a:p>
            <a:pPr marL="285750" indent="-285750">
              <a:buFont typeface="Arial" panose="020B0604020202020204" pitchFamily="34" charset="0"/>
              <a:buChar char="•"/>
            </a:pPr>
            <a:r>
              <a:rPr lang="de-DE" b="1" i="1" dirty="0">
                <a:solidFill>
                  <a:schemeClr val="bg1"/>
                </a:solidFill>
              </a:rPr>
              <a:t>Überschneidung mit anderen Schularten</a:t>
            </a:r>
          </a:p>
        </p:txBody>
      </p:sp>
    </p:spTree>
    <p:extLst>
      <p:ext uri="{BB962C8B-B14F-4D97-AF65-F5344CB8AC3E}">
        <p14:creationId xmlns:p14="http://schemas.microsoft.com/office/powerpoint/2010/main" val="145592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AB7A4-958D-E940-B2D6-50BE47C427B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C6986E5-D92C-9176-C6ED-2C3FC7C8397C}"/>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BFAE265F-8831-94E3-F1A3-1A7301176F6F}"/>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0E34A9EB-FB69-85B3-87A9-24BF65A0007E}"/>
              </a:ext>
            </a:extLst>
          </p:cNvPr>
          <p:cNvSpPr/>
          <p:nvPr/>
        </p:nvSpPr>
        <p:spPr>
          <a:xfrm>
            <a:off x="652041" y="1840375"/>
            <a:ext cx="10864769" cy="68290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D5A28B2-A429-DC88-D8F9-6BDAABCDF705}"/>
              </a:ext>
            </a:extLst>
          </p:cNvPr>
          <p:cNvSpPr/>
          <p:nvPr/>
        </p:nvSpPr>
        <p:spPr>
          <a:xfrm>
            <a:off x="652041" y="3272978"/>
            <a:ext cx="10864770" cy="89390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F8833D0C-CDDB-A185-6802-EDFC79F8A8D8}"/>
              </a:ext>
            </a:extLst>
          </p:cNvPr>
          <p:cNvSpPr/>
          <p:nvPr/>
        </p:nvSpPr>
        <p:spPr>
          <a:xfrm>
            <a:off x="652040" y="4664597"/>
            <a:ext cx="10841621" cy="36460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D83D9B55-F190-278B-4D9C-03045D918A68}"/>
              </a:ext>
            </a:extLst>
          </p:cNvPr>
          <p:cNvSpPr/>
          <p:nvPr/>
        </p:nvSpPr>
        <p:spPr>
          <a:xfrm>
            <a:off x="652040" y="5778897"/>
            <a:ext cx="10853195" cy="83296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224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6EB22-E244-7DDF-DD96-48A810E59C2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CF72681-5922-F6E8-A720-EC46A8080C62}"/>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6863916B-7133-FD0D-7058-3F644AD4E8E2}"/>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343123C8-E876-421F-2895-DE6745AC8797}"/>
              </a:ext>
            </a:extLst>
          </p:cNvPr>
          <p:cNvSpPr/>
          <p:nvPr/>
        </p:nvSpPr>
        <p:spPr>
          <a:xfrm>
            <a:off x="652041" y="1840374"/>
            <a:ext cx="10853194" cy="146998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EF99D2DB-3C3E-199E-CBFA-1E5D81C44110}"/>
              </a:ext>
            </a:extLst>
          </p:cNvPr>
          <p:cNvSpPr/>
          <p:nvPr/>
        </p:nvSpPr>
        <p:spPr>
          <a:xfrm>
            <a:off x="729204" y="4664597"/>
            <a:ext cx="10787605" cy="36460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B2CC1265-6F13-C2E5-442F-2E2A3AF6F2A4}"/>
              </a:ext>
            </a:extLst>
          </p:cNvPr>
          <p:cNvSpPr/>
          <p:nvPr/>
        </p:nvSpPr>
        <p:spPr>
          <a:xfrm>
            <a:off x="671332" y="4846898"/>
            <a:ext cx="10799179" cy="830247"/>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077E0313-15E1-52FF-B155-8DF6E710BE9C}"/>
              </a:ext>
            </a:extLst>
          </p:cNvPr>
          <p:cNvSpPr txBox="1"/>
          <p:nvPr/>
        </p:nvSpPr>
        <p:spPr>
          <a:xfrm>
            <a:off x="5869184" y="4250281"/>
            <a:ext cx="4821915"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285750" indent="-285750">
              <a:buFont typeface="Arial" panose="020B0604020202020204" pitchFamily="34" charset="0"/>
              <a:buChar char="•"/>
            </a:pPr>
            <a:r>
              <a:rPr lang="de-DE" b="1" i="1" dirty="0">
                <a:solidFill>
                  <a:schemeClr val="bg1"/>
                </a:solidFill>
              </a:rPr>
              <a:t>siehe Selbstlernkurs</a:t>
            </a:r>
          </a:p>
          <a:p>
            <a:pPr marL="285750" indent="-285750">
              <a:buFont typeface="Arial" panose="020B0604020202020204" pitchFamily="34" charset="0"/>
              <a:buChar char="•"/>
            </a:pPr>
            <a:r>
              <a:rPr lang="de-DE" b="1" i="1" dirty="0">
                <a:solidFill>
                  <a:schemeClr val="bg1"/>
                </a:solidFill>
              </a:rPr>
              <a:t>Überschneidung mit anderen Schularten</a:t>
            </a:r>
          </a:p>
        </p:txBody>
      </p:sp>
    </p:spTree>
    <p:extLst>
      <p:ext uri="{BB962C8B-B14F-4D97-AF65-F5344CB8AC3E}">
        <p14:creationId xmlns:p14="http://schemas.microsoft.com/office/powerpoint/2010/main" val="420993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8FCA8-5F50-7F62-D709-1F5AF6D8FDD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5344E3B-59BF-F161-3752-07633C2D9A2F}"/>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4C819017-9B67-64AF-6CC5-6536FDD0FA74}"/>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Tree>
    <p:extLst>
      <p:ext uri="{BB962C8B-B14F-4D97-AF65-F5344CB8AC3E}">
        <p14:creationId xmlns:p14="http://schemas.microsoft.com/office/powerpoint/2010/main" val="2257372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E1D896-FAD1-0E9D-91F7-2C4D05C1214C}"/>
              </a:ext>
            </a:extLst>
          </p:cNvPr>
          <p:cNvSpPr>
            <a:spLocks noGrp="1"/>
          </p:cNvSpPr>
          <p:nvPr>
            <p:ph type="title"/>
          </p:nvPr>
        </p:nvSpPr>
        <p:spPr/>
        <p:txBody>
          <a:bodyPr/>
          <a:lstStyle/>
          <a:p>
            <a:r>
              <a:rPr lang="de-DE" dirty="0"/>
              <a:t>Herausforderungen</a:t>
            </a:r>
          </a:p>
        </p:txBody>
      </p:sp>
      <p:sp>
        <p:nvSpPr>
          <p:cNvPr id="6" name="Textfeld 5">
            <a:extLst>
              <a:ext uri="{FF2B5EF4-FFF2-40B4-BE49-F238E27FC236}">
                <a16:creationId xmlns:a16="http://schemas.microsoft.com/office/drawing/2014/main" id="{150AA050-4032-AF77-1406-A3879C3B3628}"/>
              </a:ext>
            </a:extLst>
          </p:cNvPr>
          <p:cNvSpPr txBox="1"/>
          <p:nvPr/>
        </p:nvSpPr>
        <p:spPr>
          <a:xfrm rot="20294569">
            <a:off x="7044982" y="916417"/>
            <a:ext cx="3692357" cy="1323439"/>
          </a:xfrm>
          <a:prstGeom prst="rect">
            <a:avLst/>
          </a:prstGeom>
          <a:noFill/>
        </p:spPr>
        <p:txBody>
          <a:bodyPr wrap="square" rtlCol="0">
            <a:spAutoFit/>
          </a:bodyPr>
          <a:lstStyle/>
          <a:p>
            <a:pPr algn="ctr"/>
            <a:r>
              <a:rPr lang="de-DE" sz="2000" dirty="0">
                <a:solidFill>
                  <a:schemeClr val="bg1"/>
                </a:solidFill>
              </a:rPr>
              <a:t>Sprachmodelle stehen in kostenlosen Varianten (noch) nicht flächendeckend zur Verfügung</a:t>
            </a:r>
          </a:p>
        </p:txBody>
      </p:sp>
      <p:sp>
        <p:nvSpPr>
          <p:cNvPr id="7" name="Textfeld 6">
            <a:extLst>
              <a:ext uri="{FF2B5EF4-FFF2-40B4-BE49-F238E27FC236}">
                <a16:creationId xmlns:a16="http://schemas.microsoft.com/office/drawing/2014/main" id="{772B0981-10E6-EE2B-A936-075920891A76}"/>
              </a:ext>
            </a:extLst>
          </p:cNvPr>
          <p:cNvSpPr txBox="1"/>
          <p:nvPr/>
        </p:nvSpPr>
        <p:spPr>
          <a:xfrm>
            <a:off x="1392118" y="5000464"/>
            <a:ext cx="3523831" cy="1323439"/>
          </a:xfrm>
          <a:prstGeom prst="rect">
            <a:avLst/>
          </a:prstGeom>
          <a:noFill/>
        </p:spPr>
        <p:txBody>
          <a:bodyPr wrap="square" rtlCol="0">
            <a:spAutoFit/>
          </a:bodyPr>
          <a:lstStyle/>
          <a:p>
            <a:pPr algn="ctr"/>
            <a:r>
              <a:rPr lang="de-DE" sz="2000" dirty="0">
                <a:solidFill>
                  <a:schemeClr val="bg1"/>
                </a:solidFill>
              </a:rPr>
              <a:t>Im Allgemeinen sind Sprachmodelle über ein (Web-)Interface nur eingeschränkt nutz- und </a:t>
            </a:r>
            <a:r>
              <a:rPr lang="de-DE" sz="2000" dirty="0" err="1">
                <a:solidFill>
                  <a:schemeClr val="bg1"/>
                </a:solidFill>
              </a:rPr>
              <a:t>manupulierbar</a:t>
            </a:r>
            <a:r>
              <a:rPr lang="de-DE" sz="2000" dirty="0">
                <a:solidFill>
                  <a:schemeClr val="bg1"/>
                </a:solidFill>
              </a:rPr>
              <a:t>. </a:t>
            </a:r>
          </a:p>
        </p:txBody>
      </p:sp>
      <p:sp>
        <p:nvSpPr>
          <p:cNvPr id="9" name="Textfeld 8">
            <a:extLst>
              <a:ext uri="{FF2B5EF4-FFF2-40B4-BE49-F238E27FC236}">
                <a16:creationId xmlns:a16="http://schemas.microsoft.com/office/drawing/2014/main" id="{9F77B362-034C-E2F0-9B5D-89C7A1640BBC}"/>
              </a:ext>
            </a:extLst>
          </p:cNvPr>
          <p:cNvSpPr txBox="1"/>
          <p:nvPr/>
        </p:nvSpPr>
        <p:spPr>
          <a:xfrm rot="1080794">
            <a:off x="448885" y="2372991"/>
            <a:ext cx="2762620" cy="1015663"/>
          </a:xfrm>
          <a:prstGeom prst="rect">
            <a:avLst/>
          </a:prstGeom>
          <a:noFill/>
        </p:spPr>
        <p:txBody>
          <a:bodyPr wrap="square" rtlCol="0">
            <a:spAutoFit/>
          </a:bodyPr>
          <a:lstStyle/>
          <a:p>
            <a:pPr algn="ctr"/>
            <a:r>
              <a:rPr lang="de-DE" sz="2000" dirty="0">
                <a:solidFill>
                  <a:schemeClr val="bg1"/>
                </a:solidFill>
              </a:rPr>
              <a:t>Heterogene Systemvoraussetzungen an den Schulen</a:t>
            </a:r>
          </a:p>
        </p:txBody>
      </p:sp>
      <p:sp>
        <p:nvSpPr>
          <p:cNvPr id="10" name="Textfeld 9">
            <a:extLst>
              <a:ext uri="{FF2B5EF4-FFF2-40B4-BE49-F238E27FC236}">
                <a16:creationId xmlns:a16="http://schemas.microsoft.com/office/drawing/2014/main" id="{D4F61D26-D32A-5AC4-1EBD-E36586CFA480}"/>
              </a:ext>
            </a:extLst>
          </p:cNvPr>
          <p:cNvSpPr txBox="1"/>
          <p:nvPr/>
        </p:nvSpPr>
        <p:spPr>
          <a:xfrm>
            <a:off x="3047042" y="3439956"/>
            <a:ext cx="7768346" cy="1077218"/>
          </a:xfrm>
          <a:prstGeom prst="rect">
            <a:avLst/>
          </a:prstGeom>
          <a:noFill/>
          <a:ln w="38100">
            <a:solidFill>
              <a:srgbClr val="FF0000"/>
            </a:solidFill>
          </a:ln>
        </p:spPr>
        <p:txBody>
          <a:bodyPr wrap="square" rtlCol="0">
            <a:spAutoFit/>
          </a:bodyPr>
          <a:lstStyle/>
          <a:p>
            <a:r>
              <a:rPr lang="de-DE" sz="3200" b="1" dirty="0">
                <a:solidFill>
                  <a:schemeClr val="bg1"/>
                </a:solidFill>
              </a:rPr>
              <a:t>Der technische Fortschritt im Themenbereich Sprachmodelle ist immens.</a:t>
            </a:r>
          </a:p>
        </p:txBody>
      </p:sp>
      <p:sp>
        <p:nvSpPr>
          <p:cNvPr id="3" name="Textfeld 2">
            <a:extLst>
              <a:ext uri="{FF2B5EF4-FFF2-40B4-BE49-F238E27FC236}">
                <a16:creationId xmlns:a16="http://schemas.microsoft.com/office/drawing/2014/main" id="{C8791CAB-4759-124A-8316-17AC605AFDF0}"/>
              </a:ext>
            </a:extLst>
          </p:cNvPr>
          <p:cNvSpPr txBox="1"/>
          <p:nvPr/>
        </p:nvSpPr>
        <p:spPr>
          <a:xfrm rot="695210">
            <a:off x="8963756" y="5028777"/>
            <a:ext cx="2885813" cy="1015663"/>
          </a:xfrm>
          <a:prstGeom prst="rect">
            <a:avLst/>
          </a:prstGeom>
          <a:noFill/>
        </p:spPr>
        <p:txBody>
          <a:bodyPr wrap="square" rtlCol="0">
            <a:spAutoFit/>
          </a:bodyPr>
          <a:lstStyle/>
          <a:p>
            <a:pPr algn="ctr"/>
            <a:r>
              <a:rPr lang="de-DE" sz="2000" dirty="0">
                <a:solidFill>
                  <a:schemeClr val="bg1"/>
                </a:solidFill>
              </a:rPr>
              <a:t>auch an Zukunftstechnologien denken z.B. 3-D-Druck …</a:t>
            </a:r>
          </a:p>
        </p:txBody>
      </p:sp>
      <p:sp>
        <p:nvSpPr>
          <p:cNvPr id="4" name="Textfeld 3">
            <a:extLst>
              <a:ext uri="{FF2B5EF4-FFF2-40B4-BE49-F238E27FC236}">
                <a16:creationId xmlns:a16="http://schemas.microsoft.com/office/drawing/2014/main" id="{0E7F6131-D7B0-6A74-54E2-3E157C0A2C4D}"/>
              </a:ext>
            </a:extLst>
          </p:cNvPr>
          <p:cNvSpPr txBox="1"/>
          <p:nvPr/>
        </p:nvSpPr>
        <p:spPr>
          <a:xfrm>
            <a:off x="5351270" y="5074943"/>
            <a:ext cx="2627453" cy="923330"/>
          </a:xfrm>
          <a:prstGeom prst="rect">
            <a:avLst/>
          </a:prstGeom>
          <a:noFill/>
        </p:spPr>
        <p:txBody>
          <a:bodyPr wrap="square" rtlCol="0">
            <a:spAutoFit/>
          </a:bodyPr>
          <a:lstStyle/>
          <a:p>
            <a:r>
              <a:rPr lang="de-DE" b="1" dirty="0">
                <a:solidFill>
                  <a:srgbClr val="FF0000"/>
                </a:solidFill>
              </a:rPr>
              <a:t>In FOS 11 werden keine Programmierkenntnisse verlangt!</a:t>
            </a:r>
          </a:p>
        </p:txBody>
      </p:sp>
    </p:spTree>
    <p:extLst>
      <p:ext uri="{BB962C8B-B14F-4D97-AF65-F5344CB8AC3E}">
        <p14:creationId xmlns:p14="http://schemas.microsoft.com/office/powerpoint/2010/main" val="86923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2" nodeType="clickEffect">
                                  <p:stCondLst>
                                    <p:cond delay="0"/>
                                  </p:stCondLst>
                                  <p:childTnLst>
                                    <p:set>
                                      <p:cBhvr>
                                        <p:cTn id="40" dur="1" fill="hold">
                                          <p:stCondLst>
                                            <p:cond delay="0"/>
                                          </p:stCondLst>
                                        </p:cTn>
                                        <p:tgtEl>
                                          <p:spTgt spid="9"/>
                                        </p:tgtEl>
                                        <p:attrNameLst>
                                          <p:attrName>style.visibility</p:attrName>
                                        </p:attrNameLst>
                                      </p:cBhvr>
                                      <p:to>
                                        <p:strVal val="hidden"/>
                                      </p:to>
                                    </p:set>
                                  </p:childTnLst>
                                </p:cTn>
                              </p:par>
                              <p:par>
                                <p:cTn id="41" presetID="1" presetClass="exit" presetSubtype="0" fill="hold" grpId="2" nodeType="withEffect">
                                  <p:stCondLst>
                                    <p:cond delay="0"/>
                                  </p:stCondLst>
                                  <p:childTnLst>
                                    <p:set>
                                      <p:cBhvr>
                                        <p:cTn id="42" dur="1" fill="hold">
                                          <p:stCondLst>
                                            <p:cond delay="0"/>
                                          </p:stCondLst>
                                        </p:cTn>
                                        <p:tgtEl>
                                          <p:spTgt spid="7"/>
                                        </p:tgtEl>
                                        <p:attrNameLst>
                                          <p:attrName>style.visibility</p:attrName>
                                        </p:attrNameLst>
                                      </p:cBhvr>
                                      <p:to>
                                        <p:strVal val="hidden"/>
                                      </p:to>
                                    </p:set>
                                  </p:childTnLst>
                                </p:cTn>
                              </p:par>
                              <p:par>
                                <p:cTn id="43" presetID="1" presetClass="exit" presetSubtype="0" fill="hold" grpId="2" nodeType="withEffect">
                                  <p:stCondLst>
                                    <p:cond delay="0"/>
                                  </p:stCondLst>
                                  <p:childTnLst>
                                    <p:set>
                                      <p:cBhvr>
                                        <p:cTn id="44" dur="1" fill="hold">
                                          <p:stCondLst>
                                            <p:cond delay="0"/>
                                          </p:stCondLst>
                                        </p:cTn>
                                        <p:tgtEl>
                                          <p:spTgt spid="6"/>
                                        </p:tgtEl>
                                        <p:attrNameLst>
                                          <p:attrName>style.visibility</p:attrName>
                                        </p:attrNameLst>
                                      </p:cBhvr>
                                      <p:to>
                                        <p:strVal val="hidden"/>
                                      </p:to>
                                    </p:set>
                                  </p:childTnLst>
                                </p:cTn>
                              </p:par>
                              <p:par>
                                <p:cTn id="45" presetID="1" presetClass="exit" presetSubtype="0" fill="hold" grpId="2" nodeType="withEffect">
                                  <p:stCondLst>
                                    <p:cond delay="0"/>
                                  </p:stCondLst>
                                  <p:childTnLst>
                                    <p:set>
                                      <p:cBhvr>
                                        <p:cTn id="46" dur="1" fill="hold">
                                          <p:stCondLst>
                                            <p:cond delay="0"/>
                                          </p:stCondLst>
                                        </p:cTn>
                                        <p:tgtEl>
                                          <p:spTgt spid="3"/>
                                        </p:tgtEl>
                                        <p:attrNameLst>
                                          <p:attrName>style.visibility</p:attrName>
                                        </p:attrNameLst>
                                      </p:cBhvr>
                                      <p:to>
                                        <p:strVal val="hidden"/>
                                      </p:to>
                                    </p:set>
                                  </p:childTnLst>
                                </p:cTn>
                              </p:par>
                              <p:par>
                                <p:cTn id="47" presetID="1" presetClass="exit" presetSubtype="0" fill="hold" grpId="2" nodeType="withEffect">
                                  <p:stCondLst>
                                    <p:cond delay="0"/>
                                  </p:stCondLst>
                                  <p:childTnLst>
                                    <p:set>
                                      <p:cBhvr>
                                        <p:cTn id="48" dur="1" fill="hold">
                                          <p:stCondLst>
                                            <p:cond delay="0"/>
                                          </p:stCondLst>
                                        </p:cTn>
                                        <p:tgtEl>
                                          <p:spTgt spid="4"/>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7" grpId="0"/>
      <p:bldP spid="7" grpId="1"/>
      <p:bldP spid="7" grpId="2"/>
      <p:bldP spid="9" grpId="0"/>
      <p:bldP spid="9" grpId="1"/>
      <p:bldP spid="9" grpId="2"/>
      <p:bldP spid="10" grpId="0" animBg="1"/>
      <p:bldP spid="10" grpId="1" animBg="1"/>
      <p:bldP spid="3" grpId="0"/>
      <p:bldP spid="3" grpId="1"/>
      <p:bldP spid="3" grpId="2"/>
      <p:bldP spid="4" grpId="0"/>
      <p:bldP spid="4" grpId="1"/>
      <p:bldP spid="4" grpId="2"/>
    </p:bldLst>
  </p:timing>
</p:sld>
</file>

<file path=ppt/theme/theme1.xml><?xml version="1.0" encoding="utf-8"?>
<a:theme xmlns:a="http://schemas.openxmlformats.org/drawingml/2006/main" name="Benutzerdefiniert">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3_TF78853419_Win32" id="{73C4F1C6-D164-4434-8FDF-48F92F60FB31}" vid="{13AA8AF3-B505-4A9F-9557-DEA5A55D833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purl.org/dc/elements/1.1/"/>
    <ds:schemaRef ds:uri="http://purl.org/dc/terms/"/>
    <ds:schemaRef ds:uri="http://schemas.microsoft.com/office/2006/documentManagement/types"/>
    <ds:schemaRef ds:uri="http://schemas.microsoft.com/sharepoint/v3"/>
    <ds:schemaRef ds:uri="http://purl.org/dc/dcmitype/"/>
    <ds:schemaRef ds:uri="16c05727-aa75-4e4a-9b5f-8a80a1165891"/>
    <ds:schemaRef ds:uri="http://schemas.openxmlformats.org/package/2006/metadata/core-properties"/>
    <ds:schemaRef ds:uri="71af3243-3dd4-4a8d-8c0d-dd76da1f02a5"/>
    <ds:schemaRef ds:uri="http://schemas.microsoft.com/office/infopath/2007/PartnerControls"/>
    <ds:schemaRef ds:uri="230e9df3-be65-4c73-a93b-d1236ebd677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Geometrische Jahrespräsentation</Template>
  <TotalTime>0</TotalTime>
  <Words>1557</Words>
  <Application>Microsoft Office PowerPoint</Application>
  <PresentationFormat>Breitbild</PresentationFormat>
  <Paragraphs>234</Paragraphs>
  <Slides>28</Slides>
  <Notes>26</Notes>
  <HiddenSlides>2</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28</vt:i4>
      </vt:variant>
    </vt:vector>
  </HeadingPairs>
  <TitlesOfParts>
    <vt:vector size="34" baseType="lpstr">
      <vt:lpstr>Arial</vt:lpstr>
      <vt:lpstr>Calibri</vt:lpstr>
      <vt:lpstr>Franklin Gothic Book</vt:lpstr>
      <vt:lpstr>Franklin Gothic Demi</vt:lpstr>
      <vt:lpstr>Wingdings</vt:lpstr>
      <vt:lpstr>Benutzerdefiniert</vt:lpstr>
      <vt:lpstr>Umgang mit Sprachmodellen im Rahmen des Lehrplans zum Fach KIT (T) an der Beruflichen Oberschule</vt:lpstr>
      <vt:lpstr>Veranstaltungsprogramm</vt:lpstr>
      <vt:lpstr>Leitgedanken für neue Fächer</vt:lpstr>
      <vt:lpstr>PowerPoint-Präsentation</vt:lpstr>
      <vt:lpstr>Entwurf FOS 11</vt:lpstr>
      <vt:lpstr>Entwurf FOS 11</vt:lpstr>
      <vt:lpstr>Entwurf FOS 11</vt:lpstr>
      <vt:lpstr>Entwurf FOS 11</vt:lpstr>
      <vt:lpstr>Herausforderungen</vt:lpstr>
      <vt:lpstr>Begriffsbestimmung im Rahmen des Lehrplans</vt:lpstr>
      <vt:lpstr>Begriffsbestimmung im Rahmen des Lehrplans</vt:lpstr>
      <vt:lpstr>„Sprachmodell“ - zugrundeliegende Architekturen</vt:lpstr>
      <vt:lpstr>Folge</vt:lpstr>
      <vt:lpstr>PowerPoint-Präsentation</vt:lpstr>
      <vt:lpstr>Auslegung des Lehrplans zum Umgang mit Sprachmodellen</vt:lpstr>
      <vt:lpstr>Auslegung des Lehrplans zum Umgang mit Sprachmodellen</vt:lpstr>
      <vt:lpstr>Auslegung des Lehrplans zum Umgang mit Sprachmodellen</vt:lpstr>
      <vt:lpstr>Szenarien zum Umgang mit dem Lehrplan</vt:lpstr>
      <vt:lpstr>Materialien</vt:lpstr>
      <vt:lpstr>Materialien</vt:lpstr>
      <vt:lpstr>Materialien</vt:lpstr>
      <vt:lpstr>Gemeinsame Einführung Szenario A/B </vt:lpstr>
      <vt:lpstr>PowerPoint-Präsentation</vt:lpstr>
      <vt:lpstr>Mögliche Stundenverteilungen</vt:lpstr>
      <vt:lpstr>Verwendete technischen Systeme</vt:lpstr>
      <vt:lpstr>API-Keys erzeugen</vt:lpstr>
      <vt:lpstr>Austausch und Diskussion</vt:lpstr>
      <vt:lpstr>Vielen Dank für Ihre Teilnahme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Planungsstand des Lehrplans KIT – AR Technik</dc:title>
  <dc:creator>Christian.Zimmerer</dc:creator>
  <cp:lastModifiedBy>Oliver Bauer</cp:lastModifiedBy>
  <cp:revision>274</cp:revision>
  <cp:lastPrinted>2025-09-19T07:58:07Z</cp:lastPrinted>
  <dcterms:created xsi:type="dcterms:W3CDTF">2025-09-19T07:16:49Z</dcterms:created>
  <dcterms:modified xsi:type="dcterms:W3CDTF">2025-10-15T09:08:55Z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