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31"/>
  </p:notesMasterIdLst>
  <p:handoutMasterIdLst>
    <p:handoutMasterId r:id="rId32"/>
  </p:handoutMasterIdLst>
  <p:sldIdLst>
    <p:sldId id="473" r:id="rId2"/>
    <p:sldId id="536" r:id="rId3"/>
    <p:sldId id="537" r:id="rId4"/>
    <p:sldId id="560" r:id="rId5"/>
    <p:sldId id="547" r:id="rId6"/>
    <p:sldId id="542" r:id="rId7"/>
    <p:sldId id="548" r:id="rId8"/>
    <p:sldId id="549" r:id="rId9"/>
    <p:sldId id="551" r:id="rId10"/>
    <p:sldId id="552" r:id="rId11"/>
    <p:sldId id="553" r:id="rId12"/>
    <p:sldId id="541" r:id="rId13"/>
    <p:sldId id="538" r:id="rId14"/>
    <p:sldId id="543" r:id="rId15"/>
    <p:sldId id="554" r:id="rId16"/>
    <p:sldId id="555" r:id="rId17"/>
    <p:sldId id="556" r:id="rId18"/>
    <p:sldId id="558" r:id="rId19"/>
    <p:sldId id="557" r:id="rId20"/>
    <p:sldId id="539" r:id="rId21"/>
    <p:sldId id="544" r:id="rId22"/>
    <p:sldId id="563" r:id="rId23"/>
    <p:sldId id="545" r:id="rId24"/>
    <p:sldId id="546" r:id="rId25"/>
    <p:sldId id="565" r:id="rId26"/>
    <p:sldId id="564" r:id="rId27"/>
    <p:sldId id="566" r:id="rId28"/>
    <p:sldId id="567" r:id="rId29"/>
    <p:sldId id="568" r:id="rId30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9E02"/>
    <a:srgbClr val="F06510"/>
    <a:srgbClr val="E2D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5" autoAdjust="0"/>
    <p:restoredTop sz="96327"/>
  </p:normalViewPr>
  <p:slideViewPr>
    <p:cSldViewPr snapToGrid="0" snapToObjects="1">
      <p:cViewPr varScale="1">
        <p:scale>
          <a:sx n="44" d="100"/>
          <a:sy n="44" d="100"/>
        </p:scale>
        <p:origin x="653" y="53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200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raLigh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0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10.svg"/><Relationship Id="rId21" Type="http://schemas.openxmlformats.org/officeDocument/2006/relationships/image" Target="../media/image24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9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717063-5078-295D-BF79-6D5CEC4ADBE2}"/>
              </a:ext>
            </a:extLst>
          </p:cNvPr>
          <p:cNvSpPr/>
          <p:nvPr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0E0E0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126D7B-9102-E21E-2B99-B9688181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406822" cy="8728054"/>
          </a:xfrm>
        </p:spPr>
        <p:txBody>
          <a:bodyPr/>
          <a:lstStyle/>
          <a:p>
            <a:pPr>
              <a:lnSpc>
                <a:spcPts val="17000"/>
              </a:lnSpc>
            </a:pPr>
            <a:r>
              <a:rPr lang="en-US" sz="9000" dirty="0"/>
              <a:t>Introduction to</a:t>
            </a:r>
            <a:r>
              <a:rPr lang="en-US" sz="12000" dirty="0"/>
              <a:t> </a:t>
            </a:r>
            <a:br>
              <a:rPr lang="en-US" sz="12000" dirty="0"/>
            </a:br>
            <a:r>
              <a:rPr lang="en-US" sz="15000" b="1" dirty="0"/>
              <a:t>Natural Language Interfaces</a:t>
            </a:r>
            <a:r>
              <a:rPr lang="en-US" sz="1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83903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Natural language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777-A291-F170-7B71-8AF931799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08107" y="1041542"/>
            <a:ext cx="4953000" cy="5145087"/>
          </a:xfrm>
          <a:solidFill>
            <a:srgbClr val="E2DCFE">
              <a:alpha val="2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Interaction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96F7-A3CC-9FAA-87E3-B1D00C553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46440" y="1041542"/>
            <a:ext cx="4953000" cy="5145087"/>
          </a:xfrm>
          <a:solidFill>
            <a:srgbClr val="E5F6FF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Language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68FB-46DF-3533-7290-A853C52E3D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72956" y="1041542"/>
            <a:ext cx="4959350" cy="5145087"/>
          </a:xfrm>
          <a:solidFill>
            <a:schemeClr val="accent4">
              <a:lumMod val="75000"/>
              <a:alpha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Format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E6985C-EB53-477F-C447-43EC446B58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4593" y="6674740"/>
            <a:ext cx="4953000" cy="4953000"/>
          </a:xfrm>
          <a:solidFill>
            <a:srgbClr val="6FDC8C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Direction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912E3E-7E76-DF64-46B9-3AA9C258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78226" y="6674740"/>
            <a:ext cx="4953000" cy="4953000"/>
          </a:xfrm>
          <a:solidFill>
            <a:srgbClr val="FCF4D6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Control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Graphic 11" descr="Speedometer Low outline">
            <a:extLst>
              <a:ext uri="{FF2B5EF4-FFF2-40B4-BE49-F238E27FC236}">
                <a16:creationId xmlns:a16="http://schemas.microsoft.com/office/drawing/2014/main" id="{F3F295F0-55B1-698D-EBA6-832C9E9B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589" y="3318922"/>
            <a:ext cx="1618736" cy="1618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52B56-F78B-5694-4687-3D4090D4FCA9}"/>
              </a:ext>
            </a:extLst>
          </p:cNvPr>
          <p:cNvSpPr txBox="1"/>
          <p:nvPr/>
        </p:nvSpPr>
        <p:spPr>
          <a:xfrm>
            <a:off x="13964108" y="2496532"/>
            <a:ext cx="2117659" cy="51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Sublanguage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35C42-BBF8-1957-4577-1EB2BF55D092}"/>
              </a:ext>
            </a:extLst>
          </p:cNvPr>
          <p:cNvSpPr txBox="1"/>
          <p:nvPr/>
        </p:nvSpPr>
        <p:spPr>
          <a:xfrm>
            <a:off x="12879517" y="3153131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Controlled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A6475-932E-15D3-CC89-748A8D001F23}"/>
              </a:ext>
            </a:extLst>
          </p:cNvPr>
          <p:cNvSpPr txBox="1"/>
          <p:nvPr/>
        </p:nvSpPr>
        <p:spPr>
          <a:xfrm>
            <a:off x="15549556" y="3153844"/>
            <a:ext cx="1628538" cy="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Restricted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2C0D-6C0E-3D92-AD02-4783736EF9E7}"/>
              </a:ext>
            </a:extLst>
          </p:cNvPr>
          <p:cNvSpPr txBox="1"/>
          <p:nvPr/>
        </p:nvSpPr>
        <p:spPr>
          <a:xfrm>
            <a:off x="8356971" y="2422853"/>
            <a:ext cx="1940839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With software or hardware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E6A9591-0737-7AF0-15D7-EC6B1067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092" y="4128290"/>
            <a:ext cx="1589171" cy="1589171"/>
          </a:xfrm>
          <a:prstGeom prst="rect">
            <a:avLst/>
          </a:prstGeom>
        </p:spPr>
      </p:pic>
      <p:pic>
        <p:nvPicPr>
          <p:cNvPr id="22" name="Graphic 21" descr="Robot Hand outline">
            <a:extLst>
              <a:ext uri="{FF2B5EF4-FFF2-40B4-BE49-F238E27FC236}">
                <a16:creationId xmlns:a16="http://schemas.microsoft.com/office/drawing/2014/main" id="{58F46675-A171-FA53-9322-6FF37403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726" y="3928135"/>
            <a:ext cx="1982898" cy="19828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F29C13-DE1D-F9B6-0DDD-7A54BEE84032}"/>
              </a:ext>
            </a:extLst>
          </p:cNvPr>
          <p:cNvSpPr txBox="1"/>
          <p:nvPr/>
        </p:nvSpPr>
        <p:spPr>
          <a:xfrm>
            <a:off x="18649220" y="2310317"/>
            <a:ext cx="3042884" cy="351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Audio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Text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Tab-complete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Menu select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Node assembly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Sign language</a:t>
            </a:r>
          </a:p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Body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6E17D-AB26-FE7B-446C-BBC9E4926517}"/>
              </a:ext>
            </a:extLst>
          </p:cNvPr>
          <p:cNvSpPr txBox="1"/>
          <p:nvPr/>
        </p:nvSpPr>
        <p:spPr>
          <a:xfrm>
            <a:off x="1503783" y="8050434"/>
            <a:ext cx="1407935" cy="860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Input only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89CAD-C7C4-A6CA-5291-95AA9DB10132}"/>
              </a:ext>
            </a:extLst>
          </p:cNvPr>
          <p:cNvSpPr txBox="1"/>
          <p:nvPr/>
        </p:nvSpPr>
        <p:spPr>
          <a:xfrm>
            <a:off x="4357456" y="8032725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Output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4536C-05C7-CE22-ADF0-305FB3E5111F}"/>
              </a:ext>
            </a:extLst>
          </p:cNvPr>
          <p:cNvSpPr txBox="1"/>
          <p:nvPr/>
        </p:nvSpPr>
        <p:spPr>
          <a:xfrm>
            <a:off x="2876050" y="9969117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Dialog</a:t>
            </a:r>
          </a:p>
        </p:txBody>
      </p:sp>
      <p:pic>
        <p:nvPicPr>
          <p:cNvPr id="31" name="Graphic 30" descr="Receiver outline">
            <a:extLst>
              <a:ext uri="{FF2B5EF4-FFF2-40B4-BE49-F238E27FC236}">
                <a16:creationId xmlns:a16="http://schemas.microsoft.com/office/drawing/2014/main" id="{C358FAD9-CD13-E274-E22B-741F45A13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95841" y="2591539"/>
            <a:ext cx="914400" cy="914400"/>
          </a:xfrm>
          <a:prstGeom prst="rect">
            <a:avLst/>
          </a:prstGeom>
        </p:spPr>
      </p:pic>
      <p:pic>
        <p:nvPicPr>
          <p:cNvPr id="33" name="Graphic 32" descr="Keyboard outline">
            <a:extLst>
              <a:ext uri="{FF2B5EF4-FFF2-40B4-BE49-F238E27FC236}">
                <a16:creationId xmlns:a16="http://schemas.microsoft.com/office/drawing/2014/main" id="{CD143926-1EB6-4763-E63B-95984BDBE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35644" y="1408455"/>
            <a:ext cx="1224693" cy="1224693"/>
          </a:xfrm>
          <a:prstGeom prst="rect">
            <a:avLst/>
          </a:prstGeom>
        </p:spPr>
      </p:pic>
      <p:pic>
        <p:nvPicPr>
          <p:cNvPr id="35" name="Graphic 34" descr="Volume outline">
            <a:extLst>
              <a:ext uri="{FF2B5EF4-FFF2-40B4-BE49-F238E27FC236}">
                <a16:creationId xmlns:a16="http://schemas.microsoft.com/office/drawing/2014/main" id="{233B727F-0EC5-F667-56CE-ED59411AB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92104" y="5068440"/>
            <a:ext cx="914400" cy="914400"/>
          </a:xfrm>
          <a:prstGeom prst="rect">
            <a:avLst/>
          </a:prstGeom>
        </p:spPr>
      </p:pic>
      <p:pic>
        <p:nvPicPr>
          <p:cNvPr id="37" name="Graphic 36" descr="Web cam outline">
            <a:extLst>
              <a:ext uri="{FF2B5EF4-FFF2-40B4-BE49-F238E27FC236}">
                <a16:creationId xmlns:a16="http://schemas.microsoft.com/office/drawing/2014/main" id="{F7D582C6-B252-D1F1-A5EB-B88BAD8349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45937" y="3493401"/>
            <a:ext cx="914400" cy="914400"/>
          </a:xfrm>
          <a:prstGeom prst="rect">
            <a:avLst/>
          </a:prstGeom>
        </p:spPr>
      </p:pic>
      <p:pic>
        <p:nvPicPr>
          <p:cNvPr id="39" name="Graphic 38" descr="Mouse outline">
            <a:extLst>
              <a:ext uri="{FF2B5EF4-FFF2-40B4-BE49-F238E27FC236}">
                <a16:creationId xmlns:a16="http://schemas.microsoft.com/office/drawing/2014/main" id="{A546AA01-C213-1766-EF01-6ED7EF6BDF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749077">
            <a:off x="22184051" y="4053067"/>
            <a:ext cx="914400" cy="914400"/>
          </a:xfrm>
          <a:prstGeom prst="rect">
            <a:avLst/>
          </a:prstGeom>
        </p:spPr>
      </p:pic>
      <p:pic>
        <p:nvPicPr>
          <p:cNvPr id="41" name="Graphic 40" descr="Chat outline">
            <a:extLst>
              <a:ext uri="{FF2B5EF4-FFF2-40B4-BE49-F238E27FC236}">
                <a16:creationId xmlns:a16="http://schemas.microsoft.com/office/drawing/2014/main" id="{0582FD49-9E11-A44D-AC34-69FEB703FF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26429" y="8402930"/>
            <a:ext cx="1759216" cy="17592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AF521FF-1F73-A9FA-6766-EE60CD460211}"/>
              </a:ext>
            </a:extLst>
          </p:cNvPr>
          <p:cNvSpPr txBox="1"/>
          <p:nvPr/>
        </p:nvSpPr>
        <p:spPr>
          <a:xfrm>
            <a:off x="7715315" y="8033340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User initiated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6D5C9-53F4-A953-3D0F-649093BEBFB9}"/>
              </a:ext>
            </a:extLst>
          </p:cNvPr>
          <p:cNvSpPr txBox="1"/>
          <p:nvPr/>
        </p:nvSpPr>
        <p:spPr>
          <a:xfrm>
            <a:off x="9513890" y="8007457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Agent initiated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AC185E-A543-E943-AE24-C9E9CAE8DD0D}"/>
              </a:ext>
            </a:extLst>
          </p:cNvPr>
          <p:cNvSpPr txBox="1"/>
          <p:nvPr/>
        </p:nvSpPr>
        <p:spPr>
          <a:xfrm>
            <a:off x="8647412" y="10284571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Share control</a:t>
            </a:r>
          </a:p>
        </p:txBody>
      </p:sp>
      <p:pic>
        <p:nvPicPr>
          <p:cNvPr id="46" name="Graphic 45" descr="Right pointing backhand index outline">
            <a:extLst>
              <a:ext uri="{FF2B5EF4-FFF2-40B4-BE49-F238E27FC236}">
                <a16:creationId xmlns:a16="http://schemas.microsoft.com/office/drawing/2014/main" id="{9BDB1799-40AA-DA86-58E8-B5326C465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384789">
            <a:off x="8241495" y="9023227"/>
            <a:ext cx="1128424" cy="1128424"/>
          </a:xfrm>
          <a:prstGeom prst="rect">
            <a:avLst/>
          </a:prstGeom>
        </p:spPr>
      </p:pic>
      <p:pic>
        <p:nvPicPr>
          <p:cNvPr id="48" name="Graphic 47" descr="Cursor outline">
            <a:extLst>
              <a:ext uri="{FF2B5EF4-FFF2-40B4-BE49-F238E27FC236}">
                <a16:creationId xmlns:a16="http://schemas.microsoft.com/office/drawing/2014/main" id="{E8C7F442-DF7D-50CF-0599-5C7CF7BFDF3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44136" y="8950275"/>
            <a:ext cx="1278286" cy="1278286"/>
          </a:xfrm>
          <a:prstGeom prst="rect">
            <a:avLst/>
          </a:prstGeom>
        </p:spPr>
      </p:pic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B8413B1C-7D5D-F930-968F-019FDFCD7B1B}"/>
              </a:ext>
            </a:extLst>
          </p:cNvPr>
          <p:cNvSpPr txBox="1">
            <a:spLocks/>
          </p:cNvSpPr>
          <p:nvPr/>
        </p:nvSpPr>
        <p:spPr>
          <a:xfrm>
            <a:off x="12526010" y="6674740"/>
            <a:ext cx="4953000" cy="4953000"/>
          </a:xfrm>
          <a:prstGeom prst="rect">
            <a:avLst/>
          </a:prstGeom>
          <a:solidFill>
            <a:srgbClr val="FE9E02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60000" tIns="360000" rIns="360000" bIns="36000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1pPr>
            <a:lvl2pPr marL="256032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2pPr>
            <a:lvl3pPr marL="512064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3pPr>
            <a:lvl4pPr marL="768096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CA" sz="3200" b="1" kern="0" dirty="0">
                <a:latin typeface="IBM Plex Sans SmBld" panose="020B0703050203000203" pitchFamily="34" charset="0"/>
              </a:rPr>
              <a:t>Timing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96B834-58E0-4248-9420-BEC0C5E721D3}"/>
              </a:ext>
            </a:extLst>
          </p:cNvPr>
          <p:cNvSpPr txBox="1"/>
          <p:nvPr/>
        </p:nvSpPr>
        <p:spPr>
          <a:xfrm>
            <a:off x="13669882" y="8030827"/>
            <a:ext cx="2547663" cy="62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Synchronous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0493C2-E707-29DC-2CAE-B5EA4AE5E835}"/>
              </a:ext>
            </a:extLst>
          </p:cNvPr>
          <p:cNvSpPr txBox="1"/>
          <p:nvPr/>
        </p:nvSpPr>
        <p:spPr>
          <a:xfrm>
            <a:off x="13663085" y="10547439"/>
            <a:ext cx="2547663" cy="62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Asynchronous</a:t>
            </a:r>
          </a:p>
        </p:txBody>
      </p:sp>
      <p:pic>
        <p:nvPicPr>
          <p:cNvPr id="55" name="Graphic 54" descr="Alarm clock outline">
            <a:extLst>
              <a:ext uri="{FF2B5EF4-FFF2-40B4-BE49-F238E27FC236}">
                <a16:creationId xmlns:a16="http://schemas.microsoft.com/office/drawing/2014/main" id="{59F3C420-3086-19F8-3A11-C06793C6C00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084915" y="8670418"/>
            <a:ext cx="1703166" cy="170316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D6CC413-3A4F-3EBB-1ECE-B4CEBC32FCD6}"/>
              </a:ext>
            </a:extLst>
          </p:cNvPr>
          <p:cNvSpPr txBox="1"/>
          <p:nvPr/>
        </p:nvSpPr>
        <p:spPr>
          <a:xfrm>
            <a:off x="1967476" y="105940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Single 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DB41C6-CD42-4843-6E48-A22DB44565FF}"/>
              </a:ext>
            </a:extLst>
          </p:cNvPr>
          <p:cNvSpPr txBox="1"/>
          <p:nvPr/>
        </p:nvSpPr>
        <p:spPr>
          <a:xfrm>
            <a:off x="4066531" y="106607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Multi-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A592C-17D3-37FA-F681-B3A1902A14F6}"/>
              </a:ext>
            </a:extLst>
          </p:cNvPr>
          <p:cNvSpPr txBox="1"/>
          <p:nvPr/>
        </p:nvSpPr>
        <p:spPr>
          <a:xfrm>
            <a:off x="13001956" y="4916216"/>
            <a:ext cx="1392874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Natural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6365F-5AF3-CEB9-8E7F-BD1BAD356BAA}"/>
              </a:ext>
            </a:extLst>
          </p:cNvPr>
          <p:cNvSpPr txBox="1"/>
          <p:nvPr/>
        </p:nvSpPr>
        <p:spPr>
          <a:xfrm>
            <a:off x="15549556" y="4950948"/>
            <a:ext cx="1666646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Structured, commands</a:t>
            </a:r>
          </a:p>
        </p:txBody>
      </p:sp>
    </p:spTree>
    <p:extLst>
      <p:ext uri="{BB962C8B-B14F-4D97-AF65-F5344CB8AC3E}">
        <p14:creationId xmlns:p14="http://schemas.microsoft.com/office/powerpoint/2010/main" val="34299258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Natural language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777-A291-F170-7B71-8AF931799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08107" y="1041542"/>
            <a:ext cx="4953000" cy="5145087"/>
          </a:xfrm>
          <a:solidFill>
            <a:srgbClr val="E2DCFE">
              <a:alpha val="2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Interaction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96F7-A3CC-9FAA-87E3-B1D00C553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46440" y="1041542"/>
            <a:ext cx="4953000" cy="5145087"/>
          </a:xfrm>
          <a:solidFill>
            <a:srgbClr val="E5F6FF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Language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68FB-46DF-3533-7290-A853C52E3D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72956" y="1041542"/>
            <a:ext cx="4959350" cy="5145087"/>
          </a:xfrm>
          <a:solidFill>
            <a:schemeClr val="accent4">
              <a:lumMod val="75000"/>
              <a:alpha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Format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E6985C-EB53-477F-C447-43EC446B58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4593" y="6674740"/>
            <a:ext cx="4953000" cy="4953000"/>
          </a:xfrm>
          <a:solidFill>
            <a:srgbClr val="6FDC8C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Direction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912E3E-7E76-DF64-46B9-3AA9C258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78226" y="6674740"/>
            <a:ext cx="4953000" cy="4953000"/>
          </a:xfrm>
          <a:solidFill>
            <a:srgbClr val="FCF4D6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Control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95CA681-8C53-101E-01C1-BD3585D45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172955" y="6674740"/>
            <a:ext cx="4953000" cy="4953000"/>
          </a:xfrm>
          <a:solidFill>
            <a:srgbClr val="FFF0F7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Purpose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2" name="Graphic 11" descr="Speedometer Low outline">
            <a:extLst>
              <a:ext uri="{FF2B5EF4-FFF2-40B4-BE49-F238E27FC236}">
                <a16:creationId xmlns:a16="http://schemas.microsoft.com/office/drawing/2014/main" id="{F3F295F0-55B1-698D-EBA6-832C9E9B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589" y="3318922"/>
            <a:ext cx="1618736" cy="1618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52B56-F78B-5694-4687-3D4090D4FCA9}"/>
              </a:ext>
            </a:extLst>
          </p:cNvPr>
          <p:cNvSpPr txBox="1"/>
          <p:nvPr/>
        </p:nvSpPr>
        <p:spPr>
          <a:xfrm>
            <a:off x="13964108" y="2496532"/>
            <a:ext cx="2117659" cy="51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Sublanguage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35C42-BBF8-1957-4577-1EB2BF55D092}"/>
              </a:ext>
            </a:extLst>
          </p:cNvPr>
          <p:cNvSpPr txBox="1"/>
          <p:nvPr/>
        </p:nvSpPr>
        <p:spPr>
          <a:xfrm>
            <a:off x="12879517" y="3153131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Controlled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A6475-932E-15D3-CC89-748A8D001F23}"/>
              </a:ext>
            </a:extLst>
          </p:cNvPr>
          <p:cNvSpPr txBox="1"/>
          <p:nvPr/>
        </p:nvSpPr>
        <p:spPr>
          <a:xfrm>
            <a:off x="15549556" y="3153844"/>
            <a:ext cx="1628538" cy="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Restricted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2C0D-6C0E-3D92-AD02-4783736EF9E7}"/>
              </a:ext>
            </a:extLst>
          </p:cNvPr>
          <p:cNvSpPr txBox="1"/>
          <p:nvPr/>
        </p:nvSpPr>
        <p:spPr>
          <a:xfrm>
            <a:off x="8356971" y="2422853"/>
            <a:ext cx="1940839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With software or hardware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E6A9591-0737-7AF0-15D7-EC6B1067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092" y="4128290"/>
            <a:ext cx="1589171" cy="1589171"/>
          </a:xfrm>
          <a:prstGeom prst="rect">
            <a:avLst/>
          </a:prstGeom>
        </p:spPr>
      </p:pic>
      <p:pic>
        <p:nvPicPr>
          <p:cNvPr id="22" name="Graphic 21" descr="Robot Hand outline">
            <a:extLst>
              <a:ext uri="{FF2B5EF4-FFF2-40B4-BE49-F238E27FC236}">
                <a16:creationId xmlns:a16="http://schemas.microsoft.com/office/drawing/2014/main" id="{58F46675-A171-FA53-9322-6FF37403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726" y="3928135"/>
            <a:ext cx="1982898" cy="19828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F29C13-DE1D-F9B6-0DDD-7A54BEE84032}"/>
              </a:ext>
            </a:extLst>
          </p:cNvPr>
          <p:cNvSpPr txBox="1"/>
          <p:nvPr/>
        </p:nvSpPr>
        <p:spPr>
          <a:xfrm>
            <a:off x="18649220" y="2310317"/>
            <a:ext cx="3042884" cy="351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Audio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Text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Tab-complete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Menu select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Node assembly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Sign language</a:t>
            </a:r>
          </a:p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Body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6E17D-AB26-FE7B-446C-BBC9E4926517}"/>
              </a:ext>
            </a:extLst>
          </p:cNvPr>
          <p:cNvSpPr txBox="1"/>
          <p:nvPr/>
        </p:nvSpPr>
        <p:spPr>
          <a:xfrm>
            <a:off x="1503783" y="8050434"/>
            <a:ext cx="1407935" cy="860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Input only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89CAD-C7C4-A6CA-5291-95AA9DB10132}"/>
              </a:ext>
            </a:extLst>
          </p:cNvPr>
          <p:cNvSpPr txBox="1"/>
          <p:nvPr/>
        </p:nvSpPr>
        <p:spPr>
          <a:xfrm>
            <a:off x="4357456" y="8032725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Output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4536C-05C7-CE22-ADF0-305FB3E5111F}"/>
              </a:ext>
            </a:extLst>
          </p:cNvPr>
          <p:cNvSpPr txBox="1"/>
          <p:nvPr/>
        </p:nvSpPr>
        <p:spPr>
          <a:xfrm>
            <a:off x="2876050" y="9969117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Dialog</a:t>
            </a:r>
          </a:p>
        </p:txBody>
      </p:sp>
      <p:pic>
        <p:nvPicPr>
          <p:cNvPr id="31" name="Graphic 30" descr="Receiver outline">
            <a:extLst>
              <a:ext uri="{FF2B5EF4-FFF2-40B4-BE49-F238E27FC236}">
                <a16:creationId xmlns:a16="http://schemas.microsoft.com/office/drawing/2014/main" id="{C358FAD9-CD13-E274-E22B-741F45A13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95841" y="2591539"/>
            <a:ext cx="914400" cy="914400"/>
          </a:xfrm>
          <a:prstGeom prst="rect">
            <a:avLst/>
          </a:prstGeom>
        </p:spPr>
      </p:pic>
      <p:pic>
        <p:nvPicPr>
          <p:cNvPr id="33" name="Graphic 32" descr="Keyboard outline">
            <a:extLst>
              <a:ext uri="{FF2B5EF4-FFF2-40B4-BE49-F238E27FC236}">
                <a16:creationId xmlns:a16="http://schemas.microsoft.com/office/drawing/2014/main" id="{CD143926-1EB6-4763-E63B-95984BDBE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35644" y="1408455"/>
            <a:ext cx="1224693" cy="1224693"/>
          </a:xfrm>
          <a:prstGeom prst="rect">
            <a:avLst/>
          </a:prstGeom>
        </p:spPr>
      </p:pic>
      <p:pic>
        <p:nvPicPr>
          <p:cNvPr id="35" name="Graphic 34" descr="Volume outline">
            <a:extLst>
              <a:ext uri="{FF2B5EF4-FFF2-40B4-BE49-F238E27FC236}">
                <a16:creationId xmlns:a16="http://schemas.microsoft.com/office/drawing/2014/main" id="{233B727F-0EC5-F667-56CE-ED59411AB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92104" y="5068440"/>
            <a:ext cx="914400" cy="914400"/>
          </a:xfrm>
          <a:prstGeom prst="rect">
            <a:avLst/>
          </a:prstGeom>
        </p:spPr>
      </p:pic>
      <p:pic>
        <p:nvPicPr>
          <p:cNvPr id="37" name="Graphic 36" descr="Web cam outline">
            <a:extLst>
              <a:ext uri="{FF2B5EF4-FFF2-40B4-BE49-F238E27FC236}">
                <a16:creationId xmlns:a16="http://schemas.microsoft.com/office/drawing/2014/main" id="{F7D582C6-B252-D1F1-A5EB-B88BAD8349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45937" y="3493401"/>
            <a:ext cx="914400" cy="914400"/>
          </a:xfrm>
          <a:prstGeom prst="rect">
            <a:avLst/>
          </a:prstGeom>
        </p:spPr>
      </p:pic>
      <p:pic>
        <p:nvPicPr>
          <p:cNvPr id="39" name="Graphic 38" descr="Mouse outline">
            <a:extLst>
              <a:ext uri="{FF2B5EF4-FFF2-40B4-BE49-F238E27FC236}">
                <a16:creationId xmlns:a16="http://schemas.microsoft.com/office/drawing/2014/main" id="{A546AA01-C213-1766-EF01-6ED7EF6BDF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749077">
            <a:off x="22184051" y="4053067"/>
            <a:ext cx="914400" cy="914400"/>
          </a:xfrm>
          <a:prstGeom prst="rect">
            <a:avLst/>
          </a:prstGeom>
        </p:spPr>
      </p:pic>
      <p:pic>
        <p:nvPicPr>
          <p:cNvPr id="41" name="Graphic 40" descr="Chat outline">
            <a:extLst>
              <a:ext uri="{FF2B5EF4-FFF2-40B4-BE49-F238E27FC236}">
                <a16:creationId xmlns:a16="http://schemas.microsoft.com/office/drawing/2014/main" id="{0582FD49-9E11-A44D-AC34-69FEB703FF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26429" y="8402930"/>
            <a:ext cx="1759216" cy="17592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AF521FF-1F73-A9FA-6766-EE60CD460211}"/>
              </a:ext>
            </a:extLst>
          </p:cNvPr>
          <p:cNvSpPr txBox="1"/>
          <p:nvPr/>
        </p:nvSpPr>
        <p:spPr>
          <a:xfrm>
            <a:off x="7715315" y="8033340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User initiated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6D5C9-53F4-A953-3D0F-649093BEBFB9}"/>
              </a:ext>
            </a:extLst>
          </p:cNvPr>
          <p:cNvSpPr txBox="1"/>
          <p:nvPr/>
        </p:nvSpPr>
        <p:spPr>
          <a:xfrm>
            <a:off x="9513890" y="8007457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Agent initiated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AC185E-A543-E943-AE24-C9E9CAE8DD0D}"/>
              </a:ext>
            </a:extLst>
          </p:cNvPr>
          <p:cNvSpPr txBox="1"/>
          <p:nvPr/>
        </p:nvSpPr>
        <p:spPr>
          <a:xfrm>
            <a:off x="8647412" y="10284571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Share control</a:t>
            </a:r>
          </a:p>
        </p:txBody>
      </p:sp>
      <p:pic>
        <p:nvPicPr>
          <p:cNvPr id="46" name="Graphic 45" descr="Right pointing backhand index outline">
            <a:extLst>
              <a:ext uri="{FF2B5EF4-FFF2-40B4-BE49-F238E27FC236}">
                <a16:creationId xmlns:a16="http://schemas.microsoft.com/office/drawing/2014/main" id="{9BDB1799-40AA-DA86-58E8-B5326C465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384789">
            <a:off x="8241495" y="9023227"/>
            <a:ext cx="1128424" cy="1128424"/>
          </a:xfrm>
          <a:prstGeom prst="rect">
            <a:avLst/>
          </a:prstGeom>
        </p:spPr>
      </p:pic>
      <p:pic>
        <p:nvPicPr>
          <p:cNvPr id="48" name="Graphic 47" descr="Cursor outline">
            <a:extLst>
              <a:ext uri="{FF2B5EF4-FFF2-40B4-BE49-F238E27FC236}">
                <a16:creationId xmlns:a16="http://schemas.microsoft.com/office/drawing/2014/main" id="{E8C7F442-DF7D-50CF-0599-5C7CF7BFDF3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44136" y="8950275"/>
            <a:ext cx="1278286" cy="127828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41BFF88-708D-DD78-37E5-9766E7765B01}"/>
              </a:ext>
            </a:extLst>
          </p:cNvPr>
          <p:cNvSpPr txBox="1"/>
          <p:nvPr/>
        </p:nvSpPr>
        <p:spPr>
          <a:xfrm>
            <a:off x="18742652" y="7823606"/>
            <a:ext cx="3353371" cy="351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Command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Instruct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Direct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Guide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Explain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Explore</a:t>
            </a:r>
          </a:p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Answer questions</a:t>
            </a:r>
          </a:p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Entertain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B8413B1C-7D5D-F930-968F-019FDFCD7B1B}"/>
              </a:ext>
            </a:extLst>
          </p:cNvPr>
          <p:cNvSpPr txBox="1">
            <a:spLocks/>
          </p:cNvSpPr>
          <p:nvPr/>
        </p:nvSpPr>
        <p:spPr>
          <a:xfrm>
            <a:off x="12526010" y="6674740"/>
            <a:ext cx="4953000" cy="4953000"/>
          </a:xfrm>
          <a:prstGeom prst="rect">
            <a:avLst/>
          </a:prstGeom>
          <a:solidFill>
            <a:srgbClr val="FE9E02">
              <a:alpha val="20000"/>
            </a:srgbClr>
          </a:solidFill>
          <a:ln w="12700">
            <a:solidFill>
              <a:schemeClr val="bg1">
                <a:lumMod val="50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60000" tIns="360000" rIns="360000" bIns="36000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1pPr>
            <a:lvl2pPr marL="256032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2pPr>
            <a:lvl3pPr marL="512064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3pPr>
            <a:lvl4pPr marL="768096" marR="0" indent="-256032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2800" b="0" i="0" u="none" strike="noStrike" cap="none" spc="0" baseline="0">
                <a:solidFill>
                  <a:schemeClr val="tx1"/>
                </a:solidFill>
                <a:uFillTx/>
                <a:latin typeface="IBM Plex Sans Light" panose="020B0403050203000203" pitchFamily="34" charset="0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CA" sz="3200" b="1" kern="0" dirty="0">
                <a:latin typeface="IBM Plex Sans SmBld" panose="020B0703050203000203" pitchFamily="34" charset="0"/>
              </a:rPr>
              <a:t>Timing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96B834-58E0-4248-9420-BEC0C5E721D3}"/>
              </a:ext>
            </a:extLst>
          </p:cNvPr>
          <p:cNvSpPr txBox="1"/>
          <p:nvPr/>
        </p:nvSpPr>
        <p:spPr>
          <a:xfrm>
            <a:off x="13669882" y="8030827"/>
            <a:ext cx="2547663" cy="62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Synchronous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0493C2-E707-29DC-2CAE-B5EA4AE5E835}"/>
              </a:ext>
            </a:extLst>
          </p:cNvPr>
          <p:cNvSpPr txBox="1"/>
          <p:nvPr/>
        </p:nvSpPr>
        <p:spPr>
          <a:xfrm>
            <a:off x="13663085" y="10547439"/>
            <a:ext cx="2547663" cy="626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Asynchronous</a:t>
            </a:r>
          </a:p>
        </p:txBody>
      </p:sp>
      <p:pic>
        <p:nvPicPr>
          <p:cNvPr id="55" name="Graphic 54" descr="Alarm clock outline">
            <a:extLst>
              <a:ext uri="{FF2B5EF4-FFF2-40B4-BE49-F238E27FC236}">
                <a16:creationId xmlns:a16="http://schemas.microsoft.com/office/drawing/2014/main" id="{59F3C420-3086-19F8-3A11-C06793C6C00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084915" y="8670418"/>
            <a:ext cx="1703166" cy="170316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D6CC413-3A4F-3EBB-1ECE-B4CEBC32FCD6}"/>
              </a:ext>
            </a:extLst>
          </p:cNvPr>
          <p:cNvSpPr txBox="1"/>
          <p:nvPr/>
        </p:nvSpPr>
        <p:spPr>
          <a:xfrm>
            <a:off x="1967476" y="105940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Single 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DB41C6-CD42-4843-6E48-A22DB44565FF}"/>
              </a:ext>
            </a:extLst>
          </p:cNvPr>
          <p:cNvSpPr txBox="1"/>
          <p:nvPr/>
        </p:nvSpPr>
        <p:spPr>
          <a:xfrm>
            <a:off x="4066531" y="106607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Multi- turn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4EE36-831B-F931-8869-F98A3DEE58E6}"/>
              </a:ext>
            </a:extLst>
          </p:cNvPr>
          <p:cNvSpPr txBox="1"/>
          <p:nvPr/>
        </p:nvSpPr>
        <p:spPr>
          <a:xfrm>
            <a:off x="13001956" y="4916216"/>
            <a:ext cx="1392874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Natural language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69009-618B-9D87-DA93-FB8A4A788F4B}"/>
              </a:ext>
            </a:extLst>
          </p:cNvPr>
          <p:cNvSpPr txBox="1"/>
          <p:nvPr/>
        </p:nvSpPr>
        <p:spPr>
          <a:xfrm>
            <a:off x="15549556" y="4950948"/>
            <a:ext cx="1666646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Structured, commands</a:t>
            </a:r>
          </a:p>
        </p:txBody>
      </p:sp>
    </p:spTree>
    <p:extLst>
      <p:ext uri="{BB962C8B-B14F-4D97-AF65-F5344CB8AC3E}">
        <p14:creationId xmlns:p14="http://schemas.microsoft.com/office/powerpoint/2010/main" val="34433378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90904-3A28-B98A-45A4-746C68377FF0}"/>
              </a:ext>
            </a:extLst>
          </p:cNvPr>
          <p:cNvSpPr/>
          <p:nvPr/>
        </p:nvSpPr>
        <p:spPr bwMode="auto">
          <a:xfrm>
            <a:off x="15626820" y="5295014"/>
            <a:ext cx="4284921" cy="808074"/>
          </a:xfrm>
          <a:prstGeom prst="rect">
            <a:avLst/>
          </a:prstGeom>
          <a:solidFill>
            <a:srgbClr val="FFF0F7">
              <a:alpha val="60000"/>
            </a:srgbClr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CB2AA-AA22-DA41-4432-3878E98608D1}"/>
              </a:ext>
            </a:extLst>
          </p:cNvPr>
          <p:cNvSpPr/>
          <p:nvPr/>
        </p:nvSpPr>
        <p:spPr bwMode="auto">
          <a:xfrm>
            <a:off x="3641697" y="9849293"/>
            <a:ext cx="5632932" cy="808074"/>
          </a:xfrm>
          <a:prstGeom prst="rect">
            <a:avLst/>
          </a:prstGeom>
          <a:solidFill>
            <a:srgbClr val="FE9E02">
              <a:alpha val="20000"/>
            </a:srgbClr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69B05-3D97-C2E4-1C78-4D764367710F}"/>
              </a:ext>
            </a:extLst>
          </p:cNvPr>
          <p:cNvSpPr/>
          <p:nvPr/>
        </p:nvSpPr>
        <p:spPr bwMode="auto">
          <a:xfrm>
            <a:off x="10363206" y="7592322"/>
            <a:ext cx="8604063" cy="808074"/>
          </a:xfrm>
          <a:prstGeom prst="rect">
            <a:avLst/>
          </a:prstGeom>
          <a:solidFill>
            <a:srgbClr val="FCF4D6">
              <a:alpha val="50000"/>
            </a:srgbClr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8EFB3-2451-0150-9F64-77B2E3D1ADC3}"/>
              </a:ext>
            </a:extLst>
          </p:cNvPr>
          <p:cNvSpPr/>
          <p:nvPr/>
        </p:nvSpPr>
        <p:spPr bwMode="auto">
          <a:xfrm>
            <a:off x="10118101" y="8706788"/>
            <a:ext cx="10280820" cy="808074"/>
          </a:xfrm>
          <a:prstGeom prst="rect">
            <a:avLst/>
          </a:prstGeom>
          <a:solidFill>
            <a:srgbClr val="6FDC8C">
              <a:alpha val="15000"/>
            </a:srgbClr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30346-0FF6-8BFC-EF8D-F65A69BDD225}"/>
              </a:ext>
            </a:extLst>
          </p:cNvPr>
          <p:cNvSpPr/>
          <p:nvPr/>
        </p:nvSpPr>
        <p:spPr bwMode="auto">
          <a:xfrm>
            <a:off x="10245523" y="6463161"/>
            <a:ext cx="5769540" cy="808074"/>
          </a:xfrm>
          <a:prstGeom prst="rect">
            <a:avLst/>
          </a:prstGeom>
          <a:solidFill>
            <a:srgbClr val="E5F6FF">
              <a:alpha val="60000"/>
            </a:srgbClr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27B5E8-597A-BF36-BB41-6F45631AC526}"/>
              </a:ext>
            </a:extLst>
          </p:cNvPr>
          <p:cNvSpPr/>
          <p:nvPr/>
        </p:nvSpPr>
        <p:spPr bwMode="auto">
          <a:xfrm>
            <a:off x="3641697" y="6444167"/>
            <a:ext cx="6152707" cy="808074"/>
          </a:xfrm>
          <a:prstGeom prst="rect">
            <a:avLst/>
          </a:prstGeom>
          <a:solidFill>
            <a:srgbClr val="E2DCFE">
              <a:alpha val="30000"/>
            </a:srgbClr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C5C83-C7E7-269E-0CDC-0D59F7F36D53}"/>
              </a:ext>
            </a:extLst>
          </p:cNvPr>
          <p:cNvSpPr/>
          <p:nvPr/>
        </p:nvSpPr>
        <p:spPr bwMode="auto">
          <a:xfrm>
            <a:off x="16267612" y="6463161"/>
            <a:ext cx="5495108" cy="808074"/>
          </a:xfrm>
          <a:prstGeom prst="rect">
            <a:avLst/>
          </a:prstGeom>
          <a:solidFill>
            <a:schemeClr val="accent4">
              <a:lumMod val="75000"/>
              <a:alpha val="10000"/>
            </a:schemeClr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8560" y="5007176"/>
            <a:ext cx="18479589" cy="6786439"/>
          </a:xfrm>
        </p:spPr>
        <p:txBody>
          <a:bodyPr/>
          <a:lstStyle/>
          <a:p>
            <a:pPr>
              <a:lnSpc>
                <a:spcPts val="9000"/>
              </a:lnSpc>
            </a:pPr>
            <a:r>
              <a:rPr lang="en-CA" sz="4400" dirty="0"/>
              <a:t>A natural language (NL) interface enables a user to achieve a goal by interacting with systems -  using natural languag</a:t>
            </a:r>
            <a:r>
              <a:rPr lang="en-CA" sz="4400" spc="300" dirty="0"/>
              <a:t>e, i</a:t>
            </a:r>
            <a:r>
              <a:rPr lang="en-CA" sz="4400" dirty="0"/>
              <a:t>n a variety of format</a:t>
            </a:r>
            <a:r>
              <a:rPr lang="en-CA" sz="4400" spc="300" dirty="0"/>
              <a:t>s.</a:t>
            </a:r>
            <a:r>
              <a:rPr lang="en-CA" sz="4400" dirty="0"/>
              <a:t>  An NL interaction might b</a:t>
            </a:r>
            <a:r>
              <a:rPr lang="en-CA" sz="4400" spc="300" dirty="0"/>
              <a:t>e i</a:t>
            </a:r>
            <a:r>
              <a:rPr lang="en-CA" sz="4400" dirty="0"/>
              <a:t>nitiated by the user or the syste</a:t>
            </a:r>
            <a:r>
              <a:rPr lang="en-CA" sz="4400" spc="300" dirty="0"/>
              <a:t>m;</a:t>
            </a:r>
            <a:r>
              <a:rPr lang="en-CA" sz="4400" dirty="0"/>
              <a:t> and the interaction can flow like a conversation or be simple input or outpu</a:t>
            </a:r>
            <a:r>
              <a:rPr lang="en-CA" sz="4400" spc="300" dirty="0"/>
              <a:t>t,</a:t>
            </a:r>
            <a:r>
              <a:rPr lang="en-CA" sz="4400" dirty="0"/>
              <a:t> </a:t>
            </a:r>
            <a:br>
              <a:rPr lang="en-CA" sz="4400" dirty="0"/>
            </a:br>
            <a:r>
              <a:rPr lang="en-CA" sz="4400" dirty="0"/>
              <a:t>in real time or delaye</a:t>
            </a:r>
            <a:r>
              <a:rPr lang="en-CA" sz="4400" spc="300" dirty="0"/>
              <a:t>d.</a:t>
            </a:r>
          </a:p>
          <a:p>
            <a:pPr>
              <a:lnSpc>
                <a:spcPts val="9000"/>
              </a:lnSpc>
            </a:pPr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10000" dirty="0"/>
              <a:t>1. Definition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511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10000" dirty="0"/>
              <a:t>2.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>
              <a:lnSpc>
                <a:spcPts val="9000"/>
              </a:lnSpc>
            </a:pPr>
            <a:r>
              <a:rPr lang="en-CA" dirty="0"/>
              <a:t>Why natural language interfaces?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64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Why</a:t>
            </a:r>
            <a:br>
              <a:rPr lang="en-CA" sz="8000" dirty="0"/>
            </a:br>
            <a:r>
              <a:rPr lang="en-CA" sz="8000" dirty="0"/>
              <a:t>Natural language interface?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5B526548-8A4C-E5EB-D9C3-81E07FED6094}"/>
              </a:ext>
            </a:extLst>
          </p:cNvPr>
          <p:cNvSpPr/>
          <p:nvPr/>
        </p:nvSpPr>
        <p:spPr bwMode="auto">
          <a:xfrm rot="7093182">
            <a:off x="9981687" y="1164193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46C6DA-8398-D4AD-46B8-3F197B68D94B}"/>
              </a:ext>
            </a:extLst>
          </p:cNvPr>
          <p:cNvSpPr txBox="1"/>
          <p:nvPr/>
        </p:nvSpPr>
        <p:spPr>
          <a:xfrm>
            <a:off x="17744960" y="6105485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Voice is easier</a:t>
            </a:r>
          </a:p>
        </p:txBody>
      </p:sp>
    </p:spTree>
    <p:extLst>
      <p:ext uri="{BB962C8B-B14F-4D97-AF65-F5344CB8AC3E}">
        <p14:creationId xmlns:p14="http://schemas.microsoft.com/office/powerpoint/2010/main" val="100904651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Why</a:t>
            </a:r>
            <a:br>
              <a:rPr lang="en-CA" sz="8000" dirty="0"/>
            </a:br>
            <a:r>
              <a:rPr lang="en-CA" sz="8000" dirty="0"/>
              <a:t>Natural language interface?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AABD33BA-B629-5D8C-B9F5-B9FA97E5A72C}"/>
              </a:ext>
            </a:extLst>
          </p:cNvPr>
          <p:cNvSpPr/>
          <p:nvPr/>
        </p:nvSpPr>
        <p:spPr bwMode="auto">
          <a:xfrm rot="10800000">
            <a:off x="9894708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5B526548-8A4C-E5EB-D9C3-81E07FED6094}"/>
              </a:ext>
            </a:extLst>
          </p:cNvPr>
          <p:cNvSpPr/>
          <p:nvPr/>
        </p:nvSpPr>
        <p:spPr bwMode="auto">
          <a:xfrm rot="7093182">
            <a:off x="9981687" y="1164193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46C6DA-8398-D4AD-46B8-3F197B68D94B}"/>
              </a:ext>
            </a:extLst>
          </p:cNvPr>
          <p:cNvSpPr txBox="1"/>
          <p:nvPr/>
        </p:nvSpPr>
        <p:spPr>
          <a:xfrm>
            <a:off x="17744960" y="6105485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Voice is easier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CB4-74F1-C5D2-AF69-FA08C15EBB1D}"/>
              </a:ext>
            </a:extLst>
          </p:cNvPr>
          <p:cNvSpPr txBox="1"/>
          <p:nvPr/>
        </p:nvSpPr>
        <p:spPr>
          <a:xfrm>
            <a:off x="15751919" y="9410006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Hands-free</a:t>
            </a:r>
          </a:p>
        </p:txBody>
      </p:sp>
    </p:spTree>
    <p:extLst>
      <p:ext uri="{BB962C8B-B14F-4D97-AF65-F5344CB8AC3E}">
        <p14:creationId xmlns:p14="http://schemas.microsoft.com/office/powerpoint/2010/main" val="150925515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Why</a:t>
            </a:r>
            <a:br>
              <a:rPr lang="en-CA" sz="8000" dirty="0"/>
            </a:br>
            <a:r>
              <a:rPr lang="en-CA" sz="8000" dirty="0"/>
              <a:t>Natural language interface?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1" name="Partial Circle 60">
            <a:extLst>
              <a:ext uri="{FF2B5EF4-FFF2-40B4-BE49-F238E27FC236}">
                <a16:creationId xmlns:a16="http://schemas.microsoft.com/office/drawing/2014/main" id="{6B975DB7-FA23-AC81-4705-65AC92043C66}"/>
              </a:ext>
            </a:extLst>
          </p:cNvPr>
          <p:cNvSpPr/>
          <p:nvPr/>
        </p:nvSpPr>
        <p:spPr bwMode="auto">
          <a:xfrm rot="14322339">
            <a:off x="9537403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AABD33BA-B629-5D8C-B9F5-B9FA97E5A72C}"/>
              </a:ext>
            </a:extLst>
          </p:cNvPr>
          <p:cNvSpPr/>
          <p:nvPr/>
        </p:nvSpPr>
        <p:spPr bwMode="auto">
          <a:xfrm rot="10800000">
            <a:off x="9894708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5B526548-8A4C-E5EB-D9C3-81E07FED6094}"/>
              </a:ext>
            </a:extLst>
          </p:cNvPr>
          <p:cNvSpPr/>
          <p:nvPr/>
        </p:nvSpPr>
        <p:spPr bwMode="auto">
          <a:xfrm rot="7093182">
            <a:off x="9981687" y="1164193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46C6DA-8398-D4AD-46B8-3F197B68D94B}"/>
              </a:ext>
            </a:extLst>
          </p:cNvPr>
          <p:cNvSpPr txBox="1"/>
          <p:nvPr/>
        </p:nvSpPr>
        <p:spPr>
          <a:xfrm>
            <a:off x="17744960" y="6105485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Voice is easier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CB4-74F1-C5D2-AF69-FA08C15EBB1D}"/>
              </a:ext>
            </a:extLst>
          </p:cNvPr>
          <p:cNvSpPr txBox="1"/>
          <p:nvPr/>
        </p:nvSpPr>
        <p:spPr>
          <a:xfrm>
            <a:off x="15751919" y="9410006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Hands-free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191C1-E138-EA8C-6BDD-90E2B8DF6CDD}"/>
              </a:ext>
            </a:extLst>
          </p:cNvPr>
          <p:cNvSpPr txBox="1"/>
          <p:nvPr/>
        </p:nvSpPr>
        <p:spPr>
          <a:xfrm>
            <a:off x="12285990" y="9424888"/>
            <a:ext cx="2489914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Eyes-free</a:t>
            </a:r>
          </a:p>
        </p:txBody>
      </p:sp>
    </p:spTree>
    <p:extLst>
      <p:ext uri="{BB962C8B-B14F-4D97-AF65-F5344CB8AC3E}">
        <p14:creationId xmlns:p14="http://schemas.microsoft.com/office/powerpoint/2010/main" val="25959060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Why</a:t>
            </a:r>
            <a:br>
              <a:rPr lang="en-CA" sz="8000" dirty="0"/>
            </a:br>
            <a:r>
              <a:rPr lang="en-CA" sz="8000" dirty="0"/>
              <a:t>Natural language interface?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790EE85D-6E86-2092-4F3E-0B4F49699796}"/>
              </a:ext>
            </a:extLst>
          </p:cNvPr>
          <p:cNvSpPr/>
          <p:nvPr/>
        </p:nvSpPr>
        <p:spPr bwMode="auto">
          <a:xfrm rot="18015106">
            <a:off x="9444593" y="1164194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1" name="Partial Circle 60">
            <a:extLst>
              <a:ext uri="{FF2B5EF4-FFF2-40B4-BE49-F238E27FC236}">
                <a16:creationId xmlns:a16="http://schemas.microsoft.com/office/drawing/2014/main" id="{6B975DB7-FA23-AC81-4705-65AC92043C66}"/>
              </a:ext>
            </a:extLst>
          </p:cNvPr>
          <p:cNvSpPr/>
          <p:nvPr/>
        </p:nvSpPr>
        <p:spPr bwMode="auto">
          <a:xfrm rot="14322339">
            <a:off x="9537403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AABD33BA-B629-5D8C-B9F5-B9FA97E5A72C}"/>
              </a:ext>
            </a:extLst>
          </p:cNvPr>
          <p:cNvSpPr/>
          <p:nvPr/>
        </p:nvSpPr>
        <p:spPr bwMode="auto">
          <a:xfrm rot="10800000">
            <a:off x="9894708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5B526548-8A4C-E5EB-D9C3-81E07FED6094}"/>
              </a:ext>
            </a:extLst>
          </p:cNvPr>
          <p:cNvSpPr/>
          <p:nvPr/>
        </p:nvSpPr>
        <p:spPr bwMode="auto">
          <a:xfrm rot="7093182">
            <a:off x="9981687" y="1164193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7D6194-0C98-978D-473C-44D521FAA334}"/>
              </a:ext>
            </a:extLst>
          </p:cNvPr>
          <p:cNvSpPr txBox="1"/>
          <p:nvPr/>
        </p:nvSpPr>
        <p:spPr>
          <a:xfrm>
            <a:off x="9894708" y="6039292"/>
            <a:ext cx="3193971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Unfamiliar domain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46C6DA-8398-D4AD-46B8-3F197B68D94B}"/>
              </a:ext>
            </a:extLst>
          </p:cNvPr>
          <p:cNvSpPr txBox="1"/>
          <p:nvPr/>
        </p:nvSpPr>
        <p:spPr>
          <a:xfrm>
            <a:off x="17744960" y="6105485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Voice is easier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CB4-74F1-C5D2-AF69-FA08C15EBB1D}"/>
              </a:ext>
            </a:extLst>
          </p:cNvPr>
          <p:cNvSpPr txBox="1"/>
          <p:nvPr/>
        </p:nvSpPr>
        <p:spPr>
          <a:xfrm>
            <a:off x="15751919" y="9410006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Hands-free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191C1-E138-EA8C-6BDD-90E2B8DF6CDD}"/>
              </a:ext>
            </a:extLst>
          </p:cNvPr>
          <p:cNvSpPr txBox="1"/>
          <p:nvPr/>
        </p:nvSpPr>
        <p:spPr>
          <a:xfrm>
            <a:off x="12285990" y="9424888"/>
            <a:ext cx="2489914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Eyes-free</a:t>
            </a:r>
          </a:p>
        </p:txBody>
      </p:sp>
    </p:spTree>
    <p:extLst>
      <p:ext uri="{BB962C8B-B14F-4D97-AF65-F5344CB8AC3E}">
        <p14:creationId xmlns:p14="http://schemas.microsoft.com/office/powerpoint/2010/main" val="265009919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Why</a:t>
            </a:r>
            <a:br>
              <a:rPr lang="en-CA" sz="8000" dirty="0"/>
            </a:br>
            <a:r>
              <a:rPr lang="en-CA" sz="8000" dirty="0"/>
              <a:t>Natural language interface?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790EE85D-6E86-2092-4F3E-0B4F49699796}"/>
              </a:ext>
            </a:extLst>
          </p:cNvPr>
          <p:cNvSpPr/>
          <p:nvPr/>
        </p:nvSpPr>
        <p:spPr bwMode="auto">
          <a:xfrm rot="18015106">
            <a:off x="9444593" y="1164194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1" name="Partial Circle 60">
            <a:extLst>
              <a:ext uri="{FF2B5EF4-FFF2-40B4-BE49-F238E27FC236}">
                <a16:creationId xmlns:a16="http://schemas.microsoft.com/office/drawing/2014/main" id="{6B975DB7-FA23-AC81-4705-65AC92043C66}"/>
              </a:ext>
            </a:extLst>
          </p:cNvPr>
          <p:cNvSpPr/>
          <p:nvPr/>
        </p:nvSpPr>
        <p:spPr bwMode="auto">
          <a:xfrm rot="14322339">
            <a:off x="9537403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AABD33BA-B629-5D8C-B9F5-B9FA97E5A72C}"/>
              </a:ext>
            </a:extLst>
          </p:cNvPr>
          <p:cNvSpPr/>
          <p:nvPr/>
        </p:nvSpPr>
        <p:spPr bwMode="auto">
          <a:xfrm rot="10800000">
            <a:off x="9894708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5B526548-8A4C-E5EB-D9C3-81E07FED6094}"/>
              </a:ext>
            </a:extLst>
          </p:cNvPr>
          <p:cNvSpPr/>
          <p:nvPr/>
        </p:nvSpPr>
        <p:spPr bwMode="auto">
          <a:xfrm rot="7093182">
            <a:off x="9981687" y="1164193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CC2F786E-C402-8807-6EDB-FB0315341A14}"/>
              </a:ext>
            </a:extLst>
          </p:cNvPr>
          <p:cNvSpPr/>
          <p:nvPr/>
        </p:nvSpPr>
        <p:spPr bwMode="auto">
          <a:xfrm rot="3452195">
            <a:off x="9894707" y="889242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49576A-380F-1E57-ED66-928B6A67EE5D}"/>
              </a:ext>
            </a:extLst>
          </p:cNvPr>
          <p:cNvSpPr txBox="1"/>
          <p:nvPr/>
        </p:nvSpPr>
        <p:spPr>
          <a:xfrm>
            <a:off x="15962679" y="2735107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GUI is confusing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7D6194-0C98-978D-473C-44D521FAA334}"/>
              </a:ext>
            </a:extLst>
          </p:cNvPr>
          <p:cNvSpPr txBox="1"/>
          <p:nvPr/>
        </p:nvSpPr>
        <p:spPr>
          <a:xfrm>
            <a:off x="9894708" y="6039292"/>
            <a:ext cx="3193971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Unfamiliar domain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46C6DA-8398-D4AD-46B8-3F197B68D94B}"/>
              </a:ext>
            </a:extLst>
          </p:cNvPr>
          <p:cNvSpPr txBox="1"/>
          <p:nvPr/>
        </p:nvSpPr>
        <p:spPr>
          <a:xfrm>
            <a:off x="17744960" y="6105485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Voice is easier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CB4-74F1-C5D2-AF69-FA08C15EBB1D}"/>
              </a:ext>
            </a:extLst>
          </p:cNvPr>
          <p:cNvSpPr txBox="1"/>
          <p:nvPr/>
        </p:nvSpPr>
        <p:spPr>
          <a:xfrm>
            <a:off x="15751919" y="9410006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Hands-free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191C1-E138-EA8C-6BDD-90E2B8DF6CDD}"/>
              </a:ext>
            </a:extLst>
          </p:cNvPr>
          <p:cNvSpPr txBox="1"/>
          <p:nvPr/>
        </p:nvSpPr>
        <p:spPr>
          <a:xfrm>
            <a:off x="12285990" y="9424888"/>
            <a:ext cx="2489914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Eyes-free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1580888-7CE8-D8D7-B715-8329788515AF}"/>
              </a:ext>
            </a:extLst>
          </p:cNvPr>
          <p:cNvGrpSpPr/>
          <p:nvPr/>
        </p:nvGrpSpPr>
        <p:grpSpPr>
          <a:xfrm>
            <a:off x="18640048" y="1250959"/>
            <a:ext cx="2107204" cy="2107204"/>
            <a:chOff x="18586623" y="988368"/>
            <a:chExt cx="2107204" cy="2107204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90C835B-1DBF-6BC0-4475-96FAE247F559}"/>
                </a:ext>
              </a:extLst>
            </p:cNvPr>
            <p:cNvSpPr/>
            <p:nvPr/>
          </p:nvSpPr>
          <p:spPr bwMode="auto">
            <a:xfrm>
              <a:off x="18847165" y="1380482"/>
              <a:ext cx="1586120" cy="1396700"/>
            </a:xfrm>
            <a:prstGeom prst="triangl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IBM Plex Sans Light"/>
                <a:buNone/>
                <a:tabLst/>
              </a:pPr>
              <a:endPara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pic>
          <p:nvPicPr>
            <p:cNvPr id="79" name="Graphic 78" descr="Warning with solid fill">
              <a:extLst>
                <a:ext uri="{FF2B5EF4-FFF2-40B4-BE49-F238E27FC236}">
                  <a16:creationId xmlns:a16="http://schemas.microsoft.com/office/drawing/2014/main" id="{ABB1BB39-D54B-5084-85C4-45B1684CC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86623" y="988368"/>
              <a:ext cx="2107204" cy="2107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064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Why</a:t>
            </a:r>
            <a:br>
              <a:rPr lang="en-CA" sz="8000" dirty="0"/>
            </a:br>
            <a:r>
              <a:rPr lang="en-CA" sz="8000" dirty="0"/>
              <a:t>Natural language interface?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4" name="Partial Circle 53">
            <a:extLst>
              <a:ext uri="{FF2B5EF4-FFF2-40B4-BE49-F238E27FC236}">
                <a16:creationId xmlns:a16="http://schemas.microsoft.com/office/drawing/2014/main" id="{31D387F9-9D74-D48A-A3DC-FFA1A525F74E}"/>
              </a:ext>
            </a:extLst>
          </p:cNvPr>
          <p:cNvSpPr/>
          <p:nvPr/>
        </p:nvSpPr>
        <p:spPr bwMode="auto">
          <a:xfrm>
            <a:off x="9537403" y="889242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790EE85D-6E86-2092-4F3E-0B4F49699796}"/>
              </a:ext>
            </a:extLst>
          </p:cNvPr>
          <p:cNvSpPr/>
          <p:nvPr/>
        </p:nvSpPr>
        <p:spPr bwMode="auto">
          <a:xfrm rot="18015106">
            <a:off x="9444593" y="1164194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1" name="Partial Circle 60">
            <a:extLst>
              <a:ext uri="{FF2B5EF4-FFF2-40B4-BE49-F238E27FC236}">
                <a16:creationId xmlns:a16="http://schemas.microsoft.com/office/drawing/2014/main" id="{6B975DB7-FA23-AC81-4705-65AC92043C66}"/>
              </a:ext>
            </a:extLst>
          </p:cNvPr>
          <p:cNvSpPr/>
          <p:nvPr/>
        </p:nvSpPr>
        <p:spPr bwMode="auto">
          <a:xfrm rot="14322339">
            <a:off x="9537403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2" name="Partial Circle 61">
            <a:extLst>
              <a:ext uri="{FF2B5EF4-FFF2-40B4-BE49-F238E27FC236}">
                <a16:creationId xmlns:a16="http://schemas.microsoft.com/office/drawing/2014/main" id="{AABD33BA-B629-5D8C-B9F5-B9FA97E5A72C}"/>
              </a:ext>
            </a:extLst>
          </p:cNvPr>
          <p:cNvSpPr/>
          <p:nvPr/>
        </p:nvSpPr>
        <p:spPr bwMode="auto">
          <a:xfrm rot="10800000">
            <a:off x="9894708" y="1376059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5B526548-8A4C-E5EB-D9C3-81E07FED6094}"/>
              </a:ext>
            </a:extLst>
          </p:cNvPr>
          <p:cNvSpPr/>
          <p:nvPr/>
        </p:nvSpPr>
        <p:spPr bwMode="auto">
          <a:xfrm rot="7093182">
            <a:off x="9981687" y="1164193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4" name="Partial Circle 63">
            <a:extLst>
              <a:ext uri="{FF2B5EF4-FFF2-40B4-BE49-F238E27FC236}">
                <a16:creationId xmlns:a16="http://schemas.microsoft.com/office/drawing/2014/main" id="{CC2F786E-C402-8807-6EDB-FB0315341A14}"/>
              </a:ext>
            </a:extLst>
          </p:cNvPr>
          <p:cNvSpPr/>
          <p:nvPr/>
        </p:nvSpPr>
        <p:spPr bwMode="auto">
          <a:xfrm rot="3452195">
            <a:off x="9894707" y="889242"/>
            <a:ext cx="11520000" cy="11520000"/>
          </a:xfrm>
          <a:prstGeom prst="pie">
            <a:avLst>
              <a:gd name="adj1" fmla="val 12790136"/>
              <a:gd name="adj2" fmla="val 16200000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8AB597-7D8B-248F-90E5-75FD236ADB43}"/>
              </a:ext>
            </a:extLst>
          </p:cNvPr>
          <p:cNvSpPr txBox="1"/>
          <p:nvPr/>
        </p:nvSpPr>
        <p:spPr>
          <a:xfrm>
            <a:off x="12837541" y="2735106"/>
            <a:ext cx="2200905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SQL is hard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349576A-380F-1E57-ED66-928B6A67EE5D}"/>
              </a:ext>
            </a:extLst>
          </p:cNvPr>
          <p:cNvSpPr txBox="1"/>
          <p:nvPr/>
        </p:nvSpPr>
        <p:spPr>
          <a:xfrm>
            <a:off x="15962679" y="2735107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GUI is confusing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7D6194-0C98-978D-473C-44D521FAA334}"/>
              </a:ext>
            </a:extLst>
          </p:cNvPr>
          <p:cNvSpPr txBox="1"/>
          <p:nvPr/>
        </p:nvSpPr>
        <p:spPr>
          <a:xfrm>
            <a:off x="9894708" y="6039292"/>
            <a:ext cx="3193971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Unfamiliar domain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A46C6DA-8398-D4AD-46B8-3F197B68D94B}"/>
              </a:ext>
            </a:extLst>
          </p:cNvPr>
          <p:cNvSpPr txBox="1"/>
          <p:nvPr/>
        </p:nvSpPr>
        <p:spPr>
          <a:xfrm>
            <a:off x="17744960" y="6105485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Voice is easier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6BCB4-74F1-C5D2-AF69-FA08C15EBB1D}"/>
              </a:ext>
            </a:extLst>
          </p:cNvPr>
          <p:cNvSpPr txBox="1"/>
          <p:nvPr/>
        </p:nvSpPr>
        <p:spPr>
          <a:xfrm>
            <a:off x="15751919" y="9410006"/>
            <a:ext cx="3002292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Hands-free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7191C1-E138-EA8C-6BDD-90E2B8DF6CDD}"/>
              </a:ext>
            </a:extLst>
          </p:cNvPr>
          <p:cNvSpPr txBox="1"/>
          <p:nvPr/>
        </p:nvSpPr>
        <p:spPr>
          <a:xfrm>
            <a:off x="12285990" y="9424888"/>
            <a:ext cx="2489914" cy="1637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5000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Eyes-free</a:t>
            </a:r>
          </a:p>
        </p:txBody>
      </p:sp>
      <p:pic>
        <p:nvPicPr>
          <p:cNvPr id="78" name="Graphic 77" descr="Warning with solid fill">
            <a:extLst>
              <a:ext uri="{FF2B5EF4-FFF2-40B4-BE49-F238E27FC236}">
                <a16:creationId xmlns:a16="http://schemas.microsoft.com/office/drawing/2014/main" id="{093A3A41-7879-33FD-2F33-7D1D9EF8F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02146" y="2265320"/>
            <a:ext cx="2107204" cy="2107204"/>
          </a:xfrm>
          <a:prstGeom prst="rect">
            <a:avLst/>
          </a:prstGeom>
        </p:spPr>
      </p:pic>
      <p:grpSp>
        <p:nvGrpSpPr>
          <p:cNvPr id="82" name="Group 81">
            <a:extLst>
              <a:ext uri="{FF2B5EF4-FFF2-40B4-BE49-F238E27FC236}">
                <a16:creationId xmlns:a16="http://schemas.microsoft.com/office/drawing/2014/main" id="{A1580888-7CE8-D8D7-B715-8329788515AF}"/>
              </a:ext>
            </a:extLst>
          </p:cNvPr>
          <p:cNvGrpSpPr/>
          <p:nvPr/>
        </p:nvGrpSpPr>
        <p:grpSpPr>
          <a:xfrm>
            <a:off x="18640048" y="1250959"/>
            <a:ext cx="2107204" cy="2107204"/>
            <a:chOff x="18586623" y="988368"/>
            <a:chExt cx="2107204" cy="2107204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390C835B-1DBF-6BC0-4475-96FAE247F559}"/>
                </a:ext>
              </a:extLst>
            </p:cNvPr>
            <p:cNvSpPr/>
            <p:nvPr/>
          </p:nvSpPr>
          <p:spPr bwMode="auto">
            <a:xfrm>
              <a:off x="18847165" y="1380482"/>
              <a:ext cx="1586120" cy="1396700"/>
            </a:xfrm>
            <a:prstGeom prst="triangl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IBM Plex Sans Light"/>
                <a:buNone/>
                <a:tabLst/>
              </a:pPr>
              <a:endPara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pic>
          <p:nvPicPr>
            <p:cNvPr id="79" name="Graphic 78" descr="Warning with solid fill">
              <a:extLst>
                <a:ext uri="{FF2B5EF4-FFF2-40B4-BE49-F238E27FC236}">
                  <a16:creationId xmlns:a16="http://schemas.microsoft.com/office/drawing/2014/main" id="{ABB1BB39-D54B-5084-85C4-45B1684CC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586623" y="988368"/>
              <a:ext cx="2107204" cy="2107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46630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7000" b="1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Definition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Motivation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635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10000" dirty="0"/>
              <a:t>3.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>
              <a:lnSpc>
                <a:spcPts val="9000"/>
              </a:lnSpc>
              <a:spcAft>
                <a:spcPts val="1200"/>
              </a:spcAft>
            </a:pPr>
            <a:r>
              <a:rPr lang="en-CA" dirty="0"/>
              <a:t>What do we already know?</a:t>
            </a:r>
          </a:p>
          <a:p>
            <a:pPr>
              <a:lnSpc>
                <a:spcPts val="9000"/>
              </a:lnSpc>
            </a:pPr>
            <a:r>
              <a:rPr lang="en-CA" dirty="0"/>
              <a:t>How did we get here?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7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3010292"/>
            <a:ext cx="14415835" cy="6920517"/>
          </a:xfrm>
        </p:spPr>
        <p:txBody>
          <a:bodyPr/>
          <a:lstStyle/>
          <a:p>
            <a:r>
              <a:rPr lang="en-US" sz="3400" dirty="0"/>
              <a:t>Over the last decade, several computer systems have been developed that support natural-language interaction ...</a:t>
            </a:r>
            <a:endParaRPr lang="en-CA" sz="3400" dirty="0"/>
          </a:p>
          <a:p>
            <a:pPr>
              <a:spcBef>
                <a:spcPts val="2000"/>
              </a:spcBef>
              <a:spcAft>
                <a:spcPts val="800"/>
              </a:spcAft>
            </a:pPr>
            <a:r>
              <a:rPr lang="en-CA" sz="3400" b="1" dirty="0"/>
              <a:t>Advantages of NL interfaces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NL is flexible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Users need less training with NL vs commands or SQL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NL can be faster than using menus or GUIs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3400" dirty="0"/>
              <a:t>NL enables clarifying and follow-up questions</a:t>
            </a:r>
          </a:p>
          <a:p>
            <a:pPr>
              <a:spcBef>
                <a:spcPts val="2000"/>
              </a:spcBef>
              <a:spcAft>
                <a:spcPts val="800"/>
              </a:spcAft>
            </a:pPr>
            <a:r>
              <a:rPr lang="en-CA" sz="3400" b="1" dirty="0"/>
              <a:t>Disadvantages of NL interfaces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Flexibility at the cost of verbosity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Lack of cues about capability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People overestimate capability (</a:t>
            </a:r>
            <a:r>
              <a:rPr lang="en-CA" sz="3400" dirty="0" err="1"/>
              <a:t>eg.</a:t>
            </a:r>
            <a:r>
              <a:rPr lang="en-CA" sz="3400" dirty="0"/>
              <a:t> expect common sense)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9906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3010292"/>
            <a:ext cx="14415835" cy="6920517"/>
          </a:xfrm>
        </p:spPr>
        <p:txBody>
          <a:bodyPr/>
          <a:lstStyle/>
          <a:p>
            <a:r>
              <a:rPr lang="en-US" sz="3400" dirty="0"/>
              <a:t>Over the last decade, several computer systems have been developed that support natural-language interaction ...</a:t>
            </a:r>
            <a:endParaRPr lang="en-CA" sz="3400" dirty="0"/>
          </a:p>
          <a:p>
            <a:pPr>
              <a:spcBef>
                <a:spcPts val="2000"/>
              </a:spcBef>
              <a:spcAft>
                <a:spcPts val="800"/>
              </a:spcAft>
            </a:pPr>
            <a:r>
              <a:rPr lang="en-CA" sz="3400" b="1" dirty="0"/>
              <a:t>Advantages of NL interfaces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NL is flexible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Users need less training with NL vs commands or SQL</a:t>
            </a:r>
          </a:p>
          <a:p>
            <a:pPr marL="857250" indent="-8572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NL can be faster than using menus or GUIs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3400" dirty="0"/>
              <a:t>NL enables clarifying and follow-up questions</a:t>
            </a:r>
          </a:p>
          <a:p>
            <a:pPr>
              <a:spcBef>
                <a:spcPts val="2000"/>
              </a:spcBef>
              <a:spcAft>
                <a:spcPts val="800"/>
              </a:spcAft>
            </a:pPr>
            <a:r>
              <a:rPr lang="en-CA" sz="3400" b="1" dirty="0"/>
              <a:t>Disadvantages of NL interfaces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Flexibility at the cost of verbosity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Lack of cues about capability</a:t>
            </a:r>
          </a:p>
          <a:p>
            <a:pPr marL="685800" indent="-685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sz="3400" dirty="0"/>
              <a:t>People overestimate capability (</a:t>
            </a:r>
            <a:r>
              <a:rPr lang="en-CA" sz="3400" dirty="0" err="1"/>
              <a:t>eg.</a:t>
            </a:r>
            <a:r>
              <a:rPr lang="en-CA" sz="3400" dirty="0"/>
              <a:t> expect common sense)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B9C2F-4042-648D-9854-77C1F6964638}"/>
              </a:ext>
            </a:extLst>
          </p:cNvPr>
          <p:cNvSpPr txBox="1"/>
          <p:nvPr/>
        </p:nvSpPr>
        <p:spPr>
          <a:xfrm>
            <a:off x="12769702" y="10462437"/>
            <a:ext cx="6400800" cy="133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r" defTabSz="2438400">
              <a:buSzPct val="100000"/>
            </a:pPr>
            <a:r>
              <a:rPr lang="en-CA" b="1" kern="0" dirty="0">
                <a:solidFill>
                  <a:srgbClr val="000000"/>
                </a:solidFill>
                <a:latin typeface="IBM Plex Sans SmBld" panose="020B0703050203000203" pitchFamily="34" charset="0"/>
                <a:ea typeface="+mj-ea"/>
                <a:cs typeface="+mj-cs"/>
                <a:sym typeface="IBM Plex Sans Light"/>
              </a:rPr>
              <a:t>Natural-language interface</a:t>
            </a:r>
          </a:p>
          <a:p>
            <a:pPr algn="r" defTabSz="2438400">
              <a:buSzPct val="100000"/>
            </a:pPr>
            <a:r>
              <a:rPr lang="en-CA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Panel discussion, 1982</a:t>
            </a:r>
          </a:p>
        </p:txBody>
      </p:sp>
    </p:spTree>
    <p:extLst>
      <p:ext uri="{BB962C8B-B14F-4D97-AF65-F5344CB8AC3E}">
        <p14:creationId xmlns:p14="http://schemas.microsoft.com/office/powerpoint/2010/main" val="7516572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AF73-C931-7CAB-9608-1546CCAC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9"/>
            <a:ext cx="5399426" cy="1093878"/>
          </a:xfrm>
        </p:spPr>
        <p:txBody>
          <a:bodyPr/>
          <a:lstStyle/>
          <a:p>
            <a:r>
              <a:rPr lang="en-CA" dirty="0"/>
              <a:t>1977 - 1999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0840-7AE4-FBDB-3C92-46DAB468C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82C060-53A4-A261-71F0-701F7714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59" y="2429299"/>
            <a:ext cx="5639202" cy="70336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28081-4257-E2CD-B238-AC0D83585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35" y="4857845"/>
            <a:ext cx="6025895" cy="842167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1019F-AE9B-271D-E671-A33E9D94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487" y="843536"/>
            <a:ext cx="8520591" cy="3625783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275A4C-80B1-6A75-1BDA-1D00F8367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5643" y="4857845"/>
            <a:ext cx="11507511" cy="737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3512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CE0824A-9300-21EB-C584-BFC66B23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179" y="8600194"/>
            <a:ext cx="9119947" cy="43595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12AF73-C931-7CAB-9608-1546CCAC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3" y="384049"/>
            <a:ext cx="5803462" cy="1093878"/>
          </a:xfrm>
        </p:spPr>
        <p:txBody>
          <a:bodyPr/>
          <a:lstStyle/>
          <a:p>
            <a:r>
              <a:rPr lang="en-CA" dirty="0"/>
              <a:t>2000 –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0840-7AE4-FBDB-3C92-46DAB468C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F1035-5B79-0A04-91D7-8E18A033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4348" y="4820356"/>
            <a:ext cx="8567244" cy="7748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2D1554-1937-B376-74B5-E9181F78E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535" y="4517277"/>
            <a:ext cx="8367831" cy="3699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926A33-00C4-5A15-3696-89B943B7D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5139" y="626230"/>
            <a:ext cx="10727615" cy="3699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E81C5-4F81-481B-7B92-EFDF39D89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16" y="2145504"/>
            <a:ext cx="5457417" cy="709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9525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7000" b="1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Definition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Motivation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5206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7000" b="1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Definition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Motivation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7A545-E54A-AF3E-2083-FD439B0B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11" y="674618"/>
            <a:ext cx="9111930" cy="458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6241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7000" b="1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Definition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Motivation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7A545-E54A-AF3E-2083-FD439B0B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11" y="674618"/>
            <a:ext cx="9111930" cy="4580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D7F24-EAD3-5F47-1B7B-79517E42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788" y="2748635"/>
            <a:ext cx="4862258" cy="459592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82500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7000" b="1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Definition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Motivation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7A545-E54A-AF3E-2083-FD439B0B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11" y="674618"/>
            <a:ext cx="9111930" cy="4580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D7F24-EAD3-5F47-1B7B-79517E42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788" y="2748635"/>
            <a:ext cx="4862258" cy="459592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A919D-C4B1-4D20-D994-32D22D8C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09" y="6861068"/>
            <a:ext cx="4230814" cy="591290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7056091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7000" b="1" dirty="0"/>
              <a:t>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4383482"/>
          </a:xfrm>
        </p:spPr>
        <p:txBody>
          <a:bodyPr/>
          <a:lstStyle/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Definition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Motivation</a:t>
            </a:r>
          </a:p>
          <a:p>
            <a:pPr marL="1143000" indent="-1143000">
              <a:lnSpc>
                <a:spcPts val="8000"/>
              </a:lnSpc>
              <a:buFont typeface="+mj-lt"/>
              <a:buAutoNum type="arabicPeriod"/>
            </a:pPr>
            <a:r>
              <a:rPr lang="en-CA" sz="6000" dirty="0"/>
              <a:t>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7A545-E54A-AF3E-2083-FD439B0B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511" y="674618"/>
            <a:ext cx="9111930" cy="4580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D7F24-EAD3-5F47-1B7B-79517E42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4788" y="2748635"/>
            <a:ext cx="4862258" cy="459592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8A919D-C4B1-4D20-D994-32D22D8C7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009" y="6861068"/>
            <a:ext cx="4230814" cy="591290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10DE5D-1E7A-FB0E-DE7D-91F674F49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7539" y="6858000"/>
            <a:ext cx="4550748" cy="591597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99530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667" y="3010291"/>
            <a:ext cx="9909175" cy="1643904"/>
          </a:xfrm>
        </p:spPr>
        <p:txBody>
          <a:bodyPr/>
          <a:lstStyle/>
          <a:p>
            <a:r>
              <a:rPr lang="en-CA" sz="10000" dirty="0"/>
              <a:t>1.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37D5-2599-4FC6-56E3-423B69719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4667" y="5005068"/>
            <a:ext cx="11042073" cy="2416664"/>
          </a:xfrm>
        </p:spPr>
        <p:txBody>
          <a:bodyPr/>
          <a:lstStyle/>
          <a:p>
            <a:pPr>
              <a:lnSpc>
                <a:spcPts val="9000"/>
              </a:lnSpc>
            </a:pPr>
            <a:r>
              <a:rPr lang="en-CA" dirty="0"/>
              <a:t>What is a natural language interface?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353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222B9A-4256-E58E-700C-C1A9F3BBAE09}"/>
              </a:ext>
            </a:extLst>
          </p:cNvPr>
          <p:cNvSpPr/>
          <p:nvPr/>
        </p:nvSpPr>
        <p:spPr bwMode="auto">
          <a:xfrm>
            <a:off x="4486502" y="1994263"/>
            <a:ext cx="15414170" cy="9727474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CA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C2A71-236B-55F0-54D2-72D20F68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999" y="3099684"/>
            <a:ext cx="9909175" cy="1643904"/>
          </a:xfrm>
        </p:spPr>
        <p:txBody>
          <a:bodyPr/>
          <a:lstStyle/>
          <a:p>
            <a:pPr algn="ctr"/>
            <a:r>
              <a:rPr lang="en-CA" sz="10000" dirty="0"/>
              <a:t>Activity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0370-5E2E-5018-5D68-5DC43EAAD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EE030-AF36-032F-4C7E-AB129AC5F80E}"/>
              </a:ext>
            </a:extLst>
          </p:cNvPr>
          <p:cNvSpPr txBox="1"/>
          <p:nvPr/>
        </p:nvSpPr>
        <p:spPr>
          <a:xfrm>
            <a:off x="6540396" y="5245655"/>
            <a:ext cx="11306380" cy="5187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lnSpc>
                <a:spcPts val="5500"/>
              </a:lnSpc>
              <a:spcBef>
                <a:spcPts val="2000"/>
              </a:spcBef>
              <a:spcAft>
                <a:spcPts val="2000"/>
              </a:spcAft>
              <a:buSzPct val="100000"/>
            </a:pPr>
            <a:r>
              <a:rPr lang="en-CA" sz="4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Take </a:t>
            </a:r>
            <a:r>
              <a:rPr lang="en-CA" sz="44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3 minutes</a:t>
            </a:r>
            <a:r>
              <a:rPr lang="en-CA" sz="4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to collect your thoughts and assumptions about what an NL interface is.  </a:t>
            </a:r>
          </a:p>
          <a:p>
            <a:pPr algn="ctr" defTabSz="2438400">
              <a:lnSpc>
                <a:spcPts val="5500"/>
              </a:lnSpc>
              <a:spcBef>
                <a:spcPts val="2000"/>
              </a:spcBef>
              <a:spcAft>
                <a:spcPts val="2000"/>
              </a:spcAft>
              <a:buSzPct val="100000"/>
            </a:pPr>
            <a:r>
              <a:rPr lang="en-CA" sz="4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Jot down terms, use cases, key features, characteristics, etc.</a:t>
            </a:r>
          </a:p>
          <a:p>
            <a:pPr algn="ctr" defTabSz="2438400">
              <a:lnSpc>
                <a:spcPts val="5000"/>
              </a:lnSpc>
              <a:spcBef>
                <a:spcPts val="2000"/>
              </a:spcBef>
              <a:spcAft>
                <a:spcPts val="2000"/>
              </a:spcAft>
              <a:buSzPct val="100000"/>
            </a:pPr>
            <a:r>
              <a:rPr lang="en-CA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After the 3 minutes is up, we’ll share ideas as a group.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3CB39D-6A73-F631-9090-04EA7E51727C}"/>
              </a:ext>
            </a:extLst>
          </p:cNvPr>
          <p:cNvGrpSpPr/>
          <p:nvPr/>
        </p:nvGrpSpPr>
        <p:grpSpPr>
          <a:xfrm>
            <a:off x="17326368" y="6858000"/>
            <a:ext cx="4820399" cy="4820399"/>
            <a:chOff x="22770" y="1994263"/>
            <a:chExt cx="4127863" cy="412786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25AB65-5285-2D26-5D09-9F4651617D2A}"/>
                </a:ext>
              </a:extLst>
            </p:cNvPr>
            <p:cNvSpPr/>
            <p:nvPr/>
          </p:nvSpPr>
          <p:spPr bwMode="auto">
            <a:xfrm>
              <a:off x="677039" y="2917373"/>
              <a:ext cx="2804159" cy="2804159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91440" rIns="91440" bIns="9144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IBM Plex Sans Light"/>
                <a:buNone/>
                <a:tabLst/>
              </a:pPr>
              <a:endParaRPr kumimoji="0" lang="en-CA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endParaRPr>
            </a:p>
          </p:txBody>
        </p:sp>
        <p:pic>
          <p:nvPicPr>
            <p:cNvPr id="9" name="Graphic 8" descr="Stopwatch 66% with solid fill">
              <a:extLst>
                <a:ext uri="{FF2B5EF4-FFF2-40B4-BE49-F238E27FC236}">
                  <a16:creationId xmlns:a16="http://schemas.microsoft.com/office/drawing/2014/main" id="{ACBD33EF-58AC-3879-364A-48BCBE576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770" y="1994263"/>
              <a:ext cx="4127863" cy="4127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9753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Natural language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777-A291-F170-7B71-8AF931799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08107" y="1041542"/>
            <a:ext cx="4953000" cy="5145087"/>
          </a:xfrm>
          <a:solidFill>
            <a:srgbClr val="E2DCFE">
              <a:alpha val="2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Interaction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2C0D-6C0E-3D92-AD02-4783736EF9E7}"/>
              </a:ext>
            </a:extLst>
          </p:cNvPr>
          <p:cNvSpPr txBox="1"/>
          <p:nvPr/>
        </p:nvSpPr>
        <p:spPr>
          <a:xfrm>
            <a:off x="8356971" y="2422853"/>
            <a:ext cx="1940839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With software or hardware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E6A9591-0737-7AF0-15D7-EC6B1067D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8092" y="4128290"/>
            <a:ext cx="1589171" cy="1589171"/>
          </a:xfrm>
          <a:prstGeom prst="rect">
            <a:avLst/>
          </a:prstGeom>
        </p:spPr>
      </p:pic>
      <p:pic>
        <p:nvPicPr>
          <p:cNvPr id="22" name="Graphic 21" descr="Robot Hand outline">
            <a:extLst>
              <a:ext uri="{FF2B5EF4-FFF2-40B4-BE49-F238E27FC236}">
                <a16:creationId xmlns:a16="http://schemas.microsoft.com/office/drawing/2014/main" id="{58F46675-A171-FA53-9322-6FF374032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4726" y="3928135"/>
            <a:ext cx="1982898" cy="19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960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Natural language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777-A291-F170-7B71-8AF931799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08107" y="1041542"/>
            <a:ext cx="4953000" cy="5145087"/>
          </a:xfrm>
          <a:solidFill>
            <a:srgbClr val="E2DCFE">
              <a:alpha val="2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Interaction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96F7-A3CC-9FAA-87E3-B1D00C553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46440" y="1041542"/>
            <a:ext cx="4953000" cy="5145087"/>
          </a:xfrm>
          <a:solidFill>
            <a:srgbClr val="E5F6FF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Language</a:t>
            </a:r>
          </a:p>
          <a:p>
            <a:endParaRPr lang="en-C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Graphic 11" descr="Speedometer Low outline">
            <a:extLst>
              <a:ext uri="{FF2B5EF4-FFF2-40B4-BE49-F238E27FC236}">
                <a16:creationId xmlns:a16="http://schemas.microsoft.com/office/drawing/2014/main" id="{F3F295F0-55B1-698D-EBA6-832C9E9B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589" y="3318922"/>
            <a:ext cx="1618736" cy="16187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CF5CE1-96EE-ED5C-C84E-65DD965D431B}"/>
              </a:ext>
            </a:extLst>
          </p:cNvPr>
          <p:cNvSpPr txBox="1"/>
          <p:nvPr/>
        </p:nvSpPr>
        <p:spPr>
          <a:xfrm>
            <a:off x="13001956" y="4916216"/>
            <a:ext cx="1392874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Natural 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22274-2B25-CC6D-94F2-47B919F41E8B}"/>
              </a:ext>
            </a:extLst>
          </p:cNvPr>
          <p:cNvSpPr txBox="1"/>
          <p:nvPr/>
        </p:nvSpPr>
        <p:spPr>
          <a:xfrm>
            <a:off x="15549556" y="4950948"/>
            <a:ext cx="1666646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Structured, commands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52B56-F78B-5694-4687-3D4090D4FCA9}"/>
              </a:ext>
            </a:extLst>
          </p:cNvPr>
          <p:cNvSpPr txBox="1"/>
          <p:nvPr/>
        </p:nvSpPr>
        <p:spPr>
          <a:xfrm>
            <a:off x="13964108" y="2496532"/>
            <a:ext cx="2117659" cy="51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Sublanguage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35C42-BBF8-1957-4577-1EB2BF55D092}"/>
              </a:ext>
            </a:extLst>
          </p:cNvPr>
          <p:cNvSpPr txBox="1"/>
          <p:nvPr/>
        </p:nvSpPr>
        <p:spPr>
          <a:xfrm>
            <a:off x="12879517" y="3153131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Controlled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A6475-932E-15D3-CC89-748A8D001F23}"/>
              </a:ext>
            </a:extLst>
          </p:cNvPr>
          <p:cNvSpPr txBox="1"/>
          <p:nvPr/>
        </p:nvSpPr>
        <p:spPr>
          <a:xfrm>
            <a:off x="15549556" y="3153844"/>
            <a:ext cx="1628538" cy="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Restricted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2C0D-6C0E-3D92-AD02-4783736EF9E7}"/>
              </a:ext>
            </a:extLst>
          </p:cNvPr>
          <p:cNvSpPr txBox="1"/>
          <p:nvPr/>
        </p:nvSpPr>
        <p:spPr>
          <a:xfrm>
            <a:off x="8356971" y="2422853"/>
            <a:ext cx="1940839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With software or hardware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E6A9591-0737-7AF0-15D7-EC6B1067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092" y="4128290"/>
            <a:ext cx="1589171" cy="1589171"/>
          </a:xfrm>
          <a:prstGeom prst="rect">
            <a:avLst/>
          </a:prstGeom>
        </p:spPr>
      </p:pic>
      <p:pic>
        <p:nvPicPr>
          <p:cNvPr id="22" name="Graphic 21" descr="Robot Hand outline">
            <a:extLst>
              <a:ext uri="{FF2B5EF4-FFF2-40B4-BE49-F238E27FC236}">
                <a16:creationId xmlns:a16="http://schemas.microsoft.com/office/drawing/2014/main" id="{58F46675-A171-FA53-9322-6FF37403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726" y="3928135"/>
            <a:ext cx="1982898" cy="198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90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Natural language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777-A291-F170-7B71-8AF931799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08107" y="1041542"/>
            <a:ext cx="4953000" cy="5145087"/>
          </a:xfrm>
          <a:solidFill>
            <a:srgbClr val="E2DCFE">
              <a:alpha val="2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Interaction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96F7-A3CC-9FAA-87E3-B1D00C553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46440" y="1041542"/>
            <a:ext cx="4953000" cy="5145087"/>
          </a:xfrm>
          <a:solidFill>
            <a:srgbClr val="E5F6FF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Language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68FB-46DF-3533-7290-A853C52E3D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72956" y="1041542"/>
            <a:ext cx="4959350" cy="5145087"/>
          </a:xfrm>
          <a:solidFill>
            <a:schemeClr val="accent4">
              <a:lumMod val="75000"/>
              <a:alpha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Format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Graphic 11" descr="Speedometer Low outline">
            <a:extLst>
              <a:ext uri="{FF2B5EF4-FFF2-40B4-BE49-F238E27FC236}">
                <a16:creationId xmlns:a16="http://schemas.microsoft.com/office/drawing/2014/main" id="{F3F295F0-55B1-698D-EBA6-832C9E9B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589" y="3318922"/>
            <a:ext cx="1618736" cy="1618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52B56-F78B-5694-4687-3D4090D4FCA9}"/>
              </a:ext>
            </a:extLst>
          </p:cNvPr>
          <p:cNvSpPr txBox="1"/>
          <p:nvPr/>
        </p:nvSpPr>
        <p:spPr>
          <a:xfrm>
            <a:off x="13964108" y="2496532"/>
            <a:ext cx="2117659" cy="51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Sublanguage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35C42-BBF8-1957-4577-1EB2BF55D092}"/>
              </a:ext>
            </a:extLst>
          </p:cNvPr>
          <p:cNvSpPr txBox="1"/>
          <p:nvPr/>
        </p:nvSpPr>
        <p:spPr>
          <a:xfrm>
            <a:off x="12879517" y="3153131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Controlled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A6475-932E-15D3-CC89-748A8D001F23}"/>
              </a:ext>
            </a:extLst>
          </p:cNvPr>
          <p:cNvSpPr txBox="1"/>
          <p:nvPr/>
        </p:nvSpPr>
        <p:spPr>
          <a:xfrm>
            <a:off x="15549556" y="3153844"/>
            <a:ext cx="1628538" cy="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Restricted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2C0D-6C0E-3D92-AD02-4783736EF9E7}"/>
              </a:ext>
            </a:extLst>
          </p:cNvPr>
          <p:cNvSpPr txBox="1"/>
          <p:nvPr/>
        </p:nvSpPr>
        <p:spPr>
          <a:xfrm>
            <a:off x="8356971" y="2422853"/>
            <a:ext cx="1940839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With software or hardware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E6A9591-0737-7AF0-15D7-EC6B1067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092" y="4128290"/>
            <a:ext cx="1589171" cy="1589171"/>
          </a:xfrm>
          <a:prstGeom prst="rect">
            <a:avLst/>
          </a:prstGeom>
        </p:spPr>
      </p:pic>
      <p:pic>
        <p:nvPicPr>
          <p:cNvPr id="22" name="Graphic 21" descr="Robot Hand outline">
            <a:extLst>
              <a:ext uri="{FF2B5EF4-FFF2-40B4-BE49-F238E27FC236}">
                <a16:creationId xmlns:a16="http://schemas.microsoft.com/office/drawing/2014/main" id="{58F46675-A171-FA53-9322-6FF37403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726" y="3928135"/>
            <a:ext cx="1982898" cy="19828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F29C13-DE1D-F9B6-0DDD-7A54BEE84032}"/>
              </a:ext>
            </a:extLst>
          </p:cNvPr>
          <p:cNvSpPr txBox="1"/>
          <p:nvPr/>
        </p:nvSpPr>
        <p:spPr>
          <a:xfrm>
            <a:off x="18649220" y="2310317"/>
            <a:ext cx="3042884" cy="351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Audio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Text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Tab-complete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Menu select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Node assembly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Sign language</a:t>
            </a:r>
          </a:p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Body language</a:t>
            </a:r>
          </a:p>
        </p:txBody>
      </p:sp>
      <p:pic>
        <p:nvPicPr>
          <p:cNvPr id="31" name="Graphic 30" descr="Receiver outline">
            <a:extLst>
              <a:ext uri="{FF2B5EF4-FFF2-40B4-BE49-F238E27FC236}">
                <a16:creationId xmlns:a16="http://schemas.microsoft.com/office/drawing/2014/main" id="{C358FAD9-CD13-E274-E22B-741F45A13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95841" y="2591539"/>
            <a:ext cx="914400" cy="914400"/>
          </a:xfrm>
          <a:prstGeom prst="rect">
            <a:avLst/>
          </a:prstGeom>
        </p:spPr>
      </p:pic>
      <p:pic>
        <p:nvPicPr>
          <p:cNvPr id="33" name="Graphic 32" descr="Keyboard outline">
            <a:extLst>
              <a:ext uri="{FF2B5EF4-FFF2-40B4-BE49-F238E27FC236}">
                <a16:creationId xmlns:a16="http://schemas.microsoft.com/office/drawing/2014/main" id="{CD143926-1EB6-4763-E63B-95984BDBE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35644" y="1408455"/>
            <a:ext cx="1224693" cy="1224693"/>
          </a:xfrm>
          <a:prstGeom prst="rect">
            <a:avLst/>
          </a:prstGeom>
        </p:spPr>
      </p:pic>
      <p:pic>
        <p:nvPicPr>
          <p:cNvPr id="35" name="Graphic 34" descr="Volume outline">
            <a:extLst>
              <a:ext uri="{FF2B5EF4-FFF2-40B4-BE49-F238E27FC236}">
                <a16:creationId xmlns:a16="http://schemas.microsoft.com/office/drawing/2014/main" id="{233B727F-0EC5-F667-56CE-ED59411AB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92104" y="5068440"/>
            <a:ext cx="914400" cy="914400"/>
          </a:xfrm>
          <a:prstGeom prst="rect">
            <a:avLst/>
          </a:prstGeom>
        </p:spPr>
      </p:pic>
      <p:pic>
        <p:nvPicPr>
          <p:cNvPr id="37" name="Graphic 36" descr="Web cam outline">
            <a:extLst>
              <a:ext uri="{FF2B5EF4-FFF2-40B4-BE49-F238E27FC236}">
                <a16:creationId xmlns:a16="http://schemas.microsoft.com/office/drawing/2014/main" id="{F7D582C6-B252-D1F1-A5EB-B88BAD8349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45937" y="3493401"/>
            <a:ext cx="914400" cy="914400"/>
          </a:xfrm>
          <a:prstGeom prst="rect">
            <a:avLst/>
          </a:prstGeom>
        </p:spPr>
      </p:pic>
      <p:pic>
        <p:nvPicPr>
          <p:cNvPr id="39" name="Graphic 38" descr="Mouse outline">
            <a:extLst>
              <a:ext uri="{FF2B5EF4-FFF2-40B4-BE49-F238E27FC236}">
                <a16:creationId xmlns:a16="http://schemas.microsoft.com/office/drawing/2014/main" id="{A546AA01-C213-1766-EF01-6ED7EF6BDF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749077">
            <a:off x="22184051" y="4053067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0CBF0E-AA82-AD23-3223-DB942F01EAC8}"/>
              </a:ext>
            </a:extLst>
          </p:cNvPr>
          <p:cNvSpPr txBox="1"/>
          <p:nvPr/>
        </p:nvSpPr>
        <p:spPr>
          <a:xfrm>
            <a:off x="13001956" y="4916216"/>
            <a:ext cx="1392874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Natural 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65635-707E-2367-07B7-0817EA293D5C}"/>
              </a:ext>
            </a:extLst>
          </p:cNvPr>
          <p:cNvSpPr txBox="1"/>
          <p:nvPr/>
        </p:nvSpPr>
        <p:spPr>
          <a:xfrm>
            <a:off x="15549556" y="4950948"/>
            <a:ext cx="1666646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Structured, commands</a:t>
            </a:r>
          </a:p>
        </p:txBody>
      </p:sp>
    </p:spTree>
    <p:extLst>
      <p:ext uri="{BB962C8B-B14F-4D97-AF65-F5344CB8AC3E}">
        <p14:creationId xmlns:p14="http://schemas.microsoft.com/office/powerpoint/2010/main" val="41373602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Natural language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777-A291-F170-7B71-8AF931799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08107" y="1041542"/>
            <a:ext cx="4953000" cy="5145087"/>
          </a:xfrm>
          <a:solidFill>
            <a:srgbClr val="E2DCFE">
              <a:alpha val="2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Interaction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96F7-A3CC-9FAA-87E3-B1D00C553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46440" y="1041542"/>
            <a:ext cx="4953000" cy="5145087"/>
          </a:xfrm>
          <a:solidFill>
            <a:srgbClr val="E5F6FF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Language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68FB-46DF-3533-7290-A853C52E3D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72956" y="1041542"/>
            <a:ext cx="4959350" cy="5145087"/>
          </a:xfrm>
          <a:solidFill>
            <a:schemeClr val="accent4">
              <a:lumMod val="75000"/>
              <a:alpha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Format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E6985C-EB53-477F-C447-43EC446B58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4593" y="6674740"/>
            <a:ext cx="4953000" cy="4953000"/>
          </a:xfrm>
          <a:solidFill>
            <a:srgbClr val="6FDC8C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Direction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Graphic 11" descr="Speedometer Low outline">
            <a:extLst>
              <a:ext uri="{FF2B5EF4-FFF2-40B4-BE49-F238E27FC236}">
                <a16:creationId xmlns:a16="http://schemas.microsoft.com/office/drawing/2014/main" id="{F3F295F0-55B1-698D-EBA6-832C9E9B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589" y="3318922"/>
            <a:ext cx="1618736" cy="1618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52B56-F78B-5694-4687-3D4090D4FCA9}"/>
              </a:ext>
            </a:extLst>
          </p:cNvPr>
          <p:cNvSpPr txBox="1"/>
          <p:nvPr/>
        </p:nvSpPr>
        <p:spPr>
          <a:xfrm>
            <a:off x="13964108" y="2496532"/>
            <a:ext cx="2117659" cy="51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Sublanguage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35C42-BBF8-1957-4577-1EB2BF55D092}"/>
              </a:ext>
            </a:extLst>
          </p:cNvPr>
          <p:cNvSpPr txBox="1"/>
          <p:nvPr/>
        </p:nvSpPr>
        <p:spPr>
          <a:xfrm>
            <a:off x="12879517" y="3153131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Controlled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A6475-932E-15D3-CC89-748A8D001F23}"/>
              </a:ext>
            </a:extLst>
          </p:cNvPr>
          <p:cNvSpPr txBox="1"/>
          <p:nvPr/>
        </p:nvSpPr>
        <p:spPr>
          <a:xfrm>
            <a:off x="15549556" y="3153844"/>
            <a:ext cx="1628538" cy="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Restricted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2C0D-6C0E-3D92-AD02-4783736EF9E7}"/>
              </a:ext>
            </a:extLst>
          </p:cNvPr>
          <p:cNvSpPr txBox="1"/>
          <p:nvPr/>
        </p:nvSpPr>
        <p:spPr>
          <a:xfrm>
            <a:off x="8356971" y="2422853"/>
            <a:ext cx="1940839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With software or hardware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E6A9591-0737-7AF0-15D7-EC6B1067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092" y="4128290"/>
            <a:ext cx="1589171" cy="1589171"/>
          </a:xfrm>
          <a:prstGeom prst="rect">
            <a:avLst/>
          </a:prstGeom>
        </p:spPr>
      </p:pic>
      <p:pic>
        <p:nvPicPr>
          <p:cNvPr id="22" name="Graphic 21" descr="Robot Hand outline">
            <a:extLst>
              <a:ext uri="{FF2B5EF4-FFF2-40B4-BE49-F238E27FC236}">
                <a16:creationId xmlns:a16="http://schemas.microsoft.com/office/drawing/2014/main" id="{58F46675-A171-FA53-9322-6FF37403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726" y="3928135"/>
            <a:ext cx="1982898" cy="19828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F29C13-DE1D-F9B6-0DDD-7A54BEE84032}"/>
              </a:ext>
            </a:extLst>
          </p:cNvPr>
          <p:cNvSpPr txBox="1"/>
          <p:nvPr/>
        </p:nvSpPr>
        <p:spPr>
          <a:xfrm>
            <a:off x="18649220" y="2310317"/>
            <a:ext cx="3042884" cy="351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Audio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Text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Tab-complete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Menu select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Node assembly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Sign language</a:t>
            </a:r>
          </a:p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Body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6E17D-AB26-FE7B-446C-BBC9E4926517}"/>
              </a:ext>
            </a:extLst>
          </p:cNvPr>
          <p:cNvSpPr txBox="1"/>
          <p:nvPr/>
        </p:nvSpPr>
        <p:spPr>
          <a:xfrm>
            <a:off x="1503783" y="8050434"/>
            <a:ext cx="1407935" cy="860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Input only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89CAD-C7C4-A6CA-5291-95AA9DB10132}"/>
              </a:ext>
            </a:extLst>
          </p:cNvPr>
          <p:cNvSpPr txBox="1"/>
          <p:nvPr/>
        </p:nvSpPr>
        <p:spPr>
          <a:xfrm>
            <a:off x="4357456" y="8032725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Output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4536C-05C7-CE22-ADF0-305FB3E5111F}"/>
              </a:ext>
            </a:extLst>
          </p:cNvPr>
          <p:cNvSpPr txBox="1"/>
          <p:nvPr/>
        </p:nvSpPr>
        <p:spPr>
          <a:xfrm>
            <a:off x="2876050" y="9969117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Dialog</a:t>
            </a:r>
          </a:p>
        </p:txBody>
      </p:sp>
      <p:pic>
        <p:nvPicPr>
          <p:cNvPr id="31" name="Graphic 30" descr="Receiver outline">
            <a:extLst>
              <a:ext uri="{FF2B5EF4-FFF2-40B4-BE49-F238E27FC236}">
                <a16:creationId xmlns:a16="http://schemas.microsoft.com/office/drawing/2014/main" id="{C358FAD9-CD13-E274-E22B-741F45A13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95841" y="2591539"/>
            <a:ext cx="914400" cy="914400"/>
          </a:xfrm>
          <a:prstGeom prst="rect">
            <a:avLst/>
          </a:prstGeom>
        </p:spPr>
      </p:pic>
      <p:pic>
        <p:nvPicPr>
          <p:cNvPr id="33" name="Graphic 32" descr="Keyboard outline">
            <a:extLst>
              <a:ext uri="{FF2B5EF4-FFF2-40B4-BE49-F238E27FC236}">
                <a16:creationId xmlns:a16="http://schemas.microsoft.com/office/drawing/2014/main" id="{CD143926-1EB6-4763-E63B-95984BDBE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35644" y="1408455"/>
            <a:ext cx="1224693" cy="1224693"/>
          </a:xfrm>
          <a:prstGeom prst="rect">
            <a:avLst/>
          </a:prstGeom>
        </p:spPr>
      </p:pic>
      <p:pic>
        <p:nvPicPr>
          <p:cNvPr id="35" name="Graphic 34" descr="Volume outline">
            <a:extLst>
              <a:ext uri="{FF2B5EF4-FFF2-40B4-BE49-F238E27FC236}">
                <a16:creationId xmlns:a16="http://schemas.microsoft.com/office/drawing/2014/main" id="{233B727F-0EC5-F667-56CE-ED59411AB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92104" y="5068440"/>
            <a:ext cx="914400" cy="914400"/>
          </a:xfrm>
          <a:prstGeom prst="rect">
            <a:avLst/>
          </a:prstGeom>
        </p:spPr>
      </p:pic>
      <p:pic>
        <p:nvPicPr>
          <p:cNvPr id="37" name="Graphic 36" descr="Web cam outline">
            <a:extLst>
              <a:ext uri="{FF2B5EF4-FFF2-40B4-BE49-F238E27FC236}">
                <a16:creationId xmlns:a16="http://schemas.microsoft.com/office/drawing/2014/main" id="{F7D582C6-B252-D1F1-A5EB-B88BAD8349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45937" y="3493401"/>
            <a:ext cx="914400" cy="914400"/>
          </a:xfrm>
          <a:prstGeom prst="rect">
            <a:avLst/>
          </a:prstGeom>
        </p:spPr>
      </p:pic>
      <p:pic>
        <p:nvPicPr>
          <p:cNvPr id="39" name="Graphic 38" descr="Mouse outline">
            <a:extLst>
              <a:ext uri="{FF2B5EF4-FFF2-40B4-BE49-F238E27FC236}">
                <a16:creationId xmlns:a16="http://schemas.microsoft.com/office/drawing/2014/main" id="{A546AA01-C213-1766-EF01-6ED7EF6BDF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749077">
            <a:off x="22184051" y="4053067"/>
            <a:ext cx="914400" cy="914400"/>
          </a:xfrm>
          <a:prstGeom prst="rect">
            <a:avLst/>
          </a:prstGeom>
        </p:spPr>
      </p:pic>
      <p:pic>
        <p:nvPicPr>
          <p:cNvPr id="41" name="Graphic 40" descr="Chat outline">
            <a:extLst>
              <a:ext uri="{FF2B5EF4-FFF2-40B4-BE49-F238E27FC236}">
                <a16:creationId xmlns:a16="http://schemas.microsoft.com/office/drawing/2014/main" id="{0582FD49-9E11-A44D-AC34-69FEB703FF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26429" y="8402930"/>
            <a:ext cx="1759216" cy="175921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D6CC413-3A4F-3EBB-1ECE-B4CEBC32FCD6}"/>
              </a:ext>
            </a:extLst>
          </p:cNvPr>
          <p:cNvSpPr txBox="1"/>
          <p:nvPr/>
        </p:nvSpPr>
        <p:spPr>
          <a:xfrm>
            <a:off x="1967476" y="105940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Single 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DB41C6-CD42-4843-6E48-A22DB44565FF}"/>
              </a:ext>
            </a:extLst>
          </p:cNvPr>
          <p:cNvSpPr txBox="1"/>
          <p:nvPr/>
        </p:nvSpPr>
        <p:spPr>
          <a:xfrm>
            <a:off x="4066531" y="106607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Multi- 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EA30-497E-E37C-7378-DE3C0C931AF2}"/>
              </a:ext>
            </a:extLst>
          </p:cNvPr>
          <p:cNvSpPr txBox="1"/>
          <p:nvPr/>
        </p:nvSpPr>
        <p:spPr>
          <a:xfrm>
            <a:off x="13001956" y="4916216"/>
            <a:ext cx="1392874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Natural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6A731-2C9C-2B87-920A-9D8D6F13A3C6}"/>
              </a:ext>
            </a:extLst>
          </p:cNvPr>
          <p:cNvSpPr txBox="1"/>
          <p:nvPr/>
        </p:nvSpPr>
        <p:spPr>
          <a:xfrm>
            <a:off x="15549556" y="4950948"/>
            <a:ext cx="1666646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Structured, commands</a:t>
            </a:r>
          </a:p>
        </p:txBody>
      </p:sp>
    </p:spTree>
    <p:extLst>
      <p:ext uri="{BB962C8B-B14F-4D97-AF65-F5344CB8AC3E}">
        <p14:creationId xmlns:p14="http://schemas.microsoft.com/office/powerpoint/2010/main" val="38602457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97F2-7A57-D99F-1824-6CE7E8ED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20" y="1032128"/>
            <a:ext cx="4949825" cy="4573588"/>
          </a:xfrm>
        </p:spPr>
        <p:txBody>
          <a:bodyPr/>
          <a:lstStyle/>
          <a:p>
            <a:r>
              <a:rPr lang="en-CA" sz="8000" dirty="0"/>
              <a:t>Natural language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FC777-A291-F170-7B71-8AF931799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08107" y="1041542"/>
            <a:ext cx="4953000" cy="5145087"/>
          </a:xfrm>
          <a:solidFill>
            <a:srgbClr val="E2DCFE">
              <a:alpha val="29804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Interaction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796F7-A3CC-9FAA-87E3-B1D00C553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546440" y="1041542"/>
            <a:ext cx="4953000" cy="5145087"/>
          </a:xfrm>
          <a:solidFill>
            <a:srgbClr val="E5F6FF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Language</a:t>
            </a: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F68FB-46DF-3533-7290-A853C52E3D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72956" y="1041542"/>
            <a:ext cx="4959350" cy="5145087"/>
          </a:xfrm>
          <a:solidFill>
            <a:schemeClr val="accent4">
              <a:lumMod val="75000"/>
              <a:alpha val="1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Format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E6985C-EB53-477F-C447-43EC446B58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34593" y="6674740"/>
            <a:ext cx="4953000" cy="4953000"/>
          </a:xfrm>
          <a:solidFill>
            <a:srgbClr val="6FDC8C">
              <a:alpha val="2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Direction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912E3E-7E76-DF64-46B9-3AA9C2580F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78226" y="6674740"/>
            <a:ext cx="4953000" cy="4953000"/>
          </a:xfrm>
          <a:solidFill>
            <a:srgbClr val="FCF4D6">
              <a:alpha val="50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360000" tIns="360000" rIns="360000" bIns="360000"/>
          <a:lstStyle/>
          <a:p>
            <a:r>
              <a:rPr lang="en-CA" sz="3200" b="1" dirty="0">
                <a:latin typeface="IBM Plex Sans SmBld" panose="020B0703050203000203" pitchFamily="34" charset="0"/>
              </a:rPr>
              <a:t>Control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87C76B-48A0-2197-7378-0BD961544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2" name="Graphic 11" descr="Speedometer Low outline">
            <a:extLst>
              <a:ext uri="{FF2B5EF4-FFF2-40B4-BE49-F238E27FC236}">
                <a16:creationId xmlns:a16="http://schemas.microsoft.com/office/drawing/2014/main" id="{F3F295F0-55B1-698D-EBA6-832C9E9B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589" y="3318922"/>
            <a:ext cx="1618736" cy="16187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552B56-F78B-5694-4687-3D4090D4FCA9}"/>
              </a:ext>
            </a:extLst>
          </p:cNvPr>
          <p:cNvSpPr txBox="1"/>
          <p:nvPr/>
        </p:nvSpPr>
        <p:spPr>
          <a:xfrm>
            <a:off x="13964108" y="2496532"/>
            <a:ext cx="2117659" cy="515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Sublanguage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135C42-BBF8-1957-4577-1EB2BF55D092}"/>
              </a:ext>
            </a:extLst>
          </p:cNvPr>
          <p:cNvSpPr txBox="1"/>
          <p:nvPr/>
        </p:nvSpPr>
        <p:spPr>
          <a:xfrm>
            <a:off x="12879517" y="3153131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Controlled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0A6475-932E-15D3-CC89-748A8D001F23}"/>
              </a:ext>
            </a:extLst>
          </p:cNvPr>
          <p:cNvSpPr txBox="1"/>
          <p:nvPr/>
        </p:nvSpPr>
        <p:spPr>
          <a:xfrm>
            <a:off x="15549556" y="3153844"/>
            <a:ext cx="1628538" cy="611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Restricted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92C0D-6C0E-3D92-AD02-4783736EF9E7}"/>
              </a:ext>
            </a:extLst>
          </p:cNvPr>
          <p:cNvSpPr txBox="1"/>
          <p:nvPr/>
        </p:nvSpPr>
        <p:spPr>
          <a:xfrm>
            <a:off x="8356971" y="2422853"/>
            <a:ext cx="1940839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With software or hardware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4E6A9591-0737-7AF0-15D7-EC6B1067D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8092" y="4128290"/>
            <a:ext cx="1589171" cy="1589171"/>
          </a:xfrm>
          <a:prstGeom prst="rect">
            <a:avLst/>
          </a:prstGeom>
        </p:spPr>
      </p:pic>
      <p:pic>
        <p:nvPicPr>
          <p:cNvPr id="22" name="Graphic 21" descr="Robot Hand outline">
            <a:extLst>
              <a:ext uri="{FF2B5EF4-FFF2-40B4-BE49-F238E27FC236}">
                <a16:creationId xmlns:a16="http://schemas.microsoft.com/office/drawing/2014/main" id="{58F46675-A171-FA53-9322-6FF374032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54726" y="3928135"/>
            <a:ext cx="1982898" cy="198289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F29C13-DE1D-F9B6-0DDD-7A54BEE84032}"/>
              </a:ext>
            </a:extLst>
          </p:cNvPr>
          <p:cNvSpPr txBox="1"/>
          <p:nvPr/>
        </p:nvSpPr>
        <p:spPr>
          <a:xfrm>
            <a:off x="18649220" y="2310317"/>
            <a:ext cx="3042884" cy="3517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Audio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Text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Tab-complete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Menu select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Node assembly</a:t>
            </a:r>
          </a:p>
          <a:p>
            <a:pPr marL="342900" indent="-342900" algn="l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Sign language</a:t>
            </a:r>
          </a:p>
          <a:p>
            <a:pPr marL="342900" indent="-342900" defTabSz="2438400">
              <a:buSzPct val="100000"/>
              <a:buFont typeface="Arial" panose="020B0604020202020204" pitchFamily="34" charset="0"/>
              <a:buChar char="•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Body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06E17D-AB26-FE7B-446C-BBC9E4926517}"/>
              </a:ext>
            </a:extLst>
          </p:cNvPr>
          <p:cNvSpPr txBox="1"/>
          <p:nvPr/>
        </p:nvSpPr>
        <p:spPr>
          <a:xfrm>
            <a:off x="1503783" y="8050434"/>
            <a:ext cx="1407935" cy="860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Input only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C89CAD-C7C4-A6CA-5291-95AA9DB10132}"/>
              </a:ext>
            </a:extLst>
          </p:cNvPr>
          <p:cNvSpPr txBox="1"/>
          <p:nvPr/>
        </p:nvSpPr>
        <p:spPr>
          <a:xfrm>
            <a:off x="4357456" y="8032725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Output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34536C-05C7-CE22-ADF0-305FB3E5111F}"/>
              </a:ext>
            </a:extLst>
          </p:cNvPr>
          <p:cNvSpPr txBox="1"/>
          <p:nvPr/>
        </p:nvSpPr>
        <p:spPr>
          <a:xfrm>
            <a:off x="2876050" y="9969117"/>
            <a:ext cx="1666646" cy="4146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Dialog</a:t>
            </a:r>
          </a:p>
        </p:txBody>
      </p:sp>
      <p:pic>
        <p:nvPicPr>
          <p:cNvPr id="31" name="Graphic 30" descr="Receiver outline">
            <a:extLst>
              <a:ext uri="{FF2B5EF4-FFF2-40B4-BE49-F238E27FC236}">
                <a16:creationId xmlns:a16="http://schemas.microsoft.com/office/drawing/2014/main" id="{C358FAD9-CD13-E274-E22B-741F45A137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795841" y="2591539"/>
            <a:ext cx="914400" cy="914400"/>
          </a:xfrm>
          <a:prstGeom prst="rect">
            <a:avLst/>
          </a:prstGeom>
        </p:spPr>
      </p:pic>
      <p:pic>
        <p:nvPicPr>
          <p:cNvPr id="33" name="Graphic 32" descr="Keyboard outline">
            <a:extLst>
              <a:ext uri="{FF2B5EF4-FFF2-40B4-BE49-F238E27FC236}">
                <a16:creationId xmlns:a16="http://schemas.microsoft.com/office/drawing/2014/main" id="{CD143926-1EB6-4763-E63B-95984BDBEF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135644" y="1408455"/>
            <a:ext cx="1224693" cy="1224693"/>
          </a:xfrm>
          <a:prstGeom prst="rect">
            <a:avLst/>
          </a:prstGeom>
        </p:spPr>
      </p:pic>
      <p:pic>
        <p:nvPicPr>
          <p:cNvPr id="35" name="Graphic 34" descr="Volume outline">
            <a:extLst>
              <a:ext uri="{FF2B5EF4-FFF2-40B4-BE49-F238E27FC236}">
                <a16:creationId xmlns:a16="http://schemas.microsoft.com/office/drawing/2014/main" id="{233B727F-0EC5-F667-56CE-ED59411AB3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692104" y="5068440"/>
            <a:ext cx="914400" cy="914400"/>
          </a:xfrm>
          <a:prstGeom prst="rect">
            <a:avLst/>
          </a:prstGeom>
        </p:spPr>
      </p:pic>
      <p:pic>
        <p:nvPicPr>
          <p:cNvPr id="37" name="Graphic 36" descr="Web cam outline">
            <a:extLst>
              <a:ext uri="{FF2B5EF4-FFF2-40B4-BE49-F238E27FC236}">
                <a16:creationId xmlns:a16="http://schemas.microsoft.com/office/drawing/2014/main" id="{F7D582C6-B252-D1F1-A5EB-B88BAD8349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445937" y="3493401"/>
            <a:ext cx="914400" cy="914400"/>
          </a:xfrm>
          <a:prstGeom prst="rect">
            <a:avLst/>
          </a:prstGeom>
        </p:spPr>
      </p:pic>
      <p:pic>
        <p:nvPicPr>
          <p:cNvPr id="39" name="Graphic 38" descr="Mouse outline">
            <a:extLst>
              <a:ext uri="{FF2B5EF4-FFF2-40B4-BE49-F238E27FC236}">
                <a16:creationId xmlns:a16="http://schemas.microsoft.com/office/drawing/2014/main" id="{A546AA01-C213-1766-EF01-6ED7EF6BDF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749077">
            <a:off x="22184051" y="4053067"/>
            <a:ext cx="914400" cy="914400"/>
          </a:xfrm>
          <a:prstGeom prst="rect">
            <a:avLst/>
          </a:prstGeom>
        </p:spPr>
      </p:pic>
      <p:pic>
        <p:nvPicPr>
          <p:cNvPr id="41" name="Graphic 40" descr="Chat outline">
            <a:extLst>
              <a:ext uri="{FF2B5EF4-FFF2-40B4-BE49-F238E27FC236}">
                <a16:creationId xmlns:a16="http://schemas.microsoft.com/office/drawing/2014/main" id="{0582FD49-9E11-A44D-AC34-69FEB703FF2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26429" y="8402930"/>
            <a:ext cx="1759216" cy="17592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AF521FF-1F73-A9FA-6766-EE60CD460211}"/>
              </a:ext>
            </a:extLst>
          </p:cNvPr>
          <p:cNvSpPr txBox="1"/>
          <p:nvPr/>
        </p:nvSpPr>
        <p:spPr>
          <a:xfrm>
            <a:off x="7715315" y="8033340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User initiated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E6D5C9-53F4-A953-3D0F-649093BEBFB9}"/>
              </a:ext>
            </a:extLst>
          </p:cNvPr>
          <p:cNvSpPr txBox="1"/>
          <p:nvPr/>
        </p:nvSpPr>
        <p:spPr>
          <a:xfrm>
            <a:off x="9513890" y="8007457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Agent initiated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AC185E-A543-E943-AE24-C9E9CAE8DD0D}"/>
              </a:ext>
            </a:extLst>
          </p:cNvPr>
          <p:cNvSpPr txBox="1"/>
          <p:nvPr/>
        </p:nvSpPr>
        <p:spPr>
          <a:xfrm>
            <a:off x="8647412" y="10284571"/>
            <a:ext cx="1652997" cy="9704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Share control</a:t>
            </a:r>
          </a:p>
        </p:txBody>
      </p:sp>
      <p:pic>
        <p:nvPicPr>
          <p:cNvPr id="46" name="Graphic 45" descr="Right pointing backhand index outline">
            <a:extLst>
              <a:ext uri="{FF2B5EF4-FFF2-40B4-BE49-F238E27FC236}">
                <a16:creationId xmlns:a16="http://schemas.microsoft.com/office/drawing/2014/main" id="{9BDB1799-40AA-DA86-58E8-B5326C465F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384789">
            <a:off x="8241495" y="9023227"/>
            <a:ext cx="1128424" cy="1128424"/>
          </a:xfrm>
          <a:prstGeom prst="rect">
            <a:avLst/>
          </a:prstGeom>
        </p:spPr>
      </p:pic>
      <p:pic>
        <p:nvPicPr>
          <p:cNvPr id="48" name="Graphic 47" descr="Cursor outline">
            <a:extLst>
              <a:ext uri="{FF2B5EF4-FFF2-40B4-BE49-F238E27FC236}">
                <a16:creationId xmlns:a16="http://schemas.microsoft.com/office/drawing/2014/main" id="{E8C7F442-DF7D-50CF-0599-5C7CF7BFDF3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44136" y="8950275"/>
            <a:ext cx="1278286" cy="127828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D6CC413-3A4F-3EBB-1ECE-B4CEBC32FCD6}"/>
              </a:ext>
            </a:extLst>
          </p:cNvPr>
          <p:cNvSpPr txBox="1"/>
          <p:nvPr/>
        </p:nvSpPr>
        <p:spPr>
          <a:xfrm>
            <a:off x="1967476" y="105940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Single 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DB41C6-CD42-4843-6E48-A22DB44565FF}"/>
              </a:ext>
            </a:extLst>
          </p:cNvPr>
          <p:cNvSpPr txBox="1"/>
          <p:nvPr/>
        </p:nvSpPr>
        <p:spPr>
          <a:xfrm>
            <a:off x="4066531" y="10660771"/>
            <a:ext cx="1407935" cy="966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Multi-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C027F-7114-3D72-D5C3-E8E729F6A84A}"/>
              </a:ext>
            </a:extLst>
          </p:cNvPr>
          <p:cNvSpPr txBox="1"/>
          <p:nvPr/>
        </p:nvSpPr>
        <p:spPr>
          <a:xfrm>
            <a:off x="13001956" y="4916216"/>
            <a:ext cx="1392874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Natural language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9E4C5-A5C8-F86D-32DE-49DCED7A3835}"/>
              </a:ext>
            </a:extLst>
          </p:cNvPr>
          <p:cNvSpPr txBox="1"/>
          <p:nvPr/>
        </p:nvSpPr>
        <p:spPr>
          <a:xfrm>
            <a:off x="15549556" y="4950948"/>
            <a:ext cx="1666646" cy="1031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r>
              <a:rPr lang="en-CA" sz="24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Structured, commands</a:t>
            </a:r>
          </a:p>
        </p:txBody>
      </p:sp>
    </p:spTree>
    <p:extLst>
      <p:ext uri="{BB962C8B-B14F-4D97-AF65-F5344CB8AC3E}">
        <p14:creationId xmlns:p14="http://schemas.microsoft.com/office/powerpoint/2010/main" val="39929165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Presentation8" id="{113BFA09-69C9-5E4F-BF47-1A11B42BC8F0}" vid="{6124F050-50E5-7D46-8850-4BD75B9217E1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IBM_presentation_template_v_1_5_Plex</Template>
  <TotalTime>5996</TotalTime>
  <Words>688</Words>
  <Application>Microsoft Office PowerPoint</Application>
  <PresentationFormat>Custom</PresentationFormat>
  <Paragraphs>267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IBM Plex Sans</vt:lpstr>
      <vt:lpstr>IBM Plex Sans ExtraLight</vt:lpstr>
      <vt:lpstr>IBM Plex Sans Light</vt:lpstr>
      <vt:lpstr>IBM Plex Sans SmBld</vt:lpstr>
      <vt:lpstr>IBM presentation template</vt:lpstr>
      <vt:lpstr>Introduction to  Natural Language Interfaces </vt:lpstr>
      <vt:lpstr>Agenda</vt:lpstr>
      <vt:lpstr>1. Definition</vt:lpstr>
      <vt:lpstr>Activity</vt:lpstr>
      <vt:lpstr>Natural language interface</vt:lpstr>
      <vt:lpstr>Natural language interface</vt:lpstr>
      <vt:lpstr>Natural language interface</vt:lpstr>
      <vt:lpstr>Natural language interface</vt:lpstr>
      <vt:lpstr>Natural language interface</vt:lpstr>
      <vt:lpstr>Natural language interface</vt:lpstr>
      <vt:lpstr>Natural language interface</vt:lpstr>
      <vt:lpstr>1. Definition</vt:lpstr>
      <vt:lpstr>2. Motivation</vt:lpstr>
      <vt:lpstr>Why Natural language interface?</vt:lpstr>
      <vt:lpstr>Why Natural language interface?</vt:lpstr>
      <vt:lpstr>Why Natural language interface?</vt:lpstr>
      <vt:lpstr>Why Natural language interface?</vt:lpstr>
      <vt:lpstr>Why Natural language interface?</vt:lpstr>
      <vt:lpstr>Why Natural language interface?</vt:lpstr>
      <vt:lpstr>3. History</vt:lpstr>
      <vt:lpstr>PowerPoint Presentation</vt:lpstr>
      <vt:lpstr>PowerPoint Presentation</vt:lpstr>
      <vt:lpstr>1977 - 1999</vt:lpstr>
      <vt:lpstr>2000 – 2020</vt:lpstr>
      <vt:lpstr>Review</vt:lpstr>
      <vt:lpstr>Review</vt:lpstr>
      <vt:lpstr>Review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Sarah Packowski</dc:creator>
  <cp:keywords/>
  <dc:description/>
  <cp:lastModifiedBy>Sarah Packowski</cp:lastModifiedBy>
  <cp:revision>10</cp:revision>
  <cp:lastPrinted>2019-04-25T15:14:05Z</cp:lastPrinted>
  <dcterms:created xsi:type="dcterms:W3CDTF">2024-08-10T21:53:41Z</dcterms:created>
  <dcterms:modified xsi:type="dcterms:W3CDTF">2024-11-11T02:15:01Z</dcterms:modified>
  <cp:category/>
</cp:coreProperties>
</file>