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61" r:id="rId3"/>
    <p:sldId id="262" r:id="rId4"/>
    <p:sldId id="281" r:id="rId5"/>
    <p:sldId id="260" r:id="rId6"/>
    <p:sldId id="269" r:id="rId7"/>
    <p:sldId id="270" r:id="rId8"/>
    <p:sldId id="271" r:id="rId9"/>
    <p:sldId id="272" r:id="rId10"/>
    <p:sldId id="275" r:id="rId11"/>
    <p:sldId id="278" r:id="rId12"/>
    <p:sldId id="282" r:id="rId13"/>
    <p:sldId id="287" r:id="rId14"/>
    <p:sldId id="283" r:id="rId15"/>
    <p:sldId id="289" r:id="rId16"/>
    <p:sldId id="290" r:id="rId17"/>
    <p:sldId id="285" r:id="rId18"/>
    <p:sldId id="284" r:id="rId19"/>
    <p:sldId id="288" r:id="rId20"/>
    <p:sldId id="28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41" autoAdjust="0"/>
    <p:restoredTop sz="94660"/>
  </p:normalViewPr>
  <p:slideViewPr>
    <p:cSldViewPr snapToGrid="0">
      <p:cViewPr varScale="1">
        <p:scale>
          <a:sx n="82" d="100"/>
          <a:sy n="82" d="100"/>
        </p:scale>
        <p:origin x="60" y="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051A4-ECED-23C1-D8E0-0830D0A455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096733-3001-51D2-CB7B-01A41E1B53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D2CE5-8CB1-BF1E-28B8-78124E455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545FC-C601-416A-BC1D-9F2C3526655D}" type="datetimeFigureOut">
              <a:rPr lang="en-CA" smtClean="0"/>
              <a:t>2025-02-05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47124-E841-1769-8847-9186E867B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BD517-9E87-149F-A4D2-E57731E9C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D9541-D251-47E5-BCBC-79899CDFDBF5}" type="slidenum">
              <a:rPr lang="en-CA" smtClean="0"/>
              <a:t>‹#›</a:t>
            </a:fld>
            <a:endParaRPr lang="en-C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B017D4-E290-5A63-40BB-620187A281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582866"/>
            <a:ext cx="12192000" cy="309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54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BE254-DF1B-DC73-6192-E1DDDB118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AF6294-6ED9-BCF7-F1CE-7A6B126F36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41BD8-E163-55FB-1AB4-2CC254251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545FC-C601-416A-BC1D-9F2C3526655D}" type="datetimeFigureOut">
              <a:rPr lang="en-CA" smtClean="0"/>
              <a:t>2025-02-05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8A2EFC-ACDC-479C-52FA-0C54CB63C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DEA4A-0978-3506-A551-B35EEA034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D9541-D251-47E5-BCBC-79899CDFDBF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3919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DFB12D-6027-D912-AD70-22410AA1E7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CF17C8-7D56-CA88-E2D2-4C66E933A5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4C215-4165-285D-F2D1-BF04D87A2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545FC-C601-416A-BC1D-9F2C3526655D}" type="datetimeFigureOut">
              <a:rPr lang="en-CA" smtClean="0"/>
              <a:t>2025-02-05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A5B082-EF01-7B71-0836-E8F8CBBEC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7CD92E-56D8-8AF4-A87B-6CDAB56A5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D9541-D251-47E5-BCBC-79899CDFDBF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89037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118F9-02DC-DDBA-D982-FBF614CFE4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D3CCB9-ED23-5F5F-0E11-EC2E25276C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9ECB6-F572-18E5-C969-1CB6943CA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0D812-599B-46D0-8C81-EDEAE7141CEA}" type="datetime1">
              <a:rPr lang="en-CA" smtClean="0"/>
              <a:t>2025-02-05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EFFF3-2615-65A4-1AD1-70C9802A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https://github.com/spackows/ICAAI-2024_RAG-CD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94400-756A-E33C-4604-6B53846B4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426B-DD01-4DFB-A53A-5405B3BA1E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8519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F8C5A-4321-67ED-0F4F-78C1241E5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7EAAC-276A-C01C-BE1D-B16D1B39D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26423-DE98-C991-5E5B-F91807B5A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426B-DD01-4DFB-A53A-5405B3BA1E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11519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0ACFB-ACCE-5C65-408B-2DA06C007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FE106B-A9EF-6F89-AA2F-0567B5460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F8FC2-AA5C-3E70-5E4D-0BD98B930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69CE7-A141-496E-AA36-A377F49FA50C}" type="datetime1">
              <a:rPr lang="en-CA" smtClean="0"/>
              <a:t>2025-02-05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E1D1E-26A0-B031-C234-E58A91179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https://github.com/spackows/ICAAI-2024_RAG-CD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7A6DC-A256-51B7-257C-28490D5AE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426B-DD01-4DFB-A53A-5405B3BA1E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15086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B215C-FBDE-9A0D-11EC-D48D66E57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765F5-D23C-CDD3-3072-CFB22CC5EE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F0B713-25AD-6505-945A-F2B6B668CA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538C4D-C312-BCE0-6DD2-5EB92A236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408CD-C237-4507-93C0-4773FAE01C87}" type="datetime1">
              <a:rPr lang="en-CA" smtClean="0"/>
              <a:t>2025-02-05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5B9FF0-C22F-4F1F-3DBD-BF7C7233B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https://github.com/spackows/ICAAI-2024_RAG-CD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AF11CC-3E2C-95C1-674F-F0A213C16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426B-DD01-4DFB-A53A-5405B3BA1E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57372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87F69-A1E3-319F-ACBD-C19C97C38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9130D1-C2D9-0C65-3089-3F5FFA7AA2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680A71-1A5E-3559-2882-9C79156196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0A3E0F-F504-42F1-69FB-3225CEDBEB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00E5F7-7377-8645-2022-1DA496F361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ACF3DB-F612-9C99-86EF-2173B8446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9BD75-C715-4C0B-B8F7-8FB65EF9E2C1}" type="datetime1">
              <a:rPr lang="en-CA" smtClean="0"/>
              <a:t>2025-02-05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1FF7D8-FBAC-9C3E-BFA1-EAF6BFB48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https://github.com/spackows/ICAAI-2024_RAG-CD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E0CA58-4073-1AEF-028F-4C68D342A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426B-DD01-4DFB-A53A-5405B3BA1E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06711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8D15B-A596-48CE-84F7-7C454F178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F10600-E5C6-CB46-3458-C4D2BED91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E62DA-7673-43B4-82A2-9AB42D6EA516}" type="datetime1">
              <a:rPr lang="en-CA" smtClean="0"/>
              <a:t>2025-02-05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8B962E-DCCC-0EA2-8B5E-492ABA03A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https://github.com/spackows/ICAAI-2024_RAG-CD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D70CF5-7AFB-D079-1AE2-3C6E5A131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426B-DD01-4DFB-A53A-5405B3BA1E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56654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CCCAD6-43D6-AE1F-5B6A-56ED7377C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518E4-2614-486E-ADE5-724E829CE3DE}" type="datetime1">
              <a:rPr lang="en-CA" smtClean="0"/>
              <a:t>2025-02-05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EB15E9-C98E-0881-337C-C9D0D6BF4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https://github.com/spackows/ICAAI-2024_RAG-CD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AC0F64-EF28-2F7E-BB18-4B3FE9246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426B-DD01-4DFB-A53A-5405B3BA1E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45752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2CB3A-5E01-E1E7-2B20-188319639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37E48-559E-AD76-0F37-55A906DCC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9BCB27-8684-7165-BAAF-BD214B1B49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F82630-9C42-B6CA-8604-9F4CAA14D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D66F9-5529-4803-AD1D-97C4C3A872E1}" type="datetime1">
              <a:rPr lang="en-CA" smtClean="0"/>
              <a:t>2025-02-05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C07379-BA9B-72AF-BA8D-3FB2E60DA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https://github.com/spackows/ICAAI-2024_RAG-CD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3C49DA-5726-2360-3B35-7112AA5F3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426B-DD01-4DFB-A53A-5405B3BA1E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1978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52D13-0BF5-77BE-C613-91DA607AA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A6E99-BDA1-3806-E1E9-4A97B96CB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78203-222F-C45B-2FD6-19B6760B8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545FC-C601-416A-BC1D-9F2C3526655D}" type="datetimeFigureOut">
              <a:rPr lang="en-CA" smtClean="0"/>
              <a:t>2025-02-05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88348-E3CE-5A28-013C-A17DCC47D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DF10E-F666-223F-1EB0-41485F61F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D9541-D251-47E5-BCBC-79899CDFDBF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552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1D3E9-C772-1FFC-B4DA-946A530CF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BBD82A-F0D7-0E9A-3AF1-2E58779AA6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EFB79-4F35-48A5-EF59-612B135E23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6D14E2-5A2A-E4A1-50A8-E7C641D81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F18CB-2E99-4D30-AE6F-85A8792E10B3}" type="datetime1">
              <a:rPr lang="en-CA" smtClean="0"/>
              <a:t>2025-02-05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34A194-9B39-7D2E-5A63-D45211A00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https://github.com/spackows/ICAAI-2024_RAG-CD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09955B-0CD0-9A20-D5B2-4CD971603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426B-DD01-4DFB-A53A-5405B3BA1E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95108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6C4BC-1998-8612-76A1-9EE4165E9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D38296-A138-A672-6EC2-D3669CE2BB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50787F-281F-5405-5EF8-18A682DBB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A24CB-43A8-4B91-B936-AA2B5B46EEA6}" type="datetime1">
              <a:rPr lang="en-CA" smtClean="0"/>
              <a:t>2025-02-05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32CAF-2B60-64FF-219A-2E7294990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https://github.com/spackows/ICAAI-2024_RAG-CD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976FE-7BFB-D282-958B-57FEC6825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426B-DD01-4DFB-A53A-5405B3BA1E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39136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DE68B4-7EE7-4331-AD95-A6E7B989B0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BA35B2-D575-F258-012E-2C59942132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A7620B-01A4-0D2E-7BB5-941889CDA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F84FF-55A8-4D9E-B71E-1EEB4B658221}" type="datetime1">
              <a:rPr lang="en-CA" smtClean="0"/>
              <a:t>2025-02-05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187549-D665-4703-084D-D5B2E5EBA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https://github.com/spackows/ICAAI-2024_RAG-CD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86F1F1-D042-7E11-C1CA-CB3E3F522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B426B-DD01-4DFB-A53A-5405B3BA1E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082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19DB4-A849-14F8-A8EA-474B6889E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A39B86-E4AB-E26F-9D13-5BEE570809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A4245-F920-20F1-A0F2-042A6B50F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545FC-C601-416A-BC1D-9F2C3526655D}" type="datetimeFigureOut">
              <a:rPr lang="en-CA" smtClean="0"/>
              <a:t>2025-02-05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DB6DEE-E6CB-2FE8-510A-9E5D2198D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C69FE-9542-96AC-7709-E49ABE5CC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D9541-D251-47E5-BCBC-79899CDFDBF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5107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95D8B-8B30-7CE2-E544-92BCCDE4B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CB515-E427-9908-6552-759838783A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4A98C5-9048-5055-2140-E08900F5B7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C4B1FD-4059-8654-5EE8-F2D001915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545FC-C601-416A-BC1D-9F2C3526655D}" type="datetimeFigureOut">
              <a:rPr lang="en-CA" smtClean="0"/>
              <a:t>2025-02-05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5E1666-08C2-E8DE-522D-93F6A5E22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E8024B-96EF-50BD-F329-F15E17185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D9541-D251-47E5-BCBC-79899CDFDBF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5623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CBE9A-C33D-52C8-F3B4-5E145A02D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F61CC2-7FC8-76AF-3A3E-8A93093F8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882E20-F704-4DD0-1D35-9870531DCE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E08A96-09B2-2FA5-5D17-64FC81F61D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5349B7-2082-A444-3C71-C3B4BB47A8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97BD1A-2352-4FBF-570E-101277D3C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545FC-C601-416A-BC1D-9F2C3526655D}" type="datetimeFigureOut">
              <a:rPr lang="en-CA" smtClean="0"/>
              <a:t>2025-02-05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CC03A6-C02C-8562-4A8A-F73330AF8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A6C88E-9D8C-D175-173B-A31747B04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D9541-D251-47E5-BCBC-79899CDFDBF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1714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36826-C318-AFA5-DB29-05942E3B4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14B06C-4D17-1962-D341-D8BB7C851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545FC-C601-416A-BC1D-9F2C3526655D}" type="datetimeFigureOut">
              <a:rPr lang="en-CA" smtClean="0"/>
              <a:t>2025-02-05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06BF32-BE38-338A-0617-391953EDB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BEB9C6-FDA3-9246-768A-1A800E844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D9541-D251-47E5-BCBC-79899CDFDBF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4809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25D434-5AB8-EF25-9822-17CDA9BC7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545FC-C601-416A-BC1D-9F2C3526655D}" type="datetimeFigureOut">
              <a:rPr lang="en-CA" smtClean="0"/>
              <a:t>2025-02-05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4894B4-3DDE-E652-5B04-ED121CEAF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DEF3A3-651A-7E1B-6540-E801E9048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D9541-D251-47E5-BCBC-79899CDFDBF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2762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965B7-836D-295B-76A2-E3C9CDADD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27845-8B7C-DBD7-9720-269FC1EE9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B89FD-A360-A647-C4ED-76E230BEA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893D6C-0389-C8CD-85D3-516836554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545FC-C601-416A-BC1D-9F2C3526655D}" type="datetimeFigureOut">
              <a:rPr lang="en-CA" smtClean="0"/>
              <a:t>2025-02-05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3E112E-F27B-F874-B589-37EF71ED1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8005DE-EF4D-59DA-DCE2-B52938F56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D9541-D251-47E5-BCBC-79899CDFDBF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9257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69D42-1D87-01D2-C196-631AC4F4A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008F17-683C-013C-8229-F5C90414E9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39242D-DEB0-E81B-F559-E37FC8D4B1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0AE90B-6E6E-291B-2BCA-8A09F71F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545FC-C601-416A-BC1D-9F2C3526655D}" type="datetimeFigureOut">
              <a:rPr lang="en-CA" smtClean="0"/>
              <a:t>2025-02-05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9AA1-09E8-9B0B-63B0-BE2F550C9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D90B6D-3638-6547-D295-83E5DE699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D9541-D251-47E5-BCBC-79899CDFDBF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9625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0250F3-CDCA-64D1-554A-AED045CF2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1EAF2E-E4D0-6544-6200-444A6FF3A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E13915-5869-A7D3-A013-39BD5B6D1C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8545FC-C601-416A-BC1D-9F2C3526655D}" type="datetimeFigureOut">
              <a:rPr lang="en-CA" smtClean="0"/>
              <a:t>2025-02-05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F9711-0733-B9F2-B4B0-5756CBDCBA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7D28BC-AA74-1E66-7FC1-1AEF0A1D7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43D9541-D251-47E5-BCBC-79899CDFDBF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0431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189182-A732-6E5D-00B0-5E81847DA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081D9D-841B-EF94-78C9-5D063EA8B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D56A65-5446-3166-761D-E7E5C41560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92D6F93-25E8-40BE-A154-DBD4690A4595}" type="datetime1">
              <a:rPr lang="en-CA" smtClean="0"/>
              <a:t>2025-02-05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10E0F6-3143-7590-0F96-531C4011FD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CA"/>
              <a:t>https://github.com/spackows/ICAAI-2024_RAG-CD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B46D8-4A74-9D56-FB8C-4D7E55A159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1B426B-DD01-4DFB-A53A-5405B3BA1E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9095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7.svg"/><Relationship Id="rId7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.png"/><Relationship Id="rId5" Type="http://schemas.openxmlformats.org/officeDocument/2006/relationships/image" Target="../media/image5.svg"/><Relationship Id="rId10" Type="http://schemas.openxmlformats.org/officeDocument/2006/relationships/image" Target="../media/image9.sv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ai.google.com/research/NaturalQuestions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7.svg"/><Relationship Id="rId7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7.svg"/><Relationship Id="rId7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7.svg"/><Relationship Id="rId7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7.svg"/><Relationship Id="rId7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B47E7B-578E-76EE-5FB4-9FA93DB884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7C7743D-F407-D71D-E9F7-D3580900D8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84327"/>
            <a:ext cx="9144000" cy="1165194"/>
          </a:xfrm>
        </p:spPr>
        <p:txBody>
          <a:bodyPr/>
          <a:lstStyle/>
          <a:p>
            <a:pPr algn="r"/>
            <a:r>
              <a:rPr lang="en-CA" sz="3000" dirty="0">
                <a:latin typeface="IBM Plex Sans Medm" panose="020B0603050203000203" pitchFamily="34" charset="0"/>
              </a:rPr>
              <a:t>Sarah Packowski</a:t>
            </a:r>
          </a:p>
          <a:p>
            <a:pPr algn="r"/>
            <a:r>
              <a:rPr lang="en-CA" sz="2200" dirty="0">
                <a:latin typeface="IBM Plex Sans" panose="020B0503050203000203" pitchFamily="34" charset="0"/>
              </a:rPr>
              <a:t>AI </a:t>
            </a:r>
            <a:r>
              <a:rPr lang="en-CA" sz="2200" dirty="0" err="1">
                <a:latin typeface="IBM Plex Sans" panose="020B0503050203000203" pitchFamily="34" charset="0"/>
              </a:rPr>
              <a:t>ContentOps</a:t>
            </a:r>
            <a:r>
              <a:rPr lang="en-CA" sz="2200" dirty="0">
                <a:latin typeface="IBM Plex Sans" panose="020B0503050203000203" pitchFamily="34" charset="0"/>
              </a:rPr>
              <a:t> Architect, IBM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90F972-6661-24ED-FD8A-BB2127A08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82866"/>
            <a:ext cx="12192000" cy="3094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602639E-9F1B-7716-432C-1F06AC37B4BB}"/>
              </a:ext>
            </a:extLst>
          </p:cNvPr>
          <p:cNvSpPr txBox="1"/>
          <p:nvPr/>
        </p:nvSpPr>
        <p:spPr>
          <a:xfrm>
            <a:off x="1247312" y="745724"/>
            <a:ext cx="100930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0" b="1" dirty="0">
                <a:latin typeface="IBM Plex Sans" panose="020B0503050203000203" pitchFamily="34" charset="0"/>
              </a:rPr>
              <a:t>RAG</a:t>
            </a:r>
            <a:r>
              <a:rPr lang="en-CA" sz="3000" dirty="0">
                <a:latin typeface="IBM Plex Sans" panose="020B0503050203000203" pitchFamily="34" charset="0"/>
              </a:rPr>
              <a:t>  </a:t>
            </a:r>
            <a:r>
              <a:rPr lang="en-CA" sz="4000" dirty="0">
                <a:latin typeface="IBM Plex Sans" panose="020B0503050203000203" pitchFamily="34" charset="0"/>
              </a:rPr>
              <a:t>and</a:t>
            </a:r>
            <a:r>
              <a:rPr lang="en-CA" sz="3000" dirty="0">
                <a:latin typeface="IBM Plex Sans" panose="020B0503050203000203" pitchFamily="34" charset="0"/>
              </a:rPr>
              <a:t>  </a:t>
            </a:r>
            <a:r>
              <a:rPr lang="en-CA" sz="9000" b="1" dirty="0">
                <a:latin typeface="IBM Plex Sans" panose="020B0503050203000203" pitchFamily="34" charset="0"/>
              </a:rPr>
              <a:t>agentic</a:t>
            </a:r>
            <a:r>
              <a:rPr lang="en-CA" sz="3000" b="1" dirty="0">
                <a:latin typeface="IBM Plex Sans" panose="020B0503050203000203" pitchFamily="34" charset="0"/>
              </a:rPr>
              <a:t>  </a:t>
            </a:r>
            <a:r>
              <a:rPr lang="en-CA" sz="4000" dirty="0">
                <a:latin typeface="IBM Plex Sans" panose="020B0503050203000203" pitchFamily="34" charset="0"/>
              </a:rPr>
              <a:t>projects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F487A6-CEB6-D108-7C72-7BC6D06459CF}"/>
              </a:ext>
            </a:extLst>
          </p:cNvPr>
          <p:cNvSpPr txBox="1"/>
          <p:nvPr/>
        </p:nvSpPr>
        <p:spPr>
          <a:xfrm>
            <a:off x="1247312" y="1923480"/>
            <a:ext cx="59036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dirty="0">
                <a:latin typeface="IBM Plex Sans" panose="020B0503050203000203" pitchFamily="34" charset="0"/>
              </a:rPr>
              <a:t>need</a:t>
            </a:r>
            <a:r>
              <a:rPr lang="en-CA" sz="3000" dirty="0">
                <a:latin typeface="IBM Plex Sans" panose="020B0503050203000203" pitchFamily="34" charset="0"/>
              </a:rPr>
              <a:t>  </a:t>
            </a:r>
            <a:r>
              <a:rPr lang="en-CA" sz="9000" b="1" dirty="0">
                <a:latin typeface="IBM Plex Sans" panose="020B0503050203000203" pitchFamily="34" charset="0"/>
              </a:rPr>
              <a:t>content</a:t>
            </a:r>
            <a:endParaRPr lang="en-CA" sz="9000" dirty="0">
              <a:latin typeface="IBM Plex Sans" panose="020B050305020300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C527AB-A492-2470-4AAD-108B551B5562}"/>
              </a:ext>
            </a:extLst>
          </p:cNvPr>
          <p:cNvSpPr txBox="1"/>
          <p:nvPr/>
        </p:nvSpPr>
        <p:spPr>
          <a:xfrm>
            <a:off x="1247312" y="3346646"/>
            <a:ext cx="48486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dirty="0">
                <a:latin typeface="IBM Plex Sans" panose="020B0503050203000203" pitchFamily="34" charset="0"/>
              </a:rPr>
              <a:t>professionals</a:t>
            </a:r>
          </a:p>
        </p:txBody>
      </p:sp>
    </p:spTree>
    <p:extLst>
      <p:ext uri="{BB962C8B-B14F-4D97-AF65-F5344CB8AC3E}">
        <p14:creationId xmlns:p14="http://schemas.microsoft.com/office/powerpoint/2010/main" val="1080476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17EB73-CC99-DBC7-204F-63E9887E84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17943-1FF9-848F-1CCE-F52F1C7BD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IBM Plex Sans" panose="020B0503050203000203" pitchFamily="34" charset="0"/>
              </a:rPr>
              <a:t>Agentic solutions</a:t>
            </a:r>
          </a:p>
        </p:txBody>
      </p:sp>
      <p:grpSp>
        <p:nvGrpSpPr>
          <p:cNvPr id="265" name="Group 264">
            <a:extLst>
              <a:ext uri="{FF2B5EF4-FFF2-40B4-BE49-F238E27FC236}">
                <a16:creationId xmlns:a16="http://schemas.microsoft.com/office/drawing/2014/main" id="{DA72FBA2-E456-91A2-4660-F90F540ED9AF}"/>
              </a:ext>
            </a:extLst>
          </p:cNvPr>
          <p:cNvGrpSpPr/>
          <p:nvPr/>
        </p:nvGrpSpPr>
        <p:grpSpPr>
          <a:xfrm>
            <a:off x="4537098" y="2621679"/>
            <a:ext cx="1954143" cy="1728808"/>
            <a:chOff x="887230" y="4145653"/>
            <a:chExt cx="2264886" cy="1913375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D1DC9A56-09AC-0BF0-AE58-060F79CB31D0}"/>
                </a:ext>
              </a:extLst>
            </p:cNvPr>
            <p:cNvGrpSpPr/>
            <p:nvPr/>
          </p:nvGrpSpPr>
          <p:grpSpPr>
            <a:xfrm>
              <a:off x="1041719" y="4145653"/>
              <a:ext cx="972801" cy="891403"/>
              <a:chOff x="5638799" y="2971799"/>
              <a:chExt cx="2010947" cy="2010947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535B791B-8280-A417-8DBB-AC0148CC3316}"/>
                  </a:ext>
                </a:extLst>
              </p:cNvPr>
              <p:cNvSpPr/>
              <p:nvPr/>
            </p:nvSpPr>
            <p:spPr>
              <a:xfrm>
                <a:off x="6024281" y="3144167"/>
                <a:ext cx="1252819" cy="163629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pic>
            <p:nvPicPr>
              <p:cNvPr id="22" name="Graphic 21" descr="Document outline">
                <a:extLst>
                  <a:ext uri="{FF2B5EF4-FFF2-40B4-BE49-F238E27FC236}">
                    <a16:creationId xmlns:a16="http://schemas.microsoft.com/office/drawing/2014/main" id="{2C19F773-F4D7-C27D-C29A-6118E76619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638799" y="2971799"/>
                <a:ext cx="2010947" cy="2010947"/>
              </a:xfrm>
              <a:prstGeom prst="rect">
                <a:avLst/>
              </a:prstGeom>
            </p:spPr>
          </p:pic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CCC3A8FD-A91B-0A3A-D482-3354783B8A5F}"/>
                </a:ext>
              </a:extLst>
            </p:cNvPr>
            <p:cNvGrpSpPr/>
            <p:nvPr/>
          </p:nvGrpSpPr>
          <p:grpSpPr>
            <a:xfrm>
              <a:off x="1334952" y="4399463"/>
              <a:ext cx="972801" cy="891403"/>
              <a:chOff x="5638799" y="2971799"/>
              <a:chExt cx="2010947" cy="2010947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69CBC3C7-1CD0-33E9-8C91-8B4C368ED279}"/>
                  </a:ext>
                </a:extLst>
              </p:cNvPr>
              <p:cNvSpPr/>
              <p:nvPr/>
            </p:nvSpPr>
            <p:spPr>
              <a:xfrm>
                <a:off x="6024281" y="3144166"/>
                <a:ext cx="1252820" cy="163629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pic>
            <p:nvPicPr>
              <p:cNvPr id="27" name="Graphic 26" descr="Document outline">
                <a:extLst>
                  <a:ext uri="{FF2B5EF4-FFF2-40B4-BE49-F238E27FC236}">
                    <a16:creationId xmlns:a16="http://schemas.microsoft.com/office/drawing/2014/main" id="{0BB69ED4-D5FF-126D-219E-2BEE65C848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638799" y="2971799"/>
                <a:ext cx="2010947" cy="2010947"/>
              </a:xfrm>
              <a:prstGeom prst="rect">
                <a:avLst/>
              </a:prstGeom>
            </p:spPr>
          </p:pic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A50CC0A2-58B0-57C0-651B-BF06F0E7410B}"/>
                </a:ext>
              </a:extLst>
            </p:cNvPr>
            <p:cNvGrpSpPr/>
            <p:nvPr/>
          </p:nvGrpSpPr>
          <p:grpSpPr>
            <a:xfrm>
              <a:off x="1664425" y="4228752"/>
              <a:ext cx="972801" cy="891403"/>
              <a:chOff x="5638799" y="2971799"/>
              <a:chExt cx="2010947" cy="2010947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F4BB176D-1270-32AD-9228-36413195C21C}"/>
                  </a:ext>
                </a:extLst>
              </p:cNvPr>
              <p:cNvSpPr/>
              <p:nvPr/>
            </p:nvSpPr>
            <p:spPr>
              <a:xfrm>
                <a:off x="6024281" y="3144166"/>
                <a:ext cx="1252820" cy="163629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pic>
            <p:nvPicPr>
              <p:cNvPr id="30" name="Graphic 29" descr="Document outline">
                <a:extLst>
                  <a:ext uri="{FF2B5EF4-FFF2-40B4-BE49-F238E27FC236}">
                    <a16:creationId xmlns:a16="http://schemas.microsoft.com/office/drawing/2014/main" id="{EB771D93-B4B9-D679-2B54-4E42913810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638799" y="2971799"/>
                <a:ext cx="2010947" cy="2010947"/>
              </a:xfrm>
              <a:prstGeom prst="rect">
                <a:avLst/>
              </a:prstGeom>
            </p:spPr>
          </p:pic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4B4EFEF7-64C9-FFDE-1208-DC420EB4B0D3}"/>
                </a:ext>
              </a:extLst>
            </p:cNvPr>
            <p:cNvGrpSpPr/>
            <p:nvPr/>
          </p:nvGrpSpPr>
          <p:grpSpPr>
            <a:xfrm>
              <a:off x="2030043" y="4528532"/>
              <a:ext cx="972801" cy="891403"/>
              <a:chOff x="5638799" y="2971799"/>
              <a:chExt cx="2010947" cy="2010947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CBC7FC37-0316-80BF-0564-0CE7078E0AC0}"/>
                  </a:ext>
                </a:extLst>
              </p:cNvPr>
              <p:cNvSpPr/>
              <p:nvPr/>
            </p:nvSpPr>
            <p:spPr>
              <a:xfrm>
                <a:off x="6024281" y="3144166"/>
                <a:ext cx="1252820" cy="163629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pic>
            <p:nvPicPr>
              <p:cNvPr id="33" name="Graphic 32" descr="Document outline">
                <a:extLst>
                  <a:ext uri="{FF2B5EF4-FFF2-40B4-BE49-F238E27FC236}">
                    <a16:creationId xmlns:a16="http://schemas.microsoft.com/office/drawing/2014/main" id="{1C870EFD-74C4-804F-B0F3-662B5E00EB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638799" y="2971799"/>
                <a:ext cx="2010947" cy="2010947"/>
              </a:xfrm>
              <a:prstGeom prst="rect">
                <a:avLst/>
              </a:prstGeom>
            </p:spPr>
          </p:pic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AED7E7A-41D8-207C-8F99-BDB0F08E68B9}"/>
                </a:ext>
              </a:extLst>
            </p:cNvPr>
            <p:cNvSpPr txBox="1"/>
            <p:nvPr/>
          </p:nvSpPr>
          <p:spPr>
            <a:xfrm>
              <a:off x="887230" y="5411822"/>
              <a:ext cx="2264886" cy="6472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IBM Plex Sans" panose="020B0503050203000203" pitchFamily="34" charset="0"/>
                  <a:ea typeface="+mn-ea"/>
                  <a:cs typeface="+mn-cs"/>
                </a:rPr>
                <a:t>Knowledge base (articles, database)</a:t>
              </a:r>
            </a:p>
          </p:txBody>
        </p:sp>
      </p:grpSp>
      <p:grpSp>
        <p:nvGrpSpPr>
          <p:cNvPr id="267" name="Group 266">
            <a:extLst>
              <a:ext uri="{FF2B5EF4-FFF2-40B4-BE49-F238E27FC236}">
                <a16:creationId xmlns:a16="http://schemas.microsoft.com/office/drawing/2014/main" id="{83EA5D86-7D2C-B3E2-8D24-2D021032E2C2}"/>
              </a:ext>
            </a:extLst>
          </p:cNvPr>
          <p:cNvGrpSpPr/>
          <p:nvPr/>
        </p:nvGrpSpPr>
        <p:grpSpPr>
          <a:xfrm>
            <a:off x="2753354" y="2939929"/>
            <a:ext cx="1785734" cy="1292902"/>
            <a:chOff x="6112078" y="-1224055"/>
            <a:chExt cx="1785734" cy="1292902"/>
          </a:xfrm>
        </p:grpSpPr>
        <p:pic>
          <p:nvPicPr>
            <p:cNvPr id="39" name="Graphic 38" descr="Magnifying glass outline">
              <a:extLst>
                <a:ext uri="{FF2B5EF4-FFF2-40B4-BE49-F238E27FC236}">
                  <a16:creationId xmlns:a16="http://schemas.microsoft.com/office/drawing/2014/main" id="{33B4F9EB-FF08-59BD-E6DB-0805771612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595417" y="-1224055"/>
              <a:ext cx="748334" cy="748334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7D17B1D-20F9-D41A-B88B-D122CFEC10D7}"/>
                </a:ext>
              </a:extLst>
            </p:cNvPr>
            <p:cNvSpPr txBox="1"/>
            <p:nvPr/>
          </p:nvSpPr>
          <p:spPr>
            <a:xfrm>
              <a:off x="6112078" y="-515928"/>
              <a:ext cx="17857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IBM Plex Sans" panose="020B0503050203000203" pitchFamily="34" charset="0"/>
                  <a:ea typeface="+mn-ea"/>
                  <a:cs typeface="+mn-cs"/>
                </a:rPr>
                <a:t>Search for relevant info</a:t>
              </a:r>
            </a:p>
          </p:txBody>
        </p:sp>
      </p:grpSp>
      <p:pic>
        <p:nvPicPr>
          <p:cNvPr id="42" name="Graphic 41" descr="User with solid fill">
            <a:extLst>
              <a:ext uri="{FF2B5EF4-FFF2-40B4-BE49-F238E27FC236}">
                <a16:creationId xmlns:a16="http://schemas.microsoft.com/office/drawing/2014/main" id="{81AA79EC-64C1-FCF4-C61D-36C2720931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51732" y="3209047"/>
            <a:ext cx="752028" cy="752028"/>
          </a:xfrm>
          <a:prstGeom prst="rect">
            <a:avLst/>
          </a:prstGeom>
        </p:spPr>
      </p:pic>
      <p:sp>
        <p:nvSpPr>
          <p:cNvPr id="43" name="Speech Bubble: Oval 42">
            <a:extLst>
              <a:ext uri="{FF2B5EF4-FFF2-40B4-BE49-F238E27FC236}">
                <a16:creationId xmlns:a16="http://schemas.microsoft.com/office/drawing/2014/main" id="{25330C58-CAD4-FF62-C164-921BA683207E}"/>
              </a:ext>
            </a:extLst>
          </p:cNvPr>
          <p:cNvSpPr/>
          <p:nvPr/>
        </p:nvSpPr>
        <p:spPr>
          <a:xfrm>
            <a:off x="1280847" y="1827179"/>
            <a:ext cx="1796363" cy="811978"/>
          </a:xfrm>
          <a:prstGeom prst="wedgeEllipseCallout">
            <a:avLst>
              <a:gd name="adj1" fmla="val -25211"/>
              <a:gd name="adj2" fmla="val 11534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88587DF-FBA8-DA3D-B94A-B3CC6E9A9EF3}"/>
              </a:ext>
            </a:extLst>
          </p:cNvPr>
          <p:cNvSpPr txBox="1"/>
          <p:nvPr/>
        </p:nvSpPr>
        <p:spPr>
          <a:xfrm>
            <a:off x="1013553" y="3928628"/>
            <a:ext cx="12283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BM Plex Sans" panose="020B0503050203000203" pitchFamily="34" charset="0"/>
                <a:ea typeface="+mn-ea"/>
                <a:cs typeface="+mn-cs"/>
              </a:rPr>
              <a:t>User input</a:t>
            </a:r>
          </a:p>
        </p:txBody>
      </p:sp>
      <p:cxnSp>
        <p:nvCxnSpPr>
          <p:cNvPr id="272" name="Connector: Elbow 271">
            <a:extLst>
              <a:ext uri="{FF2B5EF4-FFF2-40B4-BE49-F238E27FC236}">
                <a16:creationId xmlns:a16="http://schemas.microsoft.com/office/drawing/2014/main" id="{1015C44B-E6FB-E7B2-2C02-5AC13DB5A8AB}"/>
              </a:ext>
            </a:extLst>
          </p:cNvPr>
          <p:cNvCxnSpPr>
            <a:cxnSpLocks/>
          </p:cNvCxnSpPr>
          <p:nvPr/>
        </p:nvCxnSpPr>
        <p:spPr>
          <a:xfrm>
            <a:off x="1618824" y="4401968"/>
            <a:ext cx="1880165" cy="913489"/>
          </a:xfrm>
          <a:prstGeom prst="bentConnector3">
            <a:avLst>
              <a:gd name="adj1" fmla="val 471"/>
            </a:avLst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B51515B0-D01B-B9EA-D09C-0EDF7CCF544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6582866"/>
            <a:ext cx="12192000" cy="309499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FDD2F493-ED1D-D46F-5259-9CDAB64F430B}"/>
              </a:ext>
            </a:extLst>
          </p:cNvPr>
          <p:cNvSpPr txBox="1"/>
          <p:nvPr/>
        </p:nvSpPr>
        <p:spPr>
          <a:xfrm>
            <a:off x="1348922" y="1944641"/>
            <a:ext cx="16231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BM Plex Sans" panose="020B0503050203000203" pitchFamily="34" charset="0"/>
                <a:ea typeface="+mn-ea"/>
                <a:cs typeface="+mn-cs"/>
              </a:rPr>
              <a:t>Turn front lights 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B8C3003-4185-2C93-8B82-6D6846DE7577}"/>
              </a:ext>
            </a:extLst>
          </p:cNvPr>
          <p:cNvGrpSpPr/>
          <p:nvPr/>
        </p:nvGrpSpPr>
        <p:grpSpPr>
          <a:xfrm>
            <a:off x="3806491" y="4555484"/>
            <a:ext cx="1228386" cy="1715203"/>
            <a:chOff x="2012177" y="4083912"/>
            <a:chExt cx="1228386" cy="1715203"/>
          </a:xfrm>
        </p:grpSpPr>
        <p:pic>
          <p:nvPicPr>
            <p:cNvPr id="6" name="Graphic 5" descr="Decision chart outline">
              <a:extLst>
                <a:ext uri="{FF2B5EF4-FFF2-40B4-BE49-F238E27FC236}">
                  <a16:creationId xmlns:a16="http://schemas.microsoft.com/office/drawing/2014/main" id="{B75A6E74-5E46-CC7E-30C3-9C542F575EB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102068" y="4083912"/>
              <a:ext cx="1048605" cy="104860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4C9BC9A-0C89-B736-4CC1-FC79F17523B6}"/>
                </a:ext>
              </a:extLst>
            </p:cNvPr>
            <p:cNvSpPr txBox="1"/>
            <p:nvPr/>
          </p:nvSpPr>
          <p:spPr>
            <a:xfrm>
              <a:off x="2012177" y="5214340"/>
              <a:ext cx="12283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IBM Plex Sans" panose="020B0503050203000203" pitchFamily="34" charset="0"/>
                  <a:ea typeface="+mn-ea"/>
                  <a:cs typeface="+mn-cs"/>
                </a:rPr>
                <a:t>Application logic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F2989139-853A-ADE1-4623-018A1F1A29A5}"/>
              </a:ext>
            </a:extLst>
          </p:cNvPr>
          <p:cNvSpPr/>
          <p:nvPr/>
        </p:nvSpPr>
        <p:spPr>
          <a:xfrm>
            <a:off x="8529738" y="533624"/>
            <a:ext cx="3164915" cy="46692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AF1891-4015-AE3C-9F4C-8D437A79B139}"/>
              </a:ext>
            </a:extLst>
          </p:cNvPr>
          <p:cNvSpPr txBox="1"/>
          <p:nvPr/>
        </p:nvSpPr>
        <p:spPr>
          <a:xfrm>
            <a:off x="8618800" y="650754"/>
            <a:ext cx="3002880" cy="4427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IBM Plex Mono Light" panose="020B0409050203000203" pitchFamily="49" charset="0"/>
                <a:ea typeface="+mn-ea"/>
                <a:cs typeface="+mn-cs"/>
              </a:rPr>
              <a:t>Which IoT element is the following request about?</a:t>
            </a:r>
          </a:p>
          <a:p>
            <a:pPr marL="0" marR="0" lvl="0" indent="0" algn="l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IBM Plex Mono Light" panose="020B0409050203000203" pitchFamily="49" charset="0"/>
                <a:ea typeface="+mn-ea"/>
                <a:cs typeface="+mn-cs"/>
              </a:rPr>
              <a:t>Choices:</a:t>
            </a:r>
          </a:p>
          <a:p>
            <a:pPr marL="171450" marR="0" lvl="0" indent="-171450" algn="l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CA" sz="1200" b="1" dirty="0">
                <a:solidFill>
                  <a:prstClr val="black">
                    <a:lumMod val="50000"/>
                    <a:lumOff val="50000"/>
                  </a:prstClr>
                </a:solidFill>
                <a:latin typeface="IBM Plex Mono Light" panose="020B0409050203000203" pitchFamily="49" charset="0"/>
              </a:rPr>
              <a:t>light</a:t>
            </a:r>
          </a:p>
          <a:p>
            <a:pPr marL="171450" marR="0" lvl="0" indent="-171450" algn="l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CA" sz="1200" b="1" dirty="0">
                <a:solidFill>
                  <a:prstClr val="black">
                    <a:lumMod val="50000"/>
                    <a:lumOff val="50000"/>
                  </a:prstClr>
                </a:solidFill>
                <a:latin typeface="IBM Plex Mono Light" panose="020B0409050203000203" pitchFamily="49" charset="0"/>
              </a:rPr>
              <a:t>d</a:t>
            </a:r>
            <a:r>
              <a:rPr kumimoji="0" lang="en-CA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IBM Plex Mono Light" panose="020B0409050203000203" pitchFamily="49" charset="0"/>
                <a:ea typeface="+mn-ea"/>
                <a:cs typeface="+mn-cs"/>
              </a:rPr>
              <a:t>oor</a:t>
            </a:r>
            <a:endParaRPr kumimoji="0" lang="en-CA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IBM Plex Mono Light" panose="020B0409050203000203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b="1" dirty="0">
                <a:solidFill>
                  <a:prstClr val="black">
                    <a:lumMod val="50000"/>
                    <a:lumOff val="50000"/>
                  </a:prstClr>
                </a:solidFill>
                <a:latin typeface="IBM Plex Mono Light" panose="020B0409050203000203" pitchFamily="49" charset="0"/>
              </a:rPr>
              <a:t>Request</a:t>
            </a:r>
            <a:r>
              <a:rPr kumimoji="0" lang="en-CA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IBM Plex Mono Light" panose="020B0409050203000203" pitchFamily="49" charset="0"/>
                <a:ea typeface="+mn-ea"/>
                <a:cs typeface="+mn-cs"/>
              </a:rPr>
              <a:t>: Turn front lights on</a:t>
            </a:r>
          </a:p>
          <a:p>
            <a:pPr marL="0" marR="0" lvl="0" indent="0" algn="l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IBM Plex Mono Light" panose="020B0409050203000203" pitchFamily="49" charset="0"/>
                <a:ea typeface="+mn-ea"/>
                <a:cs typeface="+mn-cs"/>
              </a:rPr>
              <a:t>A: </a:t>
            </a:r>
            <a:r>
              <a:rPr kumimoji="0" lang="en-CA" sz="12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IBM Plex Mono Light" panose="020B0409050203000203" pitchFamily="49" charset="0"/>
                <a:ea typeface="+mn-ea"/>
                <a:cs typeface="+mn-cs"/>
              </a:rPr>
              <a:t>light</a:t>
            </a:r>
          </a:p>
          <a:p>
            <a:pPr marL="0" marR="0" lvl="0" indent="0" algn="l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200" b="1" dirty="0">
              <a:solidFill>
                <a:prstClr val="black">
                  <a:lumMod val="50000"/>
                  <a:lumOff val="50000"/>
                </a:prstClr>
              </a:solidFill>
              <a:latin typeface="IBM Plex Mono Light" panose="020B0409050203000203" pitchFamily="49" charset="0"/>
            </a:endParaRPr>
          </a:p>
          <a:p>
            <a:pPr>
              <a:lnSpc>
                <a:spcPts val="2000"/>
              </a:lnSpc>
              <a:defRPr/>
            </a:pPr>
            <a:r>
              <a:rPr kumimoji="0" lang="en-CA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IBM Plex Mono Light" panose="020B0409050203000203" pitchFamily="49" charset="0"/>
                <a:ea typeface="+mn-ea"/>
                <a:cs typeface="+mn-cs"/>
              </a:rPr>
              <a:t>Which light is this about?</a:t>
            </a:r>
          </a:p>
          <a:p>
            <a:pPr>
              <a:lnSpc>
                <a:spcPts val="2000"/>
              </a:lnSpc>
              <a:defRPr/>
            </a:pPr>
            <a:r>
              <a:rPr lang="en-CA" sz="1200" b="1" dirty="0">
                <a:solidFill>
                  <a:prstClr val="black">
                    <a:lumMod val="50000"/>
                    <a:lumOff val="50000"/>
                  </a:prstClr>
                </a:solidFill>
                <a:latin typeface="IBM Plex Mono Light" panose="020B0409050203000203" pitchFamily="49" charset="0"/>
              </a:rPr>
              <a:t>Choices:</a:t>
            </a:r>
          </a:p>
          <a:p>
            <a:pPr marL="171450" indent="-171450">
              <a:lnSpc>
                <a:spcPts val="2000"/>
              </a:lnSpc>
              <a:buFontTx/>
              <a:buChar char="-"/>
              <a:defRPr/>
            </a:pPr>
            <a:r>
              <a:rPr kumimoji="0" lang="en-CA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IBM Plex Mono Light" panose="020B0409050203000203" pitchFamily="49" charset="0"/>
                <a:ea typeface="+mn-ea"/>
                <a:cs typeface="+mn-cs"/>
              </a:rPr>
              <a:t>backyard-light</a:t>
            </a:r>
          </a:p>
          <a:p>
            <a:pPr marL="171450" indent="-171450">
              <a:lnSpc>
                <a:spcPts val="2000"/>
              </a:lnSpc>
              <a:buFontTx/>
              <a:buChar char="-"/>
              <a:defRPr/>
            </a:pPr>
            <a:r>
              <a:rPr kumimoji="0" lang="en-CA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IBM Plex Mono Light" panose="020B0409050203000203" pitchFamily="49" charset="0"/>
                <a:ea typeface="+mn-ea"/>
                <a:cs typeface="+mn-cs"/>
              </a:rPr>
              <a:t>porch-light</a:t>
            </a:r>
          </a:p>
          <a:p>
            <a:pPr marL="0" marR="0" lvl="0" indent="0" algn="l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IBM Plex Mono Light" panose="020B0409050203000203" pitchFamily="49" charset="0"/>
                <a:ea typeface="+mn-ea"/>
                <a:cs typeface="+mn-cs"/>
              </a:rPr>
              <a:t>A: </a:t>
            </a:r>
            <a:r>
              <a:rPr kumimoji="0" lang="en-CA" sz="12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IBM Plex Mono Light" panose="020B0409050203000203" pitchFamily="49" charset="0"/>
                <a:ea typeface="+mn-ea"/>
                <a:cs typeface="+mn-cs"/>
              </a:rPr>
              <a:t>porch-light</a:t>
            </a:r>
          </a:p>
          <a:p>
            <a:pPr marL="0" marR="0" lvl="0" indent="0" algn="l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200" b="1" dirty="0">
              <a:solidFill>
                <a:prstClr val="black">
                  <a:lumMod val="50000"/>
                  <a:lumOff val="50000"/>
                </a:prstClr>
              </a:solidFill>
              <a:latin typeface="IBM Plex Mono Light" panose="020B0409050203000203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b="1" dirty="0">
                <a:solidFill>
                  <a:prstClr val="black">
                    <a:lumMod val="50000"/>
                    <a:lumOff val="50000"/>
                  </a:prstClr>
                </a:solidFill>
                <a:latin typeface="IBM Plex Mono Light" panose="020B0409050203000203" pitchFamily="49" charset="0"/>
              </a:rPr>
              <a:t>Should the light be turned on or off?</a:t>
            </a:r>
          </a:p>
          <a:p>
            <a:pPr marL="0" marR="0" lvl="0" indent="0" algn="l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IBM Plex Mono Light" panose="020B0409050203000203" pitchFamily="49" charset="0"/>
                <a:ea typeface="+mn-ea"/>
                <a:cs typeface="+mn-cs"/>
              </a:rPr>
              <a:t>A: </a:t>
            </a:r>
            <a:r>
              <a:rPr kumimoji="0" lang="en-CA" sz="12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IBM Plex Mono Light" panose="020B0409050203000203" pitchFamily="49" charset="0"/>
                <a:ea typeface="+mn-ea"/>
                <a:cs typeface="+mn-cs"/>
              </a:rPr>
              <a:t>on</a:t>
            </a:r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275EF0B9-F39D-7E7F-76F9-C037FD75F560}"/>
              </a:ext>
            </a:extLst>
          </p:cNvPr>
          <p:cNvSpPr/>
          <p:nvPr/>
        </p:nvSpPr>
        <p:spPr>
          <a:xfrm rot="16200000">
            <a:off x="3442349" y="3369996"/>
            <a:ext cx="1980829" cy="1910093"/>
          </a:xfrm>
          <a:prstGeom prst="arc">
            <a:avLst>
              <a:gd name="adj1" fmla="val 20841130"/>
              <a:gd name="adj2" fmla="val 849551"/>
            </a:avLst>
          </a:prstGeom>
          <a:ln w="349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36BEA8D9-75B7-73A6-301B-D02967176754}"/>
              </a:ext>
            </a:extLst>
          </p:cNvPr>
          <p:cNvSpPr/>
          <p:nvPr/>
        </p:nvSpPr>
        <p:spPr>
          <a:xfrm rot="5400000">
            <a:off x="3463621" y="1672124"/>
            <a:ext cx="1980829" cy="1910093"/>
          </a:xfrm>
          <a:prstGeom prst="arc">
            <a:avLst>
              <a:gd name="adj1" fmla="val 20820088"/>
              <a:gd name="adj2" fmla="val 917928"/>
            </a:avLst>
          </a:prstGeom>
          <a:ln w="349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243A5ED1-EA76-F509-0B7D-05296BD91F2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267137" y="2287547"/>
            <a:ext cx="3984617" cy="1344605"/>
          </a:xfrm>
          <a:prstGeom prst="bentConnector3">
            <a:avLst>
              <a:gd name="adj1" fmla="val -261"/>
            </a:avLst>
          </a:prstGeom>
          <a:ln w="381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E0AE08F6-03C8-1EAD-78B3-3FBAFA255A02}"/>
              </a:ext>
            </a:extLst>
          </p:cNvPr>
          <p:cNvCxnSpPr>
            <a:cxnSpLocks/>
          </p:cNvCxnSpPr>
          <p:nvPr/>
        </p:nvCxnSpPr>
        <p:spPr>
          <a:xfrm flipV="1">
            <a:off x="5587143" y="4429263"/>
            <a:ext cx="2689207" cy="1005089"/>
          </a:xfrm>
          <a:prstGeom prst="bentConnector3">
            <a:avLst>
              <a:gd name="adj1" fmla="val 68357"/>
            </a:avLst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45960FCA-E703-A52B-301E-AF4C2DB67A42}"/>
              </a:ext>
            </a:extLst>
          </p:cNvPr>
          <p:cNvCxnSpPr>
            <a:cxnSpLocks/>
          </p:cNvCxnSpPr>
          <p:nvPr/>
        </p:nvCxnSpPr>
        <p:spPr>
          <a:xfrm flipV="1">
            <a:off x="5587143" y="2839202"/>
            <a:ext cx="2689207" cy="2363708"/>
          </a:xfrm>
          <a:prstGeom prst="bentConnector3">
            <a:avLst>
              <a:gd name="adj1" fmla="val 59179"/>
            </a:avLst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7354E1BC-01D5-8D55-400F-347A3FAB7489}"/>
              </a:ext>
            </a:extLst>
          </p:cNvPr>
          <p:cNvCxnSpPr>
            <a:cxnSpLocks/>
          </p:cNvCxnSpPr>
          <p:nvPr/>
        </p:nvCxnSpPr>
        <p:spPr>
          <a:xfrm>
            <a:off x="6931746" y="979283"/>
            <a:ext cx="1330112" cy="572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4" name="Connector: Elbow 273">
            <a:extLst>
              <a:ext uri="{FF2B5EF4-FFF2-40B4-BE49-F238E27FC236}">
                <a16:creationId xmlns:a16="http://schemas.microsoft.com/office/drawing/2014/main" id="{8EDCE6BC-2013-8488-92FE-950D89318FB7}"/>
              </a:ext>
            </a:extLst>
          </p:cNvPr>
          <p:cNvCxnSpPr>
            <a:cxnSpLocks/>
          </p:cNvCxnSpPr>
          <p:nvPr/>
        </p:nvCxnSpPr>
        <p:spPr>
          <a:xfrm rot="10800000" flipV="1">
            <a:off x="5625378" y="5326363"/>
            <a:ext cx="4494863" cy="677812"/>
          </a:xfrm>
          <a:prstGeom prst="bentConnector3">
            <a:avLst>
              <a:gd name="adj1" fmla="val 328"/>
            </a:avLst>
          </a:prstGeom>
          <a:ln w="381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5603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4A9BFD-058B-0898-7DB8-085FE17C00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7672F-798D-24B1-90B9-F8CC61694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3613"/>
          </a:xfrm>
        </p:spPr>
        <p:txBody>
          <a:bodyPr>
            <a:noAutofit/>
          </a:bodyPr>
          <a:lstStyle/>
          <a:p>
            <a:pPr algn="r">
              <a:lnSpc>
                <a:spcPct val="100000"/>
              </a:lnSpc>
            </a:pPr>
            <a:r>
              <a:rPr lang="en-CA" sz="4000" b="1" dirty="0">
                <a:latin typeface="IBM Plex Sans" panose="020B0503050203000203" pitchFamily="34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C4706-D8E2-DDDA-DDF8-9C2771552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720000">
              <a:spcBef>
                <a:spcPts val="2400"/>
              </a:spcBef>
              <a:buFont typeface="+mj-lt"/>
              <a:buAutoNum type="arabicPeriod"/>
            </a:pPr>
            <a:r>
              <a:rPr lang="en-US" sz="4000" dirty="0">
                <a:effectLst/>
                <a:latin typeface="IBM Plex Sans" panose="020B0503050203000203" pitchFamily="34" charset="0"/>
              </a:rPr>
              <a:t>RAG and agentic solutions</a:t>
            </a:r>
          </a:p>
          <a:p>
            <a:pPr marL="342900" indent="-720000">
              <a:spcBef>
                <a:spcPts val="2400"/>
              </a:spcBef>
              <a:buFont typeface="+mj-lt"/>
              <a:buAutoNum type="arabicPeriod"/>
            </a:pPr>
            <a:r>
              <a:rPr lang="en-US" sz="4000" dirty="0">
                <a:solidFill>
                  <a:schemeClr val="accent2">
                    <a:lumMod val="75000"/>
                  </a:schemeClr>
                </a:solidFill>
                <a:effectLst/>
                <a:latin typeface="IBM Plex Sans" panose="020B0503050203000203" pitchFamily="34" charset="0"/>
              </a:rPr>
              <a:t>The role of content professionals</a:t>
            </a:r>
          </a:p>
          <a:p>
            <a:pPr marL="342900" indent="-720000">
              <a:spcBef>
                <a:spcPts val="2400"/>
              </a:spcBef>
              <a:buFont typeface="+mj-lt"/>
              <a:buAutoNum type="arabicPeriod"/>
            </a:pPr>
            <a:r>
              <a:rPr lang="en-US" sz="4000" dirty="0">
                <a:effectLst/>
                <a:latin typeface="IBM Plex Sans" panose="020B0503050203000203" pitchFamily="34" charset="0"/>
              </a:rPr>
              <a:t>Content strategy</a:t>
            </a:r>
          </a:p>
          <a:p>
            <a:pPr marL="342900" indent="-720000">
              <a:spcBef>
                <a:spcPts val="2400"/>
              </a:spcBef>
              <a:buFont typeface="+mj-lt"/>
              <a:buAutoNum type="arabicPeriod"/>
            </a:pPr>
            <a:r>
              <a:rPr lang="en-US" sz="4000" dirty="0">
                <a:latin typeface="IBM Plex Sans" panose="020B0503050203000203" pitchFamily="34" charset="0"/>
              </a:rPr>
              <a:t>E</a:t>
            </a:r>
            <a:r>
              <a:rPr lang="en-US" sz="4000" dirty="0">
                <a:effectLst/>
                <a:latin typeface="IBM Plex Sans" panose="020B0503050203000203" pitchFamily="34" charset="0"/>
              </a:rPr>
              <a:t>valuating, improving 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B73427-8FA6-7785-F28E-71A9745C5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82866"/>
            <a:ext cx="12192000" cy="309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819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1DE34-6386-3310-992F-5F89FEDD5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Content is crucial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32A16-B72E-BF35-3A16-3E5F65C4A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22237" cy="4351338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Where do these articles come from???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CA" b="1" dirty="0"/>
              <a:t>Writers!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4F0CAD-AC49-DFE6-8836-8D788C591307}"/>
              </a:ext>
            </a:extLst>
          </p:cNvPr>
          <p:cNvSpPr/>
          <p:nvPr/>
        </p:nvSpPr>
        <p:spPr>
          <a:xfrm>
            <a:off x="3936354" y="3429000"/>
            <a:ext cx="2252856" cy="2299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CEA3A3-D9CB-CE88-56AD-829D4C542C24}"/>
              </a:ext>
            </a:extLst>
          </p:cNvPr>
          <p:cNvSpPr txBox="1"/>
          <p:nvPr/>
        </p:nvSpPr>
        <p:spPr>
          <a:xfrm>
            <a:off x="3999750" y="3546130"/>
            <a:ext cx="2189459" cy="2119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IBM Plex Mono Light" panose="020B0409050203000203" pitchFamily="49" charset="0"/>
                <a:ea typeface="+mn-ea"/>
                <a:cs typeface="+mn-cs"/>
              </a:rPr>
              <a:t>Article:</a:t>
            </a:r>
          </a:p>
          <a:p>
            <a:pPr marL="0" marR="0" lvl="0" indent="0" algn="l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IBM Plex Mono Light" panose="020B0409050203000203" pitchFamily="49" charset="0"/>
                <a:ea typeface="+mn-ea"/>
                <a:cs typeface="+mn-cs"/>
              </a:rPr>
              <a:t>&lt;article-text&gt;</a:t>
            </a:r>
          </a:p>
          <a:p>
            <a:pPr marL="0" marR="0" lvl="0" indent="0" algn="l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IBM Plex Mono Light" panose="020B0409050203000203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IBM Plex Mono Light" panose="020B0409050203000203" pitchFamily="49" charset="0"/>
                <a:ea typeface="+mn-ea"/>
                <a:cs typeface="+mn-cs"/>
              </a:rPr>
              <a:t>Answer the question based on the article.</a:t>
            </a:r>
          </a:p>
          <a:p>
            <a:pPr marL="0" marR="0" lvl="0" indent="0" algn="l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IBM Plex Mono Light" panose="020B0409050203000203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IBM Plex Mono Light" panose="020B0409050203000203" pitchFamily="49" charset="0"/>
                <a:ea typeface="+mn-ea"/>
                <a:cs typeface="+mn-cs"/>
              </a:rPr>
              <a:t>Q: &lt;question-text&gt;</a:t>
            </a:r>
          </a:p>
          <a:p>
            <a:pPr marL="0" marR="0" lvl="0" indent="0" algn="l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IBM Plex Mono Light" panose="020B0409050203000203" pitchFamily="49" charset="0"/>
                <a:ea typeface="+mn-ea"/>
                <a:cs typeface="+mn-cs"/>
              </a:rPr>
              <a:t>A: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2E7FD9E-4CBB-B461-A251-BA89AE7C9C4A}"/>
              </a:ext>
            </a:extLst>
          </p:cNvPr>
          <p:cNvGrpSpPr/>
          <p:nvPr/>
        </p:nvGrpSpPr>
        <p:grpSpPr>
          <a:xfrm>
            <a:off x="6728186" y="601979"/>
            <a:ext cx="4630096" cy="5654041"/>
            <a:chOff x="5605224" y="1215792"/>
            <a:chExt cx="4630096" cy="565404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09AE977-848F-EC28-3A87-6DE2AFB5D731}"/>
                </a:ext>
              </a:extLst>
            </p:cNvPr>
            <p:cNvSpPr/>
            <p:nvPr/>
          </p:nvSpPr>
          <p:spPr>
            <a:xfrm>
              <a:off x="5605224" y="1215792"/>
              <a:ext cx="4630096" cy="56540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CC9BE29-6FAA-7B14-02BA-3E0B13C83C10}"/>
                </a:ext>
              </a:extLst>
            </p:cNvPr>
            <p:cNvSpPr txBox="1"/>
            <p:nvPr/>
          </p:nvSpPr>
          <p:spPr>
            <a:xfrm>
              <a:off x="5694283" y="1332923"/>
              <a:ext cx="4495821" cy="54533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effectLst/>
                  <a:latin typeface="IBM Plex Mono Light" panose="020B0409050203000203" pitchFamily="49" charset="0"/>
                </a:rPr>
                <a:t>What is the command to achieve the result in the following request?</a:t>
              </a:r>
              <a:b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IBM Plex Mono Light" panose="020B0409050203000203" pitchFamily="49" charset="0"/>
                </a:rPr>
              </a:b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IBM Plex Mono Light" panose="020B0409050203000203" pitchFamily="49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effectLst/>
                  <a:latin typeface="IBM Plex Mono Light" panose="020B0409050203000203" pitchFamily="49" charset="0"/>
                </a:rPr>
                <a:t>API reference:</a:t>
              </a:r>
              <a:b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IBM Plex Mono Light" panose="020B0409050203000203" pitchFamily="49" charset="0"/>
                </a:rPr>
              </a:b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effectLst/>
                  <a:latin typeface="IBM Plex Mono Light" panose="020B0409050203000203" pitchFamily="49" charset="0"/>
                </a:rPr>
                <a:t>== Lights</a:t>
              </a:r>
              <a:b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IBM Plex Mono Light" panose="020B0409050203000203" pitchFamily="49" charset="0"/>
                </a:rPr>
              </a:b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effectLst/>
                  <a:latin typeface="IBM Plex Mono Light" panose="020B0409050203000203" pitchFamily="49" charset="0"/>
                </a:rPr>
                <a:t>You can turn enabled lights on or off using the "light" command.</a:t>
              </a:r>
              <a:b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IBM Plex Mono Light" panose="020B0409050203000203" pitchFamily="49" charset="0"/>
                </a:rPr>
              </a:b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effectLst/>
                  <a:latin typeface="IBM Plex Mono Light" panose="020B0409050203000203" pitchFamily="49" charset="0"/>
                </a:rPr>
                <a:t>Syntax</a:t>
              </a:r>
              <a:b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IBM Plex Mono Light" panose="020B0409050203000203" pitchFamily="49" charset="0"/>
                </a:rPr>
              </a:b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effectLst/>
                  <a:latin typeface="IBM Plex Mono Light" panose="020B0409050203000203" pitchFamily="49" charset="0"/>
                </a:rPr>
                <a:t>light [ light-ID ] [ on | off ]</a:t>
              </a:r>
              <a:b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IBM Plex Mono Light" panose="020B0409050203000203" pitchFamily="49" charset="0"/>
                </a:rPr>
              </a:b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effectLst/>
                  <a:latin typeface="IBM Plex Mono Light" panose="020B0409050203000203" pitchFamily="49" charset="0"/>
                </a:rPr>
                <a:t>Example</a:t>
              </a:r>
              <a:b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IBM Plex Mono Light" panose="020B0409050203000203" pitchFamily="49" charset="0"/>
                </a:rPr>
              </a:b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effectLst/>
                  <a:latin typeface="IBM Plex Mono Light" panose="020B0409050203000203" pitchFamily="49" charset="0"/>
                </a:rPr>
                <a:t>Command to turn the bedroom light off:</a:t>
              </a:r>
              <a:b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IBM Plex Mono Light" panose="020B0409050203000203" pitchFamily="49" charset="0"/>
                </a:rPr>
              </a:b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effectLst/>
                  <a:latin typeface="IBM Plex Mono Light" panose="020B0409050203000203" pitchFamily="49" charset="0"/>
                </a:rPr>
                <a:t>light bedroom off</a:t>
              </a: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IBM Plex Mono Light" panose="020B0409050203000203" pitchFamily="49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b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IBM Plex Mono Light" panose="020B0409050203000203" pitchFamily="49" charset="0"/>
                </a:rPr>
              </a:b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effectLst/>
                  <a:latin typeface="IBM Plex Mono Light" panose="020B0409050203000203" pitchFamily="49" charset="0"/>
                </a:rPr>
                <a:t>Enabled elements:</a:t>
              </a:r>
              <a:b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IBM Plex Mono Light" panose="020B0409050203000203" pitchFamily="49" charset="0"/>
                </a:rPr>
              </a:b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effectLst/>
                  <a:latin typeface="IBM Plex Mono Light" panose="020B0409050203000203" pitchFamily="49" charset="0"/>
                </a:rPr>
                <a:t>- porch-light</a:t>
              </a:r>
              <a:b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IBM Plex Mono Light" panose="020B0409050203000203" pitchFamily="49" charset="0"/>
                </a:rPr>
              </a:b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effectLst/>
                  <a:latin typeface="IBM Plex Mono Light" panose="020B0409050203000203" pitchFamily="49" charset="0"/>
                </a:rPr>
                <a:t>- backyard-light</a:t>
              </a:r>
              <a:b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IBM Plex Mono Light" panose="020B0409050203000203" pitchFamily="49" charset="0"/>
                </a:rPr>
              </a:b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effectLst/>
                  <a:latin typeface="IBM Plex Mono Light" panose="020B0409050203000203" pitchFamily="49" charset="0"/>
                </a:rPr>
                <a:t>- garage-door</a:t>
              </a:r>
              <a:b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IBM Plex Mono Light" panose="020B0409050203000203" pitchFamily="49" charset="0"/>
                </a:rPr>
              </a:b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effectLst/>
                  <a:latin typeface="IBM Plex Mono Light" panose="020B0409050203000203" pitchFamily="49" charset="0"/>
                </a:rPr>
                <a:t>- dog-door</a:t>
              </a:r>
            </a:p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b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IBM Plex Mono Light" panose="020B0409050203000203" pitchFamily="49" charset="0"/>
                </a:rPr>
              </a:b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effectLst/>
                  <a:latin typeface="IBM Plex Mono Light" panose="020B0409050203000203" pitchFamily="49" charset="0"/>
                </a:rPr>
                <a:t>Request: Turn front lights on</a:t>
              </a:r>
            </a:p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IBM Plex Mono Light" panose="020B0409050203000203" pitchFamily="49" charset="0"/>
                </a:rPr>
                <a:t>A:</a:t>
              </a:r>
              <a:r>
                <a:rPr lang="en-US" sz="1200" dirty="0">
                  <a:latin typeface="IBM Plex Mono Light" panose="020B0409050203000203" pitchFamily="49" charset="0"/>
                </a:rPr>
                <a:t> </a:t>
              </a:r>
              <a:r>
                <a:rPr lang="en-US" sz="1200" dirty="0">
                  <a:solidFill>
                    <a:schemeClr val="accent2">
                      <a:lumMod val="75000"/>
                    </a:schemeClr>
                  </a:solidFill>
                  <a:latin typeface="IBM Plex Mono Light" panose="020B0409050203000203" pitchFamily="49" charset="0"/>
                </a:rPr>
                <a:t>light porch-light on</a:t>
              </a:r>
              <a:endParaRPr kumimoji="0" lang="en-CA" sz="12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IBM Plex Mono Light" panose="020B0409050203000203" pitchFamily="49" charset="0"/>
              </a:endParaRPr>
            </a:p>
          </p:txBody>
        </p:sp>
      </p:grp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B511206-8757-1926-D8E8-BEBDF03CA337}"/>
              </a:ext>
            </a:extLst>
          </p:cNvPr>
          <p:cNvSpPr/>
          <p:nvPr/>
        </p:nvSpPr>
        <p:spPr>
          <a:xfrm>
            <a:off x="6661874" y="1311401"/>
            <a:ext cx="4581330" cy="2682551"/>
          </a:xfrm>
          <a:prstGeom prst="round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1D6E600-1C5B-79AF-6A78-264362D6F832}"/>
              </a:ext>
            </a:extLst>
          </p:cNvPr>
          <p:cNvSpPr/>
          <p:nvPr/>
        </p:nvSpPr>
        <p:spPr>
          <a:xfrm>
            <a:off x="3819304" y="3880988"/>
            <a:ext cx="2049590" cy="460188"/>
          </a:xfrm>
          <a:prstGeom prst="round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EBF6A52-72D0-9973-7853-89080B0E0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82866"/>
            <a:ext cx="12192000" cy="309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7653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10E1EF-46B8-E2A2-B6C8-FA2AA542AE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74A20-EDC6-2FE1-60E3-5A954947F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3613"/>
          </a:xfrm>
        </p:spPr>
        <p:txBody>
          <a:bodyPr>
            <a:noAutofit/>
          </a:bodyPr>
          <a:lstStyle/>
          <a:p>
            <a:pPr algn="r">
              <a:lnSpc>
                <a:spcPct val="100000"/>
              </a:lnSpc>
            </a:pPr>
            <a:r>
              <a:rPr lang="en-CA" sz="4000" b="1" dirty="0">
                <a:latin typeface="IBM Plex Sans" panose="020B0503050203000203" pitchFamily="34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FF95A-88B8-AEAD-4B21-D1D203B76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720000">
              <a:spcBef>
                <a:spcPts val="2400"/>
              </a:spcBef>
              <a:buFont typeface="+mj-lt"/>
              <a:buAutoNum type="arabicPeriod"/>
            </a:pPr>
            <a:r>
              <a:rPr lang="en-US" sz="4000" dirty="0">
                <a:effectLst/>
                <a:latin typeface="IBM Plex Sans" panose="020B0503050203000203" pitchFamily="34" charset="0"/>
              </a:rPr>
              <a:t>RAG and agentic solutions</a:t>
            </a:r>
          </a:p>
          <a:p>
            <a:pPr marL="342900" indent="-720000">
              <a:spcBef>
                <a:spcPts val="2400"/>
              </a:spcBef>
              <a:buFont typeface="+mj-lt"/>
              <a:buAutoNum type="arabicPeriod"/>
            </a:pPr>
            <a:r>
              <a:rPr lang="en-US" sz="4000" dirty="0">
                <a:effectLst/>
                <a:latin typeface="IBM Plex Sans" panose="020B0503050203000203" pitchFamily="34" charset="0"/>
              </a:rPr>
              <a:t>The role of content professionals</a:t>
            </a:r>
          </a:p>
          <a:p>
            <a:pPr marL="342900" indent="-720000">
              <a:spcBef>
                <a:spcPts val="2400"/>
              </a:spcBef>
              <a:buFont typeface="+mj-lt"/>
              <a:buAutoNum type="arabicPeriod"/>
            </a:pPr>
            <a:r>
              <a:rPr lang="en-US" sz="4000" dirty="0">
                <a:solidFill>
                  <a:schemeClr val="accent2">
                    <a:lumMod val="75000"/>
                  </a:schemeClr>
                </a:solidFill>
                <a:effectLst/>
                <a:latin typeface="IBM Plex Sans" panose="020B0503050203000203" pitchFamily="34" charset="0"/>
              </a:rPr>
              <a:t>Content strategy</a:t>
            </a:r>
          </a:p>
          <a:p>
            <a:pPr marL="342900" indent="-720000">
              <a:spcBef>
                <a:spcPts val="2400"/>
              </a:spcBef>
              <a:buFont typeface="+mj-lt"/>
              <a:buAutoNum type="arabicPeriod"/>
            </a:pPr>
            <a:r>
              <a:rPr lang="en-US" sz="4000" dirty="0">
                <a:latin typeface="IBM Plex Sans" panose="020B0503050203000203" pitchFamily="34" charset="0"/>
              </a:rPr>
              <a:t>E</a:t>
            </a:r>
            <a:r>
              <a:rPr lang="en-US" sz="4000" dirty="0">
                <a:effectLst/>
                <a:latin typeface="IBM Plex Sans" panose="020B0503050203000203" pitchFamily="34" charset="0"/>
              </a:rPr>
              <a:t>valuating, improving 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A8199A-8509-892F-60EB-244BEEC09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82866"/>
            <a:ext cx="12192000" cy="309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8703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C76F2-02D4-4D6F-FCAD-CCF75BBB9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Question-driven content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4B18D-DF63-1A7F-6C91-2E9314A98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/>
              <a:t>Collect real user questions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Test whether your topics answer those questions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Test whether RAG solutions can answer those questions using your content as the knowledge base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Write new content and rewrite where needed</a:t>
            </a:r>
          </a:p>
          <a:p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C6E6E9-2762-2F82-25E0-FF644899D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82866"/>
            <a:ext cx="12192000" cy="309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5909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F8B1AE-1FCA-11EB-D48D-1554EE93C3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9CF4F-7A10-4295-F926-A482C713A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Automated topic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A3A56-8710-E927-2156-979F2B1B6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/>
              <a:t>Collect real user questions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Generate questions for your topics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Compare generated questions with real questions</a:t>
            </a:r>
          </a:p>
          <a:p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CE796C-D034-588D-C696-CA67A8380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82866"/>
            <a:ext cx="12192000" cy="309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9012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E0FC352-7DFD-8DA7-1C61-E309DCBAF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 spc="-150" dirty="0">
                <a:latin typeface="IBM Plex Sans" panose="020B0503050203000203" pitchFamily="34" charset="0"/>
              </a:rPr>
              <a:t>Optimizing knowledge base content for RAG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3EE1F51-60E2-488B-52E1-3C3B0DD17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4818" y="2020509"/>
            <a:ext cx="3251579" cy="3449969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800" dirty="0">
                <a:latin typeface="IBM Plex Sans" panose="020B0503050203000203" pitchFamily="34" charset="0"/>
              </a:rPr>
              <a:t>Topic-based writing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800" dirty="0">
                <a:latin typeface="IBM Plex Sans" panose="020B0503050203000203" pitchFamily="34" charset="0"/>
              </a:rPr>
              <a:t>SEO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800" dirty="0">
                <a:latin typeface="IBM Plex Sans" panose="020B0503050203000203" pitchFamily="34" charset="0"/>
              </a:rPr>
              <a:t>Meaningful anchor text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800" dirty="0">
                <a:latin typeface="IBM Plex Sans" panose="020B0503050203000203" pitchFamily="34" charset="0"/>
              </a:rPr>
              <a:t>Image descriptions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800" dirty="0">
                <a:latin typeface="IBM Plex Sans" panose="020B0503050203000203" pitchFamily="34" charset="0"/>
              </a:rPr>
              <a:t>Intentional table design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800" dirty="0">
                <a:latin typeface="IBM Plex Sans" panose="020B0503050203000203" pitchFamily="34" charset="0"/>
              </a:rPr>
              <a:t>Consistency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CA" sz="1800" dirty="0">
                <a:latin typeface="IBM Plex Sans" panose="020B0503050203000203" pitchFamily="34" charset="0"/>
              </a:rPr>
              <a:t>Concise writing style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CA" sz="1800" dirty="0">
                <a:latin typeface="IBM Plex Sans" panose="020B0503050203000203" pitchFamily="34" charset="0"/>
              </a:rPr>
              <a:t>Writing for translation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CA" sz="1800" dirty="0">
                <a:latin typeface="IBM Plex Sans" panose="020B0503050203000203" pitchFamily="34" charset="0"/>
              </a:rPr>
              <a:t>Avoid idioms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658A18E-EA75-9C67-B512-8093D57C7021}"/>
              </a:ext>
            </a:extLst>
          </p:cNvPr>
          <p:cNvSpPr txBox="1">
            <a:spLocks/>
          </p:cNvSpPr>
          <p:nvPr/>
        </p:nvSpPr>
        <p:spPr>
          <a:xfrm>
            <a:off x="4321791" y="2020509"/>
            <a:ext cx="3717026" cy="34158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CA" sz="1800" dirty="0">
                <a:latin typeface="IBM Plex Sans" panose="020B0503050203000203" pitchFamily="34" charset="0"/>
              </a:rPr>
              <a:t>Include synonyms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CA" sz="1800" dirty="0">
                <a:latin typeface="IBM Plex Sans" panose="020B0503050203000203" pitchFamily="34" charset="0"/>
              </a:rPr>
              <a:t>Consider accessibility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800" dirty="0">
                <a:latin typeface="IBM Plex Sans" panose="020B0503050203000203" pitchFamily="34" charset="0"/>
              </a:rPr>
              <a:t>Use active voice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800" dirty="0">
                <a:latin typeface="IBM Plex Sans" panose="020B0503050203000203" pitchFamily="34" charset="0"/>
              </a:rPr>
              <a:t>Avoid multiple negatives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800" dirty="0">
                <a:latin typeface="IBM Plex Sans" panose="020B0503050203000203" pitchFamily="34" charset="0"/>
              </a:rPr>
              <a:t>Lead-in sentence for lists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800" dirty="0">
                <a:latin typeface="IBM Plex Sans" panose="020B0503050203000203" pitchFamily="34" charset="0"/>
              </a:rPr>
              <a:t>List parallelism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800" dirty="0">
                <a:latin typeface="IBM Plex Sans" panose="020B0503050203000203" pitchFamily="34" charset="0"/>
              </a:rPr>
              <a:t>Simplify complex procedures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800" dirty="0">
                <a:latin typeface="IBM Plex Sans" panose="020B0503050203000203" pitchFamily="34" charset="0"/>
              </a:rPr>
              <a:t>Frame optional, condition steps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800" dirty="0">
                <a:latin typeface="IBM Plex Sans" panose="020B0503050203000203" pitchFamily="34" charset="0"/>
              </a:rPr>
              <a:t>Place modifiers carefully</a:t>
            </a:r>
            <a:endParaRPr lang="en-CA" sz="1800" dirty="0">
              <a:latin typeface="IBM Plex Sans" panose="020B0503050203000203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B3C8BFD-7922-0E1F-4613-4090F10C66A6}"/>
              </a:ext>
            </a:extLst>
          </p:cNvPr>
          <p:cNvSpPr txBox="1">
            <a:spLocks/>
          </p:cNvSpPr>
          <p:nvPr/>
        </p:nvSpPr>
        <p:spPr>
          <a:xfrm>
            <a:off x="8347881" y="2020509"/>
            <a:ext cx="3251579" cy="34158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CA" sz="1800" dirty="0">
                <a:latin typeface="IBM Plex Sans" panose="020B0503050203000203" pitchFamily="34" charset="0"/>
              </a:rPr>
              <a:t>Inanimate object possessive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CA" sz="1800" dirty="0">
                <a:latin typeface="IBM Plex Sans" panose="020B0503050203000203" pitchFamily="34" charset="0"/>
              </a:rPr>
              <a:t>Computerization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CA" sz="1800" dirty="0">
                <a:latin typeface="IBM Plex Sans" panose="020B0503050203000203" pitchFamily="34" charset="0"/>
              </a:rPr>
              <a:t>Avoid user blame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800" dirty="0">
                <a:latin typeface="IBM Plex Sans" panose="020B0503050203000203" pitchFamily="34" charset="0"/>
              </a:rPr>
              <a:t>May vs. might vs. allow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800" dirty="0">
                <a:latin typeface="IBM Plex Sans" panose="020B0503050203000203" pitchFamily="34" charset="0"/>
              </a:rPr>
              <a:t>That vs. which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800" dirty="0">
                <a:latin typeface="IBM Plex Sans" panose="020B0503050203000203" pitchFamily="34" charset="0"/>
              </a:rPr>
              <a:t>With vs. use vs. together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800" dirty="0">
                <a:latin typeface="IBM Plex Sans" panose="020B0503050203000203" pitchFamily="34" charset="0"/>
              </a:rPr>
              <a:t>Nouns vs. names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800" dirty="0">
                <a:latin typeface="IBM Plex Sans" panose="020B0503050203000203" pitchFamily="34" charset="0"/>
              </a:rPr>
              <a:t>Avoid and/or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54BDDCF-C253-4F80-889E-0E3CFEFA5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82866"/>
            <a:ext cx="12192000" cy="309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1203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1CE5D8-E9AD-4412-DFF0-7141DD11B0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D7E00-0CC7-ACBF-3C3E-AE34BE727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3613"/>
          </a:xfrm>
        </p:spPr>
        <p:txBody>
          <a:bodyPr>
            <a:noAutofit/>
          </a:bodyPr>
          <a:lstStyle/>
          <a:p>
            <a:pPr algn="r">
              <a:lnSpc>
                <a:spcPct val="100000"/>
              </a:lnSpc>
            </a:pPr>
            <a:r>
              <a:rPr lang="en-CA" sz="4000" b="1" dirty="0">
                <a:latin typeface="IBM Plex Sans" panose="020B0503050203000203" pitchFamily="34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85FB9-8C1F-5738-1B8B-1C0E83C08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720000">
              <a:spcBef>
                <a:spcPts val="2400"/>
              </a:spcBef>
              <a:buFont typeface="+mj-lt"/>
              <a:buAutoNum type="arabicPeriod"/>
            </a:pPr>
            <a:r>
              <a:rPr lang="en-US" sz="4000" dirty="0">
                <a:effectLst/>
                <a:latin typeface="IBM Plex Sans" panose="020B0503050203000203" pitchFamily="34" charset="0"/>
              </a:rPr>
              <a:t>RAG and agentic solutions</a:t>
            </a:r>
          </a:p>
          <a:p>
            <a:pPr marL="342900" indent="-720000">
              <a:spcBef>
                <a:spcPts val="2400"/>
              </a:spcBef>
              <a:buFont typeface="+mj-lt"/>
              <a:buAutoNum type="arabicPeriod"/>
            </a:pPr>
            <a:r>
              <a:rPr lang="en-US" sz="4000" dirty="0">
                <a:effectLst/>
                <a:latin typeface="IBM Plex Sans" panose="020B0503050203000203" pitchFamily="34" charset="0"/>
              </a:rPr>
              <a:t>The role of content professionals</a:t>
            </a:r>
          </a:p>
          <a:p>
            <a:pPr marL="342900" indent="-720000">
              <a:spcBef>
                <a:spcPts val="2400"/>
              </a:spcBef>
              <a:buFont typeface="+mj-lt"/>
              <a:buAutoNum type="arabicPeriod"/>
            </a:pPr>
            <a:r>
              <a:rPr lang="en-US" sz="4000" dirty="0">
                <a:effectLst/>
                <a:latin typeface="IBM Plex Sans" panose="020B0503050203000203" pitchFamily="34" charset="0"/>
              </a:rPr>
              <a:t>Content strategy</a:t>
            </a:r>
          </a:p>
          <a:p>
            <a:pPr marL="342900" indent="-720000">
              <a:spcBef>
                <a:spcPts val="2400"/>
              </a:spcBef>
              <a:buFont typeface="+mj-lt"/>
              <a:buAutoNum type="arabicPeriod"/>
            </a:pPr>
            <a:r>
              <a:rPr lang="en-US" sz="4000" dirty="0">
                <a:solidFill>
                  <a:schemeClr val="accent2">
                    <a:lumMod val="75000"/>
                  </a:schemeClr>
                </a:solidFill>
                <a:effectLst/>
                <a:latin typeface="IBM Plex Sans" panose="020B0503050203000203" pitchFamily="34" charset="0"/>
              </a:rPr>
              <a:t>Evaluating, improving 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A73800-B8AC-3EA3-D57A-59713619B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82866"/>
            <a:ext cx="12192000" cy="309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6901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0732D-B0CE-D757-9075-37BE1DAE8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Content rewriting experiment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C0D30-3A7E-67AC-DBD7-8978E05551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80106" cy="4031316"/>
          </a:xfrm>
        </p:spPr>
        <p:txBody>
          <a:bodyPr>
            <a:normAutofit/>
          </a:bodyPr>
          <a:lstStyle/>
          <a:p>
            <a:pPr marL="514350" indent="-514350">
              <a:spcBef>
                <a:spcPts val="1800"/>
              </a:spcBef>
              <a:buFont typeface="+mj-lt"/>
              <a:buAutoNum type="arabicPeriod"/>
            </a:pPr>
            <a:r>
              <a:rPr lang="en-CA" dirty="0"/>
              <a:t>E</a:t>
            </a:r>
            <a:r>
              <a:rPr lang="en-US" dirty="0" err="1"/>
              <a:t>xtracted</a:t>
            </a:r>
            <a:r>
              <a:rPr lang="en-US" dirty="0"/>
              <a:t> 189 questions from </a:t>
            </a:r>
            <a:r>
              <a:rPr lang="en-US" dirty="0">
                <a:hlinkClick r:id="rId2"/>
              </a:rPr>
              <a:t>NQ benchmark</a:t>
            </a:r>
            <a:endParaRPr lang="en-US" dirty="0"/>
          </a:p>
          <a:p>
            <a:pPr marL="514350" indent="-514350">
              <a:spcBef>
                <a:spcPts val="1800"/>
              </a:spcBef>
              <a:buFont typeface="+mj-lt"/>
              <a:buAutoNum type="arabicPeriod"/>
            </a:pPr>
            <a:r>
              <a:rPr lang="en-US" dirty="0"/>
              <a:t>Built simple RAG solution</a:t>
            </a:r>
          </a:p>
          <a:p>
            <a:pPr marL="514350" indent="-514350">
              <a:spcBef>
                <a:spcPts val="1800"/>
              </a:spcBef>
              <a:buFont typeface="+mj-lt"/>
              <a:buAutoNum type="arabicPeriod"/>
            </a:pPr>
            <a:r>
              <a:rPr lang="en-US" dirty="0"/>
              <a:t>Rewrote articles</a:t>
            </a:r>
          </a:p>
          <a:p>
            <a:pPr marL="514350" indent="-514350">
              <a:spcBef>
                <a:spcPts val="1800"/>
              </a:spcBef>
              <a:buFont typeface="+mj-lt"/>
              <a:buAutoNum type="arabicPeriod"/>
            </a:pPr>
            <a:r>
              <a:rPr lang="en-US" dirty="0"/>
              <a:t>Ran the questions again</a:t>
            </a:r>
          </a:p>
          <a:p>
            <a:pPr marL="514350" indent="-514350">
              <a:spcBef>
                <a:spcPts val="1800"/>
              </a:spcBef>
              <a:buFont typeface="+mj-lt"/>
              <a:buAutoNum type="arabicPeriod"/>
            </a:pPr>
            <a:r>
              <a:rPr lang="en-US" dirty="0"/>
              <a:t>Compared results</a:t>
            </a:r>
          </a:p>
          <a:p>
            <a:endParaRPr lang="en-C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76E0E6-4620-F8C7-3F45-6A25755B8F50}"/>
              </a:ext>
            </a:extLst>
          </p:cNvPr>
          <p:cNvSpPr txBox="1"/>
          <p:nvPr/>
        </p:nvSpPr>
        <p:spPr>
          <a:xfrm>
            <a:off x="6436659" y="1966259"/>
            <a:ext cx="476922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4000" b="1" dirty="0">
                <a:solidFill>
                  <a:schemeClr val="accent2">
                    <a:lumMod val="75000"/>
                  </a:schemeClr>
                </a:solidFill>
              </a:rPr>
              <a:t>Just rewriting articles improved results to 100% correct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B0EB4A9-6B82-F9D3-9A6B-FA1EA6727F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582866"/>
            <a:ext cx="12192000" cy="309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8152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BB5763B-EB99-2EA8-CB15-E84EEE3E7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 dirty="0">
                <a:latin typeface="IBM Plex Sans" panose="020B0503050203000203" pitchFamily="34" charset="0"/>
              </a:rPr>
              <a:t>Evaluating RAG 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CFD0E7-35C7-4CAE-F9BF-CAEDE5C28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188" y="1690688"/>
            <a:ext cx="10258153" cy="42915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7B6212-95B4-0975-C321-FA2899FC4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582866"/>
            <a:ext cx="12192000" cy="309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160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840F5-FFCC-0CA2-F960-B4E45135C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3613"/>
          </a:xfrm>
        </p:spPr>
        <p:txBody>
          <a:bodyPr>
            <a:noAutofit/>
          </a:bodyPr>
          <a:lstStyle/>
          <a:p>
            <a:pPr algn="r">
              <a:lnSpc>
                <a:spcPct val="100000"/>
              </a:lnSpc>
            </a:pPr>
            <a:r>
              <a:rPr lang="en-CA" sz="4000" b="1" dirty="0">
                <a:latin typeface="IBM Plex Sans" panose="020B0503050203000203" pitchFamily="34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59650-4008-FE89-BF32-E4FB9289D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720000">
              <a:spcBef>
                <a:spcPts val="2400"/>
              </a:spcBef>
              <a:buFont typeface="+mj-lt"/>
              <a:buAutoNum type="arabicPeriod"/>
            </a:pPr>
            <a:r>
              <a:rPr lang="en-US" sz="4000" dirty="0">
                <a:effectLst/>
                <a:latin typeface="IBM Plex Sans" panose="020B0503050203000203" pitchFamily="34" charset="0"/>
              </a:rPr>
              <a:t>RAG and agentic solutions</a:t>
            </a:r>
          </a:p>
          <a:p>
            <a:pPr marL="342900" indent="-720000">
              <a:spcBef>
                <a:spcPts val="2400"/>
              </a:spcBef>
              <a:buFont typeface="+mj-lt"/>
              <a:buAutoNum type="arabicPeriod"/>
            </a:pPr>
            <a:r>
              <a:rPr lang="en-US" sz="4000" dirty="0">
                <a:effectLst/>
                <a:latin typeface="IBM Plex Sans" panose="020B0503050203000203" pitchFamily="34" charset="0"/>
              </a:rPr>
              <a:t>The role of content professionals</a:t>
            </a:r>
          </a:p>
          <a:p>
            <a:pPr marL="342900" indent="-720000">
              <a:spcBef>
                <a:spcPts val="2400"/>
              </a:spcBef>
              <a:buFont typeface="+mj-lt"/>
              <a:buAutoNum type="arabicPeriod"/>
            </a:pPr>
            <a:r>
              <a:rPr lang="en-US" sz="4000" dirty="0">
                <a:effectLst/>
                <a:latin typeface="IBM Plex Sans" panose="020B0503050203000203" pitchFamily="34" charset="0"/>
              </a:rPr>
              <a:t>Content strategy</a:t>
            </a:r>
          </a:p>
          <a:p>
            <a:pPr marL="342900" indent="-720000">
              <a:spcBef>
                <a:spcPts val="2400"/>
              </a:spcBef>
              <a:buFont typeface="+mj-lt"/>
              <a:buAutoNum type="arabicPeriod"/>
            </a:pPr>
            <a:r>
              <a:rPr lang="en-US" sz="4000" dirty="0">
                <a:latin typeface="IBM Plex Sans" panose="020B0503050203000203" pitchFamily="34" charset="0"/>
              </a:rPr>
              <a:t>E</a:t>
            </a:r>
            <a:r>
              <a:rPr lang="en-US" sz="4000" dirty="0">
                <a:effectLst/>
                <a:latin typeface="IBM Plex Sans" panose="020B0503050203000203" pitchFamily="34" charset="0"/>
              </a:rPr>
              <a:t>valuating, improving 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FC9811-879D-4C03-F118-E1489B198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82866"/>
            <a:ext cx="12192000" cy="309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340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67084D-5DBA-5BD2-847F-A3380F6B58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21203-57B8-D8A0-E77E-12C721A6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3613"/>
          </a:xfrm>
        </p:spPr>
        <p:txBody>
          <a:bodyPr>
            <a:noAutofit/>
          </a:bodyPr>
          <a:lstStyle/>
          <a:p>
            <a:pPr algn="r">
              <a:lnSpc>
                <a:spcPct val="100000"/>
              </a:lnSpc>
            </a:pPr>
            <a:r>
              <a:rPr lang="en-CA" sz="4000" b="1" dirty="0">
                <a:latin typeface="IBM Plex Sans" panose="020B0503050203000203" pitchFamily="34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75016-4BF9-D079-226D-A46526C45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720000">
              <a:spcBef>
                <a:spcPts val="2400"/>
              </a:spcBef>
              <a:buFont typeface="+mj-lt"/>
              <a:buAutoNum type="arabicPeriod"/>
            </a:pPr>
            <a:r>
              <a:rPr lang="en-US" sz="4000" dirty="0">
                <a:solidFill>
                  <a:schemeClr val="accent2">
                    <a:lumMod val="75000"/>
                  </a:schemeClr>
                </a:solidFill>
                <a:effectLst/>
                <a:latin typeface="IBM Plex Sans" panose="020B0503050203000203" pitchFamily="34" charset="0"/>
              </a:rPr>
              <a:t>RAG and agentic solutions</a:t>
            </a:r>
          </a:p>
          <a:p>
            <a:pPr marL="342900" indent="-720000">
              <a:spcBef>
                <a:spcPts val="2400"/>
              </a:spcBef>
              <a:buFont typeface="+mj-lt"/>
              <a:buAutoNum type="arabicPeriod"/>
            </a:pPr>
            <a:r>
              <a:rPr lang="en-US" sz="4000" dirty="0">
                <a:effectLst/>
                <a:latin typeface="IBM Plex Sans" panose="020B0503050203000203" pitchFamily="34" charset="0"/>
              </a:rPr>
              <a:t>The role of content professionals</a:t>
            </a:r>
          </a:p>
          <a:p>
            <a:pPr marL="342900" indent="-720000">
              <a:spcBef>
                <a:spcPts val="2400"/>
              </a:spcBef>
              <a:buFont typeface="+mj-lt"/>
              <a:buAutoNum type="arabicPeriod"/>
            </a:pPr>
            <a:r>
              <a:rPr lang="en-US" sz="4000" dirty="0">
                <a:effectLst/>
                <a:latin typeface="IBM Plex Sans" panose="020B0503050203000203" pitchFamily="34" charset="0"/>
              </a:rPr>
              <a:t>Content strategy</a:t>
            </a:r>
          </a:p>
          <a:p>
            <a:pPr marL="342900" indent="-720000">
              <a:spcBef>
                <a:spcPts val="2400"/>
              </a:spcBef>
              <a:buFont typeface="+mj-lt"/>
              <a:buAutoNum type="arabicPeriod"/>
            </a:pPr>
            <a:r>
              <a:rPr lang="en-US" sz="4000" dirty="0">
                <a:latin typeface="IBM Plex Sans" panose="020B0503050203000203" pitchFamily="34" charset="0"/>
              </a:rPr>
              <a:t>E</a:t>
            </a:r>
            <a:r>
              <a:rPr lang="en-US" sz="4000" dirty="0">
                <a:effectLst/>
                <a:latin typeface="IBM Plex Sans" panose="020B0503050203000203" pitchFamily="34" charset="0"/>
              </a:rPr>
              <a:t>valuating, improving 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E3E9B1-0A9A-F5EC-76FD-53F4F9A6B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82866"/>
            <a:ext cx="12192000" cy="309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000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981FA-4E69-5036-F9EA-55B0C80B9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IBM Plex Sans" panose="020B0503050203000203" pitchFamily="34" charset="0"/>
              </a:rPr>
              <a:t>Retrieval-augmented generation (RAG)</a:t>
            </a:r>
          </a:p>
        </p:txBody>
      </p:sp>
      <p:grpSp>
        <p:nvGrpSpPr>
          <p:cNvPr id="266" name="Group 265">
            <a:extLst>
              <a:ext uri="{FF2B5EF4-FFF2-40B4-BE49-F238E27FC236}">
                <a16:creationId xmlns:a16="http://schemas.microsoft.com/office/drawing/2014/main" id="{0877B315-2102-1DE3-DB05-92EC933AD2D9}"/>
              </a:ext>
            </a:extLst>
          </p:cNvPr>
          <p:cNvGrpSpPr/>
          <p:nvPr/>
        </p:nvGrpSpPr>
        <p:grpSpPr>
          <a:xfrm>
            <a:off x="838200" y="2004117"/>
            <a:ext cx="1797055" cy="1523642"/>
            <a:chOff x="863837" y="1916662"/>
            <a:chExt cx="1797055" cy="1523642"/>
          </a:xfrm>
        </p:grpSpPr>
        <p:pic>
          <p:nvPicPr>
            <p:cNvPr id="42" name="Graphic 41" descr="User with solid fill">
              <a:extLst>
                <a:ext uri="{FF2B5EF4-FFF2-40B4-BE49-F238E27FC236}">
                  <a16:creationId xmlns:a16="http://schemas.microsoft.com/office/drawing/2014/main" id="{B1674109-CEF4-BEAD-8389-5AF779318C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63837" y="2096109"/>
              <a:ext cx="752028" cy="752028"/>
            </a:xfrm>
            <a:prstGeom prst="rect">
              <a:avLst/>
            </a:prstGeom>
          </p:spPr>
        </p:pic>
        <p:sp>
          <p:nvSpPr>
            <p:cNvPr id="43" name="Speech Bubble: Oval 42">
              <a:extLst>
                <a:ext uri="{FF2B5EF4-FFF2-40B4-BE49-F238E27FC236}">
                  <a16:creationId xmlns:a16="http://schemas.microsoft.com/office/drawing/2014/main" id="{0A49C89C-0FE4-B084-AAF4-08DC1849F02D}"/>
                </a:ext>
              </a:extLst>
            </p:cNvPr>
            <p:cNvSpPr/>
            <p:nvPr/>
          </p:nvSpPr>
          <p:spPr>
            <a:xfrm>
              <a:off x="1453821" y="1916662"/>
              <a:ext cx="1207071" cy="465931"/>
            </a:xfrm>
            <a:prstGeom prst="wedgeEllipseCallout">
              <a:avLst>
                <a:gd name="adj1" fmla="val -39576"/>
                <a:gd name="adj2" fmla="val 73859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C8BA8A7-7142-EF11-5AC7-3276DBBE6AF7}"/>
                </a:ext>
              </a:extLst>
            </p:cNvPr>
            <p:cNvSpPr txBox="1"/>
            <p:nvPr/>
          </p:nvSpPr>
          <p:spPr>
            <a:xfrm>
              <a:off x="1205267" y="2855529"/>
              <a:ext cx="12283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IBM Plex Sans" panose="020B0503050203000203" pitchFamily="34" charset="0"/>
                  <a:ea typeface="+mn-ea"/>
                  <a:cs typeface="+mn-cs"/>
                </a:rPr>
                <a:t>User input (question)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CA69F6C7-DD53-9B2D-E72A-BC131138C6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582866"/>
            <a:ext cx="12192000" cy="309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061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981FA-4E69-5036-F9EA-55B0C80B9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IBM Plex Sans" panose="020B0503050203000203" pitchFamily="34" charset="0"/>
              </a:rPr>
              <a:t>Retrieval-augmented generation (RAG)</a:t>
            </a:r>
          </a:p>
        </p:txBody>
      </p:sp>
      <p:grpSp>
        <p:nvGrpSpPr>
          <p:cNvPr id="267" name="Group 266">
            <a:extLst>
              <a:ext uri="{FF2B5EF4-FFF2-40B4-BE49-F238E27FC236}">
                <a16:creationId xmlns:a16="http://schemas.microsoft.com/office/drawing/2014/main" id="{75270AA1-9ED4-894A-FF10-6D9ABCA5E4CB}"/>
              </a:ext>
            </a:extLst>
          </p:cNvPr>
          <p:cNvGrpSpPr/>
          <p:nvPr/>
        </p:nvGrpSpPr>
        <p:grpSpPr>
          <a:xfrm>
            <a:off x="2136010" y="4337115"/>
            <a:ext cx="1785734" cy="1493631"/>
            <a:chOff x="3163366" y="1930920"/>
            <a:chExt cx="1785734" cy="1493631"/>
          </a:xfrm>
        </p:grpSpPr>
        <p:pic>
          <p:nvPicPr>
            <p:cNvPr id="39" name="Graphic 38" descr="Magnifying glass outline">
              <a:extLst>
                <a:ext uri="{FF2B5EF4-FFF2-40B4-BE49-F238E27FC236}">
                  <a16:creationId xmlns:a16="http://schemas.microsoft.com/office/drawing/2014/main" id="{9FB8E1E5-851C-AFF0-C7C5-3E042D2664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97476" y="1930920"/>
              <a:ext cx="896907" cy="896907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7105DB7-49B3-1E95-68F0-DE798CB1255B}"/>
                </a:ext>
              </a:extLst>
            </p:cNvPr>
            <p:cNvSpPr txBox="1"/>
            <p:nvPr/>
          </p:nvSpPr>
          <p:spPr>
            <a:xfrm>
              <a:off x="3163366" y="2839776"/>
              <a:ext cx="17857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IBM Plex Sans" panose="020B0503050203000203" pitchFamily="34" charset="0"/>
                  <a:ea typeface="+mn-ea"/>
                  <a:cs typeface="+mn-cs"/>
                </a:rPr>
                <a:t>Search for relevant articles</a:t>
              </a:r>
            </a:p>
          </p:txBody>
        </p:sp>
      </p:grpSp>
      <p:grpSp>
        <p:nvGrpSpPr>
          <p:cNvPr id="266" name="Group 265">
            <a:extLst>
              <a:ext uri="{FF2B5EF4-FFF2-40B4-BE49-F238E27FC236}">
                <a16:creationId xmlns:a16="http://schemas.microsoft.com/office/drawing/2014/main" id="{0877B315-2102-1DE3-DB05-92EC933AD2D9}"/>
              </a:ext>
            </a:extLst>
          </p:cNvPr>
          <p:cNvGrpSpPr/>
          <p:nvPr/>
        </p:nvGrpSpPr>
        <p:grpSpPr>
          <a:xfrm>
            <a:off x="838200" y="2004117"/>
            <a:ext cx="1797055" cy="1523642"/>
            <a:chOff x="863837" y="1916662"/>
            <a:chExt cx="1797055" cy="1523642"/>
          </a:xfrm>
        </p:grpSpPr>
        <p:pic>
          <p:nvPicPr>
            <p:cNvPr id="42" name="Graphic 41" descr="User with solid fill">
              <a:extLst>
                <a:ext uri="{FF2B5EF4-FFF2-40B4-BE49-F238E27FC236}">
                  <a16:creationId xmlns:a16="http://schemas.microsoft.com/office/drawing/2014/main" id="{B1674109-CEF4-BEAD-8389-5AF779318C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3837" y="2096109"/>
              <a:ext cx="752028" cy="752028"/>
            </a:xfrm>
            <a:prstGeom prst="rect">
              <a:avLst/>
            </a:prstGeom>
          </p:spPr>
        </p:pic>
        <p:sp>
          <p:nvSpPr>
            <p:cNvPr id="43" name="Speech Bubble: Oval 42">
              <a:extLst>
                <a:ext uri="{FF2B5EF4-FFF2-40B4-BE49-F238E27FC236}">
                  <a16:creationId xmlns:a16="http://schemas.microsoft.com/office/drawing/2014/main" id="{0A49C89C-0FE4-B084-AAF4-08DC1849F02D}"/>
                </a:ext>
              </a:extLst>
            </p:cNvPr>
            <p:cNvSpPr/>
            <p:nvPr/>
          </p:nvSpPr>
          <p:spPr>
            <a:xfrm>
              <a:off x="1453821" y="1916662"/>
              <a:ext cx="1207071" cy="465931"/>
            </a:xfrm>
            <a:prstGeom prst="wedgeEllipseCallout">
              <a:avLst>
                <a:gd name="adj1" fmla="val -39576"/>
                <a:gd name="adj2" fmla="val 73859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C8BA8A7-7142-EF11-5AC7-3276DBBE6AF7}"/>
                </a:ext>
              </a:extLst>
            </p:cNvPr>
            <p:cNvSpPr txBox="1"/>
            <p:nvPr/>
          </p:nvSpPr>
          <p:spPr>
            <a:xfrm>
              <a:off x="1205267" y="2855529"/>
              <a:ext cx="12283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IBM Plex Sans" panose="020B0503050203000203" pitchFamily="34" charset="0"/>
                  <a:ea typeface="+mn-ea"/>
                  <a:cs typeface="+mn-cs"/>
                </a:rPr>
                <a:t>User input (question)</a:t>
              </a:r>
            </a:p>
          </p:txBody>
        </p:sp>
      </p:grpSp>
      <p:cxnSp>
        <p:nvCxnSpPr>
          <p:cNvPr id="272" name="Connector: Elbow 271">
            <a:extLst>
              <a:ext uri="{FF2B5EF4-FFF2-40B4-BE49-F238E27FC236}">
                <a16:creationId xmlns:a16="http://schemas.microsoft.com/office/drawing/2014/main" id="{5C4E8AF2-E322-647A-B9CB-8A0541C656ED}"/>
              </a:ext>
            </a:extLst>
          </p:cNvPr>
          <p:cNvCxnSpPr>
            <a:cxnSpLocks/>
          </p:cNvCxnSpPr>
          <p:nvPr/>
        </p:nvCxnSpPr>
        <p:spPr>
          <a:xfrm rot="16200000" flipH="1">
            <a:off x="1435187" y="4030826"/>
            <a:ext cx="1096500" cy="585787"/>
          </a:xfrm>
          <a:prstGeom prst="bentConnector3">
            <a:avLst>
              <a:gd name="adj1" fmla="val 99514"/>
            </a:avLst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306A028B-9304-D35D-88C7-81EACD8399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6582866"/>
            <a:ext cx="12192000" cy="309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305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981FA-4E69-5036-F9EA-55B0C80B9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IBM Plex Sans" panose="020B0503050203000203" pitchFamily="34" charset="0"/>
              </a:rPr>
              <a:t>Retrieval-augmented generation (RAG)</a:t>
            </a:r>
          </a:p>
        </p:txBody>
      </p:sp>
      <p:grpSp>
        <p:nvGrpSpPr>
          <p:cNvPr id="265" name="Group 264">
            <a:extLst>
              <a:ext uri="{FF2B5EF4-FFF2-40B4-BE49-F238E27FC236}">
                <a16:creationId xmlns:a16="http://schemas.microsoft.com/office/drawing/2014/main" id="{0EA07969-2980-DA30-4701-B628906D9908}"/>
              </a:ext>
            </a:extLst>
          </p:cNvPr>
          <p:cNvGrpSpPr/>
          <p:nvPr/>
        </p:nvGrpSpPr>
        <p:grpSpPr>
          <a:xfrm>
            <a:off x="3535900" y="1921018"/>
            <a:ext cx="1961125" cy="1832715"/>
            <a:chOff x="1041719" y="4145653"/>
            <a:chExt cx="1961125" cy="1832715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735E40F3-F05E-5182-0F0E-0A66C9CBC150}"/>
                </a:ext>
              </a:extLst>
            </p:cNvPr>
            <p:cNvGrpSpPr/>
            <p:nvPr/>
          </p:nvGrpSpPr>
          <p:grpSpPr>
            <a:xfrm>
              <a:off x="1041719" y="4145653"/>
              <a:ext cx="972801" cy="891403"/>
              <a:chOff x="5638799" y="2971799"/>
              <a:chExt cx="2010947" cy="2010947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E084E3EF-AAFB-229A-68A3-CFD1BDE470B8}"/>
                  </a:ext>
                </a:extLst>
              </p:cNvPr>
              <p:cNvSpPr/>
              <p:nvPr/>
            </p:nvSpPr>
            <p:spPr>
              <a:xfrm>
                <a:off x="6024281" y="3144167"/>
                <a:ext cx="1252819" cy="163629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pic>
            <p:nvPicPr>
              <p:cNvPr id="22" name="Graphic 21" descr="Document outline">
                <a:extLst>
                  <a:ext uri="{FF2B5EF4-FFF2-40B4-BE49-F238E27FC236}">
                    <a16:creationId xmlns:a16="http://schemas.microsoft.com/office/drawing/2014/main" id="{3D1BA685-E97E-966B-EB56-7694E4F165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638799" y="2971799"/>
                <a:ext cx="2010947" cy="2010947"/>
              </a:xfrm>
              <a:prstGeom prst="rect">
                <a:avLst/>
              </a:prstGeom>
            </p:spPr>
          </p:pic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751254ED-7C28-5894-D840-48079ADE7337}"/>
                </a:ext>
              </a:extLst>
            </p:cNvPr>
            <p:cNvGrpSpPr/>
            <p:nvPr/>
          </p:nvGrpSpPr>
          <p:grpSpPr>
            <a:xfrm>
              <a:off x="1334952" y="4399463"/>
              <a:ext cx="972801" cy="891403"/>
              <a:chOff x="5638799" y="2971799"/>
              <a:chExt cx="2010947" cy="2010947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64254EB9-65A5-8DE3-0B05-4157D10E5C88}"/>
                  </a:ext>
                </a:extLst>
              </p:cNvPr>
              <p:cNvSpPr/>
              <p:nvPr/>
            </p:nvSpPr>
            <p:spPr>
              <a:xfrm>
                <a:off x="6024281" y="3144167"/>
                <a:ext cx="1252819" cy="163629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pic>
            <p:nvPicPr>
              <p:cNvPr id="27" name="Graphic 26" descr="Document outline">
                <a:extLst>
                  <a:ext uri="{FF2B5EF4-FFF2-40B4-BE49-F238E27FC236}">
                    <a16:creationId xmlns:a16="http://schemas.microsoft.com/office/drawing/2014/main" id="{A59FF0DE-48E7-CD8D-1C78-7B2791A826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638799" y="2971799"/>
                <a:ext cx="2010947" cy="2010947"/>
              </a:xfrm>
              <a:prstGeom prst="rect">
                <a:avLst/>
              </a:prstGeom>
            </p:spPr>
          </p:pic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09CC840-C517-D2B8-4AD3-29723CD80226}"/>
                </a:ext>
              </a:extLst>
            </p:cNvPr>
            <p:cNvGrpSpPr/>
            <p:nvPr/>
          </p:nvGrpSpPr>
          <p:grpSpPr>
            <a:xfrm>
              <a:off x="1664425" y="4228752"/>
              <a:ext cx="972801" cy="891403"/>
              <a:chOff x="5638799" y="2971799"/>
              <a:chExt cx="2010947" cy="2010947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845978BF-49F0-6321-0A31-7DB2423C781D}"/>
                  </a:ext>
                </a:extLst>
              </p:cNvPr>
              <p:cNvSpPr/>
              <p:nvPr/>
            </p:nvSpPr>
            <p:spPr>
              <a:xfrm>
                <a:off x="6024281" y="3144167"/>
                <a:ext cx="1252819" cy="163629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pic>
            <p:nvPicPr>
              <p:cNvPr id="30" name="Graphic 29" descr="Document outline">
                <a:extLst>
                  <a:ext uri="{FF2B5EF4-FFF2-40B4-BE49-F238E27FC236}">
                    <a16:creationId xmlns:a16="http://schemas.microsoft.com/office/drawing/2014/main" id="{B79DB934-F2EE-B9F2-7B16-7EB41518DE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638799" y="2971799"/>
                <a:ext cx="2010947" cy="2010947"/>
              </a:xfrm>
              <a:prstGeom prst="rect">
                <a:avLst/>
              </a:prstGeom>
            </p:spPr>
          </p:pic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41D99249-2FA3-11C0-D0FE-55A683A3ACD0}"/>
                </a:ext>
              </a:extLst>
            </p:cNvPr>
            <p:cNvGrpSpPr/>
            <p:nvPr/>
          </p:nvGrpSpPr>
          <p:grpSpPr>
            <a:xfrm>
              <a:off x="2030043" y="4528532"/>
              <a:ext cx="972801" cy="891403"/>
              <a:chOff x="5638799" y="2971799"/>
              <a:chExt cx="2010947" cy="2010947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2A96102C-A030-6A46-BB1E-5EA364BEFD27}"/>
                  </a:ext>
                </a:extLst>
              </p:cNvPr>
              <p:cNvSpPr/>
              <p:nvPr/>
            </p:nvSpPr>
            <p:spPr>
              <a:xfrm>
                <a:off x="6024281" y="3144167"/>
                <a:ext cx="1252819" cy="163629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pic>
            <p:nvPicPr>
              <p:cNvPr id="33" name="Graphic 32" descr="Document outline">
                <a:extLst>
                  <a:ext uri="{FF2B5EF4-FFF2-40B4-BE49-F238E27FC236}">
                    <a16:creationId xmlns:a16="http://schemas.microsoft.com/office/drawing/2014/main" id="{863CCFCE-FAD1-7D9B-7576-6B6316CB82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638799" y="2971799"/>
                <a:ext cx="2010947" cy="2010947"/>
              </a:xfrm>
              <a:prstGeom prst="rect">
                <a:avLst/>
              </a:prstGeom>
            </p:spPr>
          </p:pic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90F0F15-87C6-C0DB-91E4-DBCB5A620559}"/>
                </a:ext>
              </a:extLst>
            </p:cNvPr>
            <p:cNvSpPr txBox="1"/>
            <p:nvPr/>
          </p:nvSpPr>
          <p:spPr>
            <a:xfrm>
              <a:off x="1150057" y="5393593"/>
              <a:ext cx="171026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IBM Plex Sans" panose="020B0503050203000203" pitchFamily="34" charset="0"/>
                  <a:ea typeface="+mn-ea"/>
                  <a:cs typeface="+mn-cs"/>
                </a:rPr>
                <a:t>Knowledge base (articles)</a:t>
              </a:r>
            </a:p>
          </p:txBody>
        </p:sp>
      </p:grpSp>
      <p:grpSp>
        <p:nvGrpSpPr>
          <p:cNvPr id="267" name="Group 266">
            <a:extLst>
              <a:ext uri="{FF2B5EF4-FFF2-40B4-BE49-F238E27FC236}">
                <a16:creationId xmlns:a16="http://schemas.microsoft.com/office/drawing/2014/main" id="{75270AA1-9ED4-894A-FF10-6D9ABCA5E4CB}"/>
              </a:ext>
            </a:extLst>
          </p:cNvPr>
          <p:cNvGrpSpPr/>
          <p:nvPr/>
        </p:nvGrpSpPr>
        <p:grpSpPr>
          <a:xfrm>
            <a:off x="2136010" y="4337115"/>
            <a:ext cx="1785734" cy="1493631"/>
            <a:chOff x="3163366" y="1930920"/>
            <a:chExt cx="1785734" cy="1493631"/>
          </a:xfrm>
        </p:grpSpPr>
        <p:pic>
          <p:nvPicPr>
            <p:cNvPr id="39" name="Graphic 38" descr="Magnifying glass outline">
              <a:extLst>
                <a:ext uri="{FF2B5EF4-FFF2-40B4-BE49-F238E27FC236}">
                  <a16:creationId xmlns:a16="http://schemas.microsoft.com/office/drawing/2014/main" id="{9FB8E1E5-851C-AFF0-C7C5-3E042D2664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597476" y="1930920"/>
              <a:ext cx="896907" cy="896907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7105DB7-49B3-1E95-68F0-DE798CB1255B}"/>
                </a:ext>
              </a:extLst>
            </p:cNvPr>
            <p:cNvSpPr txBox="1"/>
            <p:nvPr/>
          </p:nvSpPr>
          <p:spPr>
            <a:xfrm>
              <a:off x="3163366" y="2839776"/>
              <a:ext cx="17857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IBM Plex Sans" panose="020B0503050203000203" pitchFamily="34" charset="0"/>
                  <a:ea typeface="+mn-ea"/>
                  <a:cs typeface="+mn-cs"/>
                </a:rPr>
                <a:t>Search for relevant articles</a:t>
              </a:r>
            </a:p>
          </p:txBody>
        </p:sp>
      </p:grpSp>
      <p:grpSp>
        <p:nvGrpSpPr>
          <p:cNvPr id="266" name="Group 265">
            <a:extLst>
              <a:ext uri="{FF2B5EF4-FFF2-40B4-BE49-F238E27FC236}">
                <a16:creationId xmlns:a16="http://schemas.microsoft.com/office/drawing/2014/main" id="{0877B315-2102-1DE3-DB05-92EC933AD2D9}"/>
              </a:ext>
            </a:extLst>
          </p:cNvPr>
          <p:cNvGrpSpPr/>
          <p:nvPr/>
        </p:nvGrpSpPr>
        <p:grpSpPr>
          <a:xfrm>
            <a:off x="838200" y="2004117"/>
            <a:ext cx="1797055" cy="1523642"/>
            <a:chOff x="863837" y="1916662"/>
            <a:chExt cx="1797055" cy="1523642"/>
          </a:xfrm>
        </p:grpSpPr>
        <p:pic>
          <p:nvPicPr>
            <p:cNvPr id="42" name="Graphic 41" descr="User with solid fill">
              <a:extLst>
                <a:ext uri="{FF2B5EF4-FFF2-40B4-BE49-F238E27FC236}">
                  <a16:creationId xmlns:a16="http://schemas.microsoft.com/office/drawing/2014/main" id="{B1674109-CEF4-BEAD-8389-5AF779318CB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63837" y="2096109"/>
              <a:ext cx="752028" cy="752028"/>
            </a:xfrm>
            <a:prstGeom prst="rect">
              <a:avLst/>
            </a:prstGeom>
          </p:spPr>
        </p:pic>
        <p:sp>
          <p:nvSpPr>
            <p:cNvPr id="43" name="Speech Bubble: Oval 42">
              <a:extLst>
                <a:ext uri="{FF2B5EF4-FFF2-40B4-BE49-F238E27FC236}">
                  <a16:creationId xmlns:a16="http://schemas.microsoft.com/office/drawing/2014/main" id="{0A49C89C-0FE4-B084-AAF4-08DC1849F02D}"/>
                </a:ext>
              </a:extLst>
            </p:cNvPr>
            <p:cNvSpPr/>
            <p:nvPr/>
          </p:nvSpPr>
          <p:spPr>
            <a:xfrm>
              <a:off x="1453821" y="1916662"/>
              <a:ext cx="1207071" cy="465931"/>
            </a:xfrm>
            <a:prstGeom prst="wedgeEllipseCallout">
              <a:avLst>
                <a:gd name="adj1" fmla="val -39576"/>
                <a:gd name="adj2" fmla="val 73859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C8BA8A7-7142-EF11-5AC7-3276DBBE6AF7}"/>
                </a:ext>
              </a:extLst>
            </p:cNvPr>
            <p:cNvSpPr txBox="1"/>
            <p:nvPr/>
          </p:nvSpPr>
          <p:spPr>
            <a:xfrm>
              <a:off x="1205267" y="2855529"/>
              <a:ext cx="12283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IBM Plex Sans" panose="020B0503050203000203" pitchFamily="34" charset="0"/>
                  <a:ea typeface="+mn-ea"/>
                  <a:cs typeface="+mn-cs"/>
                </a:rPr>
                <a:t>User input (question)</a:t>
              </a:r>
            </a:p>
          </p:txBody>
        </p:sp>
      </p:grpSp>
      <p:cxnSp>
        <p:nvCxnSpPr>
          <p:cNvPr id="272" name="Connector: Elbow 271">
            <a:extLst>
              <a:ext uri="{FF2B5EF4-FFF2-40B4-BE49-F238E27FC236}">
                <a16:creationId xmlns:a16="http://schemas.microsoft.com/office/drawing/2014/main" id="{5C4E8AF2-E322-647A-B9CB-8A0541C656ED}"/>
              </a:ext>
            </a:extLst>
          </p:cNvPr>
          <p:cNvCxnSpPr>
            <a:cxnSpLocks/>
          </p:cNvCxnSpPr>
          <p:nvPr/>
        </p:nvCxnSpPr>
        <p:spPr>
          <a:xfrm rot="16200000" flipH="1">
            <a:off x="1435187" y="4030826"/>
            <a:ext cx="1096500" cy="585787"/>
          </a:xfrm>
          <a:prstGeom prst="bentConnector3">
            <a:avLst>
              <a:gd name="adj1" fmla="val 99514"/>
            </a:avLst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4" name="Connector: Elbow 273">
            <a:extLst>
              <a:ext uri="{FF2B5EF4-FFF2-40B4-BE49-F238E27FC236}">
                <a16:creationId xmlns:a16="http://schemas.microsoft.com/office/drawing/2014/main" id="{6210D603-AB21-B2F9-6018-9F201E92E4F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789738" y="4160457"/>
            <a:ext cx="820807" cy="667718"/>
          </a:xfrm>
          <a:prstGeom prst="bentConnector3">
            <a:avLst>
              <a:gd name="adj1" fmla="val 2422"/>
            </a:avLst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64B9CC27-874E-6FF2-5FE8-1E5BF1F2536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6582866"/>
            <a:ext cx="12192000" cy="309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508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981FA-4E69-5036-F9EA-55B0C80B9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IBM Plex Sans" panose="020B0503050203000203" pitchFamily="34" charset="0"/>
              </a:rPr>
              <a:t>Retrieval-augmented generation (RAG)</a:t>
            </a:r>
          </a:p>
        </p:txBody>
      </p:sp>
      <p:grpSp>
        <p:nvGrpSpPr>
          <p:cNvPr id="265" name="Group 264">
            <a:extLst>
              <a:ext uri="{FF2B5EF4-FFF2-40B4-BE49-F238E27FC236}">
                <a16:creationId xmlns:a16="http://schemas.microsoft.com/office/drawing/2014/main" id="{0EA07969-2980-DA30-4701-B628906D9908}"/>
              </a:ext>
            </a:extLst>
          </p:cNvPr>
          <p:cNvGrpSpPr/>
          <p:nvPr/>
        </p:nvGrpSpPr>
        <p:grpSpPr>
          <a:xfrm>
            <a:off x="3535900" y="1921018"/>
            <a:ext cx="1961125" cy="1832715"/>
            <a:chOff x="1041719" y="4145653"/>
            <a:chExt cx="1961125" cy="1832715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735E40F3-F05E-5182-0F0E-0A66C9CBC150}"/>
                </a:ext>
              </a:extLst>
            </p:cNvPr>
            <p:cNvGrpSpPr/>
            <p:nvPr/>
          </p:nvGrpSpPr>
          <p:grpSpPr>
            <a:xfrm>
              <a:off x="1041719" y="4145653"/>
              <a:ext cx="972801" cy="891403"/>
              <a:chOff x="5638799" y="2971799"/>
              <a:chExt cx="2010947" cy="2010947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E084E3EF-AAFB-229A-68A3-CFD1BDE470B8}"/>
                  </a:ext>
                </a:extLst>
              </p:cNvPr>
              <p:cNvSpPr/>
              <p:nvPr/>
            </p:nvSpPr>
            <p:spPr>
              <a:xfrm>
                <a:off x="6024281" y="3144167"/>
                <a:ext cx="1252819" cy="163629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pic>
            <p:nvPicPr>
              <p:cNvPr id="22" name="Graphic 21" descr="Document outline">
                <a:extLst>
                  <a:ext uri="{FF2B5EF4-FFF2-40B4-BE49-F238E27FC236}">
                    <a16:creationId xmlns:a16="http://schemas.microsoft.com/office/drawing/2014/main" id="{3D1BA685-E97E-966B-EB56-7694E4F165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638799" y="2971799"/>
                <a:ext cx="2010947" cy="2010947"/>
              </a:xfrm>
              <a:prstGeom prst="rect">
                <a:avLst/>
              </a:prstGeom>
            </p:spPr>
          </p:pic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751254ED-7C28-5894-D840-48079ADE7337}"/>
                </a:ext>
              </a:extLst>
            </p:cNvPr>
            <p:cNvGrpSpPr/>
            <p:nvPr/>
          </p:nvGrpSpPr>
          <p:grpSpPr>
            <a:xfrm>
              <a:off x="1334952" y="4399463"/>
              <a:ext cx="972801" cy="891403"/>
              <a:chOff x="5638799" y="2971799"/>
              <a:chExt cx="2010947" cy="2010947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64254EB9-65A5-8DE3-0B05-4157D10E5C88}"/>
                  </a:ext>
                </a:extLst>
              </p:cNvPr>
              <p:cNvSpPr/>
              <p:nvPr/>
            </p:nvSpPr>
            <p:spPr>
              <a:xfrm>
                <a:off x="6024281" y="3144167"/>
                <a:ext cx="1252819" cy="163629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pic>
            <p:nvPicPr>
              <p:cNvPr id="27" name="Graphic 26" descr="Document outline">
                <a:extLst>
                  <a:ext uri="{FF2B5EF4-FFF2-40B4-BE49-F238E27FC236}">
                    <a16:creationId xmlns:a16="http://schemas.microsoft.com/office/drawing/2014/main" id="{A59FF0DE-48E7-CD8D-1C78-7B2791A826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638799" y="2971799"/>
                <a:ext cx="2010947" cy="2010947"/>
              </a:xfrm>
              <a:prstGeom prst="rect">
                <a:avLst/>
              </a:prstGeom>
            </p:spPr>
          </p:pic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09CC840-C517-D2B8-4AD3-29723CD80226}"/>
                </a:ext>
              </a:extLst>
            </p:cNvPr>
            <p:cNvGrpSpPr/>
            <p:nvPr/>
          </p:nvGrpSpPr>
          <p:grpSpPr>
            <a:xfrm>
              <a:off x="1664425" y="4228752"/>
              <a:ext cx="972801" cy="891403"/>
              <a:chOff x="5638799" y="2971799"/>
              <a:chExt cx="2010947" cy="2010947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845978BF-49F0-6321-0A31-7DB2423C781D}"/>
                  </a:ext>
                </a:extLst>
              </p:cNvPr>
              <p:cNvSpPr/>
              <p:nvPr/>
            </p:nvSpPr>
            <p:spPr>
              <a:xfrm>
                <a:off x="6024281" y="3144167"/>
                <a:ext cx="1252819" cy="163629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pic>
            <p:nvPicPr>
              <p:cNvPr id="30" name="Graphic 29" descr="Document outline">
                <a:extLst>
                  <a:ext uri="{FF2B5EF4-FFF2-40B4-BE49-F238E27FC236}">
                    <a16:creationId xmlns:a16="http://schemas.microsoft.com/office/drawing/2014/main" id="{B79DB934-F2EE-B9F2-7B16-7EB41518DE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638799" y="2971799"/>
                <a:ext cx="2010947" cy="2010947"/>
              </a:xfrm>
              <a:prstGeom prst="rect">
                <a:avLst/>
              </a:prstGeom>
            </p:spPr>
          </p:pic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41D99249-2FA3-11C0-D0FE-55A683A3ACD0}"/>
                </a:ext>
              </a:extLst>
            </p:cNvPr>
            <p:cNvGrpSpPr/>
            <p:nvPr/>
          </p:nvGrpSpPr>
          <p:grpSpPr>
            <a:xfrm>
              <a:off x="2030043" y="4528532"/>
              <a:ext cx="972801" cy="891403"/>
              <a:chOff x="5638799" y="2971799"/>
              <a:chExt cx="2010947" cy="2010947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2A96102C-A030-6A46-BB1E-5EA364BEFD27}"/>
                  </a:ext>
                </a:extLst>
              </p:cNvPr>
              <p:cNvSpPr/>
              <p:nvPr/>
            </p:nvSpPr>
            <p:spPr>
              <a:xfrm>
                <a:off x="6024281" y="3144167"/>
                <a:ext cx="1252819" cy="163629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pic>
            <p:nvPicPr>
              <p:cNvPr id="33" name="Graphic 32" descr="Document outline">
                <a:extLst>
                  <a:ext uri="{FF2B5EF4-FFF2-40B4-BE49-F238E27FC236}">
                    <a16:creationId xmlns:a16="http://schemas.microsoft.com/office/drawing/2014/main" id="{863CCFCE-FAD1-7D9B-7576-6B6316CB82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638799" y="2971799"/>
                <a:ext cx="2010947" cy="2010947"/>
              </a:xfrm>
              <a:prstGeom prst="rect">
                <a:avLst/>
              </a:prstGeom>
            </p:spPr>
          </p:pic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90F0F15-87C6-C0DB-91E4-DBCB5A620559}"/>
                </a:ext>
              </a:extLst>
            </p:cNvPr>
            <p:cNvSpPr txBox="1"/>
            <p:nvPr/>
          </p:nvSpPr>
          <p:spPr>
            <a:xfrm>
              <a:off x="1150057" y="5393593"/>
              <a:ext cx="171026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IBM Plex Sans" panose="020B0503050203000203" pitchFamily="34" charset="0"/>
                  <a:ea typeface="+mn-ea"/>
                  <a:cs typeface="+mn-cs"/>
                </a:rPr>
                <a:t>Knowledge base (articles)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527E6FC-6DCC-21F0-4953-57BB844281BA}"/>
              </a:ext>
            </a:extLst>
          </p:cNvPr>
          <p:cNvGrpSpPr/>
          <p:nvPr/>
        </p:nvGrpSpPr>
        <p:grpSpPr>
          <a:xfrm>
            <a:off x="6309500" y="3073488"/>
            <a:ext cx="2252856" cy="2744712"/>
            <a:chOff x="5629277" y="2352676"/>
            <a:chExt cx="2252856" cy="2744712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4F4A2E0-041D-3E87-D793-5648D6E4F4B7}"/>
                </a:ext>
              </a:extLst>
            </p:cNvPr>
            <p:cNvSpPr/>
            <p:nvPr/>
          </p:nvSpPr>
          <p:spPr>
            <a:xfrm>
              <a:off x="5629277" y="2352676"/>
              <a:ext cx="2252856" cy="22999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E5D2121-F924-9BEC-E79F-2DABDF637E17}"/>
                </a:ext>
              </a:extLst>
            </p:cNvPr>
            <p:cNvSpPr txBox="1"/>
            <p:nvPr/>
          </p:nvSpPr>
          <p:spPr>
            <a:xfrm>
              <a:off x="5692673" y="2469806"/>
              <a:ext cx="2189459" cy="21191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IBM Plex Mono Light" panose="020B0409050203000203" pitchFamily="49" charset="0"/>
                  <a:ea typeface="+mn-ea"/>
                  <a:cs typeface="+mn-cs"/>
                </a:rPr>
                <a:t>Article:</a:t>
              </a:r>
            </a:p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IBM Plex Mono Light" panose="020B0409050203000203" pitchFamily="49" charset="0"/>
                  <a:ea typeface="+mn-ea"/>
                  <a:cs typeface="+mn-cs"/>
                </a:rPr>
                <a:t>&lt;article-text&gt;</a:t>
              </a:r>
            </a:p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IBM Plex Mono Light" panose="020B0409050203000203" pitchFamily="49" charset="0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IBM Plex Mono Light" panose="020B0409050203000203" pitchFamily="49" charset="0"/>
                  <a:ea typeface="+mn-ea"/>
                  <a:cs typeface="+mn-cs"/>
                </a:rPr>
                <a:t>Answer the question based on the article.</a:t>
              </a:r>
            </a:p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IBM Plex Mono Light" panose="020B0409050203000203" pitchFamily="49" charset="0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IBM Plex Mono Light" panose="020B0409050203000203" pitchFamily="49" charset="0"/>
                  <a:ea typeface="+mn-ea"/>
                  <a:cs typeface="+mn-cs"/>
                </a:rPr>
                <a:t>Q: &lt;question-text&gt;</a:t>
              </a:r>
            </a:p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IBM Plex Mono Light" panose="020B0409050203000203" pitchFamily="49" charset="0"/>
                  <a:ea typeface="+mn-ea"/>
                  <a:cs typeface="+mn-cs"/>
                </a:rPr>
                <a:t>A: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3EC366B-D809-A352-6A1F-E210CBC8F476}"/>
                </a:ext>
              </a:extLst>
            </p:cNvPr>
            <p:cNvSpPr txBox="1"/>
            <p:nvPr/>
          </p:nvSpPr>
          <p:spPr>
            <a:xfrm>
              <a:off x="5629277" y="4758834"/>
              <a:ext cx="22528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IBM Plex Sans" panose="020B0503050203000203" pitchFamily="34" charset="0"/>
                  <a:ea typeface="+mn-ea"/>
                  <a:cs typeface="+mn-cs"/>
                </a:rPr>
                <a:t>Grounded prompt</a:t>
              </a:r>
            </a:p>
          </p:txBody>
        </p:sp>
      </p:grpSp>
      <p:grpSp>
        <p:nvGrpSpPr>
          <p:cNvPr id="267" name="Group 266">
            <a:extLst>
              <a:ext uri="{FF2B5EF4-FFF2-40B4-BE49-F238E27FC236}">
                <a16:creationId xmlns:a16="http://schemas.microsoft.com/office/drawing/2014/main" id="{75270AA1-9ED4-894A-FF10-6D9ABCA5E4CB}"/>
              </a:ext>
            </a:extLst>
          </p:cNvPr>
          <p:cNvGrpSpPr/>
          <p:nvPr/>
        </p:nvGrpSpPr>
        <p:grpSpPr>
          <a:xfrm>
            <a:off x="2136010" y="4337115"/>
            <a:ext cx="1785734" cy="1493631"/>
            <a:chOff x="3163366" y="1930920"/>
            <a:chExt cx="1785734" cy="1493631"/>
          </a:xfrm>
        </p:grpSpPr>
        <p:pic>
          <p:nvPicPr>
            <p:cNvPr id="39" name="Graphic 38" descr="Magnifying glass outline">
              <a:extLst>
                <a:ext uri="{FF2B5EF4-FFF2-40B4-BE49-F238E27FC236}">
                  <a16:creationId xmlns:a16="http://schemas.microsoft.com/office/drawing/2014/main" id="{9FB8E1E5-851C-AFF0-C7C5-3E042D2664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597476" y="1930920"/>
              <a:ext cx="896907" cy="896907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7105DB7-49B3-1E95-68F0-DE798CB1255B}"/>
                </a:ext>
              </a:extLst>
            </p:cNvPr>
            <p:cNvSpPr txBox="1"/>
            <p:nvPr/>
          </p:nvSpPr>
          <p:spPr>
            <a:xfrm>
              <a:off x="3163366" y="2839776"/>
              <a:ext cx="17857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IBM Plex Sans" panose="020B0503050203000203" pitchFamily="34" charset="0"/>
                  <a:ea typeface="+mn-ea"/>
                  <a:cs typeface="+mn-cs"/>
                </a:rPr>
                <a:t>Search for relevant articles</a:t>
              </a:r>
            </a:p>
          </p:txBody>
        </p:sp>
      </p:grpSp>
      <p:grpSp>
        <p:nvGrpSpPr>
          <p:cNvPr id="266" name="Group 265">
            <a:extLst>
              <a:ext uri="{FF2B5EF4-FFF2-40B4-BE49-F238E27FC236}">
                <a16:creationId xmlns:a16="http://schemas.microsoft.com/office/drawing/2014/main" id="{0877B315-2102-1DE3-DB05-92EC933AD2D9}"/>
              </a:ext>
            </a:extLst>
          </p:cNvPr>
          <p:cNvGrpSpPr/>
          <p:nvPr/>
        </p:nvGrpSpPr>
        <p:grpSpPr>
          <a:xfrm>
            <a:off x="838200" y="2004117"/>
            <a:ext cx="1797055" cy="1523642"/>
            <a:chOff x="863837" y="1916662"/>
            <a:chExt cx="1797055" cy="1523642"/>
          </a:xfrm>
        </p:grpSpPr>
        <p:pic>
          <p:nvPicPr>
            <p:cNvPr id="42" name="Graphic 41" descr="User with solid fill">
              <a:extLst>
                <a:ext uri="{FF2B5EF4-FFF2-40B4-BE49-F238E27FC236}">
                  <a16:creationId xmlns:a16="http://schemas.microsoft.com/office/drawing/2014/main" id="{B1674109-CEF4-BEAD-8389-5AF779318CB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63837" y="2096109"/>
              <a:ext cx="752028" cy="752028"/>
            </a:xfrm>
            <a:prstGeom prst="rect">
              <a:avLst/>
            </a:prstGeom>
          </p:spPr>
        </p:pic>
        <p:sp>
          <p:nvSpPr>
            <p:cNvPr id="43" name="Speech Bubble: Oval 42">
              <a:extLst>
                <a:ext uri="{FF2B5EF4-FFF2-40B4-BE49-F238E27FC236}">
                  <a16:creationId xmlns:a16="http://schemas.microsoft.com/office/drawing/2014/main" id="{0A49C89C-0FE4-B084-AAF4-08DC1849F02D}"/>
                </a:ext>
              </a:extLst>
            </p:cNvPr>
            <p:cNvSpPr/>
            <p:nvPr/>
          </p:nvSpPr>
          <p:spPr>
            <a:xfrm>
              <a:off x="1453821" y="1916662"/>
              <a:ext cx="1207071" cy="465931"/>
            </a:xfrm>
            <a:prstGeom prst="wedgeEllipseCallout">
              <a:avLst>
                <a:gd name="adj1" fmla="val -39576"/>
                <a:gd name="adj2" fmla="val 73859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C8BA8A7-7142-EF11-5AC7-3276DBBE6AF7}"/>
                </a:ext>
              </a:extLst>
            </p:cNvPr>
            <p:cNvSpPr txBox="1"/>
            <p:nvPr/>
          </p:nvSpPr>
          <p:spPr>
            <a:xfrm>
              <a:off x="1205267" y="2855529"/>
              <a:ext cx="12283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IBM Plex Sans" panose="020B0503050203000203" pitchFamily="34" charset="0"/>
                  <a:ea typeface="+mn-ea"/>
                  <a:cs typeface="+mn-cs"/>
                </a:rPr>
                <a:t>User input (question)</a:t>
              </a:r>
            </a:p>
          </p:txBody>
        </p:sp>
      </p:grpSp>
      <p:cxnSp>
        <p:nvCxnSpPr>
          <p:cNvPr id="272" name="Connector: Elbow 271">
            <a:extLst>
              <a:ext uri="{FF2B5EF4-FFF2-40B4-BE49-F238E27FC236}">
                <a16:creationId xmlns:a16="http://schemas.microsoft.com/office/drawing/2014/main" id="{5C4E8AF2-E322-647A-B9CB-8A0541C656ED}"/>
              </a:ext>
            </a:extLst>
          </p:cNvPr>
          <p:cNvCxnSpPr>
            <a:cxnSpLocks/>
          </p:cNvCxnSpPr>
          <p:nvPr/>
        </p:nvCxnSpPr>
        <p:spPr>
          <a:xfrm rot="16200000" flipH="1">
            <a:off x="1435187" y="4030826"/>
            <a:ext cx="1096500" cy="585787"/>
          </a:xfrm>
          <a:prstGeom prst="bentConnector3">
            <a:avLst>
              <a:gd name="adj1" fmla="val 99514"/>
            </a:avLst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4" name="Connector: Elbow 273">
            <a:extLst>
              <a:ext uri="{FF2B5EF4-FFF2-40B4-BE49-F238E27FC236}">
                <a16:creationId xmlns:a16="http://schemas.microsoft.com/office/drawing/2014/main" id="{6210D603-AB21-B2F9-6018-9F201E92E4F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789738" y="4160457"/>
            <a:ext cx="820807" cy="667718"/>
          </a:xfrm>
          <a:prstGeom prst="bentConnector3">
            <a:avLst>
              <a:gd name="adj1" fmla="val 2422"/>
            </a:avLst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1" name="Connector: Elbow 280">
            <a:extLst>
              <a:ext uri="{FF2B5EF4-FFF2-40B4-BE49-F238E27FC236}">
                <a16:creationId xmlns:a16="http://schemas.microsoft.com/office/drawing/2014/main" id="{6877E391-7CAB-591E-1297-A3E461CCB5FC}"/>
              </a:ext>
            </a:extLst>
          </p:cNvPr>
          <p:cNvCxnSpPr>
            <a:cxnSpLocks/>
          </p:cNvCxnSpPr>
          <p:nvPr/>
        </p:nvCxnSpPr>
        <p:spPr>
          <a:xfrm>
            <a:off x="5735121" y="2379196"/>
            <a:ext cx="1595216" cy="418854"/>
          </a:xfrm>
          <a:prstGeom prst="bentConnector3">
            <a:avLst>
              <a:gd name="adj1" fmla="val 99858"/>
            </a:avLst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FF56560F-5E68-7239-449D-9C73F78D90A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6582866"/>
            <a:ext cx="12192000" cy="309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112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981FA-4E69-5036-F9EA-55B0C80B9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IBM Plex Sans" panose="020B0503050203000203" pitchFamily="34" charset="0"/>
              </a:rPr>
              <a:t>Retrieval-augmented generation (RAG)</a:t>
            </a:r>
          </a:p>
        </p:txBody>
      </p:sp>
      <p:grpSp>
        <p:nvGrpSpPr>
          <p:cNvPr id="265" name="Group 264">
            <a:extLst>
              <a:ext uri="{FF2B5EF4-FFF2-40B4-BE49-F238E27FC236}">
                <a16:creationId xmlns:a16="http://schemas.microsoft.com/office/drawing/2014/main" id="{0EA07969-2980-DA30-4701-B628906D9908}"/>
              </a:ext>
            </a:extLst>
          </p:cNvPr>
          <p:cNvGrpSpPr/>
          <p:nvPr/>
        </p:nvGrpSpPr>
        <p:grpSpPr>
          <a:xfrm>
            <a:off x="3535900" y="1921018"/>
            <a:ext cx="1961125" cy="1832715"/>
            <a:chOff x="1041719" y="4145653"/>
            <a:chExt cx="1961125" cy="1832715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735E40F3-F05E-5182-0F0E-0A66C9CBC150}"/>
                </a:ext>
              </a:extLst>
            </p:cNvPr>
            <p:cNvGrpSpPr/>
            <p:nvPr/>
          </p:nvGrpSpPr>
          <p:grpSpPr>
            <a:xfrm>
              <a:off x="1041719" y="4145653"/>
              <a:ext cx="972801" cy="891403"/>
              <a:chOff x="5638799" y="2971799"/>
              <a:chExt cx="2010947" cy="2010947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E084E3EF-AAFB-229A-68A3-CFD1BDE470B8}"/>
                  </a:ext>
                </a:extLst>
              </p:cNvPr>
              <p:cNvSpPr/>
              <p:nvPr/>
            </p:nvSpPr>
            <p:spPr>
              <a:xfrm>
                <a:off x="6024281" y="3144167"/>
                <a:ext cx="1252819" cy="163629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pic>
            <p:nvPicPr>
              <p:cNvPr id="22" name="Graphic 21" descr="Document outline">
                <a:extLst>
                  <a:ext uri="{FF2B5EF4-FFF2-40B4-BE49-F238E27FC236}">
                    <a16:creationId xmlns:a16="http://schemas.microsoft.com/office/drawing/2014/main" id="{3D1BA685-E97E-966B-EB56-7694E4F165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638799" y="2971799"/>
                <a:ext cx="2010947" cy="2010947"/>
              </a:xfrm>
              <a:prstGeom prst="rect">
                <a:avLst/>
              </a:prstGeom>
            </p:spPr>
          </p:pic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751254ED-7C28-5894-D840-48079ADE7337}"/>
                </a:ext>
              </a:extLst>
            </p:cNvPr>
            <p:cNvGrpSpPr/>
            <p:nvPr/>
          </p:nvGrpSpPr>
          <p:grpSpPr>
            <a:xfrm>
              <a:off x="1334952" y="4399463"/>
              <a:ext cx="972801" cy="891403"/>
              <a:chOff x="5638799" y="2971799"/>
              <a:chExt cx="2010947" cy="2010947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64254EB9-65A5-8DE3-0B05-4157D10E5C88}"/>
                  </a:ext>
                </a:extLst>
              </p:cNvPr>
              <p:cNvSpPr/>
              <p:nvPr/>
            </p:nvSpPr>
            <p:spPr>
              <a:xfrm>
                <a:off x="6024281" y="3144167"/>
                <a:ext cx="1252819" cy="163629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pic>
            <p:nvPicPr>
              <p:cNvPr id="27" name="Graphic 26" descr="Document outline">
                <a:extLst>
                  <a:ext uri="{FF2B5EF4-FFF2-40B4-BE49-F238E27FC236}">
                    <a16:creationId xmlns:a16="http://schemas.microsoft.com/office/drawing/2014/main" id="{A59FF0DE-48E7-CD8D-1C78-7B2791A826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638799" y="2971799"/>
                <a:ext cx="2010947" cy="2010947"/>
              </a:xfrm>
              <a:prstGeom prst="rect">
                <a:avLst/>
              </a:prstGeom>
            </p:spPr>
          </p:pic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09CC840-C517-D2B8-4AD3-29723CD80226}"/>
                </a:ext>
              </a:extLst>
            </p:cNvPr>
            <p:cNvGrpSpPr/>
            <p:nvPr/>
          </p:nvGrpSpPr>
          <p:grpSpPr>
            <a:xfrm>
              <a:off x="1664425" y="4228752"/>
              <a:ext cx="972801" cy="891403"/>
              <a:chOff x="5638799" y="2971799"/>
              <a:chExt cx="2010947" cy="2010947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845978BF-49F0-6321-0A31-7DB2423C781D}"/>
                  </a:ext>
                </a:extLst>
              </p:cNvPr>
              <p:cNvSpPr/>
              <p:nvPr/>
            </p:nvSpPr>
            <p:spPr>
              <a:xfrm>
                <a:off x="6024281" y="3144167"/>
                <a:ext cx="1252819" cy="163629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pic>
            <p:nvPicPr>
              <p:cNvPr id="30" name="Graphic 29" descr="Document outline">
                <a:extLst>
                  <a:ext uri="{FF2B5EF4-FFF2-40B4-BE49-F238E27FC236}">
                    <a16:creationId xmlns:a16="http://schemas.microsoft.com/office/drawing/2014/main" id="{B79DB934-F2EE-B9F2-7B16-7EB41518DE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638799" y="2971799"/>
                <a:ext cx="2010947" cy="2010947"/>
              </a:xfrm>
              <a:prstGeom prst="rect">
                <a:avLst/>
              </a:prstGeom>
            </p:spPr>
          </p:pic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41D99249-2FA3-11C0-D0FE-55A683A3ACD0}"/>
                </a:ext>
              </a:extLst>
            </p:cNvPr>
            <p:cNvGrpSpPr/>
            <p:nvPr/>
          </p:nvGrpSpPr>
          <p:grpSpPr>
            <a:xfrm>
              <a:off x="2030043" y="4528532"/>
              <a:ext cx="972801" cy="891403"/>
              <a:chOff x="5638799" y="2971799"/>
              <a:chExt cx="2010947" cy="2010947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2A96102C-A030-6A46-BB1E-5EA364BEFD27}"/>
                  </a:ext>
                </a:extLst>
              </p:cNvPr>
              <p:cNvSpPr/>
              <p:nvPr/>
            </p:nvSpPr>
            <p:spPr>
              <a:xfrm>
                <a:off x="6024281" y="3144167"/>
                <a:ext cx="1252819" cy="163629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pic>
            <p:nvPicPr>
              <p:cNvPr id="33" name="Graphic 32" descr="Document outline">
                <a:extLst>
                  <a:ext uri="{FF2B5EF4-FFF2-40B4-BE49-F238E27FC236}">
                    <a16:creationId xmlns:a16="http://schemas.microsoft.com/office/drawing/2014/main" id="{863CCFCE-FAD1-7D9B-7576-6B6316CB82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638799" y="2971799"/>
                <a:ext cx="2010947" cy="2010947"/>
              </a:xfrm>
              <a:prstGeom prst="rect">
                <a:avLst/>
              </a:prstGeom>
            </p:spPr>
          </p:pic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90F0F15-87C6-C0DB-91E4-DBCB5A620559}"/>
                </a:ext>
              </a:extLst>
            </p:cNvPr>
            <p:cNvSpPr txBox="1"/>
            <p:nvPr/>
          </p:nvSpPr>
          <p:spPr>
            <a:xfrm>
              <a:off x="1150057" y="5393593"/>
              <a:ext cx="171026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IBM Plex Sans" panose="020B0503050203000203" pitchFamily="34" charset="0"/>
                  <a:ea typeface="+mn-ea"/>
                  <a:cs typeface="+mn-cs"/>
                </a:rPr>
                <a:t>Knowledge base (articles)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527E6FC-6DCC-21F0-4953-57BB844281BA}"/>
              </a:ext>
            </a:extLst>
          </p:cNvPr>
          <p:cNvGrpSpPr/>
          <p:nvPr/>
        </p:nvGrpSpPr>
        <p:grpSpPr>
          <a:xfrm>
            <a:off x="6309500" y="3073488"/>
            <a:ext cx="2252856" cy="2744712"/>
            <a:chOff x="5629277" y="2352676"/>
            <a:chExt cx="2252856" cy="2744712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4F4A2E0-041D-3E87-D793-5648D6E4F4B7}"/>
                </a:ext>
              </a:extLst>
            </p:cNvPr>
            <p:cNvSpPr/>
            <p:nvPr/>
          </p:nvSpPr>
          <p:spPr>
            <a:xfrm>
              <a:off x="5629277" y="2352676"/>
              <a:ext cx="2252856" cy="22999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E5D2121-F924-9BEC-E79F-2DABDF637E17}"/>
                </a:ext>
              </a:extLst>
            </p:cNvPr>
            <p:cNvSpPr txBox="1"/>
            <p:nvPr/>
          </p:nvSpPr>
          <p:spPr>
            <a:xfrm>
              <a:off x="5692673" y="2469806"/>
              <a:ext cx="2189459" cy="21191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IBM Plex Mono Light" panose="020B0409050203000203" pitchFamily="49" charset="0"/>
                  <a:ea typeface="+mn-ea"/>
                  <a:cs typeface="+mn-cs"/>
                </a:rPr>
                <a:t>Article:</a:t>
              </a:r>
            </a:p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IBM Plex Mono Light" panose="020B0409050203000203" pitchFamily="49" charset="0"/>
                  <a:ea typeface="+mn-ea"/>
                  <a:cs typeface="+mn-cs"/>
                </a:rPr>
                <a:t>&lt;article-text&gt;</a:t>
              </a:r>
            </a:p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IBM Plex Mono Light" panose="020B0409050203000203" pitchFamily="49" charset="0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IBM Plex Mono Light" panose="020B0409050203000203" pitchFamily="49" charset="0"/>
                  <a:ea typeface="+mn-ea"/>
                  <a:cs typeface="+mn-cs"/>
                </a:rPr>
                <a:t>Answer the question based on the article.</a:t>
              </a:r>
            </a:p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IBM Plex Mono Light" panose="020B0409050203000203" pitchFamily="49" charset="0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IBM Plex Mono Light" panose="020B0409050203000203" pitchFamily="49" charset="0"/>
                  <a:ea typeface="+mn-ea"/>
                  <a:cs typeface="+mn-cs"/>
                </a:rPr>
                <a:t>Q: &lt;question-text&gt;</a:t>
              </a:r>
            </a:p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IBM Plex Mono Light" panose="020B0409050203000203" pitchFamily="49" charset="0"/>
                  <a:ea typeface="+mn-ea"/>
                  <a:cs typeface="+mn-cs"/>
                </a:rPr>
                <a:t>A: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3EC366B-D809-A352-6A1F-E210CBC8F476}"/>
                </a:ext>
              </a:extLst>
            </p:cNvPr>
            <p:cNvSpPr txBox="1"/>
            <p:nvPr/>
          </p:nvSpPr>
          <p:spPr>
            <a:xfrm>
              <a:off x="5629277" y="4758834"/>
              <a:ext cx="22528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IBM Plex Sans" panose="020B0503050203000203" pitchFamily="34" charset="0"/>
                  <a:ea typeface="+mn-ea"/>
                  <a:cs typeface="+mn-cs"/>
                </a:rPr>
                <a:t>Grounded prompt</a:t>
              </a:r>
            </a:p>
          </p:txBody>
        </p:sp>
      </p:grpSp>
      <p:grpSp>
        <p:nvGrpSpPr>
          <p:cNvPr id="267" name="Group 266">
            <a:extLst>
              <a:ext uri="{FF2B5EF4-FFF2-40B4-BE49-F238E27FC236}">
                <a16:creationId xmlns:a16="http://schemas.microsoft.com/office/drawing/2014/main" id="{75270AA1-9ED4-894A-FF10-6D9ABCA5E4CB}"/>
              </a:ext>
            </a:extLst>
          </p:cNvPr>
          <p:cNvGrpSpPr/>
          <p:nvPr/>
        </p:nvGrpSpPr>
        <p:grpSpPr>
          <a:xfrm>
            <a:off x="2136010" y="4337115"/>
            <a:ext cx="1785734" cy="1493631"/>
            <a:chOff x="3163366" y="1930920"/>
            <a:chExt cx="1785734" cy="1493631"/>
          </a:xfrm>
        </p:grpSpPr>
        <p:pic>
          <p:nvPicPr>
            <p:cNvPr id="39" name="Graphic 38" descr="Magnifying glass outline">
              <a:extLst>
                <a:ext uri="{FF2B5EF4-FFF2-40B4-BE49-F238E27FC236}">
                  <a16:creationId xmlns:a16="http://schemas.microsoft.com/office/drawing/2014/main" id="{9FB8E1E5-851C-AFF0-C7C5-3E042D2664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597476" y="1930920"/>
              <a:ext cx="896907" cy="896907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7105DB7-49B3-1E95-68F0-DE798CB1255B}"/>
                </a:ext>
              </a:extLst>
            </p:cNvPr>
            <p:cNvSpPr txBox="1"/>
            <p:nvPr/>
          </p:nvSpPr>
          <p:spPr>
            <a:xfrm>
              <a:off x="3163366" y="2839776"/>
              <a:ext cx="17857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IBM Plex Sans" panose="020B0503050203000203" pitchFamily="34" charset="0"/>
                  <a:ea typeface="+mn-ea"/>
                  <a:cs typeface="+mn-cs"/>
                </a:rPr>
                <a:t>Search for relevant articles</a:t>
              </a:r>
            </a:p>
          </p:txBody>
        </p:sp>
      </p:grpSp>
      <p:grpSp>
        <p:nvGrpSpPr>
          <p:cNvPr id="266" name="Group 265">
            <a:extLst>
              <a:ext uri="{FF2B5EF4-FFF2-40B4-BE49-F238E27FC236}">
                <a16:creationId xmlns:a16="http://schemas.microsoft.com/office/drawing/2014/main" id="{0877B315-2102-1DE3-DB05-92EC933AD2D9}"/>
              </a:ext>
            </a:extLst>
          </p:cNvPr>
          <p:cNvGrpSpPr/>
          <p:nvPr/>
        </p:nvGrpSpPr>
        <p:grpSpPr>
          <a:xfrm>
            <a:off x="838200" y="2004117"/>
            <a:ext cx="1797055" cy="1523642"/>
            <a:chOff x="863837" y="1916662"/>
            <a:chExt cx="1797055" cy="1523642"/>
          </a:xfrm>
        </p:grpSpPr>
        <p:pic>
          <p:nvPicPr>
            <p:cNvPr id="42" name="Graphic 41" descr="User with solid fill">
              <a:extLst>
                <a:ext uri="{FF2B5EF4-FFF2-40B4-BE49-F238E27FC236}">
                  <a16:creationId xmlns:a16="http://schemas.microsoft.com/office/drawing/2014/main" id="{B1674109-CEF4-BEAD-8389-5AF779318CB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63837" y="2096109"/>
              <a:ext cx="752028" cy="752028"/>
            </a:xfrm>
            <a:prstGeom prst="rect">
              <a:avLst/>
            </a:prstGeom>
          </p:spPr>
        </p:pic>
        <p:sp>
          <p:nvSpPr>
            <p:cNvPr id="43" name="Speech Bubble: Oval 42">
              <a:extLst>
                <a:ext uri="{FF2B5EF4-FFF2-40B4-BE49-F238E27FC236}">
                  <a16:creationId xmlns:a16="http://schemas.microsoft.com/office/drawing/2014/main" id="{0A49C89C-0FE4-B084-AAF4-08DC1849F02D}"/>
                </a:ext>
              </a:extLst>
            </p:cNvPr>
            <p:cNvSpPr/>
            <p:nvPr/>
          </p:nvSpPr>
          <p:spPr>
            <a:xfrm>
              <a:off x="1453821" y="1916662"/>
              <a:ext cx="1207071" cy="465931"/>
            </a:xfrm>
            <a:prstGeom prst="wedgeEllipseCallout">
              <a:avLst>
                <a:gd name="adj1" fmla="val -39576"/>
                <a:gd name="adj2" fmla="val 73859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C8BA8A7-7142-EF11-5AC7-3276DBBE6AF7}"/>
                </a:ext>
              </a:extLst>
            </p:cNvPr>
            <p:cNvSpPr txBox="1"/>
            <p:nvPr/>
          </p:nvSpPr>
          <p:spPr>
            <a:xfrm>
              <a:off x="1205267" y="2855529"/>
              <a:ext cx="12283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IBM Plex Sans" panose="020B0503050203000203" pitchFamily="34" charset="0"/>
                  <a:ea typeface="+mn-ea"/>
                  <a:cs typeface="+mn-cs"/>
                </a:rPr>
                <a:t>User input (question)</a:t>
              </a:r>
            </a:p>
          </p:txBody>
        </p:sp>
      </p:grpSp>
      <p:grpSp>
        <p:nvGrpSpPr>
          <p:cNvPr id="268" name="Group 267">
            <a:extLst>
              <a:ext uri="{FF2B5EF4-FFF2-40B4-BE49-F238E27FC236}">
                <a16:creationId xmlns:a16="http://schemas.microsoft.com/office/drawing/2014/main" id="{523898B3-64DB-1062-4443-5231734AB505}"/>
              </a:ext>
            </a:extLst>
          </p:cNvPr>
          <p:cNvGrpSpPr/>
          <p:nvPr/>
        </p:nvGrpSpPr>
        <p:grpSpPr>
          <a:xfrm>
            <a:off x="8782223" y="1937759"/>
            <a:ext cx="2297282" cy="1720582"/>
            <a:chOff x="9328108" y="1887726"/>
            <a:chExt cx="2297282" cy="1720582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C9071BC9-C07C-307C-953B-C1ABD1566C12}"/>
                </a:ext>
              </a:extLst>
            </p:cNvPr>
            <p:cNvSpPr/>
            <p:nvPr/>
          </p:nvSpPr>
          <p:spPr>
            <a:xfrm>
              <a:off x="11409390" y="2275383"/>
              <a:ext cx="216000" cy="216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E59881C6-5461-2CBC-92C6-17CE27583727}"/>
                </a:ext>
              </a:extLst>
            </p:cNvPr>
            <p:cNvSpPr/>
            <p:nvPr/>
          </p:nvSpPr>
          <p:spPr>
            <a:xfrm>
              <a:off x="9328108" y="2059383"/>
              <a:ext cx="216000" cy="216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1FD9E83-6AE7-9D96-FC83-F1BFBA8F1CE6}"/>
                </a:ext>
              </a:extLst>
            </p:cNvPr>
            <p:cNvSpPr/>
            <p:nvPr/>
          </p:nvSpPr>
          <p:spPr>
            <a:xfrm>
              <a:off x="10020300" y="2275383"/>
              <a:ext cx="216000" cy="216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5FC22629-0827-AC60-2B19-4D6EC9C2298A}"/>
                </a:ext>
              </a:extLst>
            </p:cNvPr>
            <p:cNvSpPr/>
            <p:nvPr/>
          </p:nvSpPr>
          <p:spPr>
            <a:xfrm>
              <a:off x="10020300" y="1887726"/>
              <a:ext cx="216000" cy="216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4EFEBF01-579C-DDB7-77D2-3250DCAF7B11}"/>
                </a:ext>
              </a:extLst>
            </p:cNvPr>
            <p:cNvSpPr/>
            <p:nvPr/>
          </p:nvSpPr>
          <p:spPr>
            <a:xfrm>
              <a:off x="10020300" y="2673685"/>
              <a:ext cx="216000" cy="216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484581BE-BF27-EFDB-3D66-BCAEFE8C13B7}"/>
                </a:ext>
              </a:extLst>
            </p:cNvPr>
            <p:cNvSpPr/>
            <p:nvPr/>
          </p:nvSpPr>
          <p:spPr>
            <a:xfrm>
              <a:off x="10714845" y="2278009"/>
              <a:ext cx="216000" cy="216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1210E72B-D5C0-F54A-543F-3A5956FFE111}"/>
                </a:ext>
              </a:extLst>
            </p:cNvPr>
            <p:cNvSpPr/>
            <p:nvPr/>
          </p:nvSpPr>
          <p:spPr>
            <a:xfrm>
              <a:off x="10714845" y="1887726"/>
              <a:ext cx="216000" cy="216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751380D7-28ED-E9EB-1ED1-1FE6F93E1462}"/>
                </a:ext>
              </a:extLst>
            </p:cNvPr>
            <p:cNvSpPr/>
            <p:nvPr/>
          </p:nvSpPr>
          <p:spPr>
            <a:xfrm>
              <a:off x="10726092" y="2684407"/>
              <a:ext cx="216000" cy="216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DFC577B2-982F-5E5A-9E00-977C1B66C3B0}"/>
                </a:ext>
              </a:extLst>
            </p:cNvPr>
            <p:cNvSpPr/>
            <p:nvPr/>
          </p:nvSpPr>
          <p:spPr>
            <a:xfrm>
              <a:off x="9328108" y="2506509"/>
              <a:ext cx="216000" cy="216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B8604742-0578-1A1E-BFCD-4366AD970FF9}"/>
                </a:ext>
              </a:extLst>
            </p:cNvPr>
            <p:cNvCxnSpPr>
              <a:cxnSpLocks/>
              <a:stCxn id="47" idx="6"/>
              <a:endCxn id="49" idx="2"/>
            </p:cNvCxnSpPr>
            <p:nvPr/>
          </p:nvCxnSpPr>
          <p:spPr>
            <a:xfrm flipV="1">
              <a:off x="9544108" y="1995726"/>
              <a:ext cx="476192" cy="171657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FC186FA2-4A92-4982-7A8C-AB6E6D1A241D}"/>
                </a:ext>
              </a:extLst>
            </p:cNvPr>
            <p:cNvCxnSpPr>
              <a:cxnSpLocks/>
              <a:stCxn id="47" idx="6"/>
              <a:endCxn id="48" idx="2"/>
            </p:cNvCxnSpPr>
            <p:nvPr/>
          </p:nvCxnSpPr>
          <p:spPr>
            <a:xfrm>
              <a:off x="9544108" y="2167383"/>
              <a:ext cx="476192" cy="216000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18BEFFAD-9C61-8032-F356-860BA759692E}"/>
                </a:ext>
              </a:extLst>
            </p:cNvPr>
            <p:cNvCxnSpPr>
              <a:cxnSpLocks/>
              <a:stCxn id="55" idx="6"/>
              <a:endCxn id="48" idx="2"/>
            </p:cNvCxnSpPr>
            <p:nvPr/>
          </p:nvCxnSpPr>
          <p:spPr>
            <a:xfrm flipV="1">
              <a:off x="9544108" y="2383383"/>
              <a:ext cx="476192" cy="231126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E788B9A-083D-C420-BF77-083CC787E148}"/>
                </a:ext>
              </a:extLst>
            </p:cNvPr>
            <p:cNvCxnSpPr>
              <a:cxnSpLocks/>
              <a:stCxn id="55" idx="6"/>
              <a:endCxn id="51" idx="2"/>
            </p:cNvCxnSpPr>
            <p:nvPr/>
          </p:nvCxnSpPr>
          <p:spPr>
            <a:xfrm>
              <a:off x="9544108" y="2614509"/>
              <a:ext cx="476192" cy="167176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9F8AD020-E70B-8D48-1245-8DEA2FB0E449}"/>
                </a:ext>
              </a:extLst>
            </p:cNvPr>
            <p:cNvCxnSpPr>
              <a:cxnSpLocks/>
              <a:stCxn id="49" idx="6"/>
              <a:endCxn id="53" idx="2"/>
            </p:cNvCxnSpPr>
            <p:nvPr/>
          </p:nvCxnSpPr>
          <p:spPr>
            <a:xfrm>
              <a:off x="10236300" y="1995726"/>
              <a:ext cx="478545" cy="0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F3BD36F-911B-C428-AC25-4DC51255ACC6}"/>
                </a:ext>
              </a:extLst>
            </p:cNvPr>
            <p:cNvCxnSpPr>
              <a:cxnSpLocks/>
              <a:stCxn id="49" idx="6"/>
              <a:endCxn id="52" idx="2"/>
            </p:cNvCxnSpPr>
            <p:nvPr/>
          </p:nvCxnSpPr>
          <p:spPr>
            <a:xfrm>
              <a:off x="10236300" y="1995726"/>
              <a:ext cx="478545" cy="390283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0D84F06B-073F-326D-763C-26D60640290A}"/>
                </a:ext>
              </a:extLst>
            </p:cNvPr>
            <p:cNvCxnSpPr>
              <a:cxnSpLocks/>
              <a:stCxn id="49" idx="6"/>
              <a:endCxn id="54" idx="2"/>
            </p:cNvCxnSpPr>
            <p:nvPr/>
          </p:nvCxnSpPr>
          <p:spPr>
            <a:xfrm>
              <a:off x="10236300" y="1995726"/>
              <a:ext cx="489792" cy="796681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73629232-EAF0-81BC-6514-D574B717BCA5}"/>
                </a:ext>
              </a:extLst>
            </p:cNvPr>
            <p:cNvCxnSpPr>
              <a:cxnSpLocks/>
              <a:stCxn id="48" idx="6"/>
              <a:endCxn id="52" idx="2"/>
            </p:cNvCxnSpPr>
            <p:nvPr/>
          </p:nvCxnSpPr>
          <p:spPr>
            <a:xfrm>
              <a:off x="10236300" y="2383383"/>
              <a:ext cx="478545" cy="2626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4542AD63-4803-6BB8-00A1-3D003619E54D}"/>
                </a:ext>
              </a:extLst>
            </p:cNvPr>
            <p:cNvCxnSpPr>
              <a:cxnSpLocks/>
              <a:stCxn id="48" idx="6"/>
              <a:endCxn id="54" idx="2"/>
            </p:cNvCxnSpPr>
            <p:nvPr/>
          </p:nvCxnSpPr>
          <p:spPr>
            <a:xfrm>
              <a:off x="10236300" y="2383383"/>
              <a:ext cx="489792" cy="409024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914E6978-A86B-0CB6-1BB7-C79C8F4F59D2}"/>
                </a:ext>
              </a:extLst>
            </p:cNvPr>
            <p:cNvCxnSpPr>
              <a:cxnSpLocks/>
              <a:stCxn id="48" idx="6"/>
              <a:endCxn id="53" idx="2"/>
            </p:cNvCxnSpPr>
            <p:nvPr/>
          </p:nvCxnSpPr>
          <p:spPr>
            <a:xfrm flipV="1">
              <a:off x="10236300" y="1995726"/>
              <a:ext cx="478545" cy="387657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AE656638-B8D2-DBA5-D42B-7FF3448D1DC8}"/>
                </a:ext>
              </a:extLst>
            </p:cNvPr>
            <p:cNvCxnSpPr>
              <a:cxnSpLocks/>
              <a:stCxn id="51" idx="6"/>
              <a:endCxn id="53" idx="2"/>
            </p:cNvCxnSpPr>
            <p:nvPr/>
          </p:nvCxnSpPr>
          <p:spPr>
            <a:xfrm flipV="1">
              <a:off x="10236300" y="1995726"/>
              <a:ext cx="478545" cy="785959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54F3D1FA-DD71-BDCC-F749-19460B3EEF4A}"/>
                </a:ext>
              </a:extLst>
            </p:cNvPr>
            <p:cNvCxnSpPr>
              <a:cxnSpLocks/>
              <a:stCxn id="51" idx="6"/>
              <a:endCxn id="52" idx="2"/>
            </p:cNvCxnSpPr>
            <p:nvPr/>
          </p:nvCxnSpPr>
          <p:spPr>
            <a:xfrm flipV="1">
              <a:off x="10236300" y="2386009"/>
              <a:ext cx="478545" cy="395676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9CE54603-851A-D80F-0A93-8A202EF90BDE}"/>
                </a:ext>
              </a:extLst>
            </p:cNvPr>
            <p:cNvCxnSpPr>
              <a:cxnSpLocks/>
              <a:stCxn id="51" idx="6"/>
              <a:endCxn id="54" idx="2"/>
            </p:cNvCxnSpPr>
            <p:nvPr/>
          </p:nvCxnSpPr>
          <p:spPr>
            <a:xfrm>
              <a:off x="10236300" y="2781685"/>
              <a:ext cx="489792" cy="10722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3B11AE7A-0EA9-4E32-C65E-9F29B9A73EB9}"/>
                </a:ext>
              </a:extLst>
            </p:cNvPr>
            <p:cNvCxnSpPr>
              <a:cxnSpLocks/>
              <a:stCxn id="47" idx="6"/>
              <a:endCxn id="51" idx="2"/>
            </p:cNvCxnSpPr>
            <p:nvPr/>
          </p:nvCxnSpPr>
          <p:spPr>
            <a:xfrm>
              <a:off x="9544108" y="2167383"/>
              <a:ext cx="476192" cy="614302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C74131AA-4626-1DE4-0086-EEA80D4DEF57}"/>
                </a:ext>
              </a:extLst>
            </p:cNvPr>
            <p:cNvCxnSpPr>
              <a:cxnSpLocks/>
              <a:stCxn id="55" idx="6"/>
              <a:endCxn id="49" idx="2"/>
            </p:cNvCxnSpPr>
            <p:nvPr/>
          </p:nvCxnSpPr>
          <p:spPr>
            <a:xfrm flipV="1">
              <a:off x="9544108" y="1995726"/>
              <a:ext cx="476192" cy="618783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ADA37A74-60A6-3107-C0FD-A3E57FAEC7D8}"/>
                </a:ext>
              </a:extLst>
            </p:cNvPr>
            <p:cNvCxnSpPr>
              <a:cxnSpLocks/>
              <a:stCxn id="53" idx="6"/>
              <a:endCxn id="46" idx="2"/>
            </p:cNvCxnSpPr>
            <p:nvPr/>
          </p:nvCxnSpPr>
          <p:spPr>
            <a:xfrm>
              <a:off x="10930845" y="1995726"/>
              <a:ext cx="478545" cy="387657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B2BFD680-6BB2-7205-6223-9AF15E5FE7F0}"/>
                </a:ext>
              </a:extLst>
            </p:cNvPr>
            <p:cNvCxnSpPr>
              <a:cxnSpLocks/>
              <a:stCxn id="52" idx="6"/>
              <a:endCxn id="46" idx="2"/>
            </p:cNvCxnSpPr>
            <p:nvPr/>
          </p:nvCxnSpPr>
          <p:spPr>
            <a:xfrm flipV="1">
              <a:off x="10930845" y="2383383"/>
              <a:ext cx="478545" cy="2626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7F40579B-8A50-316A-2F09-2E4F27D9A417}"/>
                </a:ext>
              </a:extLst>
            </p:cNvPr>
            <p:cNvCxnSpPr>
              <a:cxnSpLocks/>
              <a:stCxn id="54" idx="6"/>
              <a:endCxn id="46" idx="2"/>
            </p:cNvCxnSpPr>
            <p:nvPr/>
          </p:nvCxnSpPr>
          <p:spPr>
            <a:xfrm flipV="1">
              <a:off x="10942092" y="2383383"/>
              <a:ext cx="467298" cy="409024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4" name="TextBox 263">
              <a:extLst>
                <a:ext uri="{FF2B5EF4-FFF2-40B4-BE49-F238E27FC236}">
                  <a16:creationId xmlns:a16="http://schemas.microsoft.com/office/drawing/2014/main" id="{13BEE7CF-F5C6-0BFE-B418-FAF062A91149}"/>
                </a:ext>
              </a:extLst>
            </p:cNvPr>
            <p:cNvSpPr txBox="1"/>
            <p:nvPr/>
          </p:nvSpPr>
          <p:spPr>
            <a:xfrm>
              <a:off x="9582705" y="3023533"/>
              <a:ext cx="17857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IBM Plex Sans" panose="020B0503050203000203" pitchFamily="34" charset="0"/>
                  <a:ea typeface="+mn-ea"/>
                  <a:cs typeface="+mn-cs"/>
                </a:rPr>
                <a:t>LLM generates output</a:t>
              </a:r>
            </a:p>
          </p:txBody>
        </p:sp>
      </p:grpSp>
      <p:cxnSp>
        <p:nvCxnSpPr>
          <p:cNvPr id="272" name="Connector: Elbow 271">
            <a:extLst>
              <a:ext uri="{FF2B5EF4-FFF2-40B4-BE49-F238E27FC236}">
                <a16:creationId xmlns:a16="http://schemas.microsoft.com/office/drawing/2014/main" id="{5C4E8AF2-E322-647A-B9CB-8A0541C656ED}"/>
              </a:ext>
            </a:extLst>
          </p:cNvPr>
          <p:cNvCxnSpPr>
            <a:cxnSpLocks/>
          </p:cNvCxnSpPr>
          <p:nvPr/>
        </p:nvCxnSpPr>
        <p:spPr>
          <a:xfrm rot="16200000" flipH="1">
            <a:off x="1435187" y="4030826"/>
            <a:ext cx="1096500" cy="585787"/>
          </a:xfrm>
          <a:prstGeom prst="bentConnector3">
            <a:avLst>
              <a:gd name="adj1" fmla="val 99514"/>
            </a:avLst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4" name="Connector: Elbow 273">
            <a:extLst>
              <a:ext uri="{FF2B5EF4-FFF2-40B4-BE49-F238E27FC236}">
                <a16:creationId xmlns:a16="http://schemas.microsoft.com/office/drawing/2014/main" id="{6210D603-AB21-B2F9-6018-9F201E92E4F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789738" y="4160457"/>
            <a:ext cx="820807" cy="667718"/>
          </a:xfrm>
          <a:prstGeom prst="bentConnector3">
            <a:avLst>
              <a:gd name="adj1" fmla="val 2422"/>
            </a:avLst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1" name="Connector: Elbow 280">
            <a:extLst>
              <a:ext uri="{FF2B5EF4-FFF2-40B4-BE49-F238E27FC236}">
                <a16:creationId xmlns:a16="http://schemas.microsoft.com/office/drawing/2014/main" id="{6877E391-7CAB-591E-1297-A3E461CCB5FC}"/>
              </a:ext>
            </a:extLst>
          </p:cNvPr>
          <p:cNvCxnSpPr>
            <a:cxnSpLocks/>
          </p:cNvCxnSpPr>
          <p:nvPr/>
        </p:nvCxnSpPr>
        <p:spPr>
          <a:xfrm>
            <a:off x="5735121" y="2379196"/>
            <a:ext cx="1595216" cy="418854"/>
          </a:xfrm>
          <a:prstGeom prst="bentConnector3">
            <a:avLst>
              <a:gd name="adj1" fmla="val 99858"/>
            </a:avLst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5" name="Connector: Elbow 284">
            <a:extLst>
              <a:ext uri="{FF2B5EF4-FFF2-40B4-BE49-F238E27FC236}">
                <a16:creationId xmlns:a16="http://schemas.microsoft.com/office/drawing/2014/main" id="{992125F8-56A1-75C0-ED68-1B0CC205507C}"/>
              </a:ext>
            </a:extLst>
          </p:cNvPr>
          <p:cNvCxnSpPr>
            <a:cxnSpLocks/>
          </p:cNvCxnSpPr>
          <p:nvPr/>
        </p:nvCxnSpPr>
        <p:spPr>
          <a:xfrm flipV="1">
            <a:off x="8876625" y="3792189"/>
            <a:ext cx="1053062" cy="866921"/>
          </a:xfrm>
          <a:prstGeom prst="bentConnector3">
            <a:avLst>
              <a:gd name="adj1" fmla="val 100200"/>
            </a:avLst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93F3BC1C-B2A6-7F18-B4A8-7BE680A4CD0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6582866"/>
            <a:ext cx="12192000" cy="309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79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218CA7-6828-E4D1-0F7D-5898FA1D9F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A6FBE-1F06-9D21-D9A9-D8B676418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IBM Plex Sans" panose="020B0503050203000203" pitchFamily="34" charset="0"/>
              </a:rPr>
              <a:t>Agentic solutions</a:t>
            </a:r>
          </a:p>
        </p:txBody>
      </p:sp>
      <p:grpSp>
        <p:nvGrpSpPr>
          <p:cNvPr id="265" name="Group 264">
            <a:extLst>
              <a:ext uri="{FF2B5EF4-FFF2-40B4-BE49-F238E27FC236}">
                <a16:creationId xmlns:a16="http://schemas.microsoft.com/office/drawing/2014/main" id="{46AC03AE-2703-B072-59AC-57965666CFF5}"/>
              </a:ext>
            </a:extLst>
          </p:cNvPr>
          <p:cNvGrpSpPr/>
          <p:nvPr/>
        </p:nvGrpSpPr>
        <p:grpSpPr>
          <a:xfrm>
            <a:off x="3535900" y="1921018"/>
            <a:ext cx="1968813" cy="1832715"/>
            <a:chOff x="1041719" y="4145653"/>
            <a:chExt cx="1968813" cy="1832715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23DA819-B2B8-BE84-06D4-364F362D209D}"/>
                </a:ext>
              </a:extLst>
            </p:cNvPr>
            <p:cNvGrpSpPr/>
            <p:nvPr/>
          </p:nvGrpSpPr>
          <p:grpSpPr>
            <a:xfrm>
              <a:off x="1041719" y="4145653"/>
              <a:ext cx="972801" cy="891403"/>
              <a:chOff x="5638799" y="2971799"/>
              <a:chExt cx="2010947" cy="2010947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45BFF75E-1D99-D862-D62C-0537449ADA4E}"/>
                  </a:ext>
                </a:extLst>
              </p:cNvPr>
              <p:cNvSpPr/>
              <p:nvPr/>
            </p:nvSpPr>
            <p:spPr>
              <a:xfrm>
                <a:off x="6024281" y="3144167"/>
                <a:ext cx="1252819" cy="163629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pic>
            <p:nvPicPr>
              <p:cNvPr id="22" name="Graphic 21" descr="Document outline">
                <a:extLst>
                  <a:ext uri="{FF2B5EF4-FFF2-40B4-BE49-F238E27FC236}">
                    <a16:creationId xmlns:a16="http://schemas.microsoft.com/office/drawing/2014/main" id="{BDC899F3-EB5D-6921-5541-92B752B91F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638799" y="2971799"/>
                <a:ext cx="2010947" cy="2010947"/>
              </a:xfrm>
              <a:prstGeom prst="rect">
                <a:avLst/>
              </a:prstGeom>
            </p:spPr>
          </p:pic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AA01F180-48BE-813C-43D8-0E26BCD8F7C5}"/>
                </a:ext>
              </a:extLst>
            </p:cNvPr>
            <p:cNvGrpSpPr/>
            <p:nvPr/>
          </p:nvGrpSpPr>
          <p:grpSpPr>
            <a:xfrm>
              <a:off x="1334952" y="4399463"/>
              <a:ext cx="972801" cy="891403"/>
              <a:chOff x="5638799" y="2971799"/>
              <a:chExt cx="2010947" cy="2010947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82F8B668-BF6C-8C5E-1FE0-72BFB6A2F912}"/>
                  </a:ext>
                </a:extLst>
              </p:cNvPr>
              <p:cNvSpPr/>
              <p:nvPr/>
            </p:nvSpPr>
            <p:spPr>
              <a:xfrm>
                <a:off x="6024281" y="3144167"/>
                <a:ext cx="1252819" cy="163629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pic>
            <p:nvPicPr>
              <p:cNvPr id="27" name="Graphic 26" descr="Document outline">
                <a:extLst>
                  <a:ext uri="{FF2B5EF4-FFF2-40B4-BE49-F238E27FC236}">
                    <a16:creationId xmlns:a16="http://schemas.microsoft.com/office/drawing/2014/main" id="{36929C33-6CB6-B927-5E3F-B4098CAFB8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638799" y="2971799"/>
                <a:ext cx="2010947" cy="2010947"/>
              </a:xfrm>
              <a:prstGeom prst="rect">
                <a:avLst/>
              </a:prstGeom>
            </p:spPr>
          </p:pic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6B5AA62-EB80-0BDC-9156-86251F44BAB4}"/>
                </a:ext>
              </a:extLst>
            </p:cNvPr>
            <p:cNvGrpSpPr/>
            <p:nvPr/>
          </p:nvGrpSpPr>
          <p:grpSpPr>
            <a:xfrm>
              <a:off x="1664425" y="4228752"/>
              <a:ext cx="972801" cy="891403"/>
              <a:chOff x="5638799" y="2971799"/>
              <a:chExt cx="2010947" cy="2010947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D3B2EC34-23E3-6B3D-634F-195C44D8E328}"/>
                  </a:ext>
                </a:extLst>
              </p:cNvPr>
              <p:cNvSpPr/>
              <p:nvPr/>
            </p:nvSpPr>
            <p:spPr>
              <a:xfrm>
                <a:off x="6024281" y="3144167"/>
                <a:ext cx="1252819" cy="163629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pic>
            <p:nvPicPr>
              <p:cNvPr id="30" name="Graphic 29" descr="Document outline">
                <a:extLst>
                  <a:ext uri="{FF2B5EF4-FFF2-40B4-BE49-F238E27FC236}">
                    <a16:creationId xmlns:a16="http://schemas.microsoft.com/office/drawing/2014/main" id="{7859DF94-A5E7-2C29-3480-298F93B8E4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638799" y="2971799"/>
                <a:ext cx="2010947" cy="2010947"/>
              </a:xfrm>
              <a:prstGeom prst="rect">
                <a:avLst/>
              </a:prstGeom>
            </p:spPr>
          </p:pic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E806A87C-FA71-B8B0-5A4C-A77855138812}"/>
                </a:ext>
              </a:extLst>
            </p:cNvPr>
            <p:cNvGrpSpPr/>
            <p:nvPr/>
          </p:nvGrpSpPr>
          <p:grpSpPr>
            <a:xfrm>
              <a:off x="2030043" y="4528532"/>
              <a:ext cx="972801" cy="891403"/>
              <a:chOff x="5638799" y="2971799"/>
              <a:chExt cx="2010947" cy="2010947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4D3BCEDB-1D75-0300-02DF-C33CD981D5B3}"/>
                  </a:ext>
                </a:extLst>
              </p:cNvPr>
              <p:cNvSpPr/>
              <p:nvPr/>
            </p:nvSpPr>
            <p:spPr>
              <a:xfrm>
                <a:off x="6024281" y="3144167"/>
                <a:ext cx="1252819" cy="163629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pic>
            <p:nvPicPr>
              <p:cNvPr id="33" name="Graphic 32" descr="Document outline">
                <a:extLst>
                  <a:ext uri="{FF2B5EF4-FFF2-40B4-BE49-F238E27FC236}">
                    <a16:creationId xmlns:a16="http://schemas.microsoft.com/office/drawing/2014/main" id="{D02B57B4-399F-4D14-4D6A-52BF1ADDAB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638799" y="2971799"/>
                <a:ext cx="2010947" cy="2010947"/>
              </a:xfrm>
              <a:prstGeom prst="rect">
                <a:avLst/>
              </a:prstGeom>
            </p:spPr>
          </p:pic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363166E-4FAA-DBA1-5BD4-EEB5EE1AF393}"/>
                </a:ext>
              </a:extLst>
            </p:cNvPr>
            <p:cNvSpPr txBox="1"/>
            <p:nvPr/>
          </p:nvSpPr>
          <p:spPr>
            <a:xfrm>
              <a:off x="1049553" y="5393593"/>
              <a:ext cx="196097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IBM Plex Sans" panose="020B0503050203000203" pitchFamily="34" charset="0"/>
                  <a:ea typeface="+mn-ea"/>
                  <a:cs typeface="+mn-cs"/>
                </a:rPr>
                <a:t>Knowledge base (articles, database)</a:t>
              </a:r>
            </a:p>
          </p:txBody>
        </p:sp>
      </p:grpSp>
      <p:grpSp>
        <p:nvGrpSpPr>
          <p:cNvPr id="267" name="Group 266">
            <a:extLst>
              <a:ext uri="{FF2B5EF4-FFF2-40B4-BE49-F238E27FC236}">
                <a16:creationId xmlns:a16="http://schemas.microsoft.com/office/drawing/2014/main" id="{7224BDBE-3234-B8A3-4614-1B345E9034C8}"/>
              </a:ext>
            </a:extLst>
          </p:cNvPr>
          <p:cNvGrpSpPr/>
          <p:nvPr/>
        </p:nvGrpSpPr>
        <p:grpSpPr>
          <a:xfrm>
            <a:off x="2136010" y="4337115"/>
            <a:ext cx="1785734" cy="1493631"/>
            <a:chOff x="3163366" y="1930920"/>
            <a:chExt cx="1785734" cy="1493631"/>
          </a:xfrm>
        </p:grpSpPr>
        <p:pic>
          <p:nvPicPr>
            <p:cNvPr id="39" name="Graphic 38" descr="Magnifying glass outline">
              <a:extLst>
                <a:ext uri="{FF2B5EF4-FFF2-40B4-BE49-F238E27FC236}">
                  <a16:creationId xmlns:a16="http://schemas.microsoft.com/office/drawing/2014/main" id="{E523F72E-0059-2B79-177B-2DC9115AB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597476" y="1930920"/>
              <a:ext cx="896907" cy="896907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93196D5-FA25-340A-AA01-EA3C034FE9AA}"/>
                </a:ext>
              </a:extLst>
            </p:cNvPr>
            <p:cNvSpPr txBox="1"/>
            <p:nvPr/>
          </p:nvSpPr>
          <p:spPr>
            <a:xfrm>
              <a:off x="3163366" y="2839776"/>
              <a:ext cx="17857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IBM Plex Sans" panose="020B0503050203000203" pitchFamily="34" charset="0"/>
                  <a:ea typeface="+mn-ea"/>
                  <a:cs typeface="+mn-cs"/>
                </a:rPr>
                <a:t>Search for relevant info</a:t>
              </a:r>
            </a:p>
          </p:txBody>
        </p:sp>
      </p:grpSp>
      <p:pic>
        <p:nvPicPr>
          <p:cNvPr id="42" name="Graphic 41" descr="User with solid fill">
            <a:extLst>
              <a:ext uri="{FF2B5EF4-FFF2-40B4-BE49-F238E27FC236}">
                <a16:creationId xmlns:a16="http://schemas.microsoft.com/office/drawing/2014/main" id="{5B1E3BED-188C-C1EB-5FFD-82C1362BCD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7204" y="2370865"/>
            <a:ext cx="752028" cy="752028"/>
          </a:xfrm>
          <a:prstGeom prst="rect">
            <a:avLst/>
          </a:prstGeom>
        </p:spPr>
      </p:pic>
      <p:sp>
        <p:nvSpPr>
          <p:cNvPr id="43" name="Speech Bubble: Oval 42">
            <a:extLst>
              <a:ext uri="{FF2B5EF4-FFF2-40B4-BE49-F238E27FC236}">
                <a16:creationId xmlns:a16="http://schemas.microsoft.com/office/drawing/2014/main" id="{45102642-C206-7C83-8F57-B93CA7E7F2A4}"/>
              </a:ext>
            </a:extLst>
          </p:cNvPr>
          <p:cNvSpPr/>
          <p:nvPr/>
        </p:nvSpPr>
        <p:spPr>
          <a:xfrm>
            <a:off x="1321001" y="1890263"/>
            <a:ext cx="1796363" cy="730218"/>
          </a:xfrm>
          <a:prstGeom prst="wedgeEllipseCallout">
            <a:avLst>
              <a:gd name="adj1" fmla="val -39576"/>
              <a:gd name="adj2" fmla="val 7385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657EC49-CAD6-AC55-52D6-30302B5087FB}"/>
              </a:ext>
            </a:extLst>
          </p:cNvPr>
          <p:cNvSpPr txBox="1"/>
          <p:nvPr/>
        </p:nvSpPr>
        <p:spPr>
          <a:xfrm>
            <a:off x="509025" y="3090446"/>
            <a:ext cx="12283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BM Plex Sans" panose="020B0503050203000203" pitchFamily="34" charset="0"/>
                <a:ea typeface="+mn-ea"/>
                <a:cs typeface="+mn-cs"/>
              </a:rPr>
              <a:t>User input</a:t>
            </a:r>
          </a:p>
        </p:txBody>
      </p:sp>
      <p:cxnSp>
        <p:nvCxnSpPr>
          <p:cNvPr id="272" name="Connector: Elbow 271">
            <a:extLst>
              <a:ext uri="{FF2B5EF4-FFF2-40B4-BE49-F238E27FC236}">
                <a16:creationId xmlns:a16="http://schemas.microsoft.com/office/drawing/2014/main" id="{9A4BA9E4-C51E-7959-BF4F-376FCB936D5E}"/>
              </a:ext>
            </a:extLst>
          </p:cNvPr>
          <p:cNvCxnSpPr>
            <a:cxnSpLocks/>
          </p:cNvCxnSpPr>
          <p:nvPr/>
        </p:nvCxnSpPr>
        <p:spPr>
          <a:xfrm rot="16200000" flipH="1">
            <a:off x="1435187" y="4030826"/>
            <a:ext cx="1096500" cy="585787"/>
          </a:xfrm>
          <a:prstGeom prst="bentConnector3">
            <a:avLst>
              <a:gd name="adj1" fmla="val 99514"/>
            </a:avLst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4" name="Connector: Elbow 273">
            <a:extLst>
              <a:ext uri="{FF2B5EF4-FFF2-40B4-BE49-F238E27FC236}">
                <a16:creationId xmlns:a16="http://schemas.microsoft.com/office/drawing/2014/main" id="{A7ECF634-79D3-BB04-F339-4DCADEC8FFC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789738" y="4160457"/>
            <a:ext cx="820807" cy="667718"/>
          </a:xfrm>
          <a:prstGeom prst="bentConnector3">
            <a:avLst>
              <a:gd name="adj1" fmla="val 2422"/>
            </a:avLst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1" name="Connector: Elbow 280">
            <a:extLst>
              <a:ext uri="{FF2B5EF4-FFF2-40B4-BE49-F238E27FC236}">
                <a16:creationId xmlns:a16="http://schemas.microsoft.com/office/drawing/2014/main" id="{4BB7FC2C-2905-4366-5C6D-B157C0623DB3}"/>
              </a:ext>
            </a:extLst>
          </p:cNvPr>
          <p:cNvCxnSpPr>
            <a:cxnSpLocks/>
          </p:cNvCxnSpPr>
          <p:nvPr/>
        </p:nvCxnSpPr>
        <p:spPr>
          <a:xfrm flipV="1">
            <a:off x="5629212" y="1890263"/>
            <a:ext cx="1094492" cy="1079119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C3D10341-BC68-C7CB-6412-659FD961AD5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6582866"/>
            <a:ext cx="12192000" cy="309499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05F5C049-C025-F4E0-49A1-E6141997F473}"/>
              </a:ext>
            </a:extLst>
          </p:cNvPr>
          <p:cNvGrpSpPr/>
          <p:nvPr/>
        </p:nvGrpSpPr>
        <p:grpSpPr>
          <a:xfrm>
            <a:off x="7035057" y="490028"/>
            <a:ext cx="4630096" cy="5654041"/>
            <a:chOff x="5916577" y="801046"/>
            <a:chExt cx="4630096" cy="565404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458BDC0-5756-094F-F57B-95B92EA0E320}"/>
                </a:ext>
              </a:extLst>
            </p:cNvPr>
            <p:cNvSpPr/>
            <p:nvPr/>
          </p:nvSpPr>
          <p:spPr>
            <a:xfrm>
              <a:off x="5916577" y="801046"/>
              <a:ext cx="4630096" cy="56540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44F8648-1D25-F2B7-5670-BE377C8C0269}"/>
                </a:ext>
              </a:extLst>
            </p:cNvPr>
            <p:cNvSpPr txBox="1"/>
            <p:nvPr/>
          </p:nvSpPr>
          <p:spPr>
            <a:xfrm>
              <a:off x="6005636" y="918177"/>
              <a:ext cx="4495821" cy="54533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effectLst/>
                  <a:latin typeface="IBM Plex Mono Light" panose="020B0409050203000203" pitchFamily="49" charset="0"/>
                </a:rPr>
                <a:t>What is the command to achieve the result in the following request?</a:t>
              </a:r>
              <a:b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IBM Plex Mono Light" panose="020B0409050203000203" pitchFamily="49" charset="0"/>
                </a:rPr>
              </a:b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IBM Plex Mono Light" panose="020B0409050203000203" pitchFamily="49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effectLst/>
                  <a:latin typeface="IBM Plex Mono Light" panose="020B0409050203000203" pitchFamily="49" charset="0"/>
                </a:rPr>
                <a:t>API reference:</a:t>
              </a:r>
              <a:b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IBM Plex Mono Light" panose="020B0409050203000203" pitchFamily="49" charset="0"/>
                </a:rPr>
              </a:b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effectLst/>
                  <a:latin typeface="IBM Plex Mono Light" panose="020B0409050203000203" pitchFamily="49" charset="0"/>
                </a:rPr>
                <a:t>== Lights</a:t>
              </a:r>
              <a:b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IBM Plex Mono Light" panose="020B0409050203000203" pitchFamily="49" charset="0"/>
                </a:rPr>
              </a:b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effectLst/>
                  <a:latin typeface="IBM Plex Mono Light" panose="020B0409050203000203" pitchFamily="49" charset="0"/>
                </a:rPr>
                <a:t>You can turn enabled lights on or off using the "light" command.</a:t>
              </a:r>
              <a:b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IBM Plex Mono Light" panose="020B0409050203000203" pitchFamily="49" charset="0"/>
                </a:rPr>
              </a:b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effectLst/>
                  <a:latin typeface="IBM Plex Mono Light" panose="020B0409050203000203" pitchFamily="49" charset="0"/>
                </a:rPr>
                <a:t>Syntax</a:t>
              </a:r>
              <a:b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IBM Plex Mono Light" panose="020B0409050203000203" pitchFamily="49" charset="0"/>
                </a:rPr>
              </a:b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effectLst/>
                  <a:latin typeface="IBM Plex Mono Light" panose="020B0409050203000203" pitchFamily="49" charset="0"/>
                </a:rPr>
                <a:t>light [ light-ID ] [ on | off ]</a:t>
              </a:r>
              <a:b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IBM Plex Mono Light" panose="020B0409050203000203" pitchFamily="49" charset="0"/>
                </a:rPr>
              </a:b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effectLst/>
                  <a:latin typeface="IBM Plex Mono Light" panose="020B0409050203000203" pitchFamily="49" charset="0"/>
                </a:rPr>
                <a:t>Example</a:t>
              </a:r>
              <a:b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IBM Plex Mono Light" panose="020B0409050203000203" pitchFamily="49" charset="0"/>
                </a:rPr>
              </a:b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effectLst/>
                  <a:latin typeface="IBM Plex Mono Light" panose="020B0409050203000203" pitchFamily="49" charset="0"/>
                </a:rPr>
                <a:t>Command to turn the bedroom light off:</a:t>
              </a:r>
              <a:b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IBM Plex Mono Light" panose="020B0409050203000203" pitchFamily="49" charset="0"/>
                </a:rPr>
              </a:b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effectLst/>
                  <a:latin typeface="IBM Plex Mono Light" panose="020B0409050203000203" pitchFamily="49" charset="0"/>
                </a:rPr>
                <a:t>light bedroom off</a:t>
              </a: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IBM Plex Mono Light" panose="020B0409050203000203" pitchFamily="49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b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IBM Plex Mono Light" panose="020B0409050203000203" pitchFamily="49" charset="0"/>
                </a:rPr>
              </a:b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effectLst/>
                  <a:latin typeface="IBM Plex Mono Light" panose="020B0409050203000203" pitchFamily="49" charset="0"/>
                </a:rPr>
                <a:t>Enabled elements:</a:t>
              </a:r>
              <a:b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IBM Plex Mono Light" panose="020B0409050203000203" pitchFamily="49" charset="0"/>
                </a:rPr>
              </a:b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effectLst/>
                  <a:latin typeface="IBM Plex Mono Light" panose="020B0409050203000203" pitchFamily="49" charset="0"/>
                </a:rPr>
                <a:t>- porch-light</a:t>
              </a:r>
              <a:b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IBM Plex Mono Light" panose="020B0409050203000203" pitchFamily="49" charset="0"/>
                </a:rPr>
              </a:b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effectLst/>
                  <a:latin typeface="IBM Plex Mono Light" panose="020B0409050203000203" pitchFamily="49" charset="0"/>
                </a:rPr>
                <a:t>- backyard-light</a:t>
              </a:r>
              <a:b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IBM Plex Mono Light" panose="020B0409050203000203" pitchFamily="49" charset="0"/>
                </a:rPr>
              </a:b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effectLst/>
                  <a:latin typeface="IBM Plex Mono Light" panose="020B0409050203000203" pitchFamily="49" charset="0"/>
                </a:rPr>
                <a:t>- garage-door</a:t>
              </a:r>
              <a:b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IBM Plex Mono Light" panose="020B0409050203000203" pitchFamily="49" charset="0"/>
                </a:rPr>
              </a:b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effectLst/>
                  <a:latin typeface="IBM Plex Mono Light" panose="020B0409050203000203" pitchFamily="49" charset="0"/>
                </a:rPr>
                <a:t>- dog-door</a:t>
              </a:r>
            </a:p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b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IBM Plex Mono Light" panose="020B0409050203000203" pitchFamily="49" charset="0"/>
                </a:rPr>
              </a:b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effectLst/>
                  <a:latin typeface="IBM Plex Mono Light" panose="020B0409050203000203" pitchFamily="49" charset="0"/>
                </a:rPr>
                <a:t>Request: Turn front lights on</a:t>
              </a:r>
            </a:p>
            <a:p>
              <a:pPr marL="0" marR="0" lvl="0" indent="0" algn="l" defTabSz="914400" rtl="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IBM Plex Mono Light" panose="020B0409050203000203" pitchFamily="49" charset="0"/>
                </a:rPr>
                <a:t>A:</a:t>
              </a:r>
              <a:r>
                <a:rPr lang="en-US" sz="1200" dirty="0">
                  <a:latin typeface="IBM Plex Mono Light" panose="020B0409050203000203" pitchFamily="49" charset="0"/>
                </a:rPr>
                <a:t> </a:t>
              </a:r>
              <a:r>
                <a:rPr lang="en-US" sz="1200" dirty="0">
                  <a:solidFill>
                    <a:schemeClr val="accent2">
                      <a:lumMod val="75000"/>
                    </a:schemeClr>
                  </a:solidFill>
                  <a:latin typeface="IBM Plex Mono Light" panose="020B0409050203000203" pitchFamily="49" charset="0"/>
                </a:rPr>
                <a:t>light porch-light on</a:t>
              </a:r>
              <a:endParaRPr kumimoji="0" lang="en-CA" sz="12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IBM Plex Mono Light" panose="020B0409050203000203" pitchFamily="49" charset="0"/>
              </a:endParaRPr>
            </a:p>
          </p:txBody>
        </p:sp>
      </p:grp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06F25C81-52DF-F2A8-26FF-AA0D7E289CCF}"/>
              </a:ext>
            </a:extLst>
          </p:cNvPr>
          <p:cNvCxnSpPr>
            <a:cxnSpLocks/>
          </p:cNvCxnSpPr>
          <p:nvPr/>
        </p:nvCxnSpPr>
        <p:spPr>
          <a:xfrm>
            <a:off x="5629212" y="3168958"/>
            <a:ext cx="1131137" cy="1036582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6D44DC49-CE0B-EEBE-6B3C-8D93BA95D9B4}"/>
              </a:ext>
            </a:extLst>
          </p:cNvPr>
          <p:cNvSpPr txBox="1"/>
          <p:nvPr/>
        </p:nvSpPr>
        <p:spPr>
          <a:xfrm>
            <a:off x="1385874" y="1969057"/>
            <a:ext cx="16231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BM Plex Sans" panose="020B0503050203000203" pitchFamily="34" charset="0"/>
                <a:ea typeface="+mn-ea"/>
                <a:cs typeface="+mn-cs"/>
              </a:rPr>
              <a:t>Turn front lights on</a:t>
            </a:r>
          </a:p>
        </p:txBody>
      </p:sp>
    </p:spTree>
    <p:extLst>
      <p:ext uri="{BB962C8B-B14F-4D97-AF65-F5344CB8AC3E}">
        <p14:creationId xmlns:p14="http://schemas.microsoft.com/office/powerpoint/2010/main" val="1380803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1755</TotalTime>
  <Words>697</Words>
  <Application>Microsoft Office PowerPoint</Application>
  <PresentationFormat>Widescreen</PresentationFormat>
  <Paragraphs>154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Aptos</vt:lpstr>
      <vt:lpstr>Aptos Display</vt:lpstr>
      <vt:lpstr>Arial</vt:lpstr>
      <vt:lpstr>IBM Plex Mono Light</vt:lpstr>
      <vt:lpstr>IBM Plex Sans</vt:lpstr>
      <vt:lpstr>IBM Plex Sans Medm</vt:lpstr>
      <vt:lpstr>Office Theme</vt:lpstr>
      <vt:lpstr>1_Office Theme</vt:lpstr>
      <vt:lpstr>PowerPoint Presentation</vt:lpstr>
      <vt:lpstr>Agenda</vt:lpstr>
      <vt:lpstr>Agenda</vt:lpstr>
      <vt:lpstr>Retrieval-augmented generation (RAG)</vt:lpstr>
      <vt:lpstr>Retrieval-augmented generation (RAG)</vt:lpstr>
      <vt:lpstr>Retrieval-augmented generation (RAG)</vt:lpstr>
      <vt:lpstr>Retrieval-augmented generation (RAG)</vt:lpstr>
      <vt:lpstr>Retrieval-augmented generation (RAG)</vt:lpstr>
      <vt:lpstr>Agentic solutions</vt:lpstr>
      <vt:lpstr>Agentic solutions</vt:lpstr>
      <vt:lpstr>Agenda</vt:lpstr>
      <vt:lpstr>Content is crucial</vt:lpstr>
      <vt:lpstr>Agenda</vt:lpstr>
      <vt:lpstr>Question-driven content development</vt:lpstr>
      <vt:lpstr>Automated topic testing</vt:lpstr>
      <vt:lpstr>Optimizing knowledge base content for RAG</vt:lpstr>
      <vt:lpstr>Agenda</vt:lpstr>
      <vt:lpstr>Content rewriting experiment</vt:lpstr>
      <vt:lpstr>Evaluating RAG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Sarah Packowski</dc:creator>
  <cp:lastModifiedBy>Sarah Packowski</cp:lastModifiedBy>
  <cp:revision>12</cp:revision>
  <dcterms:created xsi:type="dcterms:W3CDTF">2025-02-05T21:11:33Z</dcterms:created>
  <dcterms:modified xsi:type="dcterms:W3CDTF">2025-02-07T02:27:22Z</dcterms:modified>
</cp:coreProperties>
</file>