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5"/>
  </p:notesMasterIdLst>
  <p:sldIdLst>
    <p:sldId id="274" r:id="rId2"/>
    <p:sldId id="398" r:id="rId3"/>
    <p:sldId id="447" r:id="rId4"/>
    <p:sldId id="273" r:id="rId5"/>
    <p:sldId id="448" r:id="rId6"/>
    <p:sldId id="410" r:id="rId7"/>
    <p:sldId id="449" r:id="rId8"/>
    <p:sldId id="277" r:id="rId9"/>
    <p:sldId id="450" r:id="rId10"/>
    <p:sldId id="411" r:id="rId11"/>
    <p:sldId id="451" r:id="rId12"/>
    <p:sldId id="412" r:id="rId13"/>
    <p:sldId id="452" r:id="rId14"/>
    <p:sldId id="422" r:id="rId15"/>
    <p:sldId id="423" r:id="rId16"/>
    <p:sldId id="424" r:id="rId17"/>
    <p:sldId id="425" r:id="rId18"/>
    <p:sldId id="426" r:id="rId19"/>
    <p:sldId id="430" r:id="rId20"/>
    <p:sldId id="431" r:id="rId21"/>
    <p:sldId id="432" r:id="rId22"/>
    <p:sldId id="433" r:id="rId23"/>
    <p:sldId id="434" r:id="rId24"/>
    <p:sldId id="435" r:id="rId25"/>
    <p:sldId id="453" r:id="rId26"/>
    <p:sldId id="459" r:id="rId27"/>
    <p:sldId id="458" r:id="rId28"/>
    <p:sldId id="465" r:id="rId29"/>
    <p:sldId id="467" r:id="rId30"/>
    <p:sldId id="466" r:id="rId31"/>
    <p:sldId id="468" r:id="rId32"/>
    <p:sldId id="330" r:id="rId33"/>
    <p:sldId id="469" r:id="rId34"/>
    <p:sldId id="260" r:id="rId35"/>
    <p:sldId id="290" r:id="rId36"/>
    <p:sldId id="470" r:id="rId37"/>
    <p:sldId id="460" r:id="rId38"/>
    <p:sldId id="471" r:id="rId39"/>
    <p:sldId id="392" r:id="rId40"/>
    <p:sldId id="393" r:id="rId41"/>
    <p:sldId id="472" r:id="rId42"/>
    <p:sldId id="395" r:id="rId43"/>
    <p:sldId id="474" r:id="rId44"/>
    <p:sldId id="475" r:id="rId45"/>
    <p:sldId id="476" r:id="rId46"/>
    <p:sldId id="477" r:id="rId47"/>
    <p:sldId id="461" r:id="rId48"/>
    <p:sldId id="478" r:id="rId49"/>
    <p:sldId id="287" r:id="rId50"/>
    <p:sldId id="479" r:id="rId51"/>
    <p:sldId id="480" r:id="rId52"/>
    <p:sldId id="294" r:id="rId53"/>
    <p:sldId id="482" r:id="rId54"/>
    <p:sldId id="462" r:id="rId55"/>
    <p:sldId id="483" r:id="rId56"/>
    <p:sldId id="484" r:id="rId57"/>
    <p:sldId id="485" r:id="rId58"/>
    <p:sldId id="487" r:id="rId59"/>
    <p:sldId id="486" r:id="rId60"/>
    <p:sldId id="304" r:id="rId61"/>
    <p:sldId id="306" r:id="rId62"/>
    <p:sldId id="488" r:id="rId63"/>
    <p:sldId id="309" r:id="rId64"/>
    <p:sldId id="489" r:id="rId65"/>
    <p:sldId id="491" r:id="rId66"/>
    <p:sldId id="312" r:id="rId67"/>
    <p:sldId id="492" r:id="rId68"/>
    <p:sldId id="315" r:id="rId69"/>
    <p:sldId id="454" r:id="rId70"/>
    <p:sldId id="438" r:id="rId71"/>
    <p:sldId id="439" r:id="rId72"/>
    <p:sldId id="440" r:id="rId73"/>
    <p:sldId id="441" r:id="rId74"/>
    <p:sldId id="455" r:id="rId75"/>
    <p:sldId id="442" r:id="rId76"/>
    <p:sldId id="443" r:id="rId77"/>
    <p:sldId id="444" r:id="rId78"/>
    <p:sldId id="445" r:id="rId79"/>
    <p:sldId id="456" r:id="rId80"/>
    <p:sldId id="490" r:id="rId81"/>
    <p:sldId id="493" r:id="rId82"/>
    <p:sldId id="446" r:id="rId83"/>
    <p:sldId id="457" r:id="rId8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2FBC"/>
    <a:srgbClr val="C500EC"/>
    <a:srgbClr val="FA98C0"/>
    <a:srgbClr val="BF82F2"/>
    <a:srgbClr val="E391E5"/>
    <a:srgbClr val="E2DAE2"/>
    <a:srgbClr val="EDB5EE"/>
    <a:srgbClr val="E6D6D6"/>
    <a:srgbClr val="EF8DCC"/>
    <a:srgbClr val="292C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B864D5-D08B-414C-811F-9078D03F2BD3}" v="17" dt="2018-07-26T05:35:19.0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57" autoAdjust="0"/>
    <p:restoredTop sz="95320" autoAdjust="0"/>
  </p:normalViewPr>
  <p:slideViewPr>
    <p:cSldViewPr snapToGrid="0">
      <p:cViewPr varScale="1">
        <p:scale>
          <a:sx n="83" d="100"/>
          <a:sy n="83" d="100"/>
        </p:scale>
        <p:origin x="355" y="77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EC68C-9018-4E04-8B39-5659FE5775CE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78AB1-E21A-43B6-BD14-C8BB7D805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936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78AB1-E21A-43B6-BD14-C8BB7D8057D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579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78AB1-E21A-43B6-BD14-C8BB7D8057D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4707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78AB1-E21A-43B6-BD14-C8BB7D8057D1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4894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78AB1-E21A-43B6-BD14-C8BB7D8057D1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7427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78AB1-E21A-43B6-BD14-C8BB7D8057D1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1695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CC994-52CC-4BB8-AB23-16A45D40821D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3661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CC994-52CC-4BB8-AB23-16A45D40821D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0848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CC994-52CC-4BB8-AB23-16A45D40821D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090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78AB1-E21A-43B6-BD14-C8BB7D8057D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973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78AB1-E21A-43B6-BD14-C8BB7D8057D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338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78AB1-E21A-43B6-BD14-C8BB7D8057D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202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78AB1-E21A-43B6-BD14-C8BB7D8057D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675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78AB1-E21A-43B6-BD14-C8BB7D8057D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109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78AB1-E21A-43B6-BD14-C8BB7D8057D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824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78AB1-E21A-43B6-BD14-C8BB7D8057D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55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78AB1-E21A-43B6-BD14-C8BB7D8057D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219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10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597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96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2436C-D8CA-4028-B6EC-C875CD41D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091" y="539692"/>
            <a:ext cx="10113818" cy="640715"/>
          </a:xfrm>
        </p:spPr>
        <p:txBody>
          <a:bodyPr>
            <a:normAutofit/>
          </a:bodyPr>
          <a:lstStyle>
            <a:lvl1pPr>
              <a:defRPr sz="3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542F79-731C-4F15-B296-4ADF108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39232-6444-4CD7-9E17-DA4DC9BEC6BD}" type="datetime1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E38DB0-AEF1-4E90-B2D1-9971AE2F4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FA92A4-1A77-4F6F-B5C1-0E38C66FD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63F1-E3F8-4929-A8A4-B90547A3A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059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40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92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03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944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876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068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052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193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580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526143" y="3147786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634946" y="2108205"/>
            <a:ext cx="6096000" cy="9464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000" i="1" dirty="0"/>
              <a:t>2</a:t>
            </a:r>
            <a:r>
              <a:rPr lang="ko-KR" altLang="en-US" sz="2000" i="1" dirty="0"/>
              <a:t>조</a:t>
            </a:r>
            <a:r>
              <a:rPr lang="en-US" altLang="ko-KR" sz="2000" i="1" dirty="0"/>
              <a:t> </a:t>
            </a:r>
            <a:r>
              <a:rPr lang="en-US" altLang="ko-KR" sz="2800" b="1" i="1" dirty="0"/>
              <a:t>IT</a:t>
            </a:r>
            <a:r>
              <a:rPr lang="ko-KR" altLang="en-US" sz="2800" b="1" i="1" dirty="0"/>
              <a:t>교육센터 관리 </a:t>
            </a:r>
            <a:r>
              <a:rPr lang="en-US" altLang="ko-KR" sz="2800" b="1" i="1" dirty="0"/>
              <a:t>ERP</a:t>
            </a:r>
          </a:p>
          <a:p>
            <a:pPr algn="r">
              <a:lnSpc>
                <a:spcPct val="150000"/>
              </a:lnSpc>
            </a:pPr>
            <a:r>
              <a:rPr lang="en-US" altLang="ko-KR" sz="900" b="1" dirty="0"/>
              <a:t>with KOSMO</a:t>
            </a:r>
            <a:endParaRPr lang="ko-KR" altLang="en-US" sz="2400" b="1" dirty="0"/>
          </a:p>
        </p:txBody>
      </p:sp>
      <p:sp>
        <p:nvSpPr>
          <p:cNvPr id="4" name="직사각형 3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</p:spTree>
    <p:extLst>
      <p:ext uri="{BB962C8B-B14F-4D97-AF65-F5344CB8AC3E}">
        <p14:creationId xmlns:p14="http://schemas.microsoft.com/office/powerpoint/2010/main" val="392285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721105"/>
              </p:ext>
            </p:extLst>
          </p:nvPr>
        </p:nvGraphicFramePr>
        <p:xfrm>
          <a:off x="732503" y="970901"/>
          <a:ext cx="10856114" cy="5443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0881">
                  <a:extLst>
                    <a:ext uri="{9D8B030D-6E8A-4147-A177-3AD203B41FA5}">
                      <a16:colId xmlns:a16="http://schemas.microsoft.com/office/drawing/2014/main" val="1663141755"/>
                    </a:ext>
                  </a:extLst>
                </a:gridCol>
                <a:gridCol w="3053788">
                  <a:extLst>
                    <a:ext uri="{9D8B030D-6E8A-4147-A177-3AD203B41FA5}">
                      <a16:colId xmlns:a16="http://schemas.microsoft.com/office/drawing/2014/main" val="1895033086"/>
                    </a:ext>
                  </a:extLst>
                </a:gridCol>
                <a:gridCol w="5421445">
                  <a:extLst>
                    <a:ext uri="{9D8B030D-6E8A-4147-A177-3AD203B41FA5}">
                      <a16:colId xmlns:a16="http://schemas.microsoft.com/office/drawing/2014/main" val="2086869577"/>
                    </a:ext>
                  </a:extLst>
                </a:gridCol>
              </a:tblGrid>
              <a:tr h="3538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메인 카테고리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서브 카테고리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8498425"/>
                  </a:ext>
                </a:extLst>
              </a:tr>
              <a:tr h="3365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Home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통계자료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633911"/>
                  </a:ext>
                </a:extLst>
              </a:tr>
              <a:tr h="336539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교육생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  교육생 검색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                   교육생의 정보를 검색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059379"/>
                  </a:ext>
                </a:extLst>
              </a:tr>
              <a:tr h="33653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  교육생 정보 등록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                   교육생의 정보를 등록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4070574"/>
                  </a:ext>
                </a:extLst>
              </a:tr>
              <a:tr h="33653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  교육생 정보 수정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                   교육생의 정보를 수정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78164"/>
                  </a:ext>
                </a:extLst>
              </a:tr>
              <a:tr h="336539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강사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  강사 검색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                    강사의 정보를 검색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0564469"/>
                  </a:ext>
                </a:extLst>
              </a:tr>
              <a:tr h="33653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  강사 정보 등록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buNone/>
                      </a:pPr>
                      <a:r>
                        <a:rPr lang="ko-KR" sz="1600" b="0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                   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강사의 정보를 등록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2706679"/>
                  </a:ext>
                </a:extLst>
              </a:tr>
              <a:tr h="33653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  강사 정보 수정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buNone/>
                      </a:pPr>
                      <a:r>
                        <a:rPr lang="ko-KR" sz="1600" b="0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                   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강사의 정보를 수정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903699"/>
                  </a:ext>
                </a:extLst>
              </a:tr>
              <a:tr h="336539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교육생 평가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  교육생 평가 검색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buNone/>
                      </a:pPr>
                      <a:r>
                        <a:rPr lang="ko-KR" sz="1600" b="0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                   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교육생 평가를 검색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2452605"/>
                  </a:ext>
                </a:extLst>
              </a:tr>
              <a:tr h="33653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  교육생</a:t>
                      </a:r>
                      <a:r>
                        <a:rPr lang="ko-KR" altLang="en-US" sz="1600" baseline="0" dirty="0">
                          <a:solidFill>
                            <a:schemeClr val="tx1"/>
                          </a:solidFill>
                        </a:rPr>
                        <a:t> 시험평가 등록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buNone/>
                      </a:pPr>
                      <a:r>
                        <a:rPr lang="ko-KR" sz="1600" b="0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                   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교육생 시험평가를 등록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1703990"/>
                  </a:ext>
                </a:extLst>
              </a:tr>
              <a:tr h="33653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  교육생 시험평가 수정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buNone/>
                      </a:pPr>
                      <a:r>
                        <a:rPr lang="ko-KR" sz="1600" b="0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                   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교육생 시험평가를 수정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0987469"/>
                  </a:ext>
                </a:extLst>
              </a:tr>
              <a:tr h="33653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  교육생 인성평가 등록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buNone/>
                      </a:pPr>
                      <a:r>
                        <a:rPr lang="ko-KR" sz="1600" b="0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                   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교육생 인성평가를 등록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4176216"/>
                  </a:ext>
                </a:extLst>
              </a:tr>
              <a:tr h="33653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  교육생 인성평가 수정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buNone/>
                      </a:pPr>
                      <a:r>
                        <a:rPr lang="ko-KR" sz="1600" b="0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                   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교육생 인성평가를 수정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6664563"/>
                  </a:ext>
                </a:extLst>
              </a:tr>
              <a:tr h="336539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교육 일정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  교육일정 검색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buNone/>
                      </a:pPr>
                      <a:r>
                        <a:rPr lang="ko-KR" sz="1600" b="0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                   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교육일정 검색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4464491"/>
                  </a:ext>
                </a:extLst>
              </a:tr>
              <a:tr h="33653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  교육일정 등록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buNone/>
                      </a:pPr>
                      <a:r>
                        <a:rPr lang="ko-KR" sz="1600" b="0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                   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교육일정 등록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3625227"/>
                  </a:ext>
                </a:extLst>
              </a:tr>
              <a:tr h="33653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  교육일정 수정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buNone/>
                      </a:pPr>
                      <a:r>
                        <a:rPr lang="ko-KR" sz="1600" b="0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                   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교육일정 수정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3059669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200" y="169249"/>
            <a:ext cx="1709058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/>
              <a:t>4. </a:t>
            </a:r>
            <a:r>
              <a:rPr lang="ko-KR" altLang="en-US" sz="2000" b="1" dirty="0"/>
              <a:t>카테고리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26143" y="830606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88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526143" y="3147786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606953" y="2322810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000" i="1" dirty="0" smtClean="0"/>
              <a:t> </a:t>
            </a:r>
            <a:r>
              <a:rPr lang="en-US" altLang="ko-KR" sz="2800" b="1" i="1" dirty="0" smtClean="0"/>
              <a:t>5. </a:t>
            </a:r>
            <a:r>
              <a:rPr lang="ko-KR" altLang="en-US" sz="2800" b="1" i="1" dirty="0" smtClean="0"/>
              <a:t>일정 </a:t>
            </a:r>
            <a:endParaRPr lang="en-US" altLang="ko-KR" sz="2800" b="1" i="1" dirty="0"/>
          </a:p>
        </p:txBody>
      </p:sp>
      <p:sp>
        <p:nvSpPr>
          <p:cNvPr id="4" name="직사각형 3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</p:spTree>
    <p:extLst>
      <p:ext uri="{BB962C8B-B14F-4D97-AF65-F5344CB8AC3E}">
        <p14:creationId xmlns:p14="http://schemas.microsoft.com/office/powerpoint/2010/main" val="402712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B8234E3-504D-4175-B6BE-C01A345D26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13271"/>
              </p:ext>
            </p:extLst>
          </p:nvPr>
        </p:nvGraphicFramePr>
        <p:xfrm>
          <a:off x="874010" y="1641397"/>
          <a:ext cx="10569300" cy="4121838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271109">
                  <a:extLst>
                    <a:ext uri="{9D8B030D-6E8A-4147-A177-3AD203B41FA5}">
                      <a16:colId xmlns:a16="http://schemas.microsoft.com/office/drawing/2014/main" val="3980286310"/>
                    </a:ext>
                  </a:extLst>
                </a:gridCol>
                <a:gridCol w="589203">
                  <a:extLst>
                    <a:ext uri="{9D8B030D-6E8A-4147-A177-3AD203B41FA5}">
                      <a16:colId xmlns:a16="http://schemas.microsoft.com/office/drawing/2014/main" val="3972247532"/>
                    </a:ext>
                  </a:extLst>
                </a:gridCol>
                <a:gridCol w="568171">
                  <a:extLst>
                    <a:ext uri="{9D8B030D-6E8A-4147-A177-3AD203B41FA5}">
                      <a16:colId xmlns:a16="http://schemas.microsoft.com/office/drawing/2014/main" val="604698263"/>
                    </a:ext>
                  </a:extLst>
                </a:gridCol>
                <a:gridCol w="594773">
                  <a:extLst>
                    <a:ext uri="{9D8B030D-6E8A-4147-A177-3AD203B41FA5}">
                      <a16:colId xmlns:a16="http://schemas.microsoft.com/office/drawing/2014/main" val="2776975015"/>
                    </a:ext>
                  </a:extLst>
                </a:gridCol>
                <a:gridCol w="628837">
                  <a:extLst>
                    <a:ext uri="{9D8B030D-6E8A-4147-A177-3AD203B41FA5}">
                      <a16:colId xmlns:a16="http://schemas.microsoft.com/office/drawing/2014/main" val="737421888"/>
                    </a:ext>
                  </a:extLst>
                </a:gridCol>
                <a:gridCol w="628837">
                  <a:extLst>
                    <a:ext uri="{9D8B030D-6E8A-4147-A177-3AD203B41FA5}">
                      <a16:colId xmlns:a16="http://schemas.microsoft.com/office/drawing/2014/main" val="151329972"/>
                    </a:ext>
                  </a:extLst>
                </a:gridCol>
                <a:gridCol w="628837">
                  <a:extLst>
                    <a:ext uri="{9D8B030D-6E8A-4147-A177-3AD203B41FA5}">
                      <a16:colId xmlns:a16="http://schemas.microsoft.com/office/drawing/2014/main" val="2324637069"/>
                    </a:ext>
                  </a:extLst>
                </a:gridCol>
                <a:gridCol w="628837">
                  <a:extLst>
                    <a:ext uri="{9D8B030D-6E8A-4147-A177-3AD203B41FA5}">
                      <a16:colId xmlns:a16="http://schemas.microsoft.com/office/drawing/2014/main" val="2080768328"/>
                    </a:ext>
                  </a:extLst>
                </a:gridCol>
                <a:gridCol w="628837">
                  <a:extLst>
                    <a:ext uri="{9D8B030D-6E8A-4147-A177-3AD203B41FA5}">
                      <a16:colId xmlns:a16="http://schemas.microsoft.com/office/drawing/2014/main" val="295340684"/>
                    </a:ext>
                  </a:extLst>
                </a:gridCol>
                <a:gridCol w="628837">
                  <a:extLst>
                    <a:ext uri="{9D8B030D-6E8A-4147-A177-3AD203B41FA5}">
                      <a16:colId xmlns:a16="http://schemas.microsoft.com/office/drawing/2014/main" val="1550327484"/>
                    </a:ext>
                  </a:extLst>
                </a:gridCol>
                <a:gridCol w="628837">
                  <a:extLst>
                    <a:ext uri="{9D8B030D-6E8A-4147-A177-3AD203B41FA5}">
                      <a16:colId xmlns:a16="http://schemas.microsoft.com/office/drawing/2014/main" val="676351917"/>
                    </a:ext>
                  </a:extLst>
                </a:gridCol>
                <a:gridCol w="628837">
                  <a:extLst>
                    <a:ext uri="{9D8B030D-6E8A-4147-A177-3AD203B41FA5}">
                      <a16:colId xmlns:a16="http://schemas.microsoft.com/office/drawing/2014/main" val="297468904"/>
                    </a:ext>
                  </a:extLst>
                </a:gridCol>
                <a:gridCol w="628837">
                  <a:extLst>
                    <a:ext uri="{9D8B030D-6E8A-4147-A177-3AD203B41FA5}">
                      <a16:colId xmlns:a16="http://schemas.microsoft.com/office/drawing/2014/main" val="2901427020"/>
                    </a:ext>
                  </a:extLst>
                </a:gridCol>
                <a:gridCol w="628837">
                  <a:extLst>
                    <a:ext uri="{9D8B030D-6E8A-4147-A177-3AD203B41FA5}">
                      <a16:colId xmlns:a16="http://schemas.microsoft.com/office/drawing/2014/main" val="3325252378"/>
                    </a:ext>
                  </a:extLst>
                </a:gridCol>
                <a:gridCol w="628837">
                  <a:extLst>
                    <a:ext uri="{9D8B030D-6E8A-4147-A177-3AD203B41FA5}">
                      <a16:colId xmlns:a16="http://schemas.microsoft.com/office/drawing/2014/main" val="194359862"/>
                    </a:ext>
                  </a:extLst>
                </a:gridCol>
                <a:gridCol w="628837">
                  <a:extLst>
                    <a:ext uri="{9D8B030D-6E8A-4147-A177-3AD203B41FA5}">
                      <a16:colId xmlns:a16="http://schemas.microsoft.com/office/drawing/2014/main" val="50622190"/>
                    </a:ext>
                  </a:extLst>
                </a:gridCol>
              </a:tblGrid>
              <a:tr h="3064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구 분</a:t>
                      </a:r>
                    </a:p>
                  </a:txBody>
                  <a:tcPr marL="6016" marR="6016" marT="6016" marB="0" anchor="ctr">
                    <a:lnL w="12700" cmpd="sng">
                      <a:noFill/>
                    </a:lnL>
                    <a:lnR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7/2</a:t>
                      </a:r>
                      <a:endParaRPr lang="ko-KR" altLang="en-US" sz="1400" b="1" u="none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16" marR="6016" marT="6016" marB="0" anchor="ctr">
                    <a:lnL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7/3</a:t>
                      </a:r>
                      <a:endParaRPr lang="ko-KR" altLang="en-US" sz="1400" b="1" u="none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7/4</a:t>
                      </a: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7/5</a:t>
                      </a:r>
                      <a:endParaRPr lang="ko-KR" altLang="en-US" sz="1400" b="1" u="none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7/6</a:t>
                      </a:r>
                      <a:endParaRPr lang="ko-KR" altLang="en-US" sz="1400" b="1" u="none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7/9</a:t>
                      </a:r>
                      <a:endParaRPr lang="ko-KR" altLang="en-US" sz="1400" b="1" u="none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7/10</a:t>
                      </a:r>
                      <a:endParaRPr lang="ko-KR" altLang="en-US" sz="1400" b="1" u="none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7/11</a:t>
                      </a:r>
                      <a:endParaRPr lang="ko-KR" altLang="en-US" sz="1400" b="1" u="none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7/12</a:t>
                      </a:r>
                      <a:endParaRPr lang="ko-KR" altLang="en-US" sz="1400" b="1" u="none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>
                        <a:buNone/>
                      </a:pPr>
                      <a:r>
                        <a:rPr lang="en-US" altLang="ko-KR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7/13</a:t>
                      </a:r>
                      <a:endParaRPr lang="ko-KR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7/16</a:t>
                      </a:r>
                      <a:endParaRPr lang="ko-KR" altLang="en-US" sz="1400" b="1" u="none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>
                        <a:buNone/>
                      </a:pPr>
                      <a:r>
                        <a:rPr lang="en-US" altLang="ko-KR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7/17</a:t>
                      </a:r>
                      <a:endParaRPr lang="ko-KR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>
                        <a:buNone/>
                      </a:pPr>
                      <a:r>
                        <a:rPr lang="en-US" altLang="ko-KR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7/18</a:t>
                      </a:r>
                      <a:endParaRPr lang="ko-KR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>
                        <a:buNone/>
                      </a:pPr>
                      <a:r>
                        <a:rPr lang="en-US" altLang="ko-KR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7/19</a:t>
                      </a:r>
                      <a:endParaRPr lang="ko-KR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>
                        <a:buNone/>
                      </a:pPr>
                      <a:r>
                        <a:rPr lang="en-US" altLang="ko-KR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7/20</a:t>
                      </a:r>
                      <a:endParaRPr lang="ko-KR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9145037"/>
                  </a:ext>
                </a:extLst>
              </a:tr>
              <a:tr h="3064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설계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mpd="sng">
                      <a:noFill/>
                    </a:lnL>
                    <a:lnR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8327403"/>
                  </a:ext>
                </a:extLst>
              </a:tr>
              <a:tr h="3064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UI </a:t>
                      </a:r>
                      <a:r>
                        <a:rPr lang="ko-KR" alt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설계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mpd="sng">
                      <a:noFill/>
                    </a:lnL>
                    <a:lnR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9125787"/>
                  </a:ext>
                </a:extLst>
              </a:tr>
              <a:tr h="3064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JSP </a:t>
                      </a:r>
                      <a:r>
                        <a:rPr lang="ko-KR" alt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설계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mpd="sng">
                      <a:noFill/>
                    </a:lnL>
                    <a:lnR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8785728"/>
                  </a:ext>
                </a:extLst>
              </a:tr>
              <a:tr h="4440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Javascript</a:t>
                      </a:r>
                      <a:r>
                        <a:rPr lang="en-US" altLang="ko-KR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/jQuery</a:t>
                      </a:r>
                      <a:br>
                        <a:rPr lang="en-US" altLang="ko-KR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ko-KR" alt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공통함수 설계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mpd="sng">
                      <a:noFill/>
                    </a:lnL>
                    <a:lnR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0564778"/>
                  </a:ext>
                </a:extLst>
              </a:tr>
              <a:tr h="3064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DTO </a:t>
                      </a:r>
                      <a:r>
                        <a:rPr lang="ko-KR" alt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설계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mpd="sng">
                      <a:noFill/>
                    </a:lnL>
                    <a:lnR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9485057"/>
                  </a:ext>
                </a:extLst>
              </a:tr>
              <a:tr h="3064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DAO </a:t>
                      </a:r>
                      <a:r>
                        <a:rPr lang="ko-KR" alt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설계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mpd="sng">
                      <a:noFill/>
                    </a:lnL>
                    <a:lnR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7992969"/>
                  </a:ext>
                </a:extLst>
              </a:tr>
              <a:tr h="3064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컨트롤러클래스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mpd="sng">
                      <a:noFill/>
                    </a:lnL>
                    <a:lnR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8254878"/>
                  </a:ext>
                </a:extLst>
              </a:tr>
              <a:tr h="3064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서비스클래스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mpd="sng">
                      <a:noFill/>
                    </a:lnL>
                    <a:lnR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766475"/>
                  </a:ext>
                </a:extLst>
              </a:tr>
              <a:tr h="3064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단위 테스트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mpd="sng">
                      <a:noFill/>
                    </a:lnL>
                    <a:lnR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081870"/>
                  </a:ext>
                </a:extLst>
              </a:tr>
              <a:tr h="3064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통합 테스트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mpd="sng">
                      <a:noFill/>
                    </a:lnL>
                    <a:lnR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935946"/>
                  </a:ext>
                </a:extLst>
              </a:tr>
              <a:tr h="3064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통합 디버깅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mpd="sng">
                      <a:noFill/>
                    </a:lnL>
                    <a:lnR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548902"/>
                  </a:ext>
                </a:extLst>
              </a:tr>
              <a:tr h="3064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산출물 정리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mpd="sng">
                      <a:noFill/>
                    </a:lnL>
                    <a:lnR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16" marR="6016" marT="6016" marB="0" anchor="ctr">
                    <a:lnL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312976"/>
                  </a:ext>
                </a:extLst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2215031" y="2007987"/>
            <a:ext cx="9176647" cy="3702993"/>
            <a:chOff x="2215031" y="2007987"/>
            <a:chExt cx="9176647" cy="3702993"/>
          </a:xfrm>
        </p:grpSpPr>
        <p:sp>
          <p:nvSpPr>
            <p:cNvPr id="4" name="직사각형 3"/>
            <p:cNvSpPr/>
            <p:nvPr/>
          </p:nvSpPr>
          <p:spPr>
            <a:xfrm>
              <a:off x="2215031" y="2007987"/>
              <a:ext cx="1620000" cy="199185"/>
            </a:xfrm>
            <a:prstGeom prst="rect">
              <a:avLst/>
            </a:prstGeom>
            <a:solidFill>
              <a:srgbClr val="BF8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355407" y="2306174"/>
              <a:ext cx="1116000" cy="199185"/>
            </a:xfrm>
            <a:prstGeom prst="rect">
              <a:avLst/>
            </a:prstGeom>
            <a:solidFill>
              <a:srgbClr val="BF8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569349" y="2605714"/>
              <a:ext cx="1152000" cy="199185"/>
            </a:xfrm>
            <a:prstGeom prst="rect">
              <a:avLst/>
            </a:prstGeom>
            <a:solidFill>
              <a:srgbClr val="BF8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205224" y="2989336"/>
              <a:ext cx="1764000" cy="199185"/>
            </a:xfrm>
            <a:prstGeom prst="rect">
              <a:avLst/>
            </a:prstGeom>
            <a:solidFill>
              <a:srgbClr val="BF8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461213" y="3351939"/>
              <a:ext cx="504000" cy="199185"/>
            </a:xfrm>
            <a:prstGeom prst="rect">
              <a:avLst/>
            </a:prstGeom>
            <a:solidFill>
              <a:srgbClr val="BF8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476983" y="3672507"/>
              <a:ext cx="1152000" cy="199185"/>
            </a:xfrm>
            <a:prstGeom prst="rect">
              <a:avLst/>
            </a:prstGeom>
            <a:solidFill>
              <a:srgbClr val="BF8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471733" y="3961537"/>
              <a:ext cx="1152000" cy="199185"/>
            </a:xfrm>
            <a:prstGeom prst="rect">
              <a:avLst/>
            </a:prstGeom>
            <a:solidFill>
              <a:srgbClr val="BF8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471733" y="4276856"/>
              <a:ext cx="1152000" cy="199185"/>
            </a:xfrm>
            <a:prstGeom prst="rect">
              <a:avLst/>
            </a:prstGeom>
            <a:solidFill>
              <a:srgbClr val="BF8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7081328" y="4581648"/>
              <a:ext cx="1800000" cy="199185"/>
            </a:xfrm>
            <a:prstGeom prst="rect">
              <a:avLst/>
            </a:prstGeom>
            <a:solidFill>
              <a:srgbClr val="BF8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727714" y="4891702"/>
              <a:ext cx="1800000" cy="199185"/>
            </a:xfrm>
            <a:prstGeom prst="rect">
              <a:avLst/>
            </a:prstGeom>
            <a:solidFill>
              <a:srgbClr val="BF8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8967937" y="5196501"/>
              <a:ext cx="1800000" cy="199185"/>
            </a:xfrm>
            <a:prstGeom prst="rect">
              <a:avLst/>
            </a:prstGeom>
            <a:solidFill>
              <a:srgbClr val="BF8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0239678" y="5511795"/>
              <a:ext cx="1152000" cy="199185"/>
            </a:xfrm>
            <a:prstGeom prst="rect">
              <a:avLst/>
            </a:prstGeom>
            <a:solidFill>
              <a:srgbClr val="BF8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200" y="169249"/>
            <a:ext cx="1195874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/>
              <a:t>5</a:t>
            </a:r>
            <a:r>
              <a:rPr lang="en-US" altLang="ko-KR" sz="2000" b="1"/>
              <a:t>. </a:t>
            </a:r>
            <a:r>
              <a:rPr lang="ko-KR" altLang="en-US" sz="2000" b="1" dirty="0"/>
              <a:t>일정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26143" y="923916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75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526143" y="3147786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606953" y="2322810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000" i="1" dirty="0" smtClean="0"/>
              <a:t> </a:t>
            </a:r>
            <a:r>
              <a:rPr lang="en-US" altLang="ko-KR" sz="2800" b="1" i="1" dirty="0" smtClean="0"/>
              <a:t>6. DB </a:t>
            </a:r>
            <a:r>
              <a:rPr lang="ko-KR" altLang="en-US" sz="2800" b="1" i="1" dirty="0" smtClean="0"/>
              <a:t>설계 </a:t>
            </a:r>
            <a:endParaRPr lang="en-US" altLang="ko-KR" sz="2800" b="1" i="1" dirty="0"/>
          </a:p>
        </p:txBody>
      </p:sp>
      <p:sp>
        <p:nvSpPr>
          <p:cNvPr id="4" name="직사각형 3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</p:spTree>
    <p:extLst>
      <p:ext uri="{BB962C8B-B14F-4D97-AF65-F5344CB8AC3E}">
        <p14:creationId xmlns:p14="http://schemas.microsoft.com/office/powerpoint/2010/main" val="368880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71D6CC48-06C0-4AF0-99D6-A79E017D9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622290"/>
              </p:ext>
            </p:extLst>
          </p:nvPr>
        </p:nvGraphicFramePr>
        <p:xfrm>
          <a:off x="1188835" y="1363649"/>
          <a:ext cx="9888715" cy="4972047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2259215">
                  <a:extLst>
                    <a:ext uri="{9D8B030D-6E8A-4147-A177-3AD203B41FA5}">
                      <a16:colId xmlns:a16="http://schemas.microsoft.com/office/drawing/2014/main" val="2302718345"/>
                    </a:ext>
                  </a:extLst>
                </a:gridCol>
                <a:gridCol w="2673229">
                  <a:extLst>
                    <a:ext uri="{9D8B030D-6E8A-4147-A177-3AD203B41FA5}">
                      <a16:colId xmlns:a16="http://schemas.microsoft.com/office/drawing/2014/main" val="1823368212"/>
                    </a:ext>
                  </a:extLst>
                </a:gridCol>
                <a:gridCol w="1644147">
                  <a:extLst>
                    <a:ext uri="{9D8B030D-6E8A-4147-A177-3AD203B41FA5}">
                      <a16:colId xmlns:a16="http://schemas.microsoft.com/office/drawing/2014/main" val="144655330"/>
                    </a:ext>
                  </a:extLst>
                </a:gridCol>
                <a:gridCol w="845902">
                  <a:extLst>
                    <a:ext uri="{9D8B030D-6E8A-4147-A177-3AD203B41FA5}">
                      <a16:colId xmlns:a16="http://schemas.microsoft.com/office/drawing/2014/main" val="693486160"/>
                    </a:ext>
                  </a:extLst>
                </a:gridCol>
                <a:gridCol w="2466222">
                  <a:extLst>
                    <a:ext uri="{9D8B030D-6E8A-4147-A177-3AD203B41FA5}">
                      <a16:colId xmlns:a16="http://schemas.microsoft.com/office/drawing/2014/main" val="1424477432"/>
                    </a:ext>
                  </a:extLst>
                </a:gridCol>
              </a:tblGrid>
              <a:tr h="465127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테이블명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컬럼명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자료형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PK/FK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7928491"/>
                  </a:ext>
                </a:extLst>
              </a:tr>
              <a:tr h="225346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code_religion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religion_code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number(2)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PK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종교 코드</a:t>
                      </a:r>
                      <a:endParaRPr lang="ko-KR" alt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9378615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religion_name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varchar2(20)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종교 </a:t>
                      </a:r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583634"/>
                  </a:ext>
                </a:extLst>
              </a:tr>
              <a:tr h="225346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code_army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</a:t>
                      </a:r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army_code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number(2)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PK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병역 </a:t>
                      </a:r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코드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823849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army_name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varchar2(20)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병역 이름</a:t>
                      </a:r>
                      <a:endParaRPr lang="ko-KR" alt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525560"/>
                  </a:ext>
                </a:extLst>
              </a:tr>
              <a:tr h="225346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code_bank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bank_code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number(2)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PK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은행 </a:t>
                      </a:r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코드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3575948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bank_name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varchar2(20)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은행 이름</a:t>
                      </a:r>
                      <a:endParaRPr lang="ko-KR" alt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30803"/>
                  </a:ext>
                </a:extLst>
              </a:tr>
              <a:tr h="225346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code_relation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relation_code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number(2)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PK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관계 코드</a:t>
                      </a:r>
                      <a:endParaRPr lang="ko-KR" alt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5380068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relation_name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varchar2(20)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관계 </a:t>
                      </a:r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537073"/>
                  </a:ext>
                </a:extLst>
              </a:tr>
              <a:tr h="225346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code_license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license_code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number(2)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PK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자격증 코드</a:t>
                      </a:r>
                      <a:endParaRPr lang="ko-KR" alt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3450804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license_name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varchar2(20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자격증 이름</a:t>
                      </a:r>
                      <a:endParaRPr lang="ko-KR" alt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085531"/>
                  </a:ext>
                </a:extLst>
              </a:tr>
              <a:tr h="225346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code_cor_field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cor_field_code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number(2)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PK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회사분야 코드</a:t>
                      </a:r>
                      <a:endParaRPr lang="ko-KR" alt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750719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cor_field_name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varchar2(20)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회사분야 이름</a:t>
                      </a:r>
                      <a:endParaRPr lang="ko-KR" alt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128147"/>
                  </a:ext>
                </a:extLst>
              </a:tr>
              <a:tr h="225346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code_dept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dept_code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number(2)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PK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부서 코드</a:t>
                      </a:r>
                      <a:endParaRPr lang="ko-KR" alt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6931021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dept_name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varchar2(20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부서 이름</a:t>
                      </a:r>
                      <a:endParaRPr lang="ko-KR" alt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554509"/>
                  </a:ext>
                </a:extLst>
              </a:tr>
              <a:tr h="225346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code_language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language_code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number(2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PK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외국어 코드</a:t>
                      </a:r>
                      <a:endParaRPr lang="ko-KR" alt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048192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language_name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varchar2(20)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외국어 이름</a:t>
                      </a:r>
                      <a:endParaRPr lang="ko-KR" alt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151649"/>
                  </a:ext>
                </a:extLst>
              </a:tr>
              <a:tr h="225346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     code_jikhun</a:t>
                      </a:r>
                      <a:endParaRPr lang="en-US" altLang="ko-KR" sz="1200" b="0" i="0" u="none" strike="noStrike"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         jikhun_code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        number(2)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          직훈코드 번호</a:t>
                      </a:r>
                      <a:endParaRPr lang="ko-KR" altLang="en-US" sz="1200" b="1" i="0" u="none" strike="noStrike"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4971256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algn="l" fontAlgn="ctr"/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         jikhun_grade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        varchar2(20)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          직훈명</a:t>
                      </a:r>
                      <a:endParaRPr lang="ko-KR" altLang="en-US" sz="1200" b="1" i="0" u="none" strike="noStrike"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675211"/>
                  </a:ext>
                </a:extLst>
              </a:tr>
              <a:tr h="225346">
                <a:tc row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code_edu_categorization</a:t>
                      </a:r>
                      <a:endParaRPr lang="en-US" altLang="ko-KR" sz="1200" b="0" i="0" u="none" strike="noStrike">
                        <a:solidFill>
                          <a:schemeClr val="tx1"/>
                        </a:solidFill>
                        <a:effectLst/>
                        <a:latin typeface="돋움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         edu_categorization_code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돋움"/>
                      </a:endParaRPr>
                    </a:p>
                  </a:txBody>
                  <a:tcPr marL="5963" marR="5963" marT="59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        number(2)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돋움"/>
                      </a:endParaRPr>
                    </a:p>
                  </a:txBody>
                  <a:tcPr marL="5963" marR="5963" marT="59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PK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돋움"/>
                      </a:endParaRPr>
                    </a:p>
                  </a:txBody>
                  <a:tcPr marL="5963" marR="5963" marT="59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교육분류 목록 번호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돋움"/>
                      </a:endParaRPr>
                    </a:p>
                  </a:txBody>
                  <a:tcPr marL="5963" marR="5963" marT="59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9540984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algn="l" fontAlgn="ctr"/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edu_categorization_name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돋움"/>
                      </a:endParaRPr>
                    </a:p>
                  </a:txBody>
                  <a:tcPr marL="5963" marR="5963" marT="59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 varchar2(30)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돋움"/>
                      </a:endParaRPr>
                    </a:p>
                  </a:txBody>
                  <a:tcPr marL="5963" marR="5963" marT="59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돋움"/>
                      </a:endParaRPr>
                    </a:p>
                  </a:txBody>
                  <a:tcPr marL="5963" marR="5963" marT="59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교육분류 목록 이름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돋움"/>
                      </a:endParaRPr>
                    </a:p>
                  </a:txBody>
                  <a:tcPr marL="5963" marR="5963" marT="59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751496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199" y="169249"/>
            <a:ext cx="3351245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/>
              <a:t>6. DB</a:t>
            </a:r>
            <a:r>
              <a:rPr lang="ko-KR" altLang="en-US" sz="2000" b="1" dirty="0"/>
              <a:t>설계 </a:t>
            </a:r>
            <a:r>
              <a:rPr lang="en-US" altLang="ko-KR" sz="2000" b="1" dirty="0"/>
              <a:t>(code</a:t>
            </a:r>
            <a:r>
              <a:rPr lang="ko-KR" altLang="en-US" sz="2000" b="1" dirty="0"/>
              <a:t> 테이블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10" name="직사각형 9"/>
          <p:cNvSpPr/>
          <p:nvPr/>
        </p:nvSpPr>
        <p:spPr>
          <a:xfrm>
            <a:off x="526143" y="923916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88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71D6CC48-06C0-4AF0-99D6-A79E017D9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178885"/>
              </p:ext>
            </p:extLst>
          </p:nvPr>
        </p:nvGraphicFramePr>
        <p:xfrm>
          <a:off x="1188835" y="1337017"/>
          <a:ext cx="9888715" cy="4972047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2259215">
                  <a:extLst>
                    <a:ext uri="{9D8B030D-6E8A-4147-A177-3AD203B41FA5}">
                      <a16:colId xmlns:a16="http://schemas.microsoft.com/office/drawing/2014/main" val="2302718345"/>
                    </a:ext>
                  </a:extLst>
                </a:gridCol>
                <a:gridCol w="2673229">
                  <a:extLst>
                    <a:ext uri="{9D8B030D-6E8A-4147-A177-3AD203B41FA5}">
                      <a16:colId xmlns:a16="http://schemas.microsoft.com/office/drawing/2014/main" val="1823368212"/>
                    </a:ext>
                  </a:extLst>
                </a:gridCol>
                <a:gridCol w="1644147">
                  <a:extLst>
                    <a:ext uri="{9D8B030D-6E8A-4147-A177-3AD203B41FA5}">
                      <a16:colId xmlns:a16="http://schemas.microsoft.com/office/drawing/2014/main" val="144655330"/>
                    </a:ext>
                  </a:extLst>
                </a:gridCol>
                <a:gridCol w="845902">
                  <a:extLst>
                    <a:ext uri="{9D8B030D-6E8A-4147-A177-3AD203B41FA5}">
                      <a16:colId xmlns:a16="http://schemas.microsoft.com/office/drawing/2014/main" val="693486160"/>
                    </a:ext>
                  </a:extLst>
                </a:gridCol>
                <a:gridCol w="2466222">
                  <a:extLst>
                    <a:ext uri="{9D8B030D-6E8A-4147-A177-3AD203B41FA5}">
                      <a16:colId xmlns:a16="http://schemas.microsoft.com/office/drawing/2014/main" val="1424477432"/>
                    </a:ext>
                  </a:extLst>
                </a:gridCol>
              </a:tblGrid>
              <a:tr h="465127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테이블명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컬럼명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자료형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PK/FK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7928491"/>
                  </a:ext>
                </a:extLst>
              </a:tr>
              <a:tr h="225346">
                <a:tc rowSpan="18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student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student_no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number(7)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PK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교육생 </a:t>
                      </a:r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9378615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student_name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varchar2(30)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교육생 </a:t>
                      </a:r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583634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id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varchar2(30)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아이디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823849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pwd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varchar2(30)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암호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525560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jumin_num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varchar2(13)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주민번호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3575948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phone_num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varchar2(20)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전화번호</a:t>
                      </a:r>
                      <a:endParaRPr lang="ko-KR" alt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30803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email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varchar2(50)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이메일</a:t>
                      </a:r>
                      <a:endParaRPr lang="ko-KR" alt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5380068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religion_code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number(2)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FK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종교 </a:t>
                      </a:r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코드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537073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army_code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number(2)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FK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병역 </a:t>
                      </a:r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코드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3450804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zip_code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varchar2(20)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우편번호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085531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address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varchar2(200)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주소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750719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emer_contact_name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varchar2(20)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긴급연락처 </a:t>
                      </a:r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128147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emer_contact_phone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varchar2(20)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긴급연락처 </a:t>
                      </a:r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전화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6931021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emer_contact_relation_code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number(2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FK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긴급연락처 종교 이름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554509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bank_code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number(2)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FK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은행 </a:t>
                      </a:r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코드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048192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account_no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varchar2(200)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은행 </a:t>
                      </a:r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계좌번호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151649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reg_date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date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등록일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4971256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education_course_no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number(3)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FK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수강 </a:t>
                      </a:r>
                      <a:r>
                        <a:rPr lang="ko-KR" altLang="en-US" sz="12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교육과정 번호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675211"/>
                  </a:ext>
                </a:extLst>
              </a:tr>
              <a:tr h="225346">
                <a:tc row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student_license</a:t>
                      </a:r>
                      <a:endParaRPr lang="en-US" altLang="ko-KR" sz="1200" b="0" i="0" u="none" strike="noStrike"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       student_no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       number(7)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FK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         교육생 </a:t>
                      </a:r>
                      <a:r>
                        <a:rPr lang="ko-KR" alt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번호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나눔고딕코딩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9540984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algn="l" fontAlgn="ctr"/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       license_code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       number(2)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FK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         자격증 </a:t>
                      </a:r>
                      <a:r>
                        <a:rPr lang="ko-KR" alt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코드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751496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198" y="169249"/>
            <a:ext cx="3892421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/>
              <a:t>6. DB</a:t>
            </a:r>
            <a:r>
              <a:rPr lang="ko-KR" altLang="en-US" sz="2000" b="1" dirty="0"/>
              <a:t>설계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교육생 </a:t>
            </a:r>
            <a:r>
              <a:rPr lang="ko-KR" altLang="en-US" sz="2000" b="1" dirty="0" smtClean="0"/>
              <a:t>테이블 </a:t>
            </a:r>
            <a:r>
              <a:rPr lang="en-US" altLang="ko-KR" sz="2000" b="1" dirty="0" smtClean="0"/>
              <a:t>1/3)</a:t>
            </a:r>
            <a:endParaRPr lang="ko-KR" altLang="en-US" sz="2000" b="1" dirty="0"/>
          </a:p>
        </p:txBody>
      </p:sp>
      <p:sp>
        <p:nvSpPr>
          <p:cNvPr id="8" name="직사각형 7"/>
          <p:cNvSpPr/>
          <p:nvPr/>
        </p:nvSpPr>
        <p:spPr>
          <a:xfrm>
            <a:off x="526143" y="923916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89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71D6CC48-06C0-4AF0-99D6-A79E017D9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298516"/>
              </p:ext>
            </p:extLst>
          </p:nvPr>
        </p:nvGraphicFramePr>
        <p:xfrm>
          <a:off x="1188835" y="1212730"/>
          <a:ext cx="9888715" cy="5197393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2259215">
                  <a:extLst>
                    <a:ext uri="{9D8B030D-6E8A-4147-A177-3AD203B41FA5}">
                      <a16:colId xmlns:a16="http://schemas.microsoft.com/office/drawing/2014/main" val="2302718345"/>
                    </a:ext>
                  </a:extLst>
                </a:gridCol>
                <a:gridCol w="2673229">
                  <a:extLst>
                    <a:ext uri="{9D8B030D-6E8A-4147-A177-3AD203B41FA5}">
                      <a16:colId xmlns:a16="http://schemas.microsoft.com/office/drawing/2014/main" val="1823368212"/>
                    </a:ext>
                  </a:extLst>
                </a:gridCol>
                <a:gridCol w="1644147">
                  <a:extLst>
                    <a:ext uri="{9D8B030D-6E8A-4147-A177-3AD203B41FA5}">
                      <a16:colId xmlns:a16="http://schemas.microsoft.com/office/drawing/2014/main" val="144655330"/>
                    </a:ext>
                  </a:extLst>
                </a:gridCol>
                <a:gridCol w="845902">
                  <a:extLst>
                    <a:ext uri="{9D8B030D-6E8A-4147-A177-3AD203B41FA5}">
                      <a16:colId xmlns:a16="http://schemas.microsoft.com/office/drawing/2014/main" val="693486160"/>
                    </a:ext>
                  </a:extLst>
                </a:gridCol>
                <a:gridCol w="2466222">
                  <a:extLst>
                    <a:ext uri="{9D8B030D-6E8A-4147-A177-3AD203B41FA5}">
                      <a16:colId xmlns:a16="http://schemas.microsoft.com/office/drawing/2014/main" val="1424477432"/>
                    </a:ext>
                  </a:extLst>
                </a:gridCol>
              </a:tblGrid>
              <a:tr h="465127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테이블명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컬럼명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자료형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PK/FK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7928491"/>
                  </a:ext>
                </a:extLst>
              </a:tr>
              <a:tr h="225346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student_school</a:t>
                      </a:r>
                      <a:endParaRPr lang="en-US" sz="1200" b="1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student_school_no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number(3)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PK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u="none" strike="noStrike">
                          <a:effectLst/>
                        </a:rPr>
                        <a:t>           교육생 학력 번호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9378615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student_no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number(7)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FK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u="none" strike="noStrike">
                          <a:effectLst/>
                        </a:rPr>
                        <a:t>           교육생 번호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583634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school_level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varchar2(20)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u="none" strike="noStrike">
                          <a:effectLst/>
                        </a:rPr>
                        <a:t>           학력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823849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school_name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varchar2(20)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u="none" strike="noStrike">
                          <a:effectLst/>
                        </a:rPr>
                        <a:t>           학교 이름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525560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hakbu_name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varchar2(20)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u="none" strike="noStrike">
                          <a:effectLst/>
                        </a:rPr>
                        <a:t>           학부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3575948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major_name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varchar2(20)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u="none" strike="noStrike">
                          <a:effectLst/>
                        </a:rPr>
                        <a:t>           전공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30803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minor_name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varchar2(20)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u="none" strike="noStrike">
                          <a:effectLst/>
                        </a:rPr>
                        <a:t>           부전공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5380068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graduate_date</a:t>
                      </a:r>
                      <a:endParaRPr lang="en-US" sz="1200" b="1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date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u="none" strike="noStrike">
                          <a:effectLst/>
                        </a:rPr>
                        <a:t>           졸업일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537073"/>
                  </a:ext>
                </a:extLst>
              </a:tr>
              <a:tr h="225346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student_family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student_no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number(7)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FK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u="none" strike="noStrike">
                          <a:effectLst/>
                        </a:rPr>
                        <a:t>           교육생 번호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3450804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father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char(1)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u="none" strike="noStrike">
                          <a:effectLst/>
                        </a:rPr>
                        <a:t>           아버지 </a:t>
                      </a:r>
                      <a:r>
                        <a:rPr lang="ko-KR" altLang="en-US" sz="1200" u="none" strike="noStrike" dirty="0">
                          <a:effectLst/>
                        </a:rPr>
                        <a:t>존재 여부</a:t>
                      </a:r>
                      <a:endParaRPr lang="ko-KR" altLang="en-US" sz="1200" b="1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085531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mother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char(1)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u="none" strike="noStrike">
                          <a:effectLst/>
                        </a:rPr>
                        <a:t>           어머니 </a:t>
                      </a:r>
                      <a:r>
                        <a:rPr lang="ko-KR" altLang="en-US" sz="1200" u="none" strike="noStrike" dirty="0">
                          <a:effectLst/>
                        </a:rPr>
                        <a:t>존재 여부</a:t>
                      </a:r>
                      <a:endParaRPr lang="ko-KR" altLang="en-US" sz="1200" b="1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750719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brother_cnt.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number(2)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u="none" strike="noStrike">
                          <a:effectLst/>
                        </a:rPr>
                        <a:t>           형제 수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128147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sister_cnt.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number(2)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u="none" strike="noStrike">
                          <a:effectLst/>
                        </a:rPr>
                        <a:t>           자매 수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6931021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brother_ranking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number(2)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형재 자매 중 몇 째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554509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spouses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char(1)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u="none" strike="noStrike">
                          <a:effectLst/>
                        </a:rPr>
                        <a:t>           배우자 존재 여부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048192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son_children_cnt.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number(2)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u="none" strike="noStrike">
                          <a:effectLst/>
                        </a:rPr>
                        <a:t>           아들 자식 수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151649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  daughter_children_cnt.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number(2)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u="none" strike="noStrike">
                          <a:effectLst/>
                        </a:rPr>
                        <a:t>           딸 자식 수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4971256"/>
                  </a:ext>
                </a:extLst>
              </a:tr>
              <a:tr h="225346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   student_reading_language</a:t>
                      </a:r>
                      <a:endParaRPr lang="en-US" sz="1200" b="1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student_no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number(7)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FK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           교육생 번호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나눔고딕코딩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675211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language_code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number(2)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FK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u="none" strike="noStrike">
                          <a:effectLst/>
                        </a:rPr>
                        <a:t>           독해 외국어 코드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742131"/>
                  </a:ext>
                </a:extLst>
              </a:tr>
              <a:tr h="22534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student_speaking_language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student_no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number(7)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FK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           회화 교육생 번호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나눔고딕코딩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540984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language_code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number(2)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FK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200" u="none" strike="noStrike">
                          <a:effectLst/>
                        </a:rPr>
                        <a:t>           외국어 코드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1751496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26143" y="923916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198" y="169249"/>
            <a:ext cx="3892421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/>
              <a:t>6. DB</a:t>
            </a:r>
            <a:r>
              <a:rPr lang="ko-KR" altLang="en-US" sz="2000" b="1" dirty="0"/>
              <a:t>설계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교육생 </a:t>
            </a:r>
            <a:r>
              <a:rPr lang="ko-KR" altLang="en-US" sz="2000" b="1" dirty="0" smtClean="0"/>
              <a:t>테이블 </a:t>
            </a:r>
            <a:r>
              <a:rPr lang="en-US" altLang="ko-KR" sz="2000" b="1" dirty="0"/>
              <a:t>2</a:t>
            </a:r>
            <a:r>
              <a:rPr lang="en-US" altLang="ko-KR" sz="2000" b="1" dirty="0" smtClean="0"/>
              <a:t>/3)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6874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71D6CC48-06C0-4AF0-99D6-A79E017D9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903582"/>
              </p:ext>
            </p:extLst>
          </p:nvPr>
        </p:nvGraphicFramePr>
        <p:xfrm>
          <a:off x="1188835" y="1337022"/>
          <a:ext cx="9888715" cy="3619971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2259215">
                  <a:extLst>
                    <a:ext uri="{9D8B030D-6E8A-4147-A177-3AD203B41FA5}">
                      <a16:colId xmlns:a16="http://schemas.microsoft.com/office/drawing/2014/main" val="2302718345"/>
                    </a:ext>
                  </a:extLst>
                </a:gridCol>
                <a:gridCol w="2673229">
                  <a:extLst>
                    <a:ext uri="{9D8B030D-6E8A-4147-A177-3AD203B41FA5}">
                      <a16:colId xmlns:a16="http://schemas.microsoft.com/office/drawing/2014/main" val="1823368212"/>
                    </a:ext>
                  </a:extLst>
                </a:gridCol>
                <a:gridCol w="1644147">
                  <a:extLst>
                    <a:ext uri="{9D8B030D-6E8A-4147-A177-3AD203B41FA5}">
                      <a16:colId xmlns:a16="http://schemas.microsoft.com/office/drawing/2014/main" val="144655330"/>
                    </a:ext>
                  </a:extLst>
                </a:gridCol>
                <a:gridCol w="845902">
                  <a:extLst>
                    <a:ext uri="{9D8B030D-6E8A-4147-A177-3AD203B41FA5}">
                      <a16:colId xmlns:a16="http://schemas.microsoft.com/office/drawing/2014/main" val="693486160"/>
                    </a:ext>
                  </a:extLst>
                </a:gridCol>
                <a:gridCol w="2466222">
                  <a:extLst>
                    <a:ext uri="{9D8B030D-6E8A-4147-A177-3AD203B41FA5}">
                      <a16:colId xmlns:a16="http://schemas.microsoft.com/office/drawing/2014/main" val="1424477432"/>
                    </a:ext>
                  </a:extLst>
                </a:gridCol>
              </a:tblGrid>
              <a:tr h="465127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테이블명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컬럼명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자료형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PK/FK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7928491"/>
                  </a:ext>
                </a:extLst>
              </a:tr>
              <a:tr h="225346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student_career</a:t>
                      </a:r>
                      <a:endParaRPr lang="en-US" sz="11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student_no</a:t>
                      </a:r>
                      <a:endParaRPr lang="en-US" sz="11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number(7)</a:t>
                      </a:r>
                      <a:endParaRPr lang="en-US" sz="11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FK</a:t>
                      </a:r>
                      <a:endParaRPr lang="en-US" sz="10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교육생 번호</a:t>
                      </a:r>
                      <a:endParaRPr lang="ko-KR" altLang="en-US" sz="11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9378615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cor_name</a:t>
                      </a:r>
                      <a:endParaRPr lang="en-US" sz="11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varchar2(20)</a:t>
                      </a:r>
                      <a:endParaRPr lang="en-US" sz="11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회사명</a:t>
                      </a:r>
                      <a:endParaRPr lang="ko-KR" altLang="en-US" sz="11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583634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duty</a:t>
                      </a:r>
                      <a:endParaRPr lang="en-US" sz="11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varchar2(50)</a:t>
                      </a:r>
                      <a:endParaRPr lang="en-US" sz="11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업무</a:t>
                      </a:r>
                      <a:endParaRPr lang="ko-KR" altLang="en-US" sz="11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823849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cor_field_code</a:t>
                      </a:r>
                      <a:endParaRPr lang="en-US" sz="11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number(2)</a:t>
                      </a:r>
                      <a:endParaRPr lang="en-US" sz="11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FK</a:t>
                      </a:r>
                      <a:endParaRPr lang="en-US" sz="10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회사분야 코드</a:t>
                      </a:r>
                      <a:endParaRPr lang="ko-KR" altLang="en-US" sz="11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525560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dept_code</a:t>
                      </a:r>
                      <a:endParaRPr lang="en-US" sz="11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number(2)</a:t>
                      </a:r>
                      <a:endParaRPr lang="en-US" sz="11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FK</a:t>
                      </a:r>
                      <a:endParaRPr lang="en-US" sz="10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부서 코드</a:t>
                      </a:r>
                      <a:endParaRPr lang="ko-KR" altLang="en-US" sz="11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3575948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jikup</a:t>
                      </a:r>
                      <a:endParaRPr lang="en-US" sz="11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number(2)</a:t>
                      </a:r>
                      <a:endParaRPr lang="en-US" sz="11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직급</a:t>
                      </a:r>
                      <a:endParaRPr lang="ko-KR" altLang="en-US" sz="11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30803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emp_type</a:t>
                      </a:r>
                      <a:endParaRPr lang="en-US" sz="11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varchar2(20)</a:t>
                      </a:r>
                      <a:endParaRPr lang="en-US" sz="11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고용 타입</a:t>
                      </a:r>
                      <a:endParaRPr lang="ko-KR" altLang="en-US" sz="11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5380068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salary</a:t>
                      </a:r>
                      <a:endParaRPr lang="en-US" sz="11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number(9)</a:t>
                      </a:r>
                      <a:endParaRPr lang="en-US" sz="11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연봉</a:t>
                      </a:r>
                      <a:endParaRPr lang="ko-KR" altLang="en-US" sz="11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537073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enter_date</a:t>
                      </a:r>
                      <a:endParaRPr lang="en-US" sz="11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date</a:t>
                      </a:r>
                      <a:endParaRPr lang="en-US" sz="11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입사일</a:t>
                      </a:r>
                      <a:endParaRPr lang="ko-KR" altLang="en-US" sz="11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3450804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retire_date</a:t>
                      </a:r>
                      <a:endParaRPr lang="en-US" sz="11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date</a:t>
                      </a:r>
                      <a:endParaRPr lang="en-US" sz="11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퇴사일</a:t>
                      </a:r>
                      <a:endParaRPr lang="ko-KR" altLang="en-US" sz="11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085531"/>
                  </a:ext>
                </a:extLst>
              </a:tr>
              <a:tr h="225346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student_giho</a:t>
                      </a:r>
                      <a:endParaRPr lang="en-US" sz="11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student_no</a:t>
                      </a:r>
                      <a:endParaRPr lang="en-US" sz="11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number(7)</a:t>
                      </a:r>
                      <a:endParaRPr lang="en-US" sz="11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FK</a:t>
                      </a:r>
                      <a:endParaRPr lang="en-US" sz="10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교육생 번호</a:t>
                      </a:r>
                      <a:endParaRPr lang="ko-KR" altLang="en-US" sz="11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750719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cigarette</a:t>
                      </a:r>
                      <a:endParaRPr lang="en-US" sz="11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number(4,2)</a:t>
                      </a:r>
                      <a:endParaRPr lang="en-US" sz="11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흡연량</a:t>
                      </a:r>
                      <a:endParaRPr lang="ko-KR" altLang="en-US" sz="11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128147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beer</a:t>
                      </a:r>
                      <a:endParaRPr lang="en-US" sz="11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number(4,2)</a:t>
                      </a:r>
                      <a:endParaRPr lang="en-US" sz="11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맥주주량</a:t>
                      </a:r>
                      <a:endParaRPr lang="ko-KR" altLang="en-US" sz="11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6931021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soju</a:t>
                      </a:r>
                      <a:endParaRPr lang="en-US" sz="11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number(4,2)</a:t>
                      </a:r>
                      <a:endParaRPr lang="en-US" sz="11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 err="1">
                          <a:effectLst/>
                        </a:rPr>
                        <a:t>소주주량</a:t>
                      </a:r>
                      <a:endParaRPr lang="ko-KR" altLang="en-US" sz="1100" b="1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554509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26143" y="923916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198" y="169249"/>
            <a:ext cx="3892421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/>
              <a:t>6. DB</a:t>
            </a:r>
            <a:r>
              <a:rPr lang="ko-KR" altLang="en-US" sz="2000" b="1" dirty="0"/>
              <a:t>설계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교육생 </a:t>
            </a:r>
            <a:r>
              <a:rPr lang="ko-KR" altLang="en-US" sz="2000" b="1" dirty="0" smtClean="0"/>
              <a:t>테이블 </a:t>
            </a:r>
            <a:r>
              <a:rPr lang="en-US" altLang="ko-KR" sz="2000" b="1" dirty="0" smtClean="0"/>
              <a:t>3/3)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8809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71D6CC48-06C0-4AF0-99D6-A79E017D9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386011"/>
              </p:ext>
            </p:extLst>
          </p:nvPr>
        </p:nvGraphicFramePr>
        <p:xfrm>
          <a:off x="1188835" y="1337017"/>
          <a:ext cx="9888715" cy="4746701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2259215">
                  <a:extLst>
                    <a:ext uri="{9D8B030D-6E8A-4147-A177-3AD203B41FA5}">
                      <a16:colId xmlns:a16="http://schemas.microsoft.com/office/drawing/2014/main" val="2302718345"/>
                    </a:ext>
                  </a:extLst>
                </a:gridCol>
                <a:gridCol w="2673229">
                  <a:extLst>
                    <a:ext uri="{9D8B030D-6E8A-4147-A177-3AD203B41FA5}">
                      <a16:colId xmlns:a16="http://schemas.microsoft.com/office/drawing/2014/main" val="1823368212"/>
                    </a:ext>
                  </a:extLst>
                </a:gridCol>
                <a:gridCol w="1644147">
                  <a:extLst>
                    <a:ext uri="{9D8B030D-6E8A-4147-A177-3AD203B41FA5}">
                      <a16:colId xmlns:a16="http://schemas.microsoft.com/office/drawing/2014/main" val="144655330"/>
                    </a:ext>
                  </a:extLst>
                </a:gridCol>
                <a:gridCol w="845902">
                  <a:extLst>
                    <a:ext uri="{9D8B030D-6E8A-4147-A177-3AD203B41FA5}">
                      <a16:colId xmlns:a16="http://schemas.microsoft.com/office/drawing/2014/main" val="693486160"/>
                    </a:ext>
                  </a:extLst>
                </a:gridCol>
                <a:gridCol w="2466222">
                  <a:extLst>
                    <a:ext uri="{9D8B030D-6E8A-4147-A177-3AD203B41FA5}">
                      <a16:colId xmlns:a16="http://schemas.microsoft.com/office/drawing/2014/main" val="1424477432"/>
                    </a:ext>
                  </a:extLst>
                </a:gridCol>
              </a:tblGrid>
              <a:tr h="465127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테이블명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컬럼명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자료형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PK/FK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7928491"/>
                  </a:ext>
                </a:extLst>
              </a:tr>
              <a:tr h="225346">
                <a:tc rowSpan="19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teacher</a:t>
                      </a:r>
                      <a:endParaRPr lang="en-US" sz="1200" b="1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teacher_no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number(7)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PK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강사 번호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나눔고딕코딩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9378615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teacher_name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varchar2(30)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강사 이름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나눔고딕코딩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583634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id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varchar2(30)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아이디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나눔고딕코딩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823849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pwd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varchar2(30)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암호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나눔고딕코딩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525560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jumin_num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varchar2(13)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주민번호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나눔고딕코딩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3575948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phone_num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varchar2(20)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전화번호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나눔고딕코딩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30803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email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varchar2(50)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이메일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나눔고딕코딩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5380068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religion_code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number(2)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FK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종교 코드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나눔고딕코딩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537073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army_code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number(2)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FK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병역 코드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나눔고딕코딩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3450804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zip_code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varchar2(20)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우편번호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나눔고딕코딩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085531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address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varchar2(200)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주소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나눔고딕코딩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750719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emer_contact_name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varchar2(20)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긴급연락처 이름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나눔고딕코딩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128147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emer_contact_phone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varchar2(20)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긴급연락처 전화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나눔고딕코딩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6931021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emer_contact_relation_code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number(2)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FK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긴급연락처 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나눔고딕코딩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554509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bank_code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number(2)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FK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은행 코드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나눔고딕코딩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048192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account_no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varchar2(200)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은행 계좌번호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나눔고딕코딩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151649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reg_date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date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등록일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나눔고딕코딩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4971256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jikhun_code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number(2)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직훈 코드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나눔고딕코딩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675211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kyowon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char(1)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 dirty="0">
                          <a:effectLst/>
                        </a:rPr>
                        <a:t>교원</a:t>
                      </a:r>
                      <a:endParaRPr lang="ko-KR" altLang="en-US" sz="1200" b="1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72" marR="4672" marT="46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9540984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199" y="169249"/>
            <a:ext cx="3659155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/>
              <a:t>6. DB</a:t>
            </a:r>
            <a:r>
              <a:rPr lang="ko-KR" altLang="en-US" sz="2000" b="1" dirty="0"/>
              <a:t>설계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강사 </a:t>
            </a:r>
            <a:r>
              <a:rPr lang="ko-KR" altLang="en-US" sz="2000" b="1" dirty="0" smtClean="0"/>
              <a:t>테이블 </a:t>
            </a:r>
            <a:r>
              <a:rPr lang="en-US" altLang="ko-KR" sz="2000" b="1" dirty="0" smtClean="0"/>
              <a:t>1/3)</a:t>
            </a:r>
            <a:endParaRPr lang="ko-KR" altLang="en-US" sz="2000" b="1" dirty="0"/>
          </a:p>
        </p:txBody>
      </p:sp>
      <p:sp>
        <p:nvSpPr>
          <p:cNvPr id="8" name="직사각형 7"/>
          <p:cNvSpPr/>
          <p:nvPr/>
        </p:nvSpPr>
        <p:spPr>
          <a:xfrm>
            <a:off x="526143" y="923916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53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71D6CC48-06C0-4AF0-99D6-A79E017D9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203245"/>
              </p:ext>
            </p:extLst>
          </p:nvPr>
        </p:nvGraphicFramePr>
        <p:xfrm>
          <a:off x="1188835" y="1337017"/>
          <a:ext cx="9888715" cy="4746701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2259215">
                  <a:extLst>
                    <a:ext uri="{9D8B030D-6E8A-4147-A177-3AD203B41FA5}">
                      <a16:colId xmlns:a16="http://schemas.microsoft.com/office/drawing/2014/main" val="2302718345"/>
                    </a:ext>
                  </a:extLst>
                </a:gridCol>
                <a:gridCol w="2673229">
                  <a:extLst>
                    <a:ext uri="{9D8B030D-6E8A-4147-A177-3AD203B41FA5}">
                      <a16:colId xmlns:a16="http://schemas.microsoft.com/office/drawing/2014/main" val="1823368212"/>
                    </a:ext>
                  </a:extLst>
                </a:gridCol>
                <a:gridCol w="1644147">
                  <a:extLst>
                    <a:ext uri="{9D8B030D-6E8A-4147-A177-3AD203B41FA5}">
                      <a16:colId xmlns:a16="http://schemas.microsoft.com/office/drawing/2014/main" val="144655330"/>
                    </a:ext>
                  </a:extLst>
                </a:gridCol>
                <a:gridCol w="845902">
                  <a:extLst>
                    <a:ext uri="{9D8B030D-6E8A-4147-A177-3AD203B41FA5}">
                      <a16:colId xmlns:a16="http://schemas.microsoft.com/office/drawing/2014/main" val="693486160"/>
                    </a:ext>
                  </a:extLst>
                </a:gridCol>
                <a:gridCol w="2466222">
                  <a:extLst>
                    <a:ext uri="{9D8B030D-6E8A-4147-A177-3AD203B41FA5}">
                      <a16:colId xmlns:a16="http://schemas.microsoft.com/office/drawing/2014/main" val="1424477432"/>
                    </a:ext>
                  </a:extLst>
                </a:gridCol>
              </a:tblGrid>
              <a:tr h="465127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테이블명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컬럼명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자료형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PK/FK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7928491"/>
                  </a:ext>
                </a:extLst>
              </a:tr>
              <a:tr h="225346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t</a:t>
                      </a:r>
                      <a:r>
                        <a:rPr lang="en-US" sz="1200" u="none" strike="noStrike">
                          <a:effectLst/>
                        </a:rPr>
                        <a:t>eacher_family</a:t>
                      </a:r>
                      <a:endParaRPr lang="en-US" sz="1200" b="1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teacher_no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number(7)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PK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강사 번호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9378615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father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char(1)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아버지 존재 여부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583634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mother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char(1)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어머니 존재 여부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823849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brother_cnt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number(2)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형제 수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525560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sister_cnt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number(2)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자매 수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3575948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brother_ranking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number(2)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형재 자매 중 몇 째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30803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spouses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char(1)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배우자 존재 여부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5380068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son_children_cnt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number(2)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아들 자식 수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537073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daughter_children_cnt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number(2)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딸 자식 수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3450804"/>
                  </a:ext>
                </a:extLst>
              </a:tr>
              <a:tr h="225346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teacher_giho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T w="127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student_no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R w="12700" cmpd="sng">
                      <a:noFill/>
                    </a:lnR>
                    <a:lnT w="127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number(7)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FK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교육생 번호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085531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cigarette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number(4,2)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흡연량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750719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beer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number(4,2)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맥주주량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128147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soju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number(4,2)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소주주량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6931021"/>
                  </a:ext>
                </a:extLst>
              </a:tr>
              <a:tr h="225346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teacher_lecture_career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T w="127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teacher_no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R w="12700" cmpd="sng">
                      <a:noFill/>
                    </a:lnR>
                    <a:lnT w="127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number(7)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FK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강사번호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554509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cor_name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varchar2(20)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회사명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048192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emp_type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varchar2(20)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고용형태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151649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salary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number(9)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연봉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4971256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enter_date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date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입사일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675211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retire_date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date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퇴사일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9540984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26143" y="923916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199" y="169249"/>
            <a:ext cx="3659155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/>
              <a:t>6. DB</a:t>
            </a:r>
            <a:r>
              <a:rPr lang="ko-KR" altLang="en-US" sz="2000" b="1" dirty="0"/>
              <a:t>설계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강사 </a:t>
            </a:r>
            <a:r>
              <a:rPr lang="ko-KR" altLang="en-US" sz="2000" b="1" dirty="0" smtClean="0"/>
              <a:t>테이블 </a:t>
            </a:r>
            <a:r>
              <a:rPr lang="en-US" altLang="ko-KR" sz="2000" b="1" dirty="0" smtClean="0"/>
              <a:t>2/3)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6522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26143" y="391886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163426" y="689690"/>
            <a:ext cx="1939531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- </a:t>
            </a:r>
            <a:r>
              <a:rPr lang="ko-KR" altLang="en-US" sz="2400" b="1" dirty="0">
                <a:solidFill>
                  <a:schemeClr val="bg1"/>
                </a:solidFill>
              </a:rPr>
              <a:t>목 차 </a:t>
            </a:r>
            <a:r>
              <a:rPr lang="en-US" altLang="ko-KR" sz="2400" b="1" dirty="0">
                <a:solidFill>
                  <a:schemeClr val="bg1"/>
                </a:solidFill>
              </a:rPr>
              <a:t>-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7" name="내용 개체 틀 3">
            <a:extLst>
              <a:ext uri="{FF2B5EF4-FFF2-40B4-BE49-F238E27FC236}">
                <a16:creationId xmlns:a16="http://schemas.microsoft.com/office/drawing/2014/main" id="{42B9E41A-EDA7-418A-AC0B-9E13A763D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143" y="1597571"/>
            <a:ext cx="11214099" cy="4025462"/>
          </a:xfrm>
        </p:spPr>
        <p:txBody>
          <a:bodyPr>
            <a:noAutofit/>
          </a:bodyPr>
          <a:lstStyle/>
          <a:p>
            <a:pPr marL="0" indent="0">
              <a:buClr>
                <a:schemeClr val="bg1"/>
              </a:buClr>
              <a:buNone/>
            </a:pPr>
            <a:r>
              <a:rPr lang="en-US" altLang="ko-KR" sz="2000" dirty="0">
                <a:solidFill>
                  <a:schemeClr val="bg1"/>
                </a:solidFill>
                <a:ea typeface="맑은 고딕" panose="020B0503020000020004" pitchFamily="50" charset="-127"/>
              </a:rPr>
              <a:t>					 </a:t>
            </a:r>
            <a:r>
              <a:rPr lang="en-US" altLang="ko-KR" sz="2000" dirty="0">
                <a:ea typeface="맑은 고딕" panose="020B0503020000020004" pitchFamily="50" charset="-127"/>
              </a:rPr>
              <a:t>1. </a:t>
            </a:r>
            <a:r>
              <a:rPr lang="ko-KR" altLang="en-US" sz="2000" dirty="0">
                <a:ea typeface="맑은 고딕" panose="020B0503020000020004" pitchFamily="50" charset="-127"/>
              </a:rPr>
              <a:t>팀원 소개 </a:t>
            </a:r>
            <a:endParaRPr lang="en-US" altLang="ko-KR" sz="2000" dirty="0">
              <a:ea typeface="맑은 고딕" panose="020B0503020000020004" pitchFamily="50" charset="-127"/>
            </a:endParaRPr>
          </a:p>
          <a:p>
            <a:pPr marL="0" indent="0">
              <a:buClr>
                <a:schemeClr val="bg1"/>
              </a:buClr>
              <a:buNone/>
            </a:pPr>
            <a:r>
              <a:rPr lang="en-US" altLang="ko-KR" sz="2000" dirty="0">
                <a:ea typeface="맑은 고딕" panose="020B0503020000020004" pitchFamily="50" charset="-127"/>
              </a:rPr>
              <a:t>					 2. </a:t>
            </a:r>
            <a:r>
              <a:rPr lang="ko-KR" altLang="en-US" sz="2000" dirty="0">
                <a:ea typeface="맑은 고딕" panose="020B0503020000020004" pitchFamily="50" charset="-127"/>
              </a:rPr>
              <a:t>개발환경</a:t>
            </a:r>
            <a:endParaRPr lang="en-US" altLang="ko-KR" sz="2000" dirty="0">
              <a:ea typeface="맑은 고딕" panose="020B0503020000020004" pitchFamily="50" charset="-127"/>
            </a:endParaRPr>
          </a:p>
          <a:p>
            <a:pPr marL="0" indent="0">
              <a:buClr>
                <a:schemeClr val="bg1"/>
              </a:buClr>
              <a:buNone/>
            </a:pPr>
            <a:r>
              <a:rPr lang="en-US" altLang="ko-KR" sz="2000" dirty="0">
                <a:ea typeface="맑은 고딕" panose="020B0503020000020004" pitchFamily="50" charset="-127"/>
              </a:rPr>
              <a:t>					 3. </a:t>
            </a:r>
            <a:r>
              <a:rPr lang="ko-KR" altLang="en-US" sz="2000" dirty="0">
                <a:ea typeface="맑은 고딕" panose="020B0503020000020004" pitchFamily="50" charset="-127"/>
              </a:rPr>
              <a:t>프로젝트 목표</a:t>
            </a:r>
            <a:endParaRPr lang="en-US" altLang="ko-KR" sz="2000" dirty="0">
              <a:ea typeface="맑은 고딕" panose="020B0503020000020004" pitchFamily="50" charset="-127"/>
            </a:endParaRPr>
          </a:p>
          <a:p>
            <a:pPr marL="0" indent="0">
              <a:buClr>
                <a:schemeClr val="bg1"/>
              </a:buClr>
              <a:buNone/>
            </a:pPr>
            <a:r>
              <a:rPr lang="en-US" altLang="ko-KR" sz="2000" dirty="0">
                <a:ea typeface="맑은 고딕" panose="020B0503020000020004" pitchFamily="50" charset="-127"/>
              </a:rPr>
              <a:t>					 4. </a:t>
            </a:r>
            <a:r>
              <a:rPr lang="ko-KR" altLang="en-US" sz="2000" dirty="0">
                <a:ea typeface="맑은 고딕" panose="020B0503020000020004" pitchFamily="50" charset="-127"/>
              </a:rPr>
              <a:t>카테고리</a:t>
            </a:r>
            <a:endParaRPr lang="en-US" altLang="ko-KR" sz="2000" dirty="0">
              <a:ea typeface="맑은 고딕" panose="020B0503020000020004" pitchFamily="50" charset="-127"/>
            </a:endParaRPr>
          </a:p>
          <a:p>
            <a:pPr marL="0" indent="0">
              <a:buClr>
                <a:schemeClr val="bg1"/>
              </a:buClr>
              <a:buNone/>
            </a:pPr>
            <a:r>
              <a:rPr lang="en-US" altLang="ko-KR" sz="2000" dirty="0">
                <a:ea typeface="맑은 고딕" panose="020B0503020000020004" pitchFamily="50" charset="-127"/>
              </a:rPr>
              <a:t>					 5. </a:t>
            </a:r>
            <a:r>
              <a:rPr lang="ko-KR" altLang="en-US" sz="2000" dirty="0">
                <a:ea typeface="맑은 고딕" panose="020B0503020000020004" pitchFamily="50" charset="-127"/>
              </a:rPr>
              <a:t>일정</a:t>
            </a:r>
            <a:endParaRPr lang="en-US" altLang="ko-KR" sz="2000" dirty="0">
              <a:ea typeface="맑은 고딕" panose="020B0503020000020004" pitchFamily="50" charset="-127"/>
            </a:endParaRPr>
          </a:p>
          <a:p>
            <a:pPr marL="0" indent="0">
              <a:buClr>
                <a:schemeClr val="bg1"/>
              </a:buClr>
              <a:buNone/>
            </a:pPr>
            <a:r>
              <a:rPr lang="en-US" altLang="ko-KR" sz="2000" dirty="0">
                <a:ea typeface="맑은 고딕" panose="020B0503020000020004" pitchFamily="50" charset="-127"/>
              </a:rPr>
              <a:t>					 6. DB </a:t>
            </a:r>
            <a:r>
              <a:rPr lang="ko-KR" altLang="en-US" sz="2000" dirty="0">
                <a:ea typeface="맑은 고딕" panose="020B0503020000020004" pitchFamily="50" charset="-127"/>
              </a:rPr>
              <a:t>설계</a:t>
            </a:r>
            <a:endParaRPr lang="en-US" altLang="ko-KR" sz="2000" dirty="0">
              <a:ea typeface="맑은 고딕" panose="020B0503020000020004" pitchFamily="50" charset="-127"/>
            </a:endParaRPr>
          </a:p>
          <a:p>
            <a:pPr marL="0" indent="0">
              <a:buClr>
                <a:schemeClr val="bg1"/>
              </a:buClr>
              <a:buNone/>
            </a:pPr>
            <a:r>
              <a:rPr lang="en-US" altLang="ko-KR" sz="2000" dirty="0">
                <a:ea typeface="맑은 고딕" panose="020B0503020000020004" pitchFamily="50" charset="-127"/>
              </a:rPr>
              <a:t>					 7. UI </a:t>
            </a:r>
            <a:r>
              <a:rPr lang="ko-KR" altLang="en-US" sz="2000" dirty="0">
                <a:ea typeface="맑은 고딕" panose="020B0503020000020004" pitchFamily="50" charset="-127"/>
              </a:rPr>
              <a:t>설계</a:t>
            </a:r>
            <a:endParaRPr lang="en-US" altLang="ko-KR" sz="2000" dirty="0">
              <a:ea typeface="맑은 고딕" panose="020B0503020000020004" pitchFamily="50" charset="-127"/>
            </a:endParaRPr>
          </a:p>
          <a:p>
            <a:pPr marL="0" indent="0">
              <a:buClr>
                <a:schemeClr val="bg1"/>
              </a:buClr>
              <a:buNone/>
            </a:pPr>
            <a:r>
              <a:rPr lang="en-US" altLang="ko-KR" sz="2000" dirty="0">
                <a:ea typeface="맑은 고딕" panose="020B0503020000020004" pitchFamily="50" charset="-127"/>
              </a:rPr>
              <a:t>					 8. JSP </a:t>
            </a:r>
            <a:r>
              <a:rPr lang="ko-KR" altLang="en-US" sz="2000" dirty="0">
                <a:ea typeface="맑은 고딕" panose="020B0503020000020004" pitchFamily="50" charset="-127"/>
              </a:rPr>
              <a:t>페이지 설계</a:t>
            </a:r>
            <a:endParaRPr lang="en-US" altLang="ko-KR" sz="2000" dirty="0">
              <a:ea typeface="맑은 고딕" panose="020B0503020000020004" pitchFamily="50" charset="-127"/>
            </a:endParaRPr>
          </a:p>
          <a:p>
            <a:pPr marL="0" indent="0">
              <a:buClr>
                <a:schemeClr val="bg1"/>
              </a:buClr>
              <a:buNone/>
            </a:pPr>
            <a:r>
              <a:rPr lang="en-US" altLang="ko-KR" sz="2000" dirty="0">
                <a:ea typeface="맑은 고딕" panose="020B0503020000020004" pitchFamily="50" charset="-127"/>
              </a:rPr>
              <a:t>					 9. </a:t>
            </a:r>
            <a:r>
              <a:rPr lang="ko-KR" altLang="en-US" sz="2000" dirty="0">
                <a:ea typeface="맑은 고딕" panose="020B0503020000020004" pitchFamily="50" charset="-127"/>
              </a:rPr>
              <a:t>클래스 설계</a:t>
            </a:r>
            <a:endParaRPr lang="en-US" altLang="ko-KR" sz="2000" dirty="0">
              <a:ea typeface="맑은 고딕" panose="020B0503020000020004" pitchFamily="50" charset="-127"/>
            </a:endParaRPr>
          </a:p>
          <a:p>
            <a:pPr marL="0" indent="0">
              <a:buClr>
                <a:schemeClr val="bg1"/>
              </a:buClr>
              <a:buNone/>
            </a:pPr>
            <a:r>
              <a:rPr lang="en-US" altLang="ko-KR" sz="2000" dirty="0">
                <a:ea typeface="맑은 고딕" panose="020B0503020000020004" pitchFamily="50" charset="-127"/>
              </a:rPr>
              <a:t>					 10. </a:t>
            </a:r>
            <a:r>
              <a:rPr lang="ko-KR" altLang="en-US" sz="2000" dirty="0">
                <a:ea typeface="맑은 고딕" panose="020B0503020000020004" pitchFamily="50" charset="-127"/>
              </a:rPr>
              <a:t>후기</a:t>
            </a:r>
            <a:endParaRPr lang="en-US" altLang="ko-KR" sz="2000" dirty="0"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</p:spTree>
    <p:extLst>
      <p:ext uri="{BB962C8B-B14F-4D97-AF65-F5344CB8AC3E}">
        <p14:creationId xmlns:p14="http://schemas.microsoft.com/office/powerpoint/2010/main" val="68387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71D6CC48-06C0-4AF0-99D6-A79E017D9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713508"/>
              </p:ext>
            </p:extLst>
          </p:nvPr>
        </p:nvGraphicFramePr>
        <p:xfrm>
          <a:off x="1188835" y="1337017"/>
          <a:ext cx="9888715" cy="2718587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2259215">
                  <a:extLst>
                    <a:ext uri="{9D8B030D-6E8A-4147-A177-3AD203B41FA5}">
                      <a16:colId xmlns:a16="http://schemas.microsoft.com/office/drawing/2014/main" val="2302718345"/>
                    </a:ext>
                  </a:extLst>
                </a:gridCol>
                <a:gridCol w="2673229">
                  <a:extLst>
                    <a:ext uri="{9D8B030D-6E8A-4147-A177-3AD203B41FA5}">
                      <a16:colId xmlns:a16="http://schemas.microsoft.com/office/drawing/2014/main" val="1823368212"/>
                    </a:ext>
                  </a:extLst>
                </a:gridCol>
                <a:gridCol w="1644147">
                  <a:extLst>
                    <a:ext uri="{9D8B030D-6E8A-4147-A177-3AD203B41FA5}">
                      <a16:colId xmlns:a16="http://schemas.microsoft.com/office/drawing/2014/main" val="144655330"/>
                    </a:ext>
                  </a:extLst>
                </a:gridCol>
                <a:gridCol w="845902">
                  <a:extLst>
                    <a:ext uri="{9D8B030D-6E8A-4147-A177-3AD203B41FA5}">
                      <a16:colId xmlns:a16="http://schemas.microsoft.com/office/drawing/2014/main" val="693486160"/>
                    </a:ext>
                  </a:extLst>
                </a:gridCol>
                <a:gridCol w="2466222">
                  <a:extLst>
                    <a:ext uri="{9D8B030D-6E8A-4147-A177-3AD203B41FA5}">
                      <a16:colId xmlns:a16="http://schemas.microsoft.com/office/drawing/2014/main" val="1424477432"/>
                    </a:ext>
                  </a:extLst>
                </a:gridCol>
              </a:tblGrid>
              <a:tr h="465127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테이블명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컬럼명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자료형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PK/FK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7928491"/>
                  </a:ext>
                </a:extLst>
              </a:tr>
              <a:tr h="22534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teacher_license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teacher_no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number(7)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FK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강사 번호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9378615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license_code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number(2)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자격증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583634"/>
                  </a:ext>
                </a:extLst>
              </a:tr>
              <a:tr h="225346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teacher_school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teacher_school_no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number(3)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PK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강사 학력 번호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823849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teacher_no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number(7)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FK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강사번호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525560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school_level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varchar2(20)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학력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3575948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school_name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varchar2(20)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학교 이름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30803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hakbu_name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varchar2(20)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학부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5380068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major_name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varchar2(20)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전공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537073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minor_name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varchar2(20)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부전공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3450804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graduate_date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date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 dirty="0">
                          <a:effectLst/>
                        </a:rPr>
                        <a:t>졸업일</a:t>
                      </a:r>
                      <a:endParaRPr lang="ko-KR" altLang="en-US" sz="1200" b="1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326" marR="5326" marT="53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085531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26143" y="923916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199" y="169249"/>
            <a:ext cx="3659155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/>
              <a:t>6. DB</a:t>
            </a:r>
            <a:r>
              <a:rPr lang="ko-KR" altLang="en-US" sz="2000" b="1" dirty="0"/>
              <a:t>설계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강사 </a:t>
            </a:r>
            <a:r>
              <a:rPr lang="ko-KR" altLang="en-US" sz="2000" b="1" dirty="0" smtClean="0"/>
              <a:t>테이블 </a:t>
            </a:r>
            <a:r>
              <a:rPr lang="en-US" altLang="ko-KR" sz="2000" b="1" dirty="0" smtClean="0"/>
              <a:t>3/3)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7901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71D6CC48-06C0-4AF0-99D6-A79E017D9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54883"/>
              </p:ext>
            </p:extLst>
          </p:nvPr>
        </p:nvGraphicFramePr>
        <p:xfrm>
          <a:off x="1188835" y="1337017"/>
          <a:ext cx="9888715" cy="3619971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2259215">
                  <a:extLst>
                    <a:ext uri="{9D8B030D-6E8A-4147-A177-3AD203B41FA5}">
                      <a16:colId xmlns:a16="http://schemas.microsoft.com/office/drawing/2014/main" val="2302718345"/>
                    </a:ext>
                  </a:extLst>
                </a:gridCol>
                <a:gridCol w="2673229">
                  <a:extLst>
                    <a:ext uri="{9D8B030D-6E8A-4147-A177-3AD203B41FA5}">
                      <a16:colId xmlns:a16="http://schemas.microsoft.com/office/drawing/2014/main" val="1823368212"/>
                    </a:ext>
                  </a:extLst>
                </a:gridCol>
                <a:gridCol w="1644147">
                  <a:extLst>
                    <a:ext uri="{9D8B030D-6E8A-4147-A177-3AD203B41FA5}">
                      <a16:colId xmlns:a16="http://schemas.microsoft.com/office/drawing/2014/main" val="144655330"/>
                    </a:ext>
                  </a:extLst>
                </a:gridCol>
                <a:gridCol w="845902">
                  <a:extLst>
                    <a:ext uri="{9D8B030D-6E8A-4147-A177-3AD203B41FA5}">
                      <a16:colId xmlns:a16="http://schemas.microsoft.com/office/drawing/2014/main" val="693486160"/>
                    </a:ext>
                  </a:extLst>
                </a:gridCol>
                <a:gridCol w="2466222">
                  <a:extLst>
                    <a:ext uri="{9D8B030D-6E8A-4147-A177-3AD203B41FA5}">
                      <a16:colId xmlns:a16="http://schemas.microsoft.com/office/drawing/2014/main" val="1424477432"/>
                    </a:ext>
                  </a:extLst>
                </a:gridCol>
              </a:tblGrid>
              <a:tr h="465127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테이블명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컬럼명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자료형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PK/FK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7928491"/>
                  </a:ext>
                </a:extLst>
              </a:tr>
              <a:tr h="225346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student_exam_evaluation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7527" marR="7527" marT="752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student_exam_evaluation_no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7527" marR="7527" marT="7527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number(3)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7527" marR="7527" marT="7527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PK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7527" marR="7527" marT="7527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교육생시험평가번호</a:t>
                      </a:r>
                      <a:endParaRPr lang="ko-KR" alt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7527" marR="7527" marT="7527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9378615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student_no 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7527" marR="7527" marT="752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number(7)  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7527" marR="7527" marT="752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FK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7527" marR="7527" marT="752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교육상번호</a:t>
                      </a:r>
                      <a:endParaRPr lang="ko-KR" alt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7527" marR="7527" marT="752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583634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effectLst/>
                        </a:rPr>
                        <a:t>education_course_no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endParaRPr lang="en-US" sz="1200" b="1" i="0" u="none" strike="noStrike" dirty="0">
                        <a:effectLst/>
                        <a:latin typeface="돋움"/>
                      </a:endParaRPr>
                    </a:p>
                  </a:txBody>
                  <a:tcPr marL="7527" marR="7527" marT="752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number(3)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7527" marR="7527" marT="752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FK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7527" marR="7527" marT="752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교육과정번호</a:t>
                      </a:r>
                      <a:endParaRPr lang="ko-KR" alt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7527" marR="7527" marT="752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823849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education_course_subject_no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7527" marR="7527" marT="752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number(3)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7527" marR="7527" marT="752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FK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7527" marR="7527" marT="752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교과목번호</a:t>
                      </a:r>
                      <a:endParaRPr lang="ko-KR" alt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7527" marR="7527" marT="752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525560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score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7527" marR="7527" marT="752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number(3)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7527" marR="7527" marT="752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7527" marR="7527" marT="752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점수</a:t>
                      </a:r>
                      <a:endParaRPr lang="ko-KR" alt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7527" marR="7527" marT="752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3575948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exam_evaluation_date 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7527" marR="7527" marT="752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date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7527" marR="7527" marT="752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7527" marR="7527" marT="752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시험일</a:t>
                      </a:r>
                      <a:endParaRPr lang="ko-KR" alt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7527" marR="7527" marT="752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30803"/>
                  </a:ext>
                </a:extLst>
              </a:tr>
              <a:tr h="225346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student_char_evaluation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7527" marR="7527" marT="752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student_char_evaluation_no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7527" marR="7527" marT="752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number(3)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7527" marR="7527" marT="752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PK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7527" marR="7527" marT="752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교육생인성평가번호</a:t>
                      </a:r>
                      <a:endParaRPr lang="ko-KR" alt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7527" marR="7527" marT="752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5380068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education_course_no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7527" marR="7527" marT="752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number(3)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7527" marR="7527" marT="752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FK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7527" marR="7527" marT="752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교육과정번호</a:t>
                      </a:r>
                      <a:endParaRPr lang="ko-KR" alt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7527" marR="7527" marT="752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537073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student_no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7527" marR="7527" marT="752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number(7)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7527" marR="7527" marT="752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FK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7527" marR="7527" marT="752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교육생번호</a:t>
                      </a:r>
                      <a:endParaRPr lang="ko-KR" alt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7527" marR="7527" marT="752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3450804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concentration_level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7527" marR="7527" marT="752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number(2)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7527" marR="7527" marT="752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7527" marR="7527" marT="752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집중력</a:t>
                      </a:r>
                      <a:endParaRPr lang="ko-KR" alt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7527" marR="7527" marT="752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085531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understanding_level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7527" marR="7527" marT="752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number(2)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7527" marR="7527" marT="752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7527" marR="7527" marT="752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이해력</a:t>
                      </a:r>
                      <a:endParaRPr lang="ko-KR" alt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7527" marR="7527" marT="752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750719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aptitude_level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7527" marR="7527" marT="752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number(2)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7527" marR="7527" marT="752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7527" marR="7527" marT="752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적성도</a:t>
                      </a:r>
                      <a:endParaRPr lang="ko-KR" alt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7527" marR="7527" marT="752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128147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sociability_level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7527" marR="7527" marT="752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number(2)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7527" marR="7527" marT="752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7527" marR="7527" marT="752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친화력</a:t>
                      </a:r>
                      <a:endParaRPr lang="ko-KR" alt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7527" marR="7527" marT="7527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6931021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character_evaluation_date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7527" marR="7527" marT="752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date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7527" marR="7527" marT="752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7527" marR="7527" marT="752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 dirty="0">
                          <a:effectLst/>
                        </a:rPr>
                        <a:t>시험평가일</a:t>
                      </a:r>
                      <a:endParaRPr lang="ko-KR" altLang="en-US" sz="1200" b="1" i="0" u="none" strike="noStrike" dirty="0">
                        <a:effectLst/>
                        <a:latin typeface="돋움"/>
                      </a:endParaRPr>
                    </a:p>
                  </a:txBody>
                  <a:tcPr marL="7527" marR="7527" marT="7527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554509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200" y="169249"/>
            <a:ext cx="3099318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/>
              <a:t>6. DB</a:t>
            </a:r>
            <a:r>
              <a:rPr lang="ko-KR" altLang="en-US" sz="2000" b="1" dirty="0"/>
              <a:t>설계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교육생 평가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8" name="직사각형 7"/>
          <p:cNvSpPr/>
          <p:nvPr/>
        </p:nvSpPr>
        <p:spPr>
          <a:xfrm>
            <a:off x="526143" y="923916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60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71D6CC48-06C0-4AF0-99D6-A79E017D9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500203"/>
              </p:ext>
            </p:extLst>
          </p:nvPr>
        </p:nvGraphicFramePr>
        <p:xfrm>
          <a:off x="1188835" y="1337022"/>
          <a:ext cx="9888715" cy="3169279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2259215">
                  <a:extLst>
                    <a:ext uri="{9D8B030D-6E8A-4147-A177-3AD203B41FA5}">
                      <a16:colId xmlns:a16="http://schemas.microsoft.com/office/drawing/2014/main" val="2302718345"/>
                    </a:ext>
                  </a:extLst>
                </a:gridCol>
                <a:gridCol w="2673229">
                  <a:extLst>
                    <a:ext uri="{9D8B030D-6E8A-4147-A177-3AD203B41FA5}">
                      <a16:colId xmlns:a16="http://schemas.microsoft.com/office/drawing/2014/main" val="1823368212"/>
                    </a:ext>
                  </a:extLst>
                </a:gridCol>
                <a:gridCol w="1644147">
                  <a:extLst>
                    <a:ext uri="{9D8B030D-6E8A-4147-A177-3AD203B41FA5}">
                      <a16:colId xmlns:a16="http://schemas.microsoft.com/office/drawing/2014/main" val="144655330"/>
                    </a:ext>
                  </a:extLst>
                </a:gridCol>
                <a:gridCol w="845902">
                  <a:extLst>
                    <a:ext uri="{9D8B030D-6E8A-4147-A177-3AD203B41FA5}">
                      <a16:colId xmlns:a16="http://schemas.microsoft.com/office/drawing/2014/main" val="693486160"/>
                    </a:ext>
                  </a:extLst>
                </a:gridCol>
                <a:gridCol w="2466222">
                  <a:extLst>
                    <a:ext uri="{9D8B030D-6E8A-4147-A177-3AD203B41FA5}">
                      <a16:colId xmlns:a16="http://schemas.microsoft.com/office/drawing/2014/main" val="1424477432"/>
                    </a:ext>
                  </a:extLst>
                </a:gridCol>
              </a:tblGrid>
              <a:tr h="465127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테이블명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컬럼명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자료형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PK/FK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7928491"/>
                  </a:ext>
                </a:extLst>
              </a:tr>
              <a:tr h="225346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education_course_subject</a:t>
                      </a:r>
                      <a:endParaRPr lang="en-US" sz="1200" b="1" i="0" u="none" strike="noStrike" dirty="0">
                        <a:effectLst/>
                        <a:latin typeface="돋움"/>
                      </a:endParaRPr>
                    </a:p>
                  </a:txBody>
                  <a:tcPr marL="5963" marR="5963" marT="59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education_course_subject_no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number(3)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PK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교육 과정 과목 번호</a:t>
                      </a:r>
                      <a:endParaRPr lang="ko-KR" alt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9378615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effectLst/>
                        </a:rPr>
                        <a:t>education_course_no</a:t>
                      </a:r>
                      <a:endParaRPr lang="en-US" sz="1200" b="1" i="0" u="none" strike="noStrike" dirty="0">
                        <a:effectLst/>
                        <a:latin typeface="돋움"/>
                      </a:endParaRPr>
                    </a:p>
                  </a:txBody>
                  <a:tcPr marL="5963" marR="5963" marT="59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number(3)</a:t>
                      </a:r>
                      <a:endParaRPr lang="en-US" sz="1200" b="1" i="0" u="none" strike="noStrike" dirty="0">
                        <a:effectLst/>
                        <a:latin typeface="돋움"/>
                      </a:endParaRPr>
                    </a:p>
                  </a:txBody>
                  <a:tcPr marL="5963" marR="5963" marT="59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FK</a:t>
                      </a:r>
                      <a:endParaRPr lang="en-US" sz="1200" b="1" i="0" u="none" strike="noStrike" dirty="0">
                        <a:effectLst/>
                        <a:latin typeface="돋움"/>
                      </a:endParaRPr>
                    </a:p>
                  </a:txBody>
                  <a:tcPr marL="5963" marR="5963" marT="59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 dirty="0">
                          <a:effectLst/>
                        </a:rPr>
                        <a:t>교육 과정 번호</a:t>
                      </a:r>
                      <a:endParaRPr lang="ko-KR" altLang="en-US" sz="1200" b="1" i="0" u="none" strike="noStrike" dirty="0">
                        <a:effectLst/>
                        <a:latin typeface="돋움"/>
                      </a:endParaRPr>
                    </a:p>
                  </a:txBody>
                  <a:tcPr marL="5963" marR="5963" marT="59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583634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effectLst/>
                        </a:rPr>
                        <a:t>subject_name</a:t>
                      </a:r>
                      <a:endParaRPr lang="en-US" sz="1200" b="1" i="0" u="none" strike="noStrike" dirty="0">
                        <a:effectLst/>
                        <a:latin typeface="돋움"/>
                      </a:endParaRPr>
                    </a:p>
                  </a:txBody>
                  <a:tcPr marL="5963" marR="5963" marT="59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varchar2(30)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 dirty="0">
                          <a:effectLst/>
                        </a:rPr>
                        <a:t>교육 과목명</a:t>
                      </a:r>
                      <a:endParaRPr lang="ko-KR" altLang="en-US" sz="1200" b="1" i="0" u="none" strike="noStrike" dirty="0">
                        <a:effectLst/>
                        <a:latin typeface="돋움"/>
                      </a:endParaRPr>
                    </a:p>
                  </a:txBody>
                  <a:tcPr marL="5963" marR="5963" marT="59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823849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ability_unit_name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varchar2(30)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 dirty="0">
                          <a:effectLst/>
                        </a:rPr>
                        <a:t>능력 단위명</a:t>
                      </a:r>
                      <a:endParaRPr lang="ko-KR" altLang="en-US" sz="1200" b="1" i="0" u="none" strike="noStrike" dirty="0">
                        <a:effectLst/>
                        <a:latin typeface="돋움"/>
                      </a:endParaRPr>
                    </a:p>
                  </a:txBody>
                  <a:tcPr marL="5963" marR="5963" marT="59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525560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is_ncs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char(1)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NCS </a:t>
                      </a:r>
                      <a:r>
                        <a:rPr lang="ko-KR" altLang="en-US" sz="1200" u="none" strike="noStrike" dirty="0">
                          <a:effectLst/>
                        </a:rPr>
                        <a:t>여부</a:t>
                      </a:r>
                      <a:endParaRPr lang="ko-KR" altLang="en-US" sz="1200" b="1" i="0" u="none" strike="noStrike" dirty="0">
                        <a:effectLst/>
                        <a:latin typeface="돋움"/>
                      </a:endParaRPr>
                    </a:p>
                  </a:txBody>
                  <a:tcPr marL="5963" marR="5963" marT="59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3575948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subject_start_date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date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 dirty="0">
                          <a:effectLst/>
                        </a:rPr>
                        <a:t>과목 강의 시작일</a:t>
                      </a:r>
                      <a:endParaRPr lang="ko-KR" altLang="en-US" sz="1200" b="1" i="0" u="none" strike="noStrike" dirty="0">
                        <a:effectLst/>
                        <a:latin typeface="돋움"/>
                      </a:endParaRPr>
                    </a:p>
                  </a:txBody>
                  <a:tcPr marL="5963" marR="5963" marT="59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30803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subject_end_date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date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 dirty="0">
                          <a:effectLst/>
                        </a:rPr>
                        <a:t>과목 강의 종료일</a:t>
                      </a:r>
                      <a:endParaRPr lang="ko-KR" altLang="en-US" sz="1200" b="1" i="0" u="none" strike="noStrike" dirty="0">
                        <a:effectLst/>
                        <a:latin typeface="돋움"/>
                      </a:endParaRPr>
                    </a:p>
                  </a:txBody>
                  <a:tcPr marL="5963" marR="5963" marT="59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5380068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effectLst/>
                        </a:rPr>
                        <a:t>is_cancel_saturday</a:t>
                      </a:r>
                      <a:endParaRPr lang="en-US" sz="1200" b="1" i="0" u="none" strike="noStrike" dirty="0">
                        <a:effectLst/>
                        <a:latin typeface="돋움"/>
                      </a:endParaRPr>
                    </a:p>
                  </a:txBody>
                  <a:tcPr marL="5963" marR="5963" marT="59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char(1)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토요일 휴강 여부</a:t>
                      </a:r>
                      <a:endParaRPr lang="ko-KR" alt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537073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is_cancel_sunday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char(1)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 dirty="0">
                          <a:effectLst/>
                        </a:rPr>
                        <a:t>일요일 휴강 여부</a:t>
                      </a:r>
                      <a:endParaRPr lang="ko-KR" altLang="en-US" sz="1200" b="1" i="0" u="none" strike="noStrike" dirty="0">
                        <a:effectLst/>
                        <a:latin typeface="돋움"/>
                      </a:endParaRPr>
                    </a:p>
                  </a:txBody>
                  <a:tcPr marL="5963" marR="5963" marT="59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3450804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is_cancel_holiday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char(1)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 dirty="0">
                          <a:effectLst/>
                        </a:rPr>
                        <a:t>공휴일 휴강 여부</a:t>
                      </a:r>
                      <a:endParaRPr lang="ko-KR" altLang="en-US" sz="1200" b="1" i="0" u="none" strike="noStrike" dirty="0">
                        <a:effectLst/>
                        <a:latin typeface="돋움"/>
                      </a:endParaRPr>
                    </a:p>
                  </a:txBody>
                  <a:tcPr marL="5963" marR="5963" marT="59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085531"/>
                  </a:ext>
                </a:extLst>
              </a:tr>
              <a:tr h="22534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education_cancel_date</a:t>
                      </a:r>
                      <a:endParaRPr lang="en-US" sz="1200" b="1" i="0" u="none" strike="noStrike" dirty="0">
                        <a:effectLst/>
                        <a:latin typeface="돋움"/>
                      </a:endParaRPr>
                    </a:p>
                  </a:txBody>
                  <a:tcPr marL="5963" marR="5963" marT="59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education_course_no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number(3)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FK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 dirty="0">
                          <a:effectLst/>
                        </a:rPr>
                        <a:t>교육 과정 번호</a:t>
                      </a:r>
                      <a:endParaRPr lang="ko-KR" altLang="en-US" sz="1200" b="1" i="0" u="none" strike="noStrike" dirty="0">
                        <a:effectLst/>
                        <a:latin typeface="돋움"/>
                      </a:endParaRPr>
                    </a:p>
                  </a:txBody>
                  <a:tcPr marL="5963" marR="5963" marT="59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750719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cancel_date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date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 dirty="0">
                          <a:effectLst/>
                        </a:rPr>
                        <a:t>휴강일</a:t>
                      </a:r>
                      <a:endParaRPr lang="ko-KR" altLang="en-US" sz="1200" b="1" i="0" u="none" strike="noStrike" dirty="0">
                        <a:effectLst/>
                        <a:latin typeface="돋움"/>
                      </a:endParaRPr>
                    </a:p>
                  </a:txBody>
                  <a:tcPr marL="5963" marR="5963" marT="59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128147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200" y="169249"/>
            <a:ext cx="3603171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/>
              <a:t>6. DB</a:t>
            </a:r>
            <a:r>
              <a:rPr lang="ko-KR" altLang="en-US" sz="2000" b="1" dirty="0"/>
              <a:t>설계 </a:t>
            </a:r>
            <a:r>
              <a:rPr lang="en-US" altLang="ko-KR" sz="2000" b="1" dirty="0"/>
              <a:t>(</a:t>
            </a:r>
            <a:r>
              <a:rPr lang="ko-KR" altLang="en-US" sz="2000" b="1" dirty="0" smtClean="0"/>
              <a:t>교육생 일정 </a:t>
            </a:r>
            <a:r>
              <a:rPr lang="en-US" altLang="ko-KR" sz="2000" b="1" dirty="0" smtClean="0"/>
              <a:t>1/2)</a:t>
            </a:r>
            <a:endParaRPr lang="ko-KR" altLang="en-US" sz="2000" b="1" dirty="0"/>
          </a:p>
        </p:txBody>
      </p:sp>
      <p:sp>
        <p:nvSpPr>
          <p:cNvPr id="9" name="직사각형 8"/>
          <p:cNvSpPr/>
          <p:nvPr/>
        </p:nvSpPr>
        <p:spPr>
          <a:xfrm>
            <a:off x="526143" y="923916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60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71D6CC48-06C0-4AF0-99D6-A79E017D9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350888"/>
              </p:ext>
            </p:extLst>
          </p:nvPr>
        </p:nvGraphicFramePr>
        <p:xfrm>
          <a:off x="1188835" y="1337022"/>
          <a:ext cx="9888715" cy="3394625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2259215">
                  <a:extLst>
                    <a:ext uri="{9D8B030D-6E8A-4147-A177-3AD203B41FA5}">
                      <a16:colId xmlns:a16="http://schemas.microsoft.com/office/drawing/2014/main" val="2302718345"/>
                    </a:ext>
                  </a:extLst>
                </a:gridCol>
                <a:gridCol w="2673229">
                  <a:extLst>
                    <a:ext uri="{9D8B030D-6E8A-4147-A177-3AD203B41FA5}">
                      <a16:colId xmlns:a16="http://schemas.microsoft.com/office/drawing/2014/main" val="1823368212"/>
                    </a:ext>
                  </a:extLst>
                </a:gridCol>
                <a:gridCol w="1644147">
                  <a:extLst>
                    <a:ext uri="{9D8B030D-6E8A-4147-A177-3AD203B41FA5}">
                      <a16:colId xmlns:a16="http://schemas.microsoft.com/office/drawing/2014/main" val="144655330"/>
                    </a:ext>
                  </a:extLst>
                </a:gridCol>
                <a:gridCol w="845902">
                  <a:extLst>
                    <a:ext uri="{9D8B030D-6E8A-4147-A177-3AD203B41FA5}">
                      <a16:colId xmlns:a16="http://schemas.microsoft.com/office/drawing/2014/main" val="693486160"/>
                    </a:ext>
                  </a:extLst>
                </a:gridCol>
                <a:gridCol w="2466222">
                  <a:extLst>
                    <a:ext uri="{9D8B030D-6E8A-4147-A177-3AD203B41FA5}">
                      <a16:colId xmlns:a16="http://schemas.microsoft.com/office/drawing/2014/main" val="1424477432"/>
                    </a:ext>
                  </a:extLst>
                </a:gridCol>
              </a:tblGrid>
              <a:tr h="465127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테이블명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컬럼명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자료형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PK/FK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7928491"/>
                  </a:ext>
                </a:extLst>
              </a:tr>
              <a:tr h="225346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education_course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education_course_no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number(3)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PK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교육 과정 번호</a:t>
                      </a:r>
                      <a:endParaRPr lang="ko-KR" alt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9378615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edu_categorization_code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number(2)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FK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교육 분류 목록 번호</a:t>
                      </a:r>
                      <a:endParaRPr lang="ko-KR" alt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583634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edu_name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varchar2(30)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교육 이름</a:t>
                      </a:r>
                      <a:endParaRPr lang="ko-KR" alt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823849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effectLst/>
                        </a:rPr>
                        <a:t>student_cnt</a:t>
                      </a:r>
                      <a:endParaRPr lang="en-US" sz="1200" b="1" i="0" u="none" strike="noStrike" dirty="0">
                        <a:effectLst/>
                        <a:latin typeface="돋움"/>
                      </a:endParaRPr>
                    </a:p>
                  </a:txBody>
                  <a:tcPr marL="5963" marR="5963" marT="59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number(3)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학생수</a:t>
                      </a:r>
                      <a:endParaRPr lang="ko-KR" alt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525560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effectLst/>
                        </a:rPr>
                        <a:t>edu_start_date</a:t>
                      </a:r>
                      <a:endParaRPr lang="en-US" sz="1200" b="1" i="0" u="none" strike="noStrike" dirty="0">
                        <a:effectLst/>
                        <a:latin typeface="돋움"/>
                      </a:endParaRPr>
                    </a:p>
                  </a:txBody>
                  <a:tcPr marL="5963" marR="5963" marT="59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date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교육 시작일</a:t>
                      </a:r>
                      <a:endParaRPr lang="ko-KR" alt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3575948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edu_end_date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date</a:t>
                      </a:r>
                      <a:endParaRPr lang="en-US" sz="1200" b="1" i="0" u="none" strike="noStrike" dirty="0">
                        <a:effectLst/>
                        <a:latin typeface="돋움"/>
                      </a:endParaRPr>
                    </a:p>
                  </a:txBody>
                  <a:tcPr marL="5963" marR="5963" marT="59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교육 종료일</a:t>
                      </a:r>
                      <a:endParaRPr lang="ko-KR" alt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30803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lunchtime_start_time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varchar2(5)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점심 시작 시간</a:t>
                      </a:r>
                      <a:endParaRPr lang="ko-KR" alt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5380068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lunchtime_end_time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varchar2(5)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점심 종료 시간</a:t>
                      </a:r>
                      <a:endParaRPr lang="ko-KR" alt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537073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oneday_edu_time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number(2)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하루 교육 시간</a:t>
                      </a:r>
                      <a:endParaRPr lang="ko-KR" alt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3450804"/>
                  </a:ext>
                </a:extLst>
              </a:tr>
              <a:tr h="225346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education_teacher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ctr">
                    <a:lnT w="1905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education_course_no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ctr">
                    <a:lnR w="12700" cmpd="sng">
                      <a:noFill/>
                    </a:lnR>
                    <a:lnT w="1905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number(3)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FK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교육 과정 번호</a:t>
                      </a:r>
                      <a:endParaRPr lang="ko-KR" alt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085531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teacher_no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number(3)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FK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강사 번호</a:t>
                      </a:r>
                      <a:endParaRPr lang="ko-KR" alt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750719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lecture_start_date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date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 dirty="0">
                          <a:effectLst/>
                        </a:rPr>
                        <a:t>강의 시작일</a:t>
                      </a:r>
                      <a:endParaRPr lang="ko-KR" altLang="en-US" sz="1200" b="1" i="0" u="none" strike="noStrike" dirty="0">
                        <a:effectLst/>
                        <a:latin typeface="돋움"/>
                      </a:endParaRPr>
                    </a:p>
                  </a:txBody>
                  <a:tcPr marL="5963" marR="5963" marT="59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128147"/>
                  </a:ext>
                </a:extLst>
              </a:tr>
              <a:tr h="2253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lecture_end_date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date</a:t>
                      </a:r>
                      <a:endParaRPr 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1" i="0" u="none" strike="noStrike">
                        <a:effectLst/>
                        <a:latin typeface="돋움"/>
                      </a:endParaRPr>
                    </a:p>
                  </a:txBody>
                  <a:tcPr marL="5963" marR="5963" marT="59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 dirty="0">
                          <a:effectLst/>
                        </a:rPr>
                        <a:t>강의 종료일</a:t>
                      </a:r>
                      <a:endParaRPr lang="ko-KR" altLang="en-US" sz="1200" b="1" i="0" u="none" strike="noStrike" dirty="0">
                        <a:effectLst/>
                        <a:latin typeface="돋움"/>
                      </a:endParaRPr>
                    </a:p>
                  </a:txBody>
                  <a:tcPr marL="5963" marR="5963" marT="596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500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6931021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199" y="169249"/>
            <a:ext cx="3603171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/>
              <a:t>6. DB</a:t>
            </a:r>
            <a:r>
              <a:rPr lang="ko-KR" altLang="en-US" sz="2000" b="1" dirty="0"/>
              <a:t>설계 </a:t>
            </a:r>
            <a:r>
              <a:rPr lang="en-US" altLang="ko-KR" sz="2000" b="1" dirty="0"/>
              <a:t>(</a:t>
            </a:r>
            <a:r>
              <a:rPr lang="ko-KR" altLang="en-US" sz="2000" b="1" dirty="0" smtClean="0"/>
              <a:t>교육생 일정 </a:t>
            </a:r>
            <a:r>
              <a:rPr lang="en-US" altLang="ko-KR" sz="2000" b="1" dirty="0" smtClean="0"/>
              <a:t>2/2)</a:t>
            </a:r>
            <a:endParaRPr lang="ko-KR" altLang="en-US" sz="2000" b="1" dirty="0"/>
          </a:p>
        </p:txBody>
      </p:sp>
      <p:sp>
        <p:nvSpPr>
          <p:cNvPr id="9" name="직사각형 8"/>
          <p:cNvSpPr/>
          <p:nvPr/>
        </p:nvSpPr>
        <p:spPr>
          <a:xfrm>
            <a:off x="526143" y="923916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85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83" y="1296040"/>
            <a:ext cx="11692031" cy="5087007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200" y="169249"/>
            <a:ext cx="2315547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/>
              <a:t>6. DB</a:t>
            </a:r>
            <a:r>
              <a:rPr lang="ko-KR" altLang="en-US" sz="2000" b="1" dirty="0"/>
              <a:t>설계 </a:t>
            </a:r>
            <a:r>
              <a:rPr lang="en-US" altLang="ko-KR" sz="2000" b="1" dirty="0" smtClean="0"/>
              <a:t>(ERD)</a:t>
            </a:r>
            <a:endParaRPr lang="ko-KR" altLang="en-US" sz="2000" b="1" dirty="0"/>
          </a:p>
        </p:txBody>
      </p:sp>
      <p:sp>
        <p:nvSpPr>
          <p:cNvPr id="9" name="직사각형 8"/>
          <p:cNvSpPr/>
          <p:nvPr/>
        </p:nvSpPr>
        <p:spPr>
          <a:xfrm>
            <a:off x="526143" y="923916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9110" y="1042125"/>
            <a:ext cx="183113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Table </a:t>
            </a:r>
            <a:r>
              <a:rPr lang="ko-KR" altLang="en-US" b="1" dirty="0" smtClean="0"/>
              <a:t>개수 </a:t>
            </a:r>
            <a:r>
              <a:rPr lang="en-US" altLang="ko-KR" b="1" dirty="0" smtClean="0"/>
              <a:t>: 31</a:t>
            </a: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410636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526143" y="3147786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606953" y="2322810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000" i="1" dirty="0" smtClean="0"/>
              <a:t> </a:t>
            </a:r>
            <a:r>
              <a:rPr lang="en-US" altLang="ko-KR" sz="2800" b="1" i="1" dirty="0"/>
              <a:t>7</a:t>
            </a:r>
            <a:r>
              <a:rPr lang="en-US" altLang="ko-KR" sz="2800" b="1" i="1" dirty="0" smtClean="0"/>
              <a:t>. UI </a:t>
            </a:r>
            <a:r>
              <a:rPr lang="ko-KR" altLang="en-US" sz="2800" b="1" i="1" dirty="0" smtClean="0"/>
              <a:t>설계 </a:t>
            </a:r>
            <a:endParaRPr lang="en-US" altLang="ko-KR" sz="2800" b="1" i="1" dirty="0"/>
          </a:p>
        </p:txBody>
      </p:sp>
      <p:sp>
        <p:nvSpPr>
          <p:cNvPr id="4" name="직사각형 3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</p:spTree>
    <p:extLst>
      <p:ext uri="{BB962C8B-B14F-4D97-AF65-F5344CB8AC3E}">
        <p14:creationId xmlns:p14="http://schemas.microsoft.com/office/powerpoint/2010/main" val="297580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199" y="169249"/>
            <a:ext cx="2633799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/>
              <a:t>7.1 Home </a:t>
            </a:r>
            <a:r>
              <a:rPr lang="ko-KR" altLang="en-US" sz="2000" b="1" dirty="0" smtClean="0"/>
              <a:t>화면 </a:t>
            </a:r>
            <a:r>
              <a:rPr lang="en-US" altLang="ko-KR" sz="2000" b="1" dirty="0"/>
              <a:t>(UI)</a:t>
            </a:r>
            <a:endParaRPr lang="ko-KR" altLang="en-US" sz="2000" b="1" dirty="0"/>
          </a:p>
        </p:txBody>
      </p:sp>
      <p:sp>
        <p:nvSpPr>
          <p:cNvPr id="191" name="직사각형 190"/>
          <p:cNvSpPr/>
          <p:nvPr/>
        </p:nvSpPr>
        <p:spPr>
          <a:xfrm>
            <a:off x="526143" y="923916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43" y="1334524"/>
            <a:ext cx="3619500" cy="45339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5643" y="1334524"/>
            <a:ext cx="3829050" cy="26860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4693" y="1334524"/>
            <a:ext cx="38290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40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199" y="169249"/>
            <a:ext cx="2800928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/>
              <a:t>7.2 </a:t>
            </a:r>
            <a:r>
              <a:rPr lang="ko-KR" altLang="en-US" sz="2000" b="1" dirty="0"/>
              <a:t>교육생 검색 </a:t>
            </a:r>
            <a:r>
              <a:rPr lang="ko-KR" altLang="en-US" sz="2000" b="1" dirty="0" smtClean="0"/>
              <a:t>화면</a:t>
            </a:r>
            <a:endParaRPr lang="ko-KR" altLang="en-US" sz="2000" b="1" dirty="0"/>
          </a:p>
        </p:txBody>
      </p:sp>
      <p:sp>
        <p:nvSpPr>
          <p:cNvPr id="191" name="직사각형 190"/>
          <p:cNvSpPr/>
          <p:nvPr/>
        </p:nvSpPr>
        <p:spPr>
          <a:xfrm>
            <a:off x="526143" y="923916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76" name="그림 17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482" y="1053296"/>
            <a:ext cx="9399036" cy="532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47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199" y="169249"/>
            <a:ext cx="3179619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/>
              <a:t>7.2 </a:t>
            </a:r>
            <a:r>
              <a:rPr lang="ko-KR" altLang="en-US" sz="2000" b="1" dirty="0"/>
              <a:t>교육생 </a:t>
            </a:r>
            <a:r>
              <a:rPr lang="ko-KR" altLang="en-US" sz="2000" b="1" dirty="0" smtClean="0"/>
              <a:t>검색 </a:t>
            </a:r>
            <a:r>
              <a:rPr lang="en-US" altLang="ko-KR" sz="2000" b="1" dirty="0"/>
              <a:t>(</a:t>
            </a:r>
            <a:r>
              <a:rPr lang="en-US" altLang="ko-KR" sz="2000" b="1" dirty="0" smtClean="0"/>
              <a:t>UI 1/4)</a:t>
            </a:r>
            <a:endParaRPr lang="ko-KR" altLang="en-US" sz="2000" b="1" dirty="0"/>
          </a:p>
        </p:txBody>
      </p:sp>
      <p:sp>
        <p:nvSpPr>
          <p:cNvPr id="191" name="직사각형 190"/>
          <p:cNvSpPr/>
          <p:nvPr/>
        </p:nvSpPr>
        <p:spPr>
          <a:xfrm>
            <a:off x="526143" y="923916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362" y="1138819"/>
            <a:ext cx="10677525" cy="235267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5C8D7EE-0888-447D-9AFC-F047E604C2E8}"/>
              </a:ext>
            </a:extLst>
          </p:cNvPr>
          <p:cNvSpPr/>
          <p:nvPr/>
        </p:nvSpPr>
        <p:spPr>
          <a:xfrm>
            <a:off x="1440797" y="1267720"/>
            <a:ext cx="4710621" cy="318011"/>
          </a:xfrm>
          <a:prstGeom prst="rect">
            <a:avLst/>
          </a:prstGeom>
          <a:noFill/>
          <a:ln w="38100">
            <a:solidFill>
              <a:srgbClr val="BB2FB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075941" y="1284015"/>
            <a:ext cx="295407" cy="295407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1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5C8D7EE-0888-447D-9AFC-F047E604C2E8}"/>
              </a:ext>
            </a:extLst>
          </p:cNvPr>
          <p:cNvSpPr/>
          <p:nvPr/>
        </p:nvSpPr>
        <p:spPr>
          <a:xfrm>
            <a:off x="7694985" y="1284561"/>
            <a:ext cx="3694506" cy="318011"/>
          </a:xfrm>
          <a:prstGeom prst="rect">
            <a:avLst/>
          </a:prstGeom>
          <a:noFill/>
          <a:ln w="38100">
            <a:solidFill>
              <a:srgbClr val="BB2FB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7319182" y="1284015"/>
            <a:ext cx="295407" cy="295407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7030A0"/>
                </a:solidFill>
              </a:rPr>
              <a:t>2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5C8D7EE-0888-447D-9AFC-F047E604C2E8}"/>
              </a:ext>
            </a:extLst>
          </p:cNvPr>
          <p:cNvSpPr/>
          <p:nvPr/>
        </p:nvSpPr>
        <p:spPr>
          <a:xfrm>
            <a:off x="1371348" y="3079861"/>
            <a:ext cx="2980703" cy="294861"/>
          </a:xfrm>
          <a:prstGeom prst="rect">
            <a:avLst/>
          </a:prstGeom>
          <a:noFill/>
          <a:ln w="38100">
            <a:solidFill>
              <a:srgbClr val="BB2FB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995545" y="3067740"/>
            <a:ext cx="295407" cy="295407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4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49674" y="3834032"/>
            <a:ext cx="6622544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/>
              <a:t>1. </a:t>
            </a:r>
            <a:r>
              <a:rPr lang="ko-KR" altLang="en-US" sz="1400" b="1" dirty="0" err="1" smtClean="0"/>
              <a:t>과정명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– </a:t>
            </a:r>
            <a:r>
              <a:rPr lang="ko-KR" altLang="en-US" sz="1400" dirty="0" smtClean="0"/>
              <a:t>전체 </a:t>
            </a:r>
            <a:r>
              <a:rPr lang="ko-KR" altLang="en-US" sz="1400" dirty="0" err="1" smtClean="0"/>
              <a:t>과정명이</a:t>
            </a:r>
            <a:r>
              <a:rPr lang="ko-KR" altLang="en-US" sz="1400" dirty="0" smtClean="0"/>
              <a:t> 목록으로 출력</a:t>
            </a:r>
            <a:endParaRPr lang="en-US" altLang="ko-KR" sz="1100" dirty="0"/>
          </a:p>
        </p:txBody>
      </p:sp>
      <p:sp>
        <p:nvSpPr>
          <p:cNvPr id="19" name="직사각형 18"/>
          <p:cNvSpPr/>
          <p:nvPr/>
        </p:nvSpPr>
        <p:spPr>
          <a:xfrm>
            <a:off x="849673" y="4500311"/>
            <a:ext cx="6788803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/>
              <a:t>2. </a:t>
            </a:r>
            <a:r>
              <a:rPr lang="ko-KR" altLang="en-US" sz="1400" b="1" dirty="0" smtClean="0"/>
              <a:t>교육 진행 상황 </a:t>
            </a:r>
            <a:r>
              <a:rPr lang="en-US" altLang="ko-KR" sz="1400" b="1" dirty="0" smtClean="0"/>
              <a:t>- </a:t>
            </a:r>
            <a:r>
              <a:rPr lang="ko-KR" altLang="en-US" sz="1400" dirty="0" smtClean="0"/>
              <a:t>체크한 </a:t>
            </a:r>
            <a:r>
              <a:rPr lang="ko-KR" altLang="en-US" sz="1400" dirty="0"/>
              <a:t>교육진행상황의 교육생이 모두 </a:t>
            </a:r>
            <a:r>
              <a:rPr lang="ko-KR" altLang="en-US" sz="1400" dirty="0" smtClean="0"/>
              <a:t>검색</a:t>
            </a:r>
            <a:endParaRPr lang="en-US" altLang="ko-KR" sz="1100" dirty="0"/>
          </a:p>
        </p:txBody>
      </p:sp>
      <p:sp>
        <p:nvSpPr>
          <p:cNvPr id="21" name="직사각형 20"/>
          <p:cNvSpPr/>
          <p:nvPr/>
        </p:nvSpPr>
        <p:spPr>
          <a:xfrm>
            <a:off x="849674" y="5113050"/>
            <a:ext cx="878385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/>
              <a:t>3. </a:t>
            </a:r>
            <a:r>
              <a:rPr lang="ko-KR" altLang="en-US" sz="1400" b="1" dirty="0" smtClean="0"/>
              <a:t>나이 </a:t>
            </a:r>
            <a:r>
              <a:rPr lang="en-US" altLang="ko-KR" sz="1400" b="1" dirty="0" smtClean="0"/>
              <a:t>–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400" b="1" dirty="0" err="1" smtClean="0">
                <a:solidFill>
                  <a:srgbClr val="FF0000"/>
                </a:solidFill>
              </a:rPr>
              <a:t>경고창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)</a:t>
            </a:r>
            <a:r>
              <a:rPr lang="en-US" altLang="ko-KR" sz="1400" b="1" dirty="0" smtClean="0"/>
              <a:t> </a:t>
            </a:r>
            <a:r>
              <a:rPr lang="ko-KR" altLang="en-US" sz="1400" dirty="0" err="1" smtClean="0"/>
              <a:t>최소나이가</a:t>
            </a:r>
            <a:r>
              <a:rPr lang="ko-KR" altLang="en-US" sz="1400" dirty="0" smtClean="0"/>
              <a:t> 최대나이보다 크면 </a:t>
            </a:r>
            <a:r>
              <a:rPr lang="ko-KR" altLang="en-US" sz="1400" dirty="0" err="1" smtClean="0"/>
              <a:t>경고창이</a:t>
            </a:r>
            <a:r>
              <a:rPr lang="ko-KR" altLang="en-US" sz="1400" dirty="0" smtClean="0"/>
              <a:t> 뜨고 선택한 값이 </a:t>
            </a:r>
            <a:r>
              <a:rPr lang="ko-KR" altLang="en-US" sz="1400" dirty="0" err="1" smtClean="0"/>
              <a:t>비워짐</a:t>
            </a:r>
            <a:endParaRPr lang="en-US" altLang="ko-KR" sz="1400" dirty="0" smtClean="0"/>
          </a:p>
        </p:txBody>
      </p:sp>
      <p:sp>
        <p:nvSpPr>
          <p:cNvPr id="23" name="직사각형 22"/>
          <p:cNvSpPr/>
          <p:nvPr/>
        </p:nvSpPr>
        <p:spPr>
          <a:xfrm>
            <a:off x="849673" y="5763043"/>
            <a:ext cx="1021549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/>
              <a:t>4. </a:t>
            </a:r>
            <a:r>
              <a:rPr lang="ko-KR" altLang="en-US" sz="1400" b="1" dirty="0" smtClean="0"/>
              <a:t>평균 점수 </a:t>
            </a:r>
            <a:r>
              <a:rPr lang="en-US" altLang="ko-KR" sz="1400" b="1" dirty="0" smtClean="0"/>
              <a:t>–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400" b="1" dirty="0" err="1" smtClean="0">
                <a:solidFill>
                  <a:srgbClr val="FF0000"/>
                </a:solidFill>
              </a:rPr>
              <a:t>경고창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)</a:t>
            </a:r>
            <a:r>
              <a:rPr lang="en-US" altLang="ko-KR" sz="1400" b="1" dirty="0" smtClean="0"/>
              <a:t> </a:t>
            </a:r>
            <a:r>
              <a:rPr lang="ko-KR" altLang="en-US" sz="1400" dirty="0" smtClean="0"/>
              <a:t>최소 평균점수가 </a:t>
            </a:r>
            <a:r>
              <a:rPr lang="ko-KR" altLang="en-US" sz="1400" dirty="0"/>
              <a:t>최대 평균점수보다 </a:t>
            </a:r>
            <a:r>
              <a:rPr lang="ko-KR" altLang="en-US" sz="1400" dirty="0" smtClean="0"/>
              <a:t>크면 </a:t>
            </a:r>
            <a:r>
              <a:rPr lang="ko-KR" altLang="en-US" sz="1400" dirty="0" err="1" smtClean="0"/>
              <a:t>경고창이</a:t>
            </a:r>
            <a:r>
              <a:rPr lang="ko-KR" altLang="en-US" sz="1400" dirty="0" smtClean="0"/>
              <a:t> 뜨고 선택한 값이 </a:t>
            </a:r>
            <a:r>
              <a:rPr lang="ko-KR" altLang="en-US" sz="1400" dirty="0" err="1" smtClean="0"/>
              <a:t>비워짐</a:t>
            </a:r>
            <a:r>
              <a:rPr lang="ko-KR" altLang="en-US" sz="1400" dirty="0" smtClean="0"/>
              <a:t> </a:t>
            </a:r>
            <a:endParaRPr lang="en-US" altLang="ko-KR" sz="11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5C8D7EE-0888-447D-9AFC-F047E604C2E8}"/>
              </a:ext>
            </a:extLst>
          </p:cNvPr>
          <p:cNvSpPr/>
          <p:nvPr/>
        </p:nvSpPr>
        <p:spPr>
          <a:xfrm>
            <a:off x="7924548" y="2434432"/>
            <a:ext cx="2980703" cy="336478"/>
          </a:xfrm>
          <a:prstGeom prst="rect">
            <a:avLst/>
          </a:prstGeom>
          <a:noFill/>
          <a:ln w="38100">
            <a:solidFill>
              <a:srgbClr val="BB2FB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7548745" y="2468490"/>
            <a:ext cx="295407" cy="295407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7030A0"/>
                </a:solidFill>
              </a:rPr>
              <a:t>3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19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718" y="1122788"/>
            <a:ext cx="10668000" cy="1752600"/>
          </a:xfrm>
          <a:prstGeom prst="rect">
            <a:avLst/>
          </a:prstGeom>
        </p:spPr>
      </p:pic>
      <p:sp>
        <p:nvSpPr>
          <p:cNvPr id="187" name="TextBox 186">
            <a:extLst>
              <a:ext uri="{FF2B5EF4-FFF2-40B4-BE49-F238E27FC236}">
                <a16:creationId xmlns:a16="http://schemas.microsoft.com/office/drawing/2014/main" id="{487AB072-08BB-4A21-858D-C56825C9A07B}"/>
              </a:ext>
            </a:extLst>
          </p:cNvPr>
          <p:cNvSpPr txBox="1"/>
          <p:nvPr/>
        </p:nvSpPr>
        <p:spPr>
          <a:xfrm>
            <a:off x="10296524" y="88781"/>
            <a:ext cx="1827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교육생 검색</a:t>
            </a:r>
            <a:endParaRPr lang="en-US" altLang="ko-KR" sz="24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26143" y="923916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5C8D7EE-0888-447D-9AFC-F047E604C2E8}"/>
              </a:ext>
            </a:extLst>
          </p:cNvPr>
          <p:cNvSpPr/>
          <p:nvPr/>
        </p:nvSpPr>
        <p:spPr>
          <a:xfrm>
            <a:off x="1085075" y="1211231"/>
            <a:ext cx="5324961" cy="1134805"/>
          </a:xfrm>
          <a:prstGeom prst="rect">
            <a:avLst/>
          </a:prstGeom>
          <a:noFill/>
          <a:ln w="38100">
            <a:solidFill>
              <a:srgbClr val="BB2FB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5C8D7EE-0888-447D-9AFC-F047E604C2E8}"/>
              </a:ext>
            </a:extLst>
          </p:cNvPr>
          <p:cNvSpPr/>
          <p:nvPr/>
        </p:nvSpPr>
        <p:spPr>
          <a:xfrm>
            <a:off x="1085075" y="2462204"/>
            <a:ext cx="3782489" cy="301552"/>
          </a:xfrm>
          <a:prstGeom prst="rect">
            <a:avLst/>
          </a:prstGeom>
          <a:noFill/>
          <a:ln w="38100">
            <a:solidFill>
              <a:srgbClr val="BB2FB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690495" y="2486821"/>
            <a:ext cx="295407" cy="295407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2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690495" y="1097478"/>
            <a:ext cx="295407" cy="295407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1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808718" y="5321871"/>
            <a:ext cx="10751203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/>
              <a:t>2. </a:t>
            </a:r>
            <a:r>
              <a:rPr lang="ko-KR" altLang="en-US" sz="1400" b="1" dirty="0" smtClean="0"/>
              <a:t>졸업 후 지난 개월 수 </a:t>
            </a:r>
            <a:r>
              <a:rPr lang="en-US" altLang="ko-KR" sz="1400" b="1" dirty="0" smtClean="0"/>
              <a:t>–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400" b="1" dirty="0" err="1" smtClean="0">
                <a:solidFill>
                  <a:srgbClr val="FF0000"/>
                </a:solidFill>
              </a:rPr>
              <a:t>경고창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)</a:t>
            </a:r>
            <a:r>
              <a:rPr lang="en-US" altLang="ko-KR" sz="1400" b="1" dirty="0" smtClean="0"/>
              <a:t> </a:t>
            </a:r>
            <a:r>
              <a:rPr lang="ko-KR" altLang="en-US" sz="1400" dirty="0" smtClean="0"/>
              <a:t>최소개월수가 최대개월수보다 크면 </a:t>
            </a:r>
            <a:r>
              <a:rPr lang="ko-KR" altLang="en-US" sz="1400" dirty="0" err="1" smtClean="0"/>
              <a:t>경고창이</a:t>
            </a:r>
            <a:r>
              <a:rPr lang="ko-KR" altLang="en-US" sz="1400" dirty="0" smtClean="0"/>
              <a:t> 뜨고 선택한 값이 </a:t>
            </a:r>
            <a:r>
              <a:rPr lang="ko-KR" altLang="en-US" sz="1400" dirty="0" err="1" smtClean="0"/>
              <a:t>비워짐</a:t>
            </a:r>
            <a:endParaRPr lang="en-US" altLang="ko-KR" sz="1400" dirty="0" smtClean="0"/>
          </a:p>
        </p:txBody>
      </p:sp>
      <p:sp>
        <p:nvSpPr>
          <p:cNvPr id="84" name="직사각형 83"/>
          <p:cNvSpPr/>
          <p:nvPr/>
        </p:nvSpPr>
        <p:spPr>
          <a:xfrm>
            <a:off x="808718" y="3334883"/>
            <a:ext cx="1075120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/>
              <a:t>1. </a:t>
            </a:r>
            <a:r>
              <a:rPr lang="ko-KR" altLang="en-US" sz="1400" b="1" dirty="0" smtClean="0"/>
              <a:t>교육 시작</a:t>
            </a:r>
            <a:r>
              <a:rPr lang="en-US" altLang="ko-KR" sz="1400" b="1" dirty="0" smtClean="0"/>
              <a:t>/</a:t>
            </a:r>
            <a:r>
              <a:rPr lang="ko-KR" altLang="en-US" sz="1400" b="1" dirty="0" smtClean="0"/>
              <a:t>종료일 </a:t>
            </a:r>
            <a:r>
              <a:rPr lang="en-US" altLang="ko-KR" sz="1400" b="1" dirty="0" smtClean="0"/>
              <a:t>– </a:t>
            </a:r>
            <a:r>
              <a:rPr lang="ko-KR" altLang="en-US" sz="1400" dirty="0" err="1" smtClean="0"/>
              <a:t>시작년도를</a:t>
            </a:r>
            <a:r>
              <a:rPr lang="ko-KR" altLang="en-US" sz="1400" dirty="0" smtClean="0"/>
              <a:t> 선택하면 자동으로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월이 선택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종료년도를</a:t>
            </a:r>
            <a:r>
              <a:rPr lang="ko-KR" altLang="en-US" sz="1400" dirty="0" smtClean="0"/>
              <a:t> 선택하면 자동으로 </a:t>
            </a:r>
            <a:r>
              <a:rPr lang="en-US" altLang="ko-KR" sz="1400" dirty="0" smtClean="0"/>
              <a:t>12</a:t>
            </a:r>
            <a:r>
              <a:rPr lang="ko-KR" altLang="en-US" sz="1400" dirty="0" smtClean="0"/>
              <a:t>월이 선택</a:t>
            </a:r>
            <a:endParaRPr lang="en-US" altLang="ko-KR" sz="14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2353664" y="3777623"/>
            <a:ext cx="7936253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en-US" altLang="ko-KR" sz="1400" b="1" dirty="0" smtClean="0"/>
              <a:t>  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400" b="1" dirty="0" err="1">
                <a:solidFill>
                  <a:srgbClr val="FF0000"/>
                </a:solidFill>
              </a:rPr>
              <a:t>경고창</a:t>
            </a:r>
            <a:r>
              <a:rPr lang="en-US" altLang="ko-KR" sz="1400" b="1" dirty="0">
                <a:solidFill>
                  <a:srgbClr val="FF0000"/>
                </a:solidFill>
              </a:rPr>
              <a:t>)</a:t>
            </a:r>
            <a:r>
              <a:rPr lang="en-US" altLang="ko-KR" sz="1400" b="1" dirty="0"/>
              <a:t> </a:t>
            </a:r>
            <a:r>
              <a:rPr lang="ko-KR" altLang="en-US" sz="1400" dirty="0" err="1" smtClean="0"/>
              <a:t>시작년도가</a:t>
            </a:r>
            <a:r>
              <a:rPr lang="ko-KR" altLang="en-US" sz="1400" dirty="0" smtClean="0"/>
              <a:t> 종료년도보다 </a:t>
            </a:r>
            <a:r>
              <a:rPr lang="ko-KR" altLang="en-US" sz="1400" dirty="0"/>
              <a:t>크면 </a:t>
            </a:r>
            <a:r>
              <a:rPr lang="ko-KR" altLang="en-US" sz="1400" dirty="0" err="1"/>
              <a:t>경고창이</a:t>
            </a:r>
            <a:r>
              <a:rPr lang="ko-KR" altLang="en-US" sz="1400" dirty="0"/>
              <a:t> 뜨고 </a:t>
            </a:r>
            <a:r>
              <a:rPr lang="ko-KR" altLang="en-US" sz="1400" dirty="0" smtClean="0"/>
              <a:t>모든 값이 </a:t>
            </a:r>
            <a:r>
              <a:rPr lang="ko-KR" altLang="en-US" sz="1400" dirty="0" err="1"/>
              <a:t>비워짐</a:t>
            </a:r>
            <a:endParaRPr lang="en-US" altLang="ko-KR" sz="1400" dirty="0"/>
          </a:p>
        </p:txBody>
      </p:sp>
      <p:sp>
        <p:nvSpPr>
          <p:cNvPr id="89" name="직사각형 88"/>
          <p:cNvSpPr/>
          <p:nvPr/>
        </p:nvSpPr>
        <p:spPr>
          <a:xfrm>
            <a:off x="2353665" y="4271354"/>
            <a:ext cx="727986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/>
              <a:t>    </a:t>
            </a:r>
            <a:r>
              <a:rPr lang="en-US" altLang="ko-KR" sz="1400" b="1" dirty="0">
                <a:solidFill>
                  <a:srgbClr val="FF0000"/>
                </a:solidFill>
              </a:rPr>
              <a:t>(</a:t>
            </a:r>
            <a:r>
              <a:rPr lang="ko-KR" altLang="en-US" sz="1400" b="1" dirty="0" err="1">
                <a:solidFill>
                  <a:srgbClr val="FF0000"/>
                </a:solidFill>
              </a:rPr>
              <a:t>경고창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)</a:t>
            </a:r>
            <a:r>
              <a:rPr lang="en-US" altLang="ko-KR" sz="1400" b="1" dirty="0" smtClean="0"/>
              <a:t> </a:t>
            </a:r>
            <a:r>
              <a:rPr lang="ko-KR" altLang="en-US" sz="1400" dirty="0" smtClean="0"/>
              <a:t>년도보다 </a:t>
            </a:r>
            <a:r>
              <a:rPr lang="ko-KR" altLang="en-US" sz="1400" dirty="0" err="1" smtClean="0"/>
              <a:t>월를</a:t>
            </a:r>
            <a:r>
              <a:rPr lang="ko-KR" altLang="en-US" sz="1400" dirty="0" smtClean="0"/>
              <a:t> 먼저 선택하면 </a:t>
            </a:r>
            <a:r>
              <a:rPr lang="ko-KR" altLang="en-US" sz="1400" dirty="0" err="1"/>
              <a:t>경고창이</a:t>
            </a:r>
            <a:r>
              <a:rPr lang="ko-KR" altLang="en-US" sz="1400" dirty="0"/>
              <a:t> 뜨고 모든 값이 </a:t>
            </a:r>
            <a:r>
              <a:rPr lang="ko-KR" altLang="en-US" sz="1400" dirty="0" err="1" smtClean="0"/>
              <a:t>비워짐</a:t>
            </a:r>
            <a:r>
              <a:rPr lang="ko-KR" altLang="en-US" sz="1400" dirty="0" smtClean="0"/>
              <a:t>  </a:t>
            </a:r>
            <a:endParaRPr lang="en-US" altLang="ko-KR" sz="1400" dirty="0"/>
          </a:p>
        </p:txBody>
      </p:sp>
      <p:sp>
        <p:nvSpPr>
          <p:cNvPr id="90" name="직사각형 89"/>
          <p:cNvSpPr/>
          <p:nvPr/>
        </p:nvSpPr>
        <p:spPr>
          <a:xfrm>
            <a:off x="2353665" y="4716894"/>
            <a:ext cx="8378989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en-US" altLang="ko-KR" sz="1400" b="1" dirty="0" smtClean="0"/>
              <a:t>  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400" b="1" dirty="0" err="1">
                <a:solidFill>
                  <a:srgbClr val="FF0000"/>
                </a:solidFill>
              </a:rPr>
              <a:t>경고창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)</a:t>
            </a:r>
            <a:r>
              <a:rPr lang="en-US" altLang="ko-KR" sz="1400" b="1" dirty="0" smtClean="0"/>
              <a:t> </a:t>
            </a:r>
            <a:r>
              <a:rPr lang="ko-KR" altLang="en-US" sz="1400" dirty="0" smtClean="0"/>
              <a:t>년도가 같고 시작 월이 종료 월보다 크면 </a:t>
            </a:r>
            <a:r>
              <a:rPr lang="ko-KR" altLang="en-US" sz="1400" dirty="0" err="1" smtClean="0"/>
              <a:t>경고창이</a:t>
            </a:r>
            <a:r>
              <a:rPr lang="ko-KR" altLang="en-US" sz="1400" dirty="0" smtClean="0"/>
              <a:t> 뜨고 </a:t>
            </a:r>
            <a:r>
              <a:rPr lang="ko-KR" altLang="en-US" sz="1400" dirty="0"/>
              <a:t>모든 값이 </a:t>
            </a:r>
            <a:r>
              <a:rPr lang="ko-KR" altLang="en-US" sz="1400" dirty="0" err="1" smtClean="0"/>
              <a:t>비워짐</a:t>
            </a:r>
            <a:r>
              <a:rPr lang="ko-KR" altLang="en-US" sz="1400" dirty="0" smtClean="0"/>
              <a:t>  </a:t>
            </a:r>
            <a:endParaRPr lang="en-US" altLang="ko-KR" sz="1400" dirty="0"/>
          </a:p>
        </p:txBody>
      </p:sp>
      <p:sp>
        <p:nvSpPr>
          <p:cNvPr id="104" name="직사각형 103"/>
          <p:cNvSpPr/>
          <p:nvPr/>
        </p:nvSpPr>
        <p:spPr>
          <a:xfrm>
            <a:off x="820338" y="3666377"/>
            <a:ext cx="10751203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/>
              <a:t>   최종 학력 졸업일</a:t>
            </a:r>
            <a:endParaRPr lang="en-US" altLang="ko-KR" sz="1400" dirty="0" smtClean="0"/>
          </a:p>
        </p:txBody>
      </p:sp>
      <p:sp>
        <p:nvSpPr>
          <p:cNvPr id="19" name="모서리가 둥근 직사각형 6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199" y="169249"/>
            <a:ext cx="3179619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/>
              <a:t>7.2 </a:t>
            </a:r>
            <a:r>
              <a:rPr lang="ko-KR" altLang="en-US" sz="2000" b="1" dirty="0"/>
              <a:t>교육생 </a:t>
            </a:r>
            <a:r>
              <a:rPr lang="ko-KR" altLang="en-US" sz="2000" b="1" dirty="0" smtClean="0"/>
              <a:t>검색 </a:t>
            </a:r>
            <a:r>
              <a:rPr lang="en-US" altLang="ko-KR" sz="2000" b="1" dirty="0"/>
              <a:t>(</a:t>
            </a:r>
            <a:r>
              <a:rPr lang="en-US" altLang="ko-KR" sz="2000" b="1" dirty="0" smtClean="0"/>
              <a:t>UI 2/4)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4855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526143" y="3147786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606953" y="2322810"/>
            <a:ext cx="6096000" cy="65537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000" i="1" dirty="0" smtClean="0"/>
              <a:t> </a:t>
            </a:r>
            <a:r>
              <a:rPr lang="en-US" altLang="ko-KR" sz="2800" b="1" i="1" dirty="0" smtClean="0"/>
              <a:t>1. </a:t>
            </a:r>
            <a:r>
              <a:rPr lang="ko-KR" altLang="en-US" sz="2800" b="1" i="1" dirty="0" smtClean="0"/>
              <a:t>팀원 소개 </a:t>
            </a:r>
            <a:endParaRPr lang="en-US" altLang="ko-KR" sz="2800" b="1" i="1" dirty="0"/>
          </a:p>
        </p:txBody>
      </p:sp>
      <p:sp>
        <p:nvSpPr>
          <p:cNvPr id="4" name="직사각형 3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</p:spTree>
    <p:extLst>
      <p:ext uri="{BB962C8B-B14F-4D97-AF65-F5344CB8AC3E}">
        <p14:creationId xmlns:p14="http://schemas.microsoft.com/office/powerpoint/2010/main" val="8289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68" y="1285764"/>
            <a:ext cx="10687050" cy="876300"/>
          </a:xfrm>
          <a:prstGeom prst="rect">
            <a:avLst/>
          </a:prstGeom>
        </p:spPr>
      </p:pic>
      <p:sp>
        <p:nvSpPr>
          <p:cNvPr id="187" name="TextBox 186">
            <a:extLst>
              <a:ext uri="{FF2B5EF4-FFF2-40B4-BE49-F238E27FC236}">
                <a16:creationId xmlns:a16="http://schemas.microsoft.com/office/drawing/2014/main" id="{487AB072-08BB-4A21-858D-C56825C9A07B}"/>
              </a:ext>
            </a:extLst>
          </p:cNvPr>
          <p:cNvSpPr txBox="1"/>
          <p:nvPr/>
        </p:nvSpPr>
        <p:spPr>
          <a:xfrm>
            <a:off x="10296524" y="88781"/>
            <a:ext cx="1827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교육생 검색</a:t>
            </a:r>
            <a:endParaRPr lang="en-US" altLang="ko-KR" sz="24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26143" y="923916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sp>
        <p:nvSpPr>
          <p:cNvPr id="71" name="타원 70"/>
          <p:cNvSpPr/>
          <p:nvPr/>
        </p:nvSpPr>
        <p:spPr>
          <a:xfrm>
            <a:off x="723034" y="1410665"/>
            <a:ext cx="295407" cy="295407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7030A0"/>
                </a:solidFill>
              </a:rPr>
              <a:t>1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5C8D7EE-0888-447D-9AFC-F047E604C2E8}"/>
              </a:ext>
            </a:extLst>
          </p:cNvPr>
          <p:cNvSpPr/>
          <p:nvPr/>
        </p:nvSpPr>
        <p:spPr>
          <a:xfrm>
            <a:off x="1103756" y="1410665"/>
            <a:ext cx="7384671" cy="301552"/>
          </a:xfrm>
          <a:prstGeom prst="rect">
            <a:avLst/>
          </a:prstGeom>
          <a:noFill/>
          <a:ln w="38100">
            <a:solidFill>
              <a:srgbClr val="BB2FB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852055" y="2565952"/>
            <a:ext cx="107512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/>
              <a:t>1. </a:t>
            </a:r>
            <a:r>
              <a:rPr lang="ko-KR" altLang="en-US" sz="1600" b="1" dirty="0" smtClean="0"/>
              <a:t>키워드 </a:t>
            </a:r>
            <a:r>
              <a:rPr lang="en-US" altLang="ko-KR" sz="1600" b="1" dirty="0" smtClean="0"/>
              <a:t>– ‘</a:t>
            </a:r>
            <a:r>
              <a:rPr lang="en-US" altLang="ko-KR" sz="1600" dirty="0" smtClean="0"/>
              <a:t>or’</a:t>
            </a:r>
            <a:r>
              <a:rPr lang="ko-KR" altLang="en-US" sz="1600" dirty="0" smtClean="0"/>
              <a:t>조건과 </a:t>
            </a:r>
            <a:r>
              <a:rPr lang="en-US" altLang="ko-KR" sz="1600" dirty="0" smtClean="0"/>
              <a:t>‘and’</a:t>
            </a:r>
            <a:r>
              <a:rPr lang="ko-KR" altLang="en-US" sz="1600" dirty="0" smtClean="0"/>
              <a:t>조건이 있음 </a:t>
            </a:r>
            <a:endParaRPr lang="en-US" altLang="ko-KR" sz="1600" dirty="0" smtClean="0"/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  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키워드 대상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이름</a:t>
            </a:r>
            <a:r>
              <a:rPr lang="en-US" altLang="ko-KR" sz="1400" dirty="0"/>
              <a:t>, </a:t>
            </a:r>
            <a:r>
              <a:rPr lang="ko-KR" altLang="en-US" sz="1400" dirty="0" err="1" smtClean="0"/>
              <a:t>과정명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출생년도</a:t>
            </a:r>
            <a:r>
              <a:rPr lang="en-US" altLang="ko-KR" sz="1400" dirty="0"/>
              <a:t>, </a:t>
            </a:r>
            <a:r>
              <a:rPr lang="ko-KR" altLang="en-US" sz="1400" dirty="0"/>
              <a:t>전화번호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이메일</a:t>
            </a:r>
            <a:r>
              <a:rPr lang="en-US" altLang="ko-KR" sz="1400" dirty="0"/>
              <a:t>, </a:t>
            </a:r>
            <a:r>
              <a:rPr lang="ko-KR" altLang="en-US" sz="1400" dirty="0"/>
              <a:t>주민번호</a:t>
            </a:r>
            <a:r>
              <a:rPr lang="en-US" altLang="ko-KR" sz="1400" dirty="0"/>
              <a:t>, </a:t>
            </a:r>
            <a:r>
              <a:rPr lang="ko-KR" altLang="en-US" sz="1400" dirty="0" smtClean="0"/>
              <a:t>교육 시작일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교육종료일</a:t>
            </a:r>
            <a:r>
              <a:rPr lang="en-US" altLang="ko-KR" sz="1400" dirty="0"/>
              <a:t>, </a:t>
            </a:r>
            <a:r>
              <a:rPr lang="ko-KR" altLang="en-US" sz="1400" dirty="0"/>
              <a:t>최종학력</a:t>
            </a:r>
            <a:r>
              <a:rPr lang="en-US" altLang="ko-KR" sz="1400" dirty="0"/>
              <a:t>, </a:t>
            </a:r>
            <a:r>
              <a:rPr lang="ko-KR" altLang="en-US" sz="1400" dirty="0" smtClean="0"/>
              <a:t>종교</a:t>
            </a:r>
            <a:r>
              <a:rPr lang="en-US" altLang="ko-KR" sz="1400" dirty="0" smtClean="0"/>
              <a:t>)</a:t>
            </a:r>
            <a:endParaRPr lang="en-US" altLang="ko-KR" sz="1600" dirty="0" smtClean="0"/>
          </a:p>
        </p:txBody>
      </p:sp>
      <p:sp>
        <p:nvSpPr>
          <p:cNvPr id="86" name="직사각형 85"/>
          <p:cNvSpPr/>
          <p:nvPr/>
        </p:nvSpPr>
        <p:spPr>
          <a:xfrm>
            <a:off x="852055" y="4215896"/>
            <a:ext cx="812377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/>
              <a:t>2. [</a:t>
            </a:r>
            <a:r>
              <a:rPr lang="ko-KR" altLang="en-US" sz="1400" b="1" dirty="0" smtClean="0"/>
              <a:t>교육생 정보 등록</a:t>
            </a:r>
            <a:r>
              <a:rPr lang="en-US" altLang="ko-KR" sz="1400" b="1" dirty="0" smtClean="0"/>
              <a:t>]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– </a:t>
            </a:r>
            <a:r>
              <a:rPr lang="en-US" altLang="ko-KR" sz="1400" dirty="0" smtClean="0"/>
              <a:t>[</a:t>
            </a:r>
            <a:r>
              <a:rPr lang="ko-KR" altLang="en-US" sz="1400" dirty="0" smtClean="0"/>
              <a:t>교육생 정보 등록</a:t>
            </a:r>
            <a:r>
              <a:rPr lang="en-US" altLang="ko-KR" sz="1400" dirty="0" smtClean="0"/>
              <a:t>]</a:t>
            </a:r>
            <a:r>
              <a:rPr lang="ko-KR" altLang="en-US" sz="1400" dirty="0" smtClean="0"/>
              <a:t>을 클릭하면 비동기방식으로 교육생 등록화면으로 이동</a:t>
            </a:r>
            <a:endParaRPr lang="en-US" altLang="ko-KR" sz="1400" dirty="0" smtClean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5C8D7EE-0888-447D-9AFC-F047E604C2E8}"/>
              </a:ext>
            </a:extLst>
          </p:cNvPr>
          <p:cNvSpPr/>
          <p:nvPr/>
        </p:nvSpPr>
        <p:spPr>
          <a:xfrm>
            <a:off x="7179019" y="1849734"/>
            <a:ext cx="1226282" cy="301552"/>
          </a:xfrm>
          <a:prstGeom prst="rect">
            <a:avLst/>
          </a:prstGeom>
          <a:noFill/>
          <a:ln w="38100">
            <a:solidFill>
              <a:srgbClr val="BB2FB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/>
          <p:cNvSpPr/>
          <p:nvPr/>
        </p:nvSpPr>
        <p:spPr>
          <a:xfrm>
            <a:off x="6890443" y="1852807"/>
            <a:ext cx="295407" cy="295407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7030A0"/>
                </a:solidFill>
              </a:rPr>
              <a:t>2</a:t>
            </a:r>
            <a:endParaRPr lang="ko-KR" altLang="en-US" sz="1600" dirty="0">
              <a:solidFill>
                <a:srgbClr val="7030A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035267" y="3235412"/>
            <a:ext cx="52589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키워드</a:t>
            </a:r>
            <a:r>
              <a:rPr lang="en-US" altLang="ko-KR" sz="1400" dirty="0"/>
              <a:t>1</a:t>
            </a:r>
            <a:r>
              <a:rPr lang="ko-KR" altLang="en-US" sz="1400" dirty="0"/>
              <a:t>만 입력하거나 키워드</a:t>
            </a:r>
            <a:r>
              <a:rPr lang="en-US" altLang="ko-KR" sz="1400" dirty="0"/>
              <a:t>2</a:t>
            </a:r>
            <a:r>
              <a:rPr lang="ko-KR" altLang="en-US" sz="1400" dirty="0"/>
              <a:t>만 입력할 시 </a:t>
            </a:r>
            <a:r>
              <a:rPr lang="en-US" altLang="ko-KR" sz="1400" dirty="0"/>
              <a:t>‘or’ </a:t>
            </a:r>
            <a:r>
              <a:rPr lang="ko-KR" altLang="en-US" sz="1400" dirty="0" smtClean="0"/>
              <a:t>조건으로 검색</a:t>
            </a:r>
            <a:endParaRPr lang="ko-KR" altLang="en-US" sz="1400" dirty="0"/>
          </a:p>
        </p:txBody>
      </p:sp>
      <p:sp>
        <p:nvSpPr>
          <p:cNvPr id="29" name="직사각형 28"/>
          <p:cNvSpPr/>
          <p:nvPr/>
        </p:nvSpPr>
        <p:spPr>
          <a:xfrm>
            <a:off x="2035267" y="3605131"/>
            <a:ext cx="57048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‘and’ </a:t>
            </a:r>
            <a:r>
              <a:rPr lang="ko-KR" altLang="en-US" sz="1400" dirty="0"/>
              <a:t>를 선택할 경우 키워드</a:t>
            </a:r>
            <a:r>
              <a:rPr lang="en-US" altLang="ko-KR" sz="1400" dirty="0"/>
              <a:t>1</a:t>
            </a:r>
            <a:r>
              <a:rPr lang="ko-KR" altLang="en-US" sz="1400" dirty="0"/>
              <a:t>과 키워드</a:t>
            </a:r>
            <a:r>
              <a:rPr lang="en-US" altLang="ko-KR" sz="1400" dirty="0"/>
              <a:t>2</a:t>
            </a:r>
            <a:r>
              <a:rPr lang="ko-KR" altLang="en-US" sz="1400" dirty="0"/>
              <a:t>가 </a:t>
            </a:r>
            <a:r>
              <a:rPr lang="ko-KR" altLang="en-US" sz="1400" b="1" dirty="0"/>
              <a:t>둘다 있는 </a:t>
            </a:r>
            <a:r>
              <a:rPr lang="ko-KR" altLang="en-US" sz="1400" dirty="0"/>
              <a:t>교육생이 검색</a:t>
            </a:r>
          </a:p>
        </p:txBody>
      </p:sp>
      <p:sp>
        <p:nvSpPr>
          <p:cNvPr id="32" name="모서리가 둥근 직사각형 6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199" y="169249"/>
            <a:ext cx="3179619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/>
              <a:t>7.2 </a:t>
            </a:r>
            <a:r>
              <a:rPr lang="ko-KR" altLang="en-US" sz="2000" b="1" dirty="0"/>
              <a:t>교육생 </a:t>
            </a:r>
            <a:r>
              <a:rPr lang="ko-KR" altLang="en-US" sz="2000" b="1" dirty="0" smtClean="0"/>
              <a:t>검색 </a:t>
            </a:r>
            <a:r>
              <a:rPr lang="en-US" altLang="ko-KR" sz="2000" b="1" dirty="0"/>
              <a:t>(</a:t>
            </a:r>
            <a:r>
              <a:rPr lang="en-US" altLang="ko-KR" sz="2000" b="1" dirty="0" smtClean="0"/>
              <a:t>UI 3/4)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2014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1649C9A9-10F6-4777-8274-AD93B5BA7F6C}"/>
              </a:ext>
            </a:extLst>
          </p:cNvPr>
          <p:cNvSpPr txBox="1"/>
          <p:nvPr/>
        </p:nvSpPr>
        <p:spPr>
          <a:xfrm>
            <a:off x="10296524" y="88781"/>
            <a:ext cx="1827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교육생 검색</a:t>
            </a:r>
            <a:endParaRPr lang="en-US" altLang="ko-KR" sz="24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26143" y="923916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42" y="1098681"/>
            <a:ext cx="11238403" cy="1907278"/>
          </a:xfrm>
          <a:prstGeom prst="rect">
            <a:avLst/>
          </a:prstGeom>
        </p:spPr>
      </p:pic>
      <p:sp>
        <p:nvSpPr>
          <p:cNvPr id="72" name="직사각형 71"/>
          <p:cNvSpPr/>
          <p:nvPr/>
        </p:nvSpPr>
        <p:spPr>
          <a:xfrm>
            <a:off x="852056" y="3379587"/>
            <a:ext cx="56433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/>
              <a:t>1. [</a:t>
            </a:r>
            <a:r>
              <a:rPr lang="ko-KR" altLang="en-US" sz="1400" b="1" dirty="0" err="1" smtClean="0"/>
              <a:t>다중검색</a:t>
            </a:r>
            <a:r>
              <a:rPr lang="ko-KR" altLang="en-US" sz="1400" b="1" dirty="0" smtClean="0"/>
              <a:t> 조건</a:t>
            </a:r>
            <a:r>
              <a:rPr lang="en-US" altLang="ko-KR" sz="1400" b="1" dirty="0" smtClean="0"/>
              <a:t>]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– </a:t>
            </a:r>
            <a:r>
              <a:rPr lang="ko-KR" altLang="en-US" sz="1400" dirty="0" smtClean="0"/>
              <a:t>나이 오름차순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현재상황 내림차순</a:t>
            </a:r>
            <a:endParaRPr lang="en-US" altLang="ko-KR" sz="1400" dirty="0" smtClean="0"/>
          </a:p>
        </p:txBody>
      </p:sp>
      <p:sp>
        <p:nvSpPr>
          <p:cNvPr id="76" name="직사각형 75"/>
          <p:cNvSpPr/>
          <p:nvPr/>
        </p:nvSpPr>
        <p:spPr>
          <a:xfrm>
            <a:off x="921504" y="4471572"/>
            <a:ext cx="5836646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/>
              <a:t>2. </a:t>
            </a:r>
            <a:r>
              <a:rPr lang="ko-KR" altLang="en-US" sz="1400" b="1" dirty="0" err="1" smtClean="0"/>
              <a:t>페이징처리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– </a:t>
            </a:r>
            <a:r>
              <a:rPr lang="ko-KR" altLang="en-US" sz="1400" dirty="0" err="1" smtClean="0"/>
              <a:t>한행에</a:t>
            </a:r>
            <a:r>
              <a:rPr lang="ko-KR" altLang="en-US" sz="1400" dirty="0" smtClean="0"/>
              <a:t> 표시할 개수 이상은 </a:t>
            </a:r>
            <a:r>
              <a:rPr lang="ko-KR" altLang="en-US" sz="1400" dirty="0" err="1" smtClean="0"/>
              <a:t>페이징</a:t>
            </a:r>
            <a:r>
              <a:rPr lang="ko-KR" altLang="en-US" sz="1400" dirty="0" smtClean="0"/>
              <a:t> 처리함</a:t>
            </a:r>
            <a:endParaRPr lang="en-US" altLang="ko-KR" sz="1400" dirty="0" smtClean="0"/>
          </a:p>
        </p:txBody>
      </p:sp>
      <p:sp>
        <p:nvSpPr>
          <p:cNvPr id="77" name="직사각형 76"/>
          <p:cNvSpPr/>
          <p:nvPr/>
        </p:nvSpPr>
        <p:spPr>
          <a:xfrm>
            <a:off x="2278602" y="3727605"/>
            <a:ext cx="39581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    이름 오름차순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현재상황 내림차순</a:t>
            </a:r>
            <a:endParaRPr lang="ko-KR" altLang="en-US" sz="1400" dirty="0"/>
          </a:p>
        </p:txBody>
      </p:sp>
      <p:sp>
        <p:nvSpPr>
          <p:cNvPr id="78" name="직사각형 77"/>
          <p:cNvSpPr/>
          <p:nvPr/>
        </p:nvSpPr>
        <p:spPr>
          <a:xfrm>
            <a:off x="2278602" y="4066860"/>
            <a:ext cx="39581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    이름 내림차순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현재상황 오름차순</a:t>
            </a:r>
            <a:endParaRPr lang="ko-KR" altLang="en-US" sz="1400" dirty="0"/>
          </a:p>
        </p:txBody>
      </p:sp>
      <p:sp>
        <p:nvSpPr>
          <p:cNvPr id="82" name="직사각형 81"/>
          <p:cNvSpPr/>
          <p:nvPr/>
        </p:nvSpPr>
        <p:spPr>
          <a:xfrm>
            <a:off x="921503" y="4999395"/>
            <a:ext cx="7945403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</a:t>
            </a:r>
            <a:r>
              <a:rPr lang="en-US" altLang="ko-KR" sz="1400" b="1" dirty="0" smtClean="0"/>
              <a:t>. </a:t>
            </a:r>
            <a:r>
              <a:rPr lang="ko-KR" altLang="en-US" sz="1400" b="1" dirty="0" err="1"/>
              <a:t>행보기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– </a:t>
            </a:r>
            <a:r>
              <a:rPr lang="ko-KR" altLang="en-US" sz="1400" dirty="0"/>
              <a:t>선택된 행만큼의 행이 화면에 출력</a:t>
            </a:r>
            <a:endParaRPr lang="en-US" altLang="ko-KR" sz="1400" dirty="0"/>
          </a:p>
        </p:txBody>
      </p:sp>
      <p:sp>
        <p:nvSpPr>
          <p:cNvPr id="105" name="타원 104"/>
          <p:cNvSpPr/>
          <p:nvPr/>
        </p:nvSpPr>
        <p:spPr>
          <a:xfrm>
            <a:off x="2815583" y="1399556"/>
            <a:ext cx="295407" cy="295407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1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5764910" y="1389995"/>
            <a:ext cx="295407" cy="295407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2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7928996" y="1409170"/>
            <a:ext cx="295407" cy="295407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7030A0"/>
                </a:solidFill>
              </a:rPr>
              <a:t>3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5C8D7EE-0888-447D-9AFC-F047E604C2E8}"/>
              </a:ext>
            </a:extLst>
          </p:cNvPr>
          <p:cNvSpPr/>
          <p:nvPr/>
        </p:nvSpPr>
        <p:spPr>
          <a:xfrm>
            <a:off x="3110990" y="1408319"/>
            <a:ext cx="2459493" cy="296108"/>
          </a:xfrm>
          <a:prstGeom prst="rect">
            <a:avLst/>
          </a:prstGeom>
          <a:noFill/>
          <a:ln w="38100">
            <a:solidFill>
              <a:srgbClr val="BB2FB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85C8D7EE-0888-447D-9AFC-F047E604C2E8}"/>
              </a:ext>
            </a:extLst>
          </p:cNvPr>
          <p:cNvSpPr/>
          <p:nvPr/>
        </p:nvSpPr>
        <p:spPr>
          <a:xfrm>
            <a:off x="8276825" y="1408319"/>
            <a:ext cx="930237" cy="286644"/>
          </a:xfrm>
          <a:prstGeom prst="rect">
            <a:avLst/>
          </a:prstGeom>
          <a:noFill/>
          <a:ln w="38100">
            <a:solidFill>
              <a:srgbClr val="BB2FB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85C8D7EE-0888-447D-9AFC-F047E604C2E8}"/>
              </a:ext>
            </a:extLst>
          </p:cNvPr>
          <p:cNvSpPr/>
          <p:nvPr/>
        </p:nvSpPr>
        <p:spPr>
          <a:xfrm>
            <a:off x="610730" y="1843192"/>
            <a:ext cx="11129513" cy="484093"/>
          </a:xfrm>
          <a:prstGeom prst="rect">
            <a:avLst/>
          </a:prstGeom>
          <a:noFill/>
          <a:ln w="38100">
            <a:solidFill>
              <a:srgbClr val="BB2FB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모서리가 둥근 직사각형 6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199" y="169249"/>
            <a:ext cx="3179619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/>
              <a:t>7.2 </a:t>
            </a:r>
            <a:r>
              <a:rPr lang="ko-KR" altLang="en-US" sz="2000" b="1" dirty="0"/>
              <a:t>교육생 </a:t>
            </a:r>
            <a:r>
              <a:rPr lang="ko-KR" altLang="en-US" sz="2000" b="1" dirty="0" smtClean="0"/>
              <a:t>검색 </a:t>
            </a:r>
            <a:r>
              <a:rPr lang="en-US" altLang="ko-KR" sz="2000" b="1" dirty="0"/>
              <a:t>(</a:t>
            </a:r>
            <a:r>
              <a:rPr lang="en-US" altLang="ko-KR" sz="2000" b="1" dirty="0" smtClean="0"/>
              <a:t>UI 4/4)</a:t>
            </a:r>
            <a:endParaRPr lang="ko-KR" altLang="en-US" sz="2000" b="1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85C8D7EE-0888-447D-9AFC-F047E604C2E8}"/>
              </a:ext>
            </a:extLst>
          </p:cNvPr>
          <p:cNvSpPr/>
          <p:nvPr/>
        </p:nvSpPr>
        <p:spPr>
          <a:xfrm>
            <a:off x="6082352" y="1399556"/>
            <a:ext cx="198376" cy="296108"/>
          </a:xfrm>
          <a:prstGeom prst="rect">
            <a:avLst/>
          </a:prstGeom>
          <a:noFill/>
          <a:ln w="38100">
            <a:solidFill>
              <a:srgbClr val="BB2FB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/>
          <p:cNvSpPr/>
          <p:nvPr/>
        </p:nvSpPr>
        <p:spPr>
          <a:xfrm>
            <a:off x="921502" y="5527218"/>
            <a:ext cx="7945403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</a:t>
            </a:r>
            <a:r>
              <a:rPr lang="en-US" altLang="ko-KR" sz="1400" b="1" dirty="0" smtClean="0"/>
              <a:t>. </a:t>
            </a:r>
            <a:r>
              <a:rPr lang="ko-KR" altLang="en-US" sz="1400" b="1" dirty="0" smtClean="0"/>
              <a:t>검색결과물의 헤더 행 </a:t>
            </a:r>
            <a:r>
              <a:rPr lang="en-US" altLang="ko-KR" sz="1400" b="1" dirty="0" smtClean="0"/>
              <a:t>– </a:t>
            </a:r>
            <a:r>
              <a:rPr lang="ko-KR" altLang="en-US" sz="1400" dirty="0" smtClean="0"/>
              <a:t>칼럼에 해당되는 열이 오름차순 또는 내림차순으로 정렬 </a:t>
            </a:r>
            <a:endParaRPr lang="en-US" altLang="ko-KR" sz="1400" dirty="0" smtClean="0"/>
          </a:p>
        </p:txBody>
      </p:sp>
      <p:sp>
        <p:nvSpPr>
          <p:cNvPr id="115" name="타원 114"/>
          <p:cNvSpPr/>
          <p:nvPr/>
        </p:nvSpPr>
        <p:spPr>
          <a:xfrm>
            <a:off x="230735" y="1925138"/>
            <a:ext cx="295407" cy="295407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4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91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26143" y="923916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199" y="169249"/>
            <a:ext cx="3248609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/>
              <a:t>7.2 </a:t>
            </a:r>
            <a:r>
              <a:rPr lang="ko-KR" altLang="en-US" sz="2000" b="1" dirty="0"/>
              <a:t>교육생 등록 화면 </a:t>
            </a:r>
            <a:r>
              <a:rPr lang="en-US" altLang="ko-KR" sz="2000" b="1" dirty="0"/>
              <a:t>(UI)</a:t>
            </a:r>
            <a:endParaRPr lang="ko-KR" altLang="en-US" sz="2000" b="1" dirty="0"/>
          </a:p>
        </p:txBody>
      </p:sp>
      <p:sp>
        <p:nvSpPr>
          <p:cNvPr id="10" name="직사각형 9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43" y="1138819"/>
            <a:ext cx="5509799" cy="466090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255" y="1155505"/>
            <a:ext cx="5509800" cy="341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58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526143" y="923916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7" name="모서리가 둥근 직사각형 6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200" y="169249"/>
            <a:ext cx="3142678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/>
              <a:t>7.2 </a:t>
            </a:r>
            <a:r>
              <a:rPr lang="ko-KR" altLang="en-US" sz="2000" b="1" dirty="0"/>
              <a:t>교육생 등록 </a:t>
            </a:r>
            <a:r>
              <a:rPr lang="en-US" altLang="ko-KR" sz="2000" b="1" dirty="0"/>
              <a:t>(</a:t>
            </a:r>
            <a:r>
              <a:rPr lang="en-US" altLang="ko-KR" sz="2000" b="1" dirty="0" smtClean="0"/>
              <a:t>UI 1/4)</a:t>
            </a:r>
            <a:endParaRPr lang="ko-KR" altLang="en-US" sz="2000" b="1" dirty="0"/>
          </a:p>
        </p:txBody>
      </p:sp>
      <p:sp>
        <p:nvSpPr>
          <p:cNvPr id="79" name="직사각형 78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110" y="1138819"/>
            <a:ext cx="10000166" cy="2765160"/>
          </a:xfrm>
          <a:prstGeom prst="rect">
            <a:avLst/>
          </a:prstGeom>
        </p:spPr>
      </p:pic>
      <p:sp>
        <p:nvSpPr>
          <p:cNvPr id="76" name="타원 75"/>
          <p:cNvSpPr/>
          <p:nvPr/>
        </p:nvSpPr>
        <p:spPr>
          <a:xfrm>
            <a:off x="1099794" y="1443077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1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5287532" y="1443077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7030A0"/>
                </a:solidFill>
              </a:rPr>
              <a:t>2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1107340" y="1862123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7030A0"/>
                </a:solidFill>
              </a:rPr>
              <a:t>3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5287532" y="1845230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7030A0"/>
                </a:solidFill>
              </a:rPr>
              <a:t>4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8379731" y="1832889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5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1099794" y="2243735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6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2805353" y="2521399"/>
            <a:ext cx="226419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9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8379731" y="2256705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8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5274967" y="2243735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7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grpSp>
        <p:nvGrpSpPr>
          <p:cNvPr id="162" name="그룹 161"/>
          <p:cNvGrpSpPr/>
          <p:nvPr/>
        </p:nvGrpSpPr>
        <p:grpSpPr>
          <a:xfrm>
            <a:off x="3794381" y="2511627"/>
            <a:ext cx="238699" cy="238397"/>
            <a:chOff x="2914154" y="5401049"/>
            <a:chExt cx="318573" cy="318170"/>
          </a:xfrm>
        </p:grpSpPr>
        <p:sp>
          <p:nvSpPr>
            <p:cNvPr id="108" name="타원 107"/>
            <p:cNvSpPr/>
            <p:nvPr/>
          </p:nvSpPr>
          <p:spPr>
            <a:xfrm>
              <a:off x="2914154" y="5401049"/>
              <a:ext cx="318573" cy="31817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BF8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rgbClr val="7030A0"/>
                </a:solidFill>
              </a:endParaRPr>
            </a:p>
          </p:txBody>
        </p:sp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81992" y="5487737"/>
              <a:ext cx="182896" cy="144793"/>
            </a:xfrm>
            <a:prstGeom prst="rect">
              <a:avLst/>
            </a:prstGeom>
          </p:spPr>
        </p:pic>
      </p:grpSp>
      <p:sp>
        <p:nvSpPr>
          <p:cNvPr id="191" name="직사각형 190"/>
          <p:cNvSpPr/>
          <p:nvPr/>
        </p:nvSpPr>
        <p:spPr>
          <a:xfrm>
            <a:off x="526143" y="4050755"/>
            <a:ext cx="56433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/>
              <a:t>1. </a:t>
            </a:r>
            <a:r>
              <a:rPr lang="ko-KR" altLang="en-US" sz="1400" b="1" dirty="0" smtClean="0"/>
              <a:t>아이디</a:t>
            </a:r>
            <a:r>
              <a:rPr lang="ko-KR" altLang="en-US" sz="1400" dirty="0" smtClean="0"/>
              <a:t>는 공백없이 </a:t>
            </a:r>
            <a:r>
              <a:rPr lang="ko-KR" altLang="en-US" sz="1400" dirty="0" err="1" smtClean="0"/>
              <a:t>영소문자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또는 숫자로만 입력해야 함</a:t>
            </a:r>
            <a:endParaRPr lang="en-US" altLang="ko-KR" sz="1400" dirty="0" smtClean="0"/>
          </a:p>
        </p:txBody>
      </p:sp>
      <p:sp>
        <p:nvSpPr>
          <p:cNvPr id="192" name="직사각형 191"/>
          <p:cNvSpPr/>
          <p:nvPr/>
        </p:nvSpPr>
        <p:spPr>
          <a:xfrm>
            <a:off x="518940" y="4324558"/>
            <a:ext cx="58356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/>
              <a:t>2. </a:t>
            </a:r>
            <a:r>
              <a:rPr lang="ko-KR" altLang="en-US" sz="1400" b="1" dirty="0" smtClean="0"/>
              <a:t>암호</a:t>
            </a:r>
            <a:r>
              <a:rPr lang="ko-KR" altLang="en-US" sz="1400" dirty="0" smtClean="0"/>
              <a:t>는 한글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영대소문자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숫자 혼합 최소 </a:t>
            </a:r>
            <a:r>
              <a:rPr lang="en-US" altLang="ko-KR" sz="1400" dirty="0" smtClean="0"/>
              <a:t>7~15</a:t>
            </a:r>
            <a:r>
              <a:rPr lang="ko-KR" altLang="en-US" sz="1400" dirty="0" smtClean="0"/>
              <a:t>자까지 입력해야 함</a:t>
            </a:r>
            <a:endParaRPr lang="en-US" altLang="ko-KR" sz="1400" dirty="0" smtClean="0"/>
          </a:p>
        </p:txBody>
      </p:sp>
      <p:sp>
        <p:nvSpPr>
          <p:cNvPr id="193" name="직사각형 192"/>
          <p:cNvSpPr/>
          <p:nvPr/>
        </p:nvSpPr>
        <p:spPr>
          <a:xfrm>
            <a:off x="526142" y="4603277"/>
            <a:ext cx="76572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/>
              <a:t>3. </a:t>
            </a:r>
            <a:r>
              <a:rPr lang="ko-KR" altLang="en-US" sz="1400" b="1" dirty="0" smtClean="0"/>
              <a:t>이름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긴급연락처의 </a:t>
            </a:r>
            <a:r>
              <a:rPr lang="en-US" altLang="ko-KR" sz="1400" b="1" dirty="0" smtClean="0"/>
              <a:t>[</a:t>
            </a:r>
            <a:r>
              <a:rPr lang="ko-KR" altLang="en-US" sz="1400" b="1" dirty="0" smtClean="0"/>
              <a:t>연락 받은 사람 이름</a:t>
            </a:r>
            <a:r>
              <a:rPr lang="en-US" altLang="ko-KR" sz="1400" b="1" dirty="0" smtClean="0"/>
              <a:t>]</a:t>
            </a:r>
            <a:r>
              <a:rPr lang="ko-KR" altLang="en-US" sz="1400" dirty="0" smtClean="0"/>
              <a:t>은 공백없이 </a:t>
            </a:r>
            <a:r>
              <a:rPr lang="ko-KR" altLang="en-US" sz="1400" dirty="0" err="1" smtClean="0"/>
              <a:t>영대소문자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또는 한글만 입력해야 함</a:t>
            </a:r>
            <a:endParaRPr lang="en-US" altLang="ko-KR" sz="1400" dirty="0" smtClean="0"/>
          </a:p>
        </p:txBody>
      </p:sp>
      <p:sp>
        <p:nvSpPr>
          <p:cNvPr id="194" name="직사각형 193"/>
          <p:cNvSpPr/>
          <p:nvPr/>
        </p:nvSpPr>
        <p:spPr>
          <a:xfrm>
            <a:off x="533344" y="4891630"/>
            <a:ext cx="43093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/>
              <a:t>4. </a:t>
            </a:r>
            <a:r>
              <a:rPr lang="ko-KR" altLang="en-US" sz="1400" b="1" dirty="0" smtClean="0"/>
              <a:t>주민번호</a:t>
            </a:r>
            <a:r>
              <a:rPr lang="ko-KR" altLang="en-US" sz="1400" dirty="0" smtClean="0"/>
              <a:t>는 유효성에 맞게 </a:t>
            </a:r>
            <a:r>
              <a:rPr lang="en-US" altLang="ko-KR" sz="1400" dirty="0" smtClean="0"/>
              <a:t>–</a:t>
            </a:r>
            <a:r>
              <a:rPr lang="ko-KR" altLang="en-US" sz="1400" dirty="0" smtClean="0"/>
              <a:t>없이 입력해야 함</a:t>
            </a:r>
            <a:endParaRPr lang="en-US" altLang="ko-KR" sz="1400" dirty="0" smtClean="0"/>
          </a:p>
        </p:txBody>
      </p:sp>
      <p:sp>
        <p:nvSpPr>
          <p:cNvPr id="195" name="직사각형 194"/>
          <p:cNvSpPr/>
          <p:nvPr/>
        </p:nvSpPr>
        <p:spPr>
          <a:xfrm>
            <a:off x="526143" y="5190738"/>
            <a:ext cx="62135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/>
              <a:t>5. </a:t>
            </a:r>
            <a:r>
              <a:rPr lang="ko-KR" altLang="en-US" sz="1400" b="1" dirty="0" smtClean="0"/>
              <a:t>핸드폰번호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긴급연락처의 </a:t>
            </a:r>
            <a:r>
              <a:rPr lang="en-US" altLang="ko-KR" sz="1400" b="1" dirty="0" smtClean="0"/>
              <a:t>[</a:t>
            </a:r>
            <a:r>
              <a:rPr lang="ko-KR" altLang="en-US" sz="1400" b="1" dirty="0" smtClean="0"/>
              <a:t>전화번호</a:t>
            </a:r>
            <a:r>
              <a:rPr lang="en-US" altLang="ko-KR" sz="1400" b="1" dirty="0" smtClean="0"/>
              <a:t>]</a:t>
            </a:r>
            <a:r>
              <a:rPr lang="ko-KR" altLang="en-US" sz="1400" dirty="0" smtClean="0"/>
              <a:t>는 숫자로만 </a:t>
            </a:r>
            <a:r>
              <a:rPr lang="en-US" altLang="ko-KR" sz="1400" dirty="0" smtClean="0"/>
              <a:t>11</a:t>
            </a:r>
            <a:r>
              <a:rPr lang="ko-KR" altLang="en-US" sz="1400" dirty="0" smtClean="0"/>
              <a:t>자리를 입력해야 함</a:t>
            </a:r>
            <a:endParaRPr lang="en-US" altLang="ko-KR" sz="1400" dirty="0" smtClean="0"/>
          </a:p>
        </p:txBody>
      </p:sp>
      <p:sp>
        <p:nvSpPr>
          <p:cNvPr id="196" name="직사각형 195"/>
          <p:cNvSpPr/>
          <p:nvPr/>
        </p:nvSpPr>
        <p:spPr>
          <a:xfrm>
            <a:off x="518941" y="5487749"/>
            <a:ext cx="38713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/>
              <a:t>6. </a:t>
            </a:r>
            <a:r>
              <a:rPr lang="ko-KR" altLang="en-US" sz="1400" b="1" dirty="0" smtClean="0"/>
              <a:t>이메일</a:t>
            </a:r>
            <a:r>
              <a:rPr lang="ko-KR" altLang="en-US" sz="1400" dirty="0" smtClean="0"/>
              <a:t>은 이메일형식에 맞게 입력해야 함</a:t>
            </a:r>
            <a:endParaRPr lang="en-US" altLang="ko-KR" sz="1400" dirty="0" smtClean="0"/>
          </a:p>
        </p:txBody>
      </p:sp>
      <p:sp>
        <p:nvSpPr>
          <p:cNvPr id="197" name="직사각형 196"/>
          <p:cNvSpPr/>
          <p:nvPr/>
        </p:nvSpPr>
        <p:spPr>
          <a:xfrm>
            <a:off x="527520" y="5776102"/>
            <a:ext cx="53745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/>
              <a:t>7. </a:t>
            </a:r>
            <a:r>
              <a:rPr lang="ko-KR" altLang="en-US" sz="1400" b="1" dirty="0" smtClean="0"/>
              <a:t>종교</a:t>
            </a:r>
            <a:r>
              <a:rPr lang="ko-KR" altLang="en-US" sz="1400" dirty="0" smtClean="0"/>
              <a:t>는 없을 시에는 </a:t>
            </a:r>
            <a:r>
              <a:rPr lang="en-US" altLang="ko-KR" sz="1400" dirty="0" smtClean="0"/>
              <a:t>‘</a:t>
            </a:r>
            <a:r>
              <a:rPr lang="ko-KR" altLang="en-US" sz="1400" dirty="0" smtClean="0"/>
              <a:t>기타</a:t>
            </a:r>
            <a:r>
              <a:rPr lang="en-US" altLang="ko-KR" sz="1400" dirty="0" smtClean="0"/>
              <a:t>’. </a:t>
            </a:r>
            <a:r>
              <a:rPr lang="ko-KR" altLang="en-US" sz="1400" dirty="0" smtClean="0"/>
              <a:t>무교라면 </a:t>
            </a:r>
            <a:r>
              <a:rPr lang="en-US" altLang="ko-KR" sz="1400" dirty="0" smtClean="0"/>
              <a:t>‘</a:t>
            </a:r>
            <a:r>
              <a:rPr lang="ko-KR" altLang="en-US" sz="1400" dirty="0" smtClean="0"/>
              <a:t>없음</a:t>
            </a:r>
            <a:r>
              <a:rPr lang="en-US" altLang="ko-KR" sz="1400" dirty="0" smtClean="0"/>
              <a:t>‘</a:t>
            </a:r>
            <a:r>
              <a:rPr lang="ko-KR" altLang="en-US" sz="1400" dirty="0" smtClean="0"/>
              <a:t>을 선택해야 함</a:t>
            </a:r>
            <a:endParaRPr lang="en-US" altLang="ko-KR" sz="1400" dirty="0" smtClean="0"/>
          </a:p>
        </p:txBody>
      </p:sp>
      <p:sp>
        <p:nvSpPr>
          <p:cNvPr id="198" name="직사각형 197"/>
          <p:cNvSpPr/>
          <p:nvPr/>
        </p:nvSpPr>
        <p:spPr>
          <a:xfrm>
            <a:off x="536099" y="6073113"/>
            <a:ext cx="47815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/>
              <a:t>8. </a:t>
            </a:r>
            <a:r>
              <a:rPr lang="ko-KR" altLang="en-US" sz="1400" b="1" dirty="0" smtClean="0"/>
              <a:t>병역</a:t>
            </a:r>
            <a:r>
              <a:rPr lang="ko-KR" altLang="en-US" sz="1400" dirty="0" smtClean="0"/>
              <a:t>은 해당사항이 없을 시에는 </a:t>
            </a:r>
            <a:r>
              <a:rPr lang="en-US" altLang="ko-KR" sz="1400" dirty="0" smtClean="0"/>
              <a:t>‘</a:t>
            </a:r>
            <a:r>
              <a:rPr lang="ko-KR" altLang="en-US" sz="1400" dirty="0" smtClean="0"/>
              <a:t>면제</a:t>
            </a:r>
            <a:r>
              <a:rPr lang="en-US" altLang="ko-KR" sz="1400" dirty="0" smtClean="0"/>
              <a:t>＇</a:t>
            </a:r>
            <a:r>
              <a:rPr lang="ko-KR" altLang="en-US" sz="1400" dirty="0" smtClean="0"/>
              <a:t>를 선택해야 함</a:t>
            </a:r>
            <a:endParaRPr lang="en-US" altLang="ko-KR" sz="1400" dirty="0" smtClean="0"/>
          </a:p>
        </p:txBody>
      </p:sp>
      <p:sp>
        <p:nvSpPr>
          <p:cNvPr id="201" name="타원 200"/>
          <p:cNvSpPr/>
          <p:nvPr/>
        </p:nvSpPr>
        <p:spPr>
          <a:xfrm>
            <a:off x="3431028" y="2941766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7030A0"/>
                </a:solidFill>
              </a:rPr>
              <a:t>3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202" name="타원 201"/>
          <p:cNvSpPr/>
          <p:nvPr/>
        </p:nvSpPr>
        <p:spPr>
          <a:xfrm>
            <a:off x="6447538" y="2941766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5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203" name="직사각형 202"/>
          <p:cNvSpPr/>
          <p:nvPr/>
        </p:nvSpPr>
        <p:spPr>
          <a:xfrm>
            <a:off x="6955348" y="5474872"/>
            <a:ext cx="49699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/>
              <a:t>11. </a:t>
            </a:r>
            <a:r>
              <a:rPr lang="ko-KR" altLang="en-US" sz="1400" b="1" dirty="0" smtClean="0"/>
              <a:t>긴급연락처의 </a:t>
            </a:r>
            <a:r>
              <a:rPr lang="en-US" altLang="ko-KR" sz="1400" b="1" dirty="0" smtClean="0"/>
              <a:t>[</a:t>
            </a:r>
            <a:r>
              <a:rPr lang="ko-KR" altLang="en-US" sz="1400" b="1" dirty="0" smtClean="0"/>
              <a:t>관계</a:t>
            </a:r>
            <a:r>
              <a:rPr lang="en-US" altLang="ko-KR" sz="1400" b="1" dirty="0" smtClean="0"/>
              <a:t>], </a:t>
            </a:r>
            <a:r>
              <a:rPr lang="ko-KR" altLang="en-US" sz="1400" b="1" dirty="0" err="1" smtClean="0"/>
              <a:t>은행</a:t>
            </a:r>
            <a:r>
              <a:rPr lang="ko-KR" altLang="en-US" sz="1400" dirty="0" err="1" smtClean="0"/>
              <a:t>는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목록중</a:t>
            </a:r>
            <a:r>
              <a:rPr lang="ko-KR" altLang="en-US" sz="1400" dirty="0" smtClean="0"/>
              <a:t> 하나를 선택해야 함</a:t>
            </a:r>
            <a:endParaRPr lang="en-US" altLang="ko-KR" sz="1400" dirty="0" smtClean="0"/>
          </a:p>
        </p:txBody>
      </p:sp>
      <p:sp>
        <p:nvSpPr>
          <p:cNvPr id="204" name="직사각형 203"/>
          <p:cNvSpPr/>
          <p:nvPr/>
        </p:nvSpPr>
        <p:spPr>
          <a:xfrm>
            <a:off x="6958716" y="4911054"/>
            <a:ext cx="497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/>
              <a:t>9. </a:t>
            </a:r>
            <a:r>
              <a:rPr lang="ko-KR" altLang="en-US" sz="1400" b="1" dirty="0" smtClean="0"/>
              <a:t>우편번호</a:t>
            </a:r>
            <a:r>
              <a:rPr lang="ko-KR" altLang="en-US" sz="1400" dirty="0" smtClean="0"/>
              <a:t>는 지역의 </a:t>
            </a:r>
            <a:r>
              <a:rPr lang="ko-KR" altLang="en-US" sz="1400" dirty="0" err="1" smtClean="0"/>
              <a:t>도로명</a:t>
            </a:r>
            <a:r>
              <a:rPr lang="ko-KR" altLang="en-US" sz="1400" dirty="0" smtClean="0"/>
              <a:t> 우편번호 </a:t>
            </a:r>
            <a:r>
              <a:rPr lang="en-US" altLang="ko-KR" sz="1400" dirty="0" smtClean="0"/>
              <a:t>5</a:t>
            </a:r>
            <a:r>
              <a:rPr lang="ko-KR" altLang="en-US" sz="1400" dirty="0" smtClean="0"/>
              <a:t>자리를 입력 해야함</a:t>
            </a:r>
            <a:endParaRPr lang="en-US" altLang="ko-KR" sz="1400" dirty="0" smtClean="0"/>
          </a:p>
        </p:txBody>
      </p:sp>
      <p:grpSp>
        <p:nvGrpSpPr>
          <p:cNvPr id="225" name="그룹 224"/>
          <p:cNvGrpSpPr/>
          <p:nvPr/>
        </p:nvGrpSpPr>
        <p:grpSpPr>
          <a:xfrm>
            <a:off x="4967675" y="2943360"/>
            <a:ext cx="235734" cy="228853"/>
            <a:chOff x="8988038" y="4632851"/>
            <a:chExt cx="357977" cy="357524"/>
          </a:xfrm>
        </p:grpSpPr>
        <p:sp>
          <p:nvSpPr>
            <p:cNvPr id="226" name="타원 225"/>
            <p:cNvSpPr/>
            <p:nvPr/>
          </p:nvSpPr>
          <p:spPr>
            <a:xfrm>
              <a:off x="8988038" y="4632851"/>
              <a:ext cx="357977" cy="3575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BF8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rgbClr val="7030A0"/>
                </a:solidFill>
              </a:endParaRPr>
            </a:p>
          </p:txBody>
        </p:sp>
        <p:pic>
          <p:nvPicPr>
            <p:cNvPr id="227" name="그림 2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90821" y="4731596"/>
              <a:ext cx="152413" cy="160034"/>
            </a:xfrm>
            <a:prstGeom prst="rect">
              <a:avLst/>
            </a:prstGeom>
          </p:spPr>
        </p:pic>
      </p:grpSp>
      <p:grpSp>
        <p:nvGrpSpPr>
          <p:cNvPr id="231" name="그룹 230"/>
          <p:cNvGrpSpPr/>
          <p:nvPr/>
        </p:nvGrpSpPr>
        <p:grpSpPr>
          <a:xfrm>
            <a:off x="3214778" y="1444273"/>
            <a:ext cx="235734" cy="228853"/>
            <a:chOff x="9978763" y="4632851"/>
            <a:chExt cx="357977" cy="357524"/>
          </a:xfrm>
        </p:grpSpPr>
        <p:sp>
          <p:nvSpPr>
            <p:cNvPr id="232" name="타원 231"/>
            <p:cNvSpPr/>
            <p:nvPr/>
          </p:nvSpPr>
          <p:spPr>
            <a:xfrm>
              <a:off x="9978763" y="4632851"/>
              <a:ext cx="357977" cy="3575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BF8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rgbClr val="7030A0"/>
                </a:solidFill>
              </a:endParaRPr>
            </a:p>
          </p:txBody>
        </p:sp>
        <p:pic>
          <p:nvPicPr>
            <p:cNvPr id="233" name="그림 23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073923" y="4723975"/>
              <a:ext cx="167655" cy="167655"/>
            </a:xfrm>
            <a:prstGeom prst="rect">
              <a:avLst/>
            </a:prstGeom>
          </p:spPr>
        </p:pic>
      </p:grpSp>
      <p:sp>
        <p:nvSpPr>
          <p:cNvPr id="234" name="직사각형 233"/>
          <p:cNvSpPr/>
          <p:nvPr/>
        </p:nvSpPr>
        <p:spPr>
          <a:xfrm>
            <a:off x="6950647" y="5784047"/>
            <a:ext cx="46024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/>
              <a:t>12. [</a:t>
            </a:r>
            <a:r>
              <a:rPr lang="ko-KR" altLang="en-US" sz="1400" b="1" dirty="0" smtClean="0"/>
              <a:t>계좌번호</a:t>
            </a:r>
            <a:r>
              <a:rPr lang="en-US" altLang="ko-KR" sz="1400" b="1" dirty="0" smtClean="0"/>
              <a:t>]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–</a:t>
            </a:r>
            <a:r>
              <a:rPr lang="ko-KR" altLang="en-US" sz="1400" dirty="0" smtClean="0"/>
              <a:t>없이 숫자로 입력해야 함</a:t>
            </a:r>
            <a:endParaRPr lang="en-US" altLang="ko-KR" sz="1400" dirty="0" smtClean="0"/>
          </a:p>
        </p:txBody>
      </p:sp>
      <p:sp>
        <p:nvSpPr>
          <p:cNvPr id="236" name="직사각형 235"/>
          <p:cNvSpPr/>
          <p:nvPr/>
        </p:nvSpPr>
        <p:spPr>
          <a:xfrm>
            <a:off x="5845004" y="6073113"/>
            <a:ext cx="62269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/>
              <a:t>13. </a:t>
            </a:r>
            <a:r>
              <a:rPr lang="ko-KR" altLang="en-US" sz="1400" dirty="0" err="1" smtClean="0"/>
              <a:t>등록버튼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누르기전에</a:t>
            </a:r>
            <a:r>
              <a:rPr lang="ko-KR" altLang="en-US" sz="1400" dirty="0" smtClean="0"/>
              <a:t> 아이디와 이메일의 </a:t>
            </a:r>
            <a:r>
              <a:rPr lang="ko-KR" altLang="en-US" sz="1400" dirty="0" err="1" smtClean="0"/>
              <a:t>중복여부를</a:t>
            </a:r>
            <a:r>
              <a:rPr lang="ko-KR" altLang="en-US" sz="1400" dirty="0" smtClean="0"/>
              <a:t> 반드시 확인해야함</a:t>
            </a:r>
            <a:endParaRPr lang="en-US" altLang="ko-KR" sz="1400" dirty="0" smtClean="0"/>
          </a:p>
        </p:txBody>
      </p:sp>
      <p:grpSp>
        <p:nvGrpSpPr>
          <p:cNvPr id="237" name="그룹 236"/>
          <p:cNvGrpSpPr/>
          <p:nvPr/>
        </p:nvGrpSpPr>
        <p:grpSpPr>
          <a:xfrm>
            <a:off x="2218884" y="3400128"/>
            <a:ext cx="235734" cy="228853"/>
            <a:chOff x="8988038" y="4632851"/>
            <a:chExt cx="357977" cy="357524"/>
          </a:xfrm>
        </p:grpSpPr>
        <p:sp>
          <p:nvSpPr>
            <p:cNvPr id="238" name="타원 237"/>
            <p:cNvSpPr/>
            <p:nvPr/>
          </p:nvSpPr>
          <p:spPr>
            <a:xfrm>
              <a:off x="8988038" y="4632851"/>
              <a:ext cx="357977" cy="3575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BF8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rgbClr val="7030A0"/>
                </a:solidFill>
              </a:endParaRPr>
            </a:p>
          </p:txBody>
        </p:sp>
        <p:pic>
          <p:nvPicPr>
            <p:cNvPr id="239" name="그림 23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90821" y="4731596"/>
              <a:ext cx="152413" cy="160034"/>
            </a:xfrm>
            <a:prstGeom prst="rect">
              <a:avLst/>
            </a:prstGeom>
          </p:spPr>
        </p:pic>
      </p:grpSp>
      <p:grpSp>
        <p:nvGrpSpPr>
          <p:cNvPr id="240" name="그룹 239"/>
          <p:cNvGrpSpPr/>
          <p:nvPr/>
        </p:nvGrpSpPr>
        <p:grpSpPr>
          <a:xfrm>
            <a:off x="3980878" y="3426057"/>
            <a:ext cx="235734" cy="228853"/>
            <a:chOff x="9475322" y="4643039"/>
            <a:chExt cx="357977" cy="357524"/>
          </a:xfrm>
        </p:grpSpPr>
        <p:sp>
          <p:nvSpPr>
            <p:cNvPr id="241" name="타원 240"/>
            <p:cNvSpPr/>
            <p:nvPr/>
          </p:nvSpPr>
          <p:spPr>
            <a:xfrm>
              <a:off x="9475322" y="4643039"/>
              <a:ext cx="357977" cy="3575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BF8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rgbClr val="7030A0"/>
                </a:solidFill>
              </a:endParaRPr>
            </a:p>
          </p:txBody>
        </p:sp>
        <p:pic>
          <p:nvPicPr>
            <p:cNvPr id="242" name="그림 24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73194" y="4754458"/>
              <a:ext cx="175275" cy="137172"/>
            </a:xfrm>
            <a:prstGeom prst="rect">
              <a:avLst/>
            </a:prstGeom>
          </p:spPr>
        </p:pic>
      </p:grpSp>
      <p:sp>
        <p:nvSpPr>
          <p:cNvPr id="243" name="직사각형 242"/>
          <p:cNvSpPr/>
          <p:nvPr/>
        </p:nvSpPr>
        <p:spPr>
          <a:xfrm>
            <a:off x="6961783" y="5209616"/>
            <a:ext cx="51101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/>
              <a:t>10. </a:t>
            </a:r>
            <a:r>
              <a:rPr lang="ko-KR" altLang="en-US" sz="1400" b="1" dirty="0" smtClean="0"/>
              <a:t>주소</a:t>
            </a:r>
            <a:r>
              <a:rPr lang="ko-KR" altLang="en-US" sz="1400" dirty="0" smtClean="0"/>
              <a:t>는 한글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숫자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영대소문자로 입력해야 함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공백 허용</a:t>
            </a:r>
            <a:r>
              <a:rPr lang="en-US" altLang="ko-KR" sz="1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8041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직사각형 101"/>
          <p:cNvSpPr/>
          <p:nvPr/>
        </p:nvSpPr>
        <p:spPr>
          <a:xfrm>
            <a:off x="526143" y="923916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pic>
        <p:nvPicPr>
          <p:cNvPr id="103" name="그림 1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249" y="1119238"/>
            <a:ext cx="10037888" cy="3008054"/>
          </a:xfrm>
          <a:prstGeom prst="rect">
            <a:avLst/>
          </a:prstGeom>
        </p:spPr>
      </p:pic>
      <p:sp>
        <p:nvSpPr>
          <p:cNvPr id="104" name="직사각형 103"/>
          <p:cNvSpPr/>
          <p:nvPr/>
        </p:nvSpPr>
        <p:spPr>
          <a:xfrm>
            <a:off x="526142" y="4286614"/>
            <a:ext cx="101418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/>
              <a:t>1. </a:t>
            </a:r>
            <a:r>
              <a:rPr lang="ko-KR" altLang="en-US" sz="1400" dirty="0" err="1" smtClean="0"/>
              <a:t>최종학력의</a:t>
            </a:r>
            <a:r>
              <a:rPr lang="ko-KR" altLang="en-US" sz="1400" dirty="0" smtClean="0"/>
              <a:t> 학력에 해당하는 행 안의 라디오를 체크할 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해당 행을 제외한 모든 행의 데이터는 작성 불가함 </a:t>
            </a:r>
            <a:r>
              <a:rPr lang="en-US" altLang="ko-KR" sz="1400" dirty="0" smtClean="0"/>
              <a:t>(disable</a:t>
            </a:r>
            <a:r>
              <a:rPr lang="ko-KR" altLang="en-US" sz="1400" dirty="0" smtClean="0"/>
              <a:t>기능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</p:txBody>
      </p:sp>
      <p:sp>
        <p:nvSpPr>
          <p:cNvPr id="107" name="타원 106"/>
          <p:cNvSpPr/>
          <p:nvPr/>
        </p:nvSpPr>
        <p:spPr>
          <a:xfrm>
            <a:off x="1051610" y="1530115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1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2479678" y="1530115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7030A0"/>
                </a:solidFill>
              </a:rPr>
              <a:t>2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4256940" y="1530115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7030A0"/>
                </a:solidFill>
              </a:rPr>
              <a:t>3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5605017" y="1530115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7030A0"/>
                </a:solidFill>
              </a:rPr>
              <a:t>4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7363731" y="1530115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5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113" name="타원 112"/>
          <p:cNvSpPr/>
          <p:nvPr/>
        </p:nvSpPr>
        <p:spPr>
          <a:xfrm>
            <a:off x="9146309" y="1530115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7030A0"/>
                </a:solidFill>
              </a:rPr>
              <a:t>6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526143" y="4631434"/>
            <a:ext cx="92459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/>
              <a:t>2. </a:t>
            </a:r>
            <a:r>
              <a:rPr lang="ko-KR" altLang="en-US" sz="1400" dirty="0" smtClean="0"/>
              <a:t>선택한 </a:t>
            </a:r>
            <a:r>
              <a:rPr lang="ko-KR" altLang="en-US" sz="1400" dirty="0" err="1" smtClean="0"/>
              <a:t>최종학력의</a:t>
            </a:r>
            <a:r>
              <a:rPr lang="ko-KR" altLang="en-US" sz="1400" dirty="0" smtClean="0"/>
              <a:t> </a:t>
            </a:r>
            <a:r>
              <a:rPr lang="ko-KR" altLang="en-US" sz="1400" b="1" dirty="0" smtClean="0"/>
              <a:t>학교명</a:t>
            </a:r>
            <a:r>
              <a:rPr lang="ko-KR" altLang="en-US" sz="1400" dirty="0" smtClean="0"/>
              <a:t>은 한글과 영대소문자로만 </a:t>
            </a:r>
            <a:r>
              <a:rPr lang="ko-KR" altLang="en-US" sz="1400" dirty="0" err="1" smtClean="0"/>
              <a:t>입력가능</a:t>
            </a:r>
            <a:endParaRPr lang="en-US" altLang="ko-KR" sz="1400" dirty="0" smtClean="0"/>
          </a:p>
        </p:txBody>
      </p:sp>
      <p:sp>
        <p:nvSpPr>
          <p:cNvPr id="115" name="직사각형 114"/>
          <p:cNvSpPr/>
          <p:nvPr/>
        </p:nvSpPr>
        <p:spPr>
          <a:xfrm>
            <a:off x="526143" y="4976254"/>
            <a:ext cx="92459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/>
              <a:t>3. </a:t>
            </a:r>
            <a:r>
              <a:rPr lang="ko-KR" altLang="en-US" sz="1400" dirty="0" smtClean="0"/>
              <a:t>선택한 </a:t>
            </a:r>
            <a:r>
              <a:rPr lang="ko-KR" altLang="en-US" sz="1400" dirty="0" err="1" smtClean="0"/>
              <a:t>최종학력의</a:t>
            </a:r>
            <a:r>
              <a:rPr lang="ko-KR" altLang="en-US" sz="1400" dirty="0" smtClean="0"/>
              <a:t> </a:t>
            </a:r>
            <a:r>
              <a:rPr lang="ko-KR" altLang="en-US" sz="1400" b="1" dirty="0" smtClean="0"/>
              <a:t>학부</a:t>
            </a:r>
            <a:r>
              <a:rPr lang="ko-KR" altLang="en-US" sz="1400" dirty="0" smtClean="0"/>
              <a:t>의 경우 없을 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기타 선택</a:t>
            </a:r>
            <a:endParaRPr lang="en-US" altLang="ko-KR" sz="1400" dirty="0" smtClean="0"/>
          </a:p>
        </p:txBody>
      </p:sp>
      <p:sp>
        <p:nvSpPr>
          <p:cNvPr id="116" name="직사각형 115"/>
          <p:cNvSpPr/>
          <p:nvPr/>
        </p:nvSpPr>
        <p:spPr>
          <a:xfrm>
            <a:off x="526143" y="5341495"/>
            <a:ext cx="92459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/>
              <a:t>4. </a:t>
            </a:r>
            <a:r>
              <a:rPr lang="ko-KR" altLang="en-US" sz="1400" dirty="0" smtClean="0"/>
              <a:t>선택한 </a:t>
            </a:r>
            <a:r>
              <a:rPr lang="ko-KR" altLang="en-US" sz="1400" dirty="0" err="1" smtClean="0"/>
              <a:t>최종학력의</a:t>
            </a:r>
            <a:r>
              <a:rPr lang="ko-KR" altLang="en-US" sz="1400" dirty="0" smtClean="0"/>
              <a:t> </a:t>
            </a:r>
            <a:r>
              <a:rPr lang="ko-KR" altLang="en-US" sz="1400" b="1" dirty="0" err="1" smtClean="0"/>
              <a:t>전공과목</a:t>
            </a:r>
            <a:r>
              <a:rPr lang="ko-KR" altLang="en-US" sz="1400" dirty="0" err="1" smtClean="0"/>
              <a:t>과</a:t>
            </a:r>
            <a:r>
              <a:rPr lang="ko-KR" altLang="en-US" sz="1400" b="1" dirty="0" smtClean="0"/>
              <a:t> 부전공과목</a:t>
            </a:r>
            <a:r>
              <a:rPr lang="ko-KR" altLang="en-US" sz="1400" dirty="0" smtClean="0"/>
              <a:t>은</a:t>
            </a:r>
            <a:r>
              <a:rPr lang="ko-KR" altLang="en-US" sz="1400" b="1" dirty="0" smtClean="0"/>
              <a:t> </a:t>
            </a:r>
            <a:r>
              <a:rPr lang="ko-KR" altLang="en-US" sz="1400" dirty="0" smtClean="0"/>
              <a:t>한글과 영대소문자로만 </a:t>
            </a:r>
            <a:r>
              <a:rPr lang="ko-KR" altLang="en-US" sz="1400" dirty="0" err="1" smtClean="0"/>
              <a:t>입력가능</a:t>
            </a:r>
            <a:endParaRPr lang="en-US" altLang="ko-KR" sz="1400" dirty="0" smtClean="0"/>
          </a:p>
        </p:txBody>
      </p:sp>
      <p:sp>
        <p:nvSpPr>
          <p:cNvPr id="117" name="직사각형 116"/>
          <p:cNvSpPr/>
          <p:nvPr/>
        </p:nvSpPr>
        <p:spPr>
          <a:xfrm>
            <a:off x="526143" y="5683501"/>
            <a:ext cx="92459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5</a:t>
            </a:r>
            <a:r>
              <a:rPr lang="en-US" altLang="ko-KR" sz="1400" b="1" dirty="0" smtClean="0"/>
              <a:t>. </a:t>
            </a:r>
            <a:r>
              <a:rPr lang="ko-KR" altLang="en-US" sz="1400" dirty="0" smtClean="0"/>
              <a:t>선택한 </a:t>
            </a:r>
            <a:r>
              <a:rPr lang="ko-KR" altLang="en-US" sz="1400" dirty="0" err="1" smtClean="0"/>
              <a:t>최종학력의</a:t>
            </a:r>
            <a:r>
              <a:rPr lang="ko-KR" altLang="en-US" sz="1400" dirty="0" smtClean="0"/>
              <a:t> </a:t>
            </a:r>
            <a:r>
              <a:rPr lang="ko-KR" altLang="en-US" sz="1400" b="1" dirty="0" err="1" smtClean="0"/>
              <a:t>졸업일</a:t>
            </a:r>
            <a:r>
              <a:rPr lang="ko-KR" altLang="en-US" sz="1400" dirty="0" err="1" smtClean="0"/>
              <a:t>의</a:t>
            </a:r>
            <a:r>
              <a:rPr lang="ko-KR" altLang="en-US" sz="1400" dirty="0" smtClean="0"/>
              <a:t> 경우 년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월 모두 선택해야함</a:t>
            </a:r>
            <a:endParaRPr lang="en-US" altLang="ko-KR" sz="1400" dirty="0" smtClean="0"/>
          </a:p>
        </p:txBody>
      </p:sp>
      <p:sp>
        <p:nvSpPr>
          <p:cNvPr id="118" name="직사각형 117"/>
          <p:cNvSpPr/>
          <p:nvPr/>
        </p:nvSpPr>
        <p:spPr>
          <a:xfrm>
            <a:off x="526143" y="6025507"/>
            <a:ext cx="92459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주의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)</a:t>
            </a:r>
            <a:r>
              <a:rPr lang="en-US" altLang="ko-KR" sz="1400" b="1" dirty="0" smtClean="0"/>
              <a:t> </a:t>
            </a:r>
            <a:r>
              <a:rPr lang="ko-KR" altLang="en-US" sz="1400" dirty="0" smtClean="0"/>
              <a:t>데이터를 입력했던 행과 다른 행의 라디오를 선택할 시 입력했던 데이터는 삭제됨</a:t>
            </a:r>
            <a:endParaRPr lang="en-US" altLang="ko-KR" sz="1400" dirty="0" smtClean="0"/>
          </a:p>
        </p:txBody>
      </p:sp>
      <p:sp>
        <p:nvSpPr>
          <p:cNvPr id="120" name="모서리가 둥근 직사각형 6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200" y="169249"/>
            <a:ext cx="3142678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/>
              <a:t>7.2 </a:t>
            </a:r>
            <a:r>
              <a:rPr lang="ko-KR" altLang="en-US" sz="2000" b="1" dirty="0"/>
              <a:t>교육생 등록 </a:t>
            </a:r>
            <a:r>
              <a:rPr lang="en-US" altLang="ko-KR" sz="2000" b="1" dirty="0"/>
              <a:t>(</a:t>
            </a:r>
            <a:r>
              <a:rPr lang="en-US" altLang="ko-KR" sz="2000" b="1" dirty="0" smtClean="0"/>
              <a:t>UI 2/4)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8674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직사각형 87"/>
          <p:cNvSpPr/>
          <p:nvPr/>
        </p:nvSpPr>
        <p:spPr>
          <a:xfrm>
            <a:off x="526143" y="923916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38819"/>
            <a:ext cx="8495048" cy="1744519"/>
          </a:xfrm>
          <a:prstGeom prst="rect">
            <a:avLst/>
          </a:prstGeom>
        </p:spPr>
      </p:pic>
      <p:sp>
        <p:nvSpPr>
          <p:cNvPr id="89" name="직사각형 88"/>
          <p:cNvSpPr/>
          <p:nvPr/>
        </p:nvSpPr>
        <p:spPr>
          <a:xfrm>
            <a:off x="462759" y="3001268"/>
            <a:ext cx="92459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/>
              <a:t>1. </a:t>
            </a:r>
            <a:r>
              <a:rPr lang="ko-KR" altLang="en-US" sz="1400" dirty="0" smtClean="0"/>
              <a:t>부모와 배우자 여부의 체크는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선택사항</a:t>
            </a:r>
            <a:r>
              <a:rPr lang="ko-KR" altLang="en-US" sz="1400" dirty="0" smtClean="0"/>
              <a:t>으로 해당사항이 없으면 체크하지 않아도 됨 </a:t>
            </a:r>
            <a:endParaRPr lang="en-US" altLang="ko-KR" sz="1400" dirty="0" smtClean="0"/>
          </a:p>
        </p:txBody>
      </p:sp>
      <p:sp>
        <p:nvSpPr>
          <p:cNvPr id="94" name="타원 93"/>
          <p:cNvSpPr/>
          <p:nvPr/>
        </p:nvSpPr>
        <p:spPr>
          <a:xfrm>
            <a:off x="3102083" y="1787828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7030A0"/>
                </a:solidFill>
              </a:rPr>
              <a:t>2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3102083" y="1417871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1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462759" y="3346974"/>
            <a:ext cx="92459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2</a:t>
            </a:r>
            <a:r>
              <a:rPr lang="en-US" altLang="ko-KR" sz="1400" b="1" dirty="0" smtClean="0"/>
              <a:t>. </a:t>
            </a:r>
            <a:r>
              <a:rPr lang="ko-KR" altLang="en-US" sz="1400" dirty="0" smtClean="0"/>
              <a:t>형제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자매의 명수와 자신의 순서가 맞지 않으면 등록버튼을 </a:t>
            </a:r>
            <a:r>
              <a:rPr lang="ko-KR" altLang="en-US" sz="1400" dirty="0" err="1" smtClean="0"/>
              <a:t>누를시</a:t>
            </a:r>
            <a:r>
              <a:rPr lang="ko-KR" altLang="en-US" sz="1400" dirty="0" smtClean="0"/>
              <a:t> 경고가 뜸</a:t>
            </a:r>
            <a:endParaRPr lang="en-US" altLang="ko-KR" sz="1400" dirty="0" smtClean="0"/>
          </a:p>
        </p:txBody>
      </p:sp>
      <p:sp>
        <p:nvSpPr>
          <p:cNvPr id="101" name="타원 100"/>
          <p:cNvSpPr/>
          <p:nvPr/>
        </p:nvSpPr>
        <p:spPr>
          <a:xfrm>
            <a:off x="3102083" y="2139313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1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10074"/>
            <a:ext cx="8736703" cy="1284044"/>
          </a:xfrm>
          <a:prstGeom prst="rect">
            <a:avLst/>
          </a:prstGeom>
        </p:spPr>
      </p:pic>
      <p:sp>
        <p:nvSpPr>
          <p:cNvPr id="102" name="직사각형 101"/>
          <p:cNvSpPr/>
          <p:nvPr/>
        </p:nvSpPr>
        <p:spPr>
          <a:xfrm>
            <a:off x="526143" y="5174895"/>
            <a:ext cx="45353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/>
              <a:t>1. </a:t>
            </a:r>
            <a:r>
              <a:rPr lang="ko-KR" altLang="en-US" sz="1400" dirty="0" err="1" smtClean="0"/>
              <a:t>회사경력</a:t>
            </a:r>
            <a:r>
              <a:rPr lang="ko-KR" altLang="en-US" sz="1400" dirty="0" smtClean="0"/>
              <a:t> 작성시 해당사항을 모두 입력해야 함 </a:t>
            </a:r>
            <a:endParaRPr lang="en-US" altLang="ko-KR" sz="1400" dirty="0" smtClean="0"/>
          </a:p>
        </p:txBody>
      </p:sp>
      <p:sp>
        <p:nvSpPr>
          <p:cNvPr id="103" name="직사각형 102"/>
          <p:cNvSpPr/>
          <p:nvPr/>
        </p:nvSpPr>
        <p:spPr>
          <a:xfrm>
            <a:off x="526143" y="5534604"/>
            <a:ext cx="73986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/>
              <a:t>3. </a:t>
            </a:r>
            <a:r>
              <a:rPr lang="ko-KR" altLang="en-US" sz="1400" dirty="0" err="1" smtClean="0"/>
              <a:t>행추가를</a:t>
            </a:r>
            <a:r>
              <a:rPr lang="ko-KR" altLang="en-US" sz="1400" dirty="0" smtClean="0"/>
              <a:t> 통해 </a:t>
            </a:r>
            <a:r>
              <a:rPr lang="ko-KR" altLang="en-US" sz="1400" dirty="0" err="1" smtClean="0"/>
              <a:t>회사경력을</a:t>
            </a:r>
            <a:r>
              <a:rPr lang="ko-KR" altLang="en-US" sz="1400" dirty="0" smtClean="0"/>
              <a:t> 입력하고 </a:t>
            </a:r>
            <a:r>
              <a:rPr lang="ko-KR" altLang="en-US" sz="1400" dirty="0" err="1" smtClean="0"/>
              <a:t>행삭제를</a:t>
            </a:r>
            <a:r>
              <a:rPr lang="ko-KR" altLang="en-US" sz="1400" dirty="0" smtClean="0"/>
              <a:t> 통해 </a:t>
            </a:r>
            <a:r>
              <a:rPr lang="ko-KR" altLang="en-US" sz="1400" dirty="0" err="1" smtClean="0"/>
              <a:t>회사경력을</a:t>
            </a:r>
            <a:r>
              <a:rPr lang="ko-KR" altLang="en-US" sz="1400" dirty="0" smtClean="0"/>
              <a:t> 삭제할 수 있음 </a:t>
            </a:r>
            <a:endParaRPr lang="en-US" altLang="ko-KR" sz="1400" dirty="0" smtClean="0"/>
          </a:p>
        </p:txBody>
      </p:sp>
      <p:sp>
        <p:nvSpPr>
          <p:cNvPr id="104" name="직사각형 103"/>
          <p:cNvSpPr/>
          <p:nvPr/>
        </p:nvSpPr>
        <p:spPr>
          <a:xfrm>
            <a:off x="526143" y="5918280"/>
            <a:ext cx="9048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주의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)</a:t>
            </a:r>
            <a:r>
              <a:rPr lang="en-US" altLang="ko-KR" sz="1400" b="1" dirty="0" smtClean="0"/>
              <a:t> </a:t>
            </a:r>
            <a:r>
              <a:rPr lang="ko-KR" altLang="en-US" sz="1400" dirty="0" err="1" smtClean="0"/>
              <a:t>행추가시</a:t>
            </a:r>
            <a:r>
              <a:rPr lang="ko-KR" altLang="en-US" sz="1400" dirty="0" smtClean="0"/>
              <a:t> 위 행의 모든 데이터가 입력되어야 하고</a:t>
            </a:r>
            <a:r>
              <a:rPr lang="en-US" altLang="ko-KR" sz="1400" dirty="0"/>
              <a:t> </a:t>
            </a:r>
            <a:r>
              <a:rPr lang="ko-KR" altLang="en-US" sz="1400" dirty="0" err="1" smtClean="0"/>
              <a:t>마지막행은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행삭제가</a:t>
            </a:r>
            <a:r>
              <a:rPr lang="ko-KR" altLang="en-US" sz="1400" dirty="0" smtClean="0"/>
              <a:t> 불가능 함  </a:t>
            </a:r>
            <a:endParaRPr lang="en-US" altLang="ko-KR" sz="1400" dirty="0" smtClean="0"/>
          </a:p>
        </p:txBody>
      </p:sp>
      <p:sp>
        <p:nvSpPr>
          <p:cNvPr id="105" name="직사각형 104"/>
          <p:cNvSpPr/>
          <p:nvPr/>
        </p:nvSpPr>
        <p:spPr>
          <a:xfrm>
            <a:off x="526142" y="6306485"/>
            <a:ext cx="62718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        </a:t>
            </a:r>
            <a:r>
              <a:rPr lang="ko-KR" altLang="en-US" sz="1400" dirty="0" smtClean="0"/>
              <a:t>또한 행의 데이터가 없는 경우 그냥 삭제 되고 있는 경우 </a:t>
            </a:r>
            <a:r>
              <a:rPr lang="ko-KR" altLang="en-US" sz="1400" dirty="0" err="1" smtClean="0"/>
              <a:t>경고창이</a:t>
            </a:r>
            <a:r>
              <a:rPr lang="ko-KR" altLang="en-US" sz="1400" dirty="0" smtClean="0"/>
              <a:t> 뜸 </a:t>
            </a:r>
            <a:endParaRPr lang="en-US" altLang="ko-KR" sz="1400" dirty="0" smtClean="0"/>
          </a:p>
        </p:txBody>
      </p:sp>
      <p:sp>
        <p:nvSpPr>
          <p:cNvPr id="107" name="직사각형 106"/>
          <p:cNvSpPr/>
          <p:nvPr/>
        </p:nvSpPr>
        <p:spPr>
          <a:xfrm>
            <a:off x="4921220" y="5175900"/>
            <a:ext cx="46471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/>
              <a:t>2. </a:t>
            </a:r>
            <a:r>
              <a:rPr lang="ko-KR" altLang="en-US" sz="1400" dirty="0" smtClean="0"/>
              <a:t>회사명과 업무는 한글과 영어대소문자로 입력해야 함</a:t>
            </a:r>
            <a:endParaRPr lang="en-US" altLang="ko-KR" sz="1400" dirty="0" smtClean="0"/>
          </a:p>
        </p:txBody>
      </p:sp>
      <p:sp>
        <p:nvSpPr>
          <p:cNvPr id="108" name="타원 107"/>
          <p:cNvSpPr/>
          <p:nvPr/>
        </p:nvSpPr>
        <p:spPr>
          <a:xfrm>
            <a:off x="614950" y="3791852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1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1287138" y="4058077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7030A0"/>
                </a:solidFill>
              </a:rPr>
              <a:t>2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4448721" y="4879356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3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112" name="모서리가 둥근 직사각형 6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200" y="169249"/>
            <a:ext cx="3142678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/>
              <a:t>7.2 </a:t>
            </a:r>
            <a:r>
              <a:rPr lang="ko-KR" altLang="en-US" sz="2000" b="1" dirty="0"/>
              <a:t>교육생 등록 </a:t>
            </a:r>
            <a:r>
              <a:rPr lang="en-US" altLang="ko-KR" sz="2000" b="1" dirty="0"/>
              <a:t>(</a:t>
            </a:r>
            <a:r>
              <a:rPr lang="en-US" altLang="ko-KR" sz="2000" b="1" dirty="0" smtClean="0"/>
              <a:t>UI 3/4)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5220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526143" y="923916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462759" y="4903957"/>
            <a:ext cx="92459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/>
              <a:t>1. </a:t>
            </a:r>
            <a:r>
              <a:rPr lang="ko-KR" altLang="en-US" sz="1400" dirty="0" smtClean="0"/>
              <a:t>자격증과 외국어와 기호는 </a:t>
            </a:r>
            <a:r>
              <a:rPr lang="ko-KR" altLang="en-US" sz="1400" b="1" dirty="0" err="1" smtClean="0">
                <a:solidFill>
                  <a:srgbClr val="FF0000"/>
                </a:solidFill>
              </a:rPr>
              <a:t>선택사항</a:t>
            </a:r>
            <a:r>
              <a:rPr lang="ko-KR" altLang="en-US" sz="1400" dirty="0" err="1" smtClean="0"/>
              <a:t>이므로</a:t>
            </a:r>
            <a:r>
              <a:rPr lang="ko-KR" altLang="en-US" sz="1400" dirty="0" smtClean="0"/>
              <a:t> 선택하지 않아도 됨</a:t>
            </a:r>
            <a:endParaRPr lang="en-US" altLang="ko-KR" sz="1400" dirty="0" smtClean="0"/>
          </a:p>
        </p:txBody>
      </p:sp>
      <p:grpSp>
        <p:nvGrpSpPr>
          <p:cNvPr id="34" name="그룹 33"/>
          <p:cNvGrpSpPr/>
          <p:nvPr/>
        </p:nvGrpSpPr>
        <p:grpSpPr>
          <a:xfrm>
            <a:off x="1163235" y="1119238"/>
            <a:ext cx="8046703" cy="3637492"/>
            <a:chOff x="1163235" y="1119238"/>
            <a:chExt cx="8046703" cy="3637492"/>
          </a:xfrm>
        </p:grpSpPr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3235" y="1119238"/>
              <a:ext cx="8046703" cy="2676907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3235" y="3905283"/>
              <a:ext cx="5265068" cy="851447"/>
            </a:xfrm>
            <a:prstGeom prst="rect">
              <a:avLst/>
            </a:prstGeom>
          </p:spPr>
        </p:pic>
      </p:grpSp>
      <p:sp>
        <p:nvSpPr>
          <p:cNvPr id="65" name="타원 64"/>
          <p:cNvSpPr/>
          <p:nvPr/>
        </p:nvSpPr>
        <p:spPr>
          <a:xfrm>
            <a:off x="865908" y="1107143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1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838200" y="3880554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7030A0"/>
                </a:solidFill>
              </a:rPr>
              <a:t>2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62759" y="5274434"/>
            <a:ext cx="92459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/>
              <a:t>2. </a:t>
            </a:r>
            <a:r>
              <a:rPr lang="ko-KR" altLang="en-US" sz="1400" dirty="0" err="1" smtClean="0"/>
              <a:t>수강반은</a:t>
            </a:r>
            <a:r>
              <a:rPr lang="ko-KR" altLang="en-US" sz="1400" dirty="0" smtClean="0"/>
              <a:t> 현재 날짜를 기준으로 수강 가능한 </a:t>
            </a:r>
            <a:r>
              <a:rPr lang="ko-KR" altLang="en-US" sz="1400" dirty="0" err="1" smtClean="0"/>
              <a:t>수강반</a:t>
            </a:r>
            <a:r>
              <a:rPr lang="ko-KR" altLang="en-US" sz="1400" dirty="0" smtClean="0"/>
              <a:t> 목록을 선택할 수 있음</a:t>
            </a:r>
            <a:endParaRPr lang="en-US" altLang="ko-KR" sz="1400" dirty="0" smtClean="0"/>
          </a:p>
        </p:txBody>
      </p:sp>
      <p:sp>
        <p:nvSpPr>
          <p:cNvPr id="69" name="모서리가 둥근 직사각형 6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200" y="169249"/>
            <a:ext cx="3142678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/>
              <a:t>7.2 </a:t>
            </a:r>
            <a:r>
              <a:rPr lang="ko-KR" altLang="en-US" sz="2000" b="1" dirty="0"/>
              <a:t>교육생 등록 </a:t>
            </a:r>
            <a:r>
              <a:rPr lang="en-US" altLang="ko-KR" sz="2000" b="1" dirty="0"/>
              <a:t>(</a:t>
            </a:r>
            <a:r>
              <a:rPr lang="en-US" altLang="ko-KR" sz="2000" b="1" dirty="0" smtClean="0"/>
              <a:t>UI 4/4)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6545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26143" y="923916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199" y="169249"/>
            <a:ext cx="3248609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/>
              <a:t>7.2 </a:t>
            </a:r>
            <a:r>
              <a:rPr lang="ko-KR" altLang="en-US" sz="2000" b="1" dirty="0"/>
              <a:t>교육생 </a:t>
            </a:r>
            <a:r>
              <a:rPr lang="ko-KR" altLang="en-US" sz="2000" b="1" dirty="0" smtClean="0"/>
              <a:t>수정 </a:t>
            </a:r>
            <a:r>
              <a:rPr lang="ko-KR" altLang="en-US" sz="2000" b="1" dirty="0"/>
              <a:t>화면 </a:t>
            </a:r>
            <a:r>
              <a:rPr lang="en-US" altLang="ko-KR" sz="2000" b="1" dirty="0"/>
              <a:t>(UI)</a:t>
            </a:r>
            <a:endParaRPr lang="ko-KR" altLang="en-US" sz="2000" b="1" dirty="0"/>
          </a:p>
        </p:txBody>
      </p:sp>
      <p:sp>
        <p:nvSpPr>
          <p:cNvPr id="10" name="직사각형 9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43" y="1155505"/>
            <a:ext cx="5509799" cy="448796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256" y="1155505"/>
            <a:ext cx="5509799" cy="331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48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그림 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110" y="1161581"/>
            <a:ext cx="9955065" cy="2742398"/>
          </a:xfrm>
          <a:prstGeom prst="rect">
            <a:avLst/>
          </a:prstGeom>
        </p:spPr>
      </p:pic>
      <p:sp>
        <p:nvSpPr>
          <p:cNvPr id="75" name="직사각형 74"/>
          <p:cNvSpPr/>
          <p:nvPr/>
        </p:nvSpPr>
        <p:spPr>
          <a:xfrm>
            <a:off x="526143" y="923916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7" name="모서리가 둥근 직사각형 6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200" y="169249"/>
            <a:ext cx="2688772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/>
              <a:t>7.2 </a:t>
            </a:r>
            <a:r>
              <a:rPr lang="ko-KR" altLang="en-US" sz="2000" b="1" dirty="0"/>
              <a:t>교육생 </a:t>
            </a:r>
            <a:r>
              <a:rPr lang="ko-KR" altLang="en-US" sz="2000" b="1" dirty="0" smtClean="0"/>
              <a:t>수정 </a:t>
            </a:r>
            <a:r>
              <a:rPr lang="en-US" altLang="ko-KR" sz="2000" b="1" dirty="0"/>
              <a:t>(UI)</a:t>
            </a:r>
            <a:endParaRPr lang="ko-KR" altLang="en-US" sz="2000" b="1" dirty="0"/>
          </a:p>
        </p:txBody>
      </p:sp>
      <p:sp>
        <p:nvSpPr>
          <p:cNvPr id="79" name="직사각형 78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sp>
        <p:nvSpPr>
          <p:cNvPr id="76" name="타원 75"/>
          <p:cNvSpPr/>
          <p:nvPr/>
        </p:nvSpPr>
        <p:spPr>
          <a:xfrm>
            <a:off x="1099794" y="1443077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1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26144" y="4968326"/>
            <a:ext cx="33161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err="1" smtClean="0">
                <a:solidFill>
                  <a:srgbClr val="BB2FBC"/>
                </a:solidFill>
              </a:rPr>
              <a:t>등록화면과</a:t>
            </a:r>
            <a:r>
              <a:rPr lang="ko-KR" altLang="en-US" sz="1400" b="1" dirty="0" smtClean="0">
                <a:solidFill>
                  <a:srgbClr val="BB2FBC"/>
                </a:solidFill>
              </a:rPr>
              <a:t> 차이점</a:t>
            </a:r>
            <a:endParaRPr lang="en-US" altLang="ko-KR" sz="1400" dirty="0" smtClean="0">
              <a:solidFill>
                <a:srgbClr val="BB2FBC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18941" y="5242129"/>
            <a:ext cx="33233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1. </a:t>
            </a:r>
            <a:r>
              <a:rPr lang="ko-KR" altLang="en-US" sz="1400" dirty="0" smtClean="0"/>
              <a:t>수정화면에서 </a:t>
            </a:r>
            <a:r>
              <a:rPr lang="ko-KR" altLang="en-US" sz="1400" b="1" dirty="0"/>
              <a:t>아이디</a:t>
            </a:r>
            <a:r>
              <a:rPr lang="ko-KR" altLang="en-US" sz="1400" dirty="0"/>
              <a:t>는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수정불가능</a:t>
            </a:r>
            <a:endParaRPr lang="en-US" altLang="ko-KR" sz="1400" dirty="0"/>
          </a:p>
        </p:txBody>
      </p:sp>
      <p:sp>
        <p:nvSpPr>
          <p:cNvPr id="84" name="직사각형 83"/>
          <p:cNvSpPr/>
          <p:nvPr/>
        </p:nvSpPr>
        <p:spPr>
          <a:xfrm>
            <a:off x="526144" y="5520848"/>
            <a:ext cx="57730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</a:t>
            </a:r>
            <a:r>
              <a:rPr lang="ko-KR" altLang="en-US" sz="1400" dirty="0" err="1" smtClean="0"/>
              <a:t>등록화면에</a:t>
            </a:r>
            <a:r>
              <a:rPr lang="ko-KR" altLang="en-US" sz="1400" dirty="0" smtClean="0"/>
              <a:t> 있던 </a:t>
            </a:r>
            <a:r>
              <a:rPr lang="ko-KR" altLang="en-US" sz="1400" b="1" dirty="0" smtClean="0"/>
              <a:t>아이디와 </a:t>
            </a:r>
            <a:r>
              <a:rPr lang="ko-KR" altLang="en-US" sz="1400" b="1" dirty="0"/>
              <a:t>이메일의 </a:t>
            </a:r>
            <a:r>
              <a:rPr lang="ko-KR" altLang="en-US" sz="1400" b="1" dirty="0" err="1" smtClean="0"/>
              <a:t>중복확인</a:t>
            </a:r>
            <a:r>
              <a:rPr lang="ko-KR" altLang="en-US" sz="1400" dirty="0" err="1" smtClean="0"/>
              <a:t>은</a:t>
            </a:r>
            <a:r>
              <a:rPr lang="ko-KR" altLang="en-US" sz="1400" dirty="0" smtClean="0"/>
              <a:t> 수정화면에서 없음</a:t>
            </a:r>
            <a:endParaRPr lang="en-US" altLang="ko-KR" sz="1400" dirty="0"/>
          </a:p>
        </p:txBody>
      </p:sp>
      <p:sp>
        <p:nvSpPr>
          <p:cNvPr id="90" name="직사각형 89"/>
          <p:cNvSpPr/>
          <p:nvPr/>
        </p:nvSpPr>
        <p:spPr>
          <a:xfrm>
            <a:off x="526143" y="5935255"/>
            <a:ext cx="55052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2. </a:t>
            </a:r>
            <a:r>
              <a:rPr lang="ko-KR" altLang="en-US" sz="1400" dirty="0" smtClean="0"/>
              <a:t>삭제버튼을 누르면 삭제의 유무를 확인하는 </a:t>
            </a:r>
            <a:r>
              <a:rPr lang="ko-KR" altLang="en-US" sz="1400" dirty="0" err="1" smtClean="0"/>
              <a:t>경고창이</a:t>
            </a:r>
            <a:r>
              <a:rPr lang="ko-KR" altLang="en-US" sz="1400" dirty="0" smtClean="0"/>
              <a:t> 뜸 </a:t>
            </a:r>
            <a:endParaRPr lang="en-US" altLang="ko-KR" sz="1400" dirty="0"/>
          </a:p>
        </p:txBody>
      </p:sp>
      <p:grpSp>
        <p:nvGrpSpPr>
          <p:cNvPr id="94" name="그룹 93"/>
          <p:cNvGrpSpPr/>
          <p:nvPr/>
        </p:nvGrpSpPr>
        <p:grpSpPr>
          <a:xfrm>
            <a:off x="6868600" y="4112338"/>
            <a:ext cx="4219575" cy="1200150"/>
            <a:chOff x="5587945" y="3897036"/>
            <a:chExt cx="4219575" cy="1200150"/>
          </a:xfrm>
        </p:grpSpPr>
        <p:pic>
          <p:nvPicPr>
            <p:cNvPr id="96" name="그림 9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87945" y="3897036"/>
              <a:ext cx="4219575" cy="1200150"/>
            </a:xfrm>
            <a:prstGeom prst="rect">
              <a:avLst/>
            </a:prstGeom>
          </p:spPr>
        </p:pic>
        <p:grpSp>
          <p:nvGrpSpPr>
            <p:cNvPr id="97" name="그룹 96"/>
            <p:cNvGrpSpPr/>
            <p:nvPr/>
          </p:nvGrpSpPr>
          <p:grpSpPr>
            <a:xfrm>
              <a:off x="5587945" y="3897036"/>
              <a:ext cx="4219575" cy="1114310"/>
              <a:chOff x="5587945" y="3897036"/>
              <a:chExt cx="4219575" cy="1114310"/>
            </a:xfrm>
          </p:grpSpPr>
          <p:cxnSp>
            <p:nvCxnSpPr>
              <p:cNvPr id="98" name="직선 연결선 97"/>
              <p:cNvCxnSpPr/>
              <p:nvPr/>
            </p:nvCxnSpPr>
            <p:spPr>
              <a:xfrm>
                <a:off x="5587945" y="3897036"/>
                <a:ext cx="0" cy="111431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/>
              <p:cNvCxnSpPr/>
              <p:nvPr/>
            </p:nvCxnSpPr>
            <p:spPr>
              <a:xfrm>
                <a:off x="9807520" y="3897036"/>
                <a:ext cx="0" cy="111431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/>
              <p:cNvCxnSpPr/>
              <p:nvPr/>
            </p:nvCxnSpPr>
            <p:spPr>
              <a:xfrm>
                <a:off x="5587945" y="5011346"/>
                <a:ext cx="4219575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794" y="4089934"/>
            <a:ext cx="2690093" cy="297206"/>
          </a:xfrm>
          <a:prstGeom prst="rect">
            <a:avLst/>
          </a:prstGeom>
        </p:spPr>
      </p:pic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85C8D7EE-0888-447D-9AFC-F047E604C2E8}"/>
              </a:ext>
            </a:extLst>
          </p:cNvPr>
          <p:cNvSpPr/>
          <p:nvPr/>
        </p:nvSpPr>
        <p:spPr>
          <a:xfrm>
            <a:off x="2513260" y="4095187"/>
            <a:ext cx="1329068" cy="284703"/>
          </a:xfrm>
          <a:prstGeom prst="rect">
            <a:avLst/>
          </a:prstGeom>
          <a:noFill/>
          <a:ln w="38100">
            <a:solidFill>
              <a:srgbClr val="BB2FB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2397867" y="3970686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7030A0"/>
                </a:solidFill>
              </a:rPr>
              <a:t>2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cxnSp>
        <p:nvCxnSpPr>
          <p:cNvPr id="7" name="직선 화살표 연결선 6"/>
          <p:cNvCxnSpPr>
            <a:stCxn id="103" idx="3"/>
          </p:cNvCxnSpPr>
          <p:nvPr/>
        </p:nvCxnSpPr>
        <p:spPr>
          <a:xfrm>
            <a:off x="3842328" y="4237539"/>
            <a:ext cx="2890981" cy="482243"/>
          </a:xfrm>
          <a:prstGeom prst="straightConnector1">
            <a:avLst/>
          </a:prstGeom>
          <a:ln w="38100">
            <a:solidFill>
              <a:srgbClr val="BB2F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85C8D7EE-0888-447D-9AFC-F047E604C2E8}"/>
              </a:ext>
            </a:extLst>
          </p:cNvPr>
          <p:cNvSpPr/>
          <p:nvPr/>
        </p:nvSpPr>
        <p:spPr>
          <a:xfrm>
            <a:off x="6800716" y="4026499"/>
            <a:ext cx="4403311" cy="1285989"/>
          </a:xfrm>
          <a:prstGeom prst="rect">
            <a:avLst/>
          </a:prstGeom>
          <a:noFill/>
          <a:ln w="38100">
            <a:solidFill>
              <a:srgbClr val="BB2FB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35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직사각형 92"/>
          <p:cNvSpPr/>
          <p:nvPr/>
        </p:nvSpPr>
        <p:spPr>
          <a:xfrm>
            <a:off x="526143" y="783951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모서리가 둥근 직사각형 6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200" y="169249"/>
            <a:ext cx="2940698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/>
              <a:t>7.3 </a:t>
            </a:r>
            <a:r>
              <a:rPr lang="ko-KR" altLang="en-US" sz="2000" b="1" dirty="0"/>
              <a:t>강사 </a:t>
            </a:r>
            <a:r>
              <a:rPr lang="ko-KR" altLang="en-US" sz="2000" b="1" dirty="0" smtClean="0"/>
              <a:t>검색화면 </a:t>
            </a:r>
            <a:r>
              <a:rPr lang="en-US" altLang="ko-KR" sz="2000" b="1" dirty="0"/>
              <a:t>(UI)</a:t>
            </a:r>
            <a:endParaRPr lang="ko-KR" altLang="en-US" sz="2000" b="1" dirty="0"/>
          </a:p>
        </p:txBody>
      </p:sp>
      <p:sp>
        <p:nvSpPr>
          <p:cNvPr id="98" name="직사각형 97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pic>
        <p:nvPicPr>
          <p:cNvPr id="95" name="그림 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940" y="865452"/>
            <a:ext cx="8710922" cy="53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95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294405" y="1283964"/>
            <a:ext cx="8493407" cy="4813781"/>
            <a:chOff x="1294406" y="1657204"/>
            <a:chExt cx="7910916" cy="4483645"/>
          </a:xfrm>
        </p:grpSpPr>
        <p:grpSp>
          <p:nvGrpSpPr>
            <p:cNvPr id="95" name="그룹 94"/>
            <p:cNvGrpSpPr/>
            <p:nvPr/>
          </p:nvGrpSpPr>
          <p:grpSpPr>
            <a:xfrm>
              <a:off x="1294406" y="1657204"/>
              <a:ext cx="4023255" cy="4483645"/>
              <a:chOff x="874006" y="1833044"/>
              <a:chExt cx="4023255" cy="4483645"/>
            </a:xfrm>
          </p:grpSpPr>
          <p:sp>
            <p:nvSpPr>
              <p:cNvPr id="13" name="Freeform 6"/>
              <p:cNvSpPr>
                <a:spLocks/>
              </p:cNvSpPr>
              <p:nvPr/>
            </p:nvSpPr>
            <p:spPr bwMode="auto">
              <a:xfrm>
                <a:off x="1670377" y="2725021"/>
                <a:ext cx="865928" cy="936851"/>
              </a:xfrm>
              <a:custGeom>
                <a:avLst/>
                <a:gdLst>
                  <a:gd name="T0" fmla="*/ 2971 w 5715"/>
                  <a:gd name="T1" fmla="*/ 6 h 6183"/>
                  <a:gd name="T2" fmla="*/ 3198 w 5715"/>
                  <a:gd name="T3" fmla="*/ 42 h 6183"/>
                  <a:gd name="T4" fmla="*/ 3417 w 5715"/>
                  <a:gd name="T5" fmla="*/ 117 h 6183"/>
                  <a:gd name="T6" fmla="*/ 3625 w 5715"/>
                  <a:gd name="T7" fmla="*/ 227 h 6183"/>
                  <a:gd name="T8" fmla="*/ 5167 w 5715"/>
                  <a:gd name="T9" fmla="*/ 1228 h 6183"/>
                  <a:gd name="T10" fmla="*/ 5340 w 5715"/>
                  <a:gd name="T11" fmla="*/ 1387 h 6183"/>
                  <a:gd name="T12" fmla="*/ 5484 w 5715"/>
                  <a:gd name="T13" fmla="*/ 1569 h 6183"/>
                  <a:gd name="T14" fmla="*/ 5595 w 5715"/>
                  <a:gd name="T15" fmla="*/ 1774 h 6183"/>
                  <a:gd name="T16" fmla="*/ 5671 w 5715"/>
                  <a:gd name="T17" fmla="*/ 1993 h 6183"/>
                  <a:gd name="T18" fmla="*/ 5711 w 5715"/>
                  <a:gd name="T19" fmla="*/ 2224 h 6183"/>
                  <a:gd name="T20" fmla="*/ 5715 w 5715"/>
                  <a:gd name="T21" fmla="*/ 3839 h 6183"/>
                  <a:gd name="T22" fmla="*/ 5696 w 5715"/>
                  <a:gd name="T23" fmla="*/ 4076 h 6183"/>
                  <a:gd name="T24" fmla="*/ 5638 w 5715"/>
                  <a:gd name="T25" fmla="*/ 4303 h 6183"/>
                  <a:gd name="T26" fmla="*/ 5544 w 5715"/>
                  <a:gd name="T27" fmla="*/ 4515 h 6183"/>
                  <a:gd name="T28" fmla="*/ 5416 w 5715"/>
                  <a:gd name="T29" fmla="*/ 4708 h 6183"/>
                  <a:gd name="T30" fmla="*/ 5257 w 5715"/>
                  <a:gd name="T31" fmla="*/ 4879 h 6183"/>
                  <a:gd name="T32" fmla="*/ 5069 w 5715"/>
                  <a:gd name="T33" fmla="*/ 5023 h 6183"/>
                  <a:gd name="T34" fmla="*/ 3522 w 5715"/>
                  <a:gd name="T35" fmla="*/ 6016 h 6183"/>
                  <a:gd name="T36" fmla="*/ 3308 w 5715"/>
                  <a:gd name="T37" fmla="*/ 6110 h 6183"/>
                  <a:gd name="T38" fmla="*/ 3085 w 5715"/>
                  <a:gd name="T39" fmla="*/ 6164 h 6183"/>
                  <a:gd name="T40" fmla="*/ 2856 w 5715"/>
                  <a:gd name="T41" fmla="*/ 6183 h 6183"/>
                  <a:gd name="T42" fmla="*/ 2629 w 5715"/>
                  <a:gd name="T43" fmla="*/ 6164 h 6183"/>
                  <a:gd name="T44" fmla="*/ 2406 w 5715"/>
                  <a:gd name="T45" fmla="*/ 6110 h 6183"/>
                  <a:gd name="T46" fmla="*/ 2192 w 5715"/>
                  <a:gd name="T47" fmla="*/ 6016 h 6183"/>
                  <a:gd name="T48" fmla="*/ 645 w 5715"/>
                  <a:gd name="T49" fmla="*/ 5023 h 6183"/>
                  <a:gd name="T50" fmla="*/ 458 w 5715"/>
                  <a:gd name="T51" fmla="*/ 4879 h 6183"/>
                  <a:gd name="T52" fmla="*/ 298 w 5715"/>
                  <a:gd name="T53" fmla="*/ 4708 h 6183"/>
                  <a:gd name="T54" fmla="*/ 171 w 5715"/>
                  <a:gd name="T55" fmla="*/ 4515 h 6183"/>
                  <a:gd name="T56" fmla="*/ 77 w 5715"/>
                  <a:gd name="T57" fmla="*/ 4303 h 6183"/>
                  <a:gd name="T58" fmla="*/ 19 w 5715"/>
                  <a:gd name="T59" fmla="*/ 4076 h 6183"/>
                  <a:gd name="T60" fmla="*/ 0 w 5715"/>
                  <a:gd name="T61" fmla="*/ 3839 h 6183"/>
                  <a:gd name="T62" fmla="*/ 4 w 5715"/>
                  <a:gd name="T63" fmla="*/ 2224 h 6183"/>
                  <a:gd name="T64" fmla="*/ 43 w 5715"/>
                  <a:gd name="T65" fmla="*/ 1993 h 6183"/>
                  <a:gd name="T66" fmla="*/ 120 w 5715"/>
                  <a:gd name="T67" fmla="*/ 1774 h 6183"/>
                  <a:gd name="T68" fmla="*/ 231 w 5715"/>
                  <a:gd name="T69" fmla="*/ 1569 h 6183"/>
                  <a:gd name="T70" fmla="*/ 375 w 5715"/>
                  <a:gd name="T71" fmla="*/ 1387 h 6183"/>
                  <a:gd name="T72" fmla="*/ 548 w 5715"/>
                  <a:gd name="T73" fmla="*/ 1228 h 6183"/>
                  <a:gd name="T74" fmla="*/ 2089 w 5715"/>
                  <a:gd name="T75" fmla="*/ 227 h 6183"/>
                  <a:gd name="T76" fmla="*/ 2297 w 5715"/>
                  <a:gd name="T77" fmla="*/ 117 h 6183"/>
                  <a:gd name="T78" fmla="*/ 2517 w 5715"/>
                  <a:gd name="T79" fmla="*/ 42 h 6183"/>
                  <a:gd name="T80" fmla="*/ 2742 w 5715"/>
                  <a:gd name="T81" fmla="*/ 6 h 6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715" h="6183">
                    <a:moveTo>
                      <a:pt x="2856" y="0"/>
                    </a:moveTo>
                    <a:lnTo>
                      <a:pt x="2971" y="6"/>
                    </a:lnTo>
                    <a:lnTo>
                      <a:pt x="3085" y="19"/>
                    </a:lnTo>
                    <a:lnTo>
                      <a:pt x="3198" y="42"/>
                    </a:lnTo>
                    <a:lnTo>
                      <a:pt x="3308" y="74"/>
                    </a:lnTo>
                    <a:lnTo>
                      <a:pt x="3417" y="117"/>
                    </a:lnTo>
                    <a:lnTo>
                      <a:pt x="3522" y="167"/>
                    </a:lnTo>
                    <a:lnTo>
                      <a:pt x="3625" y="227"/>
                    </a:lnTo>
                    <a:lnTo>
                      <a:pt x="5069" y="1160"/>
                    </a:lnTo>
                    <a:lnTo>
                      <a:pt x="5167" y="1228"/>
                    </a:lnTo>
                    <a:lnTo>
                      <a:pt x="5257" y="1304"/>
                    </a:lnTo>
                    <a:lnTo>
                      <a:pt x="5340" y="1387"/>
                    </a:lnTo>
                    <a:lnTo>
                      <a:pt x="5416" y="1475"/>
                    </a:lnTo>
                    <a:lnTo>
                      <a:pt x="5484" y="1569"/>
                    </a:lnTo>
                    <a:lnTo>
                      <a:pt x="5544" y="1668"/>
                    </a:lnTo>
                    <a:lnTo>
                      <a:pt x="5595" y="1774"/>
                    </a:lnTo>
                    <a:lnTo>
                      <a:pt x="5638" y="1882"/>
                    </a:lnTo>
                    <a:lnTo>
                      <a:pt x="5671" y="1993"/>
                    </a:lnTo>
                    <a:lnTo>
                      <a:pt x="5696" y="2108"/>
                    </a:lnTo>
                    <a:lnTo>
                      <a:pt x="5711" y="2224"/>
                    </a:lnTo>
                    <a:lnTo>
                      <a:pt x="5715" y="2344"/>
                    </a:lnTo>
                    <a:lnTo>
                      <a:pt x="5715" y="3839"/>
                    </a:lnTo>
                    <a:lnTo>
                      <a:pt x="5711" y="3960"/>
                    </a:lnTo>
                    <a:lnTo>
                      <a:pt x="5696" y="4076"/>
                    </a:lnTo>
                    <a:lnTo>
                      <a:pt x="5671" y="4190"/>
                    </a:lnTo>
                    <a:lnTo>
                      <a:pt x="5638" y="4303"/>
                    </a:lnTo>
                    <a:lnTo>
                      <a:pt x="5595" y="4410"/>
                    </a:lnTo>
                    <a:lnTo>
                      <a:pt x="5544" y="4515"/>
                    </a:lnTo>
                    <a:lnTo>
                      <a:pt x="5484" y="4614"/>
                    </a:lnTo>
                    <a:lnTo>
                      <a:pt x="5416" y="4708"/>
                    </a:lnTo>
                    <a:lnTo>
                      <a:pt x="5340" y="4796"/>
                    </a:lnTo>
                    <a:lnTo>
                      <a:pt x="5257" y="4879"/>
                    </a:lnTo>
                    <a:lnTo>
                      <a:pt x="5167" y="4956"/>
                    </a:lnTo>
                    <a:lnTo>
                      <a:pt x="5069" y="5023"/>
                    </a:lnTo>
                    <a:lnTo>
                      <a:pt x="3625" y="5958"/>
                    </a:lnTo>
                    <a:lnTo>
                      <a:pt x="3522" y="6016"/>
                    </a:lnTo>
                    <a:lnTo>
                      <a:pt x="3417" y="6069"/>
                    </a:lnTo>
                    <a:lnTo>
                      <a:pt x="3308" y="6110"/>
                    </a:lnTo>
                    <a:lnTo>
                      <a:pt x="3198" y="6142"/>
                    </a:lnTo>
                    <a:lnTo>
                      <a:pt x="3085" y="6164"/>
                    </a:lnTo>
                    <a:lnTo>
                      <a:pt x="2971" y="6179"/>
                    </a:lnTo>
                    <a:lnTo>
                      <a:pt x="2856" y="6183"/>
                    </a:lnTo>
                    <a:lnTo>
                      <a:pt x="2742" y="6179"/>
                    </a:lnTo>
                    <a:lnTo>
                      <a:pt x="2629" y="6164"/>
                    </a:lnTo>
                    <a:lnTo>
                      <a:pt x="2517" y="6142"/>
                    </a:lnTo>
                    <a:lnTo>
                      <a:pt x="2406" y="6110"/>
                    </a:lnTo>
                    <a:lnTo>
                      <a:pt x="2297" y="6069"/>
                    </a:lnTo>
                    <a:lnTo>
                      <a:pt x="2192" y="6016"/>
                    </a:lnTo>
                    <a:lnTo>
                      <a:pt x="2089" y="5958"/>
                    </a:lnTo>
                    <a:lnTo>
                      <a:pt x="645" y="5023"/>
                    </a:lnTo>
                    <a:lnTo>
                      <a:pt x="548" y="4956"/>
                    </a:lnTo>
                    <a:lnTo>
                      <a:pt x="458" y="4879"/>
                    </a:lnTo>
                    <a:lnTo>
                      <a:pt x="375" y="4796"/>
                    </a:lnTo>
                    <a:lnTo>
                      <a:pt x="298" y="4708"/>
                    </a:lnTo>
                    <a:lnTo>
                      <a:pt x="231" y="4614"/>
                    </a:lnTo>
                    <a:lnTo>
                      <a:pt x="171" y="4515"/>
                    </a:lnTo>
                    <a:lnTo>
                      <a:pt x="120" y="4410"/>
                    </a:lnTo>
                    <a:lnTo>
                      <a:pt x="77" y="4303"/>
                    </a:lnTo>
                    <a:lnTo>
                      <a:pt x="43" y="4190"/>
                    </a:lnTo>
                    <a:lnTo>
                      <a:pt x="19" y="4076"/>
                    </a:lnTo>
                    <a:lnTo>
                      <a:pt x="4" y="3960"/>
                    </a:lnTo>
                    <a:lnTo>
                      <a:pt x="0" y="3839"/>
                    </a:lnTo>
                    <a:lnTo>
                      <a:pt x="0" y="2344"/>
                    </a:lnTo>
                    <a:lnTo>
                      <a:pt x="4" y="2224"/>
                    </a:lnTo>
                    <a:lnTo>
                      <a:pt x="19" y="2108"/>
                    </a:lnTo>
                    <a:lnTo>
                      <a:pt x="43" y="1993"/>
                    </a:lnTo>
                    <a:lnTo>
                      <a:pt x="77" y="1882"/>
                    </a:lnTo>
                    <a:lnTo>
                      <a:pt x="120" y="1774"/>
                    </a:lnTo>
                    <a:lnTo>
                      <a:pt x="171" y="1668"/>
                    </a:lnTo>
                    <a:lnTo>
                      <a:pt x="231" y="1569"/>
                    </a:lnTo>
                    <a:lnTo>
                      <a:pt x="298" y="1475"/>
                    </a:lnTo>
                    <a:lnTo>
                      <a:pt x="375" y="1387"/>
                    </a:lnTo>
                    <a:lnTo>
                      <a:pt x="458" y="1304"/>
                    </a:lnTo>
                    <a:lnTo>
                      <a:pt x="548" y="1228"/>
                    </a:lnTo>
                    <a:lnTo>
                      <a:pt x="645" y="1160"/>
                    </a:lnTo>
                    <a:lnTo>
                      <a:pt x="2089" y="227"/>
                    </a:lnTo>
                    <a:lnTo>
                      <a:pt x="2192" y="167"/>
                    </a:lnTo>
                    <a:lnTo>
                      <a:pt x="2297" y="117"/>
                    </a:lnTo>
                    <a:lnTo>
                      <a:pt x="2406" y="74"/>
                    </a:lnTo>
                    <a:lnTo>
                      <a:pt x="2517" y="42"/>
                    </a:lnTo>
                    <a:lnTo>
                      <a:pt x="2629" y="19"/>
                    </a:lnTo>
                    <a:lnTo>
                      <a:pt x="2742" y="6"/>
                    </a:lnTo>
                    <a:lnTo>
                      <a:pt x="2856" y="0"/>
                    </a:lnTo>
                    <a:close/>
                  </a:path>
                </a:pathLst>
              </a:custGeom>
              <a:noFill/>
              <a:ln w="57150">
                <a:solidFill>
                  <a:srgbClr val="BB2FBC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ko-KR" altLang="en-US" b="1" dirty="0" err="1"/>
                  <a:t>배광병</a:t>
                </a:r>
                <a:endParaRPr lang="ko-KR" altLang="en-US" sz="1500" b="1" dirty="0"/>
              </a:p>
            </p:txBody>
          </p:sp>
          <p:sp>
            <p:nvSpPr>
              <p:cNvPr id="76" name="Freeform 6"/>
              <p:cNvSpPr>
                <a:spLocks/>
              </p:cNvSpPr>
              <p:nvPr/>
            </p:nvSpPr>
            <p:spPr bwMode="auto">
              <a:xfrm>
                <a:off x="2473409" y="3624763"/>
                <a:ext cx="824451" cy="891977"/>
              </a:xfrm>
              <a:custGeom>
                <a:avLst/>
                <a:gdLst>
                  <a:gd name="T0" fmla="*/ 2971 w 5715"/>
                  <a:gd name="T1" fmla="*/ 6 h 6183"/>
                  <a:gd name="T2" fmla="*/ 3198 w 5715"/>
                  <a:gd name="T3" fmla="*/ 42 h 6183"/>
                  <a:gd name="T4" fmla="*/ 3417 w 5715"/>
                  <a:gd name="T5" fmla="*/ 117 h 6183"/>
                  <a:gd name="T6" fmla="*/ 3625 w 5715"/>
                  <a:gd name="T7" fmla="*/ 227 h 6183"/>
                  <a:gd name="T8" fmla="*/ 5167 w 5715"/>
                  <a:gd name="T9" fmla="*/ 1228 h 6183"/>
                  <a:gd name="T10" fmla="*/ 5340 w 5715"/>
                  <a:gd name="T11" fmla="*/ 1387 h 6183"/>
                  <a:gd name="T12" fmla="*/ 5484 w 5715"/>
                  <a:gd name="T13" fmla="*/ 1569 h 6183"/>
                  <a:gd name="T14" fmla="*/ 5595 w 5715"/>
                  <a:gd name="T15" fmla="*/ 1774 h 6183"/>
                  <a:gd name="T16" fmla="*/ 5671 w 5715"/>
                  <a:gd name="T17" fmla="*/ 1993 h 6183"/>
                  <a:gd name="T18" fmla="*/ 5711 w 5715"/>
                  <a:gd name="T19" fmla="*/ 2224 h 6183"/>
                  <a:gd name="T20" fmla="*/ 5715 w 5715"/>
                  <a:gd name="T21" fmla="*/ 3839 h 6183"/>
                  <a:gd name="T22" fmla="*/ 5696 w 5715"/>
                  <a:gd name="T23" fmla="*/ 4076 h 6183"/>
                  <a:gd name="T24" fmla="*/ 5638 w 5715"/>
                  <a:gd name="T25" fmla="*/ 4303 h 6183"/>
                  <a:gd name="T26" fmla="*/ 5544 w 5715"/>
                  <a:gd name="T27" fmla="*/ 4515 h 6183"/>
                  <a:gd name="T28" fmla="*/ 5416 w 5715"/>
                  <a:gd name="T29" fmla="*/ 4708 h 6183"/>
                  <a:gd name="T30" fmla="*/ 5257 w 5715"/>
                  <a:gd name="T31" fmla="*/ 4879 h 6183"/>
                  <a:gd name="T32" fmla="*/ 5069 w 5715"/>
                  <a:gd name="T33" fmla="*/ 5023 h 6183"/>
                  <a:gd name="T34" fmla="*/ 3522 w 5715"/>
                  <a:gd name="T35" fmla="*/ 6016 h 6183"/>
                  <a:gd name="T36" fmla="*/ 3308 w 5715"/>
                  <a:gd name="T37" fmla="*/ 6110 h 6183"/>
                  <a:gd name="T38" fmla="*/ 3085 w 5715"/>
                  <a:gd name="T39" fmla="*/ 6164 h 6183"/>
                  <a:gd name="T40" fmla="*/ 2856 w 5715"/>
                  <a:gd name="T41" fmla="*/ 6183 h 6183"/>
                  <a:gd name="T42" fmla="*/ 2629 w 5715"/>
                  <a:gd name="T43" fmla="*/ 6164 h 6183"/>
                  <a:gd name="T44" fmla="*/ 2406 w 5715"/>
                  <a:gd name="T45" fmla="*/ 6110 h 6183"/>
                  <a:gd name="T46" fmla="*/ 2192 w 5715"/>
                  <a:gd name="T47" fmla="*/ 6016 h 6183"/>
                  <a:gd name="T48" fmla="*/ 645 w 5715"/>
                  <a:gd name="T49" fmla="*/ 5023 h 6183"/>
                  <a:gd name="T50" fmla="*/ 458 w 5715"/>
                  <a:gd name="T51" fmla="*/ 4879 h 6183"/>
                  <a:gd name="T52" fmla="*/ 298 w 5715"/>
                  <a:gd name="T53" fmla="*/ 4708 h 6183"/>
                  <a:gd name="T54" fmla="*/ 171 w 5715"/>
                  <a:gd name="T55" fmla="*/ 4515 h 6183"/>
                  <a:gd name="T56" fmla="*/ 77 w 5715"/>
                  <a:gd name="T57" fmla="*/ 4303 h 6183"/>
                  <a:gd name="T58" fmla="*/ 19 w 5715"/>
                  <a:gd name="T59" fmla="*/ 4076 h 6183"/>
                  <a:gd name="T60" fmla="*/ 0 w 5715"/>
                  <a:gd name="T61" fmla="*/ 3839 h 6183"/>
                  <a:gd name="T62" fmla="*/ 4 w 5715"/>
                  <a:gd name="T63" fmla="*/ 2224 h 6183"/>
                  <a:gd name="T64" fmla="*/ 43 w 5715"/>
                  <a:gd name="T65" fmla="*/ 1993 h 6183"/>
                  <a:gd name="T66" fmla="*/ 120 w 5715"/>
                  <a:gd name="T67" fmla="*/ 1774 h 6183"/>
                  <a:gd name="T68" fmla="*/ 231 w 5715"/>
                  <a:gd name="T69" fmla="*/ 1569 h 6183"/>
                  <a:gd name="T70" fmla="*/ 375 w 5715"/>
                  <a:gd name="T71" fmla="*/ 1387 h 6183"/>
                  <a:gd name="T72" fmla="*/ 548 w 5715"/>
                  <a:gd name="T73" fmla="*/ 1228 h 6183"/>
                  <a:gd name="T74" fmla="*/ 2089 w 5715"/>
                  <a:gd name="T75" fmla="*/ 227 h 6183"/>
                  <a:gd name="T76" fmla="*/ 2297 w 5715"/>
                  <a:gd name="T77" fmla="*/ 117 h 6183"/>
                  <a:gd name="T78" fmla="*/ 2517 w 5715"/>
                  <a:gd name="T79" fmla="*/ 42 h 6183"/>
                  <a:gd name="T80" fmla="*/ 2742 w 5715"/>
                  <a:gd name="T81" fmla="*/ 6 h 6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715" h="6183">
                    <a:moveTo>
                      <a:pt x="2856" y="0"/>
                    </a:moveTo>
                    <a:lnTo>
                      <a:pt x="2971" y="6"/>
                    </a:lnTo>
                    <a:lnTo>
                      <a:pt x="3085" y="19"/>
                    </a:lnTo>
                    <a:lnTo>
                      <a:pt x="3198" y="42"/>
                    </a:lnTo>
                    <a:lnTo>
                      <a:pt x="3308" y="74"/>
                    </a:lnTo>
                    <a:lnTo>
                      <a:pt x="3417" y="117"/>
                    </a:lnTo>
                    <a:lnTo>
                      <a:pt x="3522" y="167"/>
                    </a:lnTo>
                    <a:lnTo>
                      <a:pt x="3625" y="227"/>
                    </a:lnTo>
                    <a:lnTo>
                      <a:pt x="5069" y="1160"/>
                    </a:lnTo>
                    <a:lnTo>
                      <a:pt x="5167" y="1228"/>
                    </a:lnTo>
                    <a:lnTo>
                      <a:pt x="5257" y="1304"/>
                    </a:lnTo>
                    <a:lnTo>
                      <a:pt x="5340" y="1387"/>
                    </a:lnTo>
                    <a:lnTo>
                      <a:pt x="5416" y="1475"/>
                    </a:lnTo>
                    <a:lnTo>
                      <a:pt x="5484" y="1569"/>
                    </a:lnTo>
                    <a:lnTo>
                      <a:pt x="5544" y="1668"/>
                    </a:lnTo>
                    <a:lnTo>
                      <a:pt x="5595" y="1774"/>
                    </a:lnTo>
                    <a:lnTo>
                      <a:pt x="5638" y="1882"/>
                    </a:lnTo>
                    <a:lnTo>
                      <a:pt x="5671" y="1993"/>
                    </a:lnTo>
                    <a:lnTo>
                      <a:pt x="5696" y="2108"/>
                    </a:lnTo>
                    <a:lnTo>
                      <a:pt x="5711" y="2224"/>
                    </a:lnTo>
                    <a:lnTo>
                      <a:pt x="5715" y="2344"/>
                    </a:lnTo>
                    <a:lnTo>
                      <a:pt x="5715" y="3839"/>
                    </a:lnTo>
                    <a:lnTo>
                      <a:pt x="5711" y="3960"/>
                    </a:lnTo>
                    <a:lnTo>
                      <a:pt x="5696" y="4076"/>
                    </a:lnTo>
                    <a:lnTo>
                      <a:pt x="5671" y="4190"/>
                    </a:lnTo>
                    <a:lnTo>
                      <a:pt x="5638" y="4303"/>
                    </a:lnTo>
                    <a:lnTo>
                      <a:pt x="5595" y="4410"/>
                    </a:lnTo>
                    <a:lnTo>
                      <a:pt x="5544" y="4515"/>
                    </a:lnTo>
                    <a:lnTo>
                      <a:pt x="5484" y="4614"/>
                    </a:lnTo>
                    <a:lnTo>
                      <a:pt x="5416" y="4708"/>
                    </a:lnTo>
                    <a:lnTo>
                      <a:pt x="5340" y="4796"/>
                    </a:lnTo>
                    <a:lnTo>
                      <a:pt x="5257" y="4879"/>
                    </a:lnTo>
                    <a:lnTo>
                      <a:pt x="5167" y="4956"/>
                    </a:lnTo>
                    <a:lnTo>
                      <a:pt x="5069" y="5023"/>
                    </a:lnTo>
                    <a:lnTo>
                      <a:pt x="3625" y="5958"/>
                    </a:lnTo>
                    <a:lnTo>
                      <a:pt x="3522" y="6016"/>
                    </a:lnTo>
                    <a:lnTo>
                      <a:pt x="3417" y="6069"/>
                    </a:lnTo>
                    <a:lnTo>
                      <a:pt x="3308" y="6110"/>
                    </a:lnTo>
                    <a:lnTo>
                      <a:pt x="3198" y="6142"/>
                    </a:lnTo>
                    <a:lnTo>
                      <a:pt x="3085" y="6164"/>
                    </a:lnTo>
                    <a:lnTo>
                      <a:pt x="2971" y="6179"/>
                    </a:lnTo>
                    <a:lnTo>
                      <a:pt x="2856" y="6183"/>
                    </a:lnTo>
                    <a:lnTo>
                      <a:pt x="2742" y="6179"/>
                    </a:lnTo>
                    <a:lnTo>
                      <a:pt x="2629" y="6164"/>
                    </a:lnTo>
                    <a:lnTo>
                      <a:pt x="2517" y="6142"/>
                    </a:lnTo>
                    <a:lnTo>
                      <a:pt x="2406" y="6110"/>
                    </a:lnTo>
                    <a:lnTo>
                      <a:pt x="2297" y="6069"/>
                    </a:lnTo>
                    <a:lnTo>
                      <a:pt x="2192" y="6016"/>
                    </a:lnTo>
                    <a:lnTo>
                      <a:pt x="2089" y="5958"/>
                    </a:lnTo>
                    <a:lnTo>
                      <a:pt x="645" y="5023"/>
                    </a:lnTo>
                    <a:lnTo>
                      <a:pt x="548" y="4956"/>
                    </a:lnTo>
                    <a:lnTo>
                      <a:pt x="458" y="4879"/>
                    </a:lnTo>
                    <a:lnTo>
                      <a:pt x="375" y="4796"/>
                    </a:lnTo>
                    <a:lnTo>
                      <a:pt x="298" y="4708"/>
                    </a:lnTo>
                    <a:lnTo>
                      <a:pt x="231" y="4614"/>
                    </a:lnTo>
                    <a:lnTo>
                      <a:pt x="171" y="4515"/>
                    </a:lnTo>
                    <a:lnTo>
                      <a:pt x="120" y="4410"/>
                    </a:lnTo>
                    <a:lnTo>
                      <a:pt x="77" y="4303"/>
                    </a:lnTo>
                    <a:lnTo>
                      <a:pt x="43" y="4190"/>
                    </a:lnTo>
                    <a:lnTo>
                      <a:pt x="19" y="4076"/>
                    </a:lnTo>
                    <a:lnTo>
                      <a:pt x="4" y="3960"/>
                    </a:lnTo>
                    <a:lnTo>
                      <a:pt x="0" y="3839"/>
                    </a:lnTo>
                    <a:lnTo>
                      <a:pt x="0" y="2344"/>
                    </a:lnTo>
                    <a:lnTo>
                      <a:pt x="4" y="2224"/>
                    </a:lnTo>
                    <a:lnTo>
                      <a:pt x="19" y="2108"/>
                    </a:lnTo>
                    <a:lnTo>
                      <a:pt x="43" y="1993"/>
                    </a:lnTo>
                    <a:lnTo>
                      <a:pt x="77" y="1882"/>
                    </a:lnTo>
                    <a:lnTo>
                      <a:pt x="120" y="1774"/>
                    </a:lnTo>
                    <a:lnTo>
                      <a:pt x="171" y="1668"/>
                    </a:lnTo>
                    <a:lnTo>
                      <a:pt x="231" y="1569"/>
                    </a:lnTo>
                    <a:lnTo>
                      <a:pt x="298" y="1475"/>
                    </a:lnTo>
                    <a:lnTo>
                      <a:pt x="375" y="1387"/>
                    </a:lnTo>
                    <a:lnTo>
                      <a:pt x="458" y="1304"/>
                    </a:lnTo>
                    <a:lnTo>
                      <a:pt x="548" y="1228"/>
                    </a:lnTo>
                    <a:lnTo>
                      <a:pt x="645" y="1160"/>
                    </a:lnTo>
                    <a:lnTo>
                      <a:pt x="2089" y="227"/>
                    </a:lnTo>
                    <a:lnTo>
                      <a:pt x="2192" y="167"/>
                    </a:lnTo>
                    <a:lnTo>
                      <a:pt x="2297" y="117"/>
                    </a:lnTo>
                    <a:lnTo>
                      <a:pt x="2406" y="74"/>
                    </a:lnTo>
                    <a:lnTo>
                      <a:pt x="2517" y="42"/>
                    </a:lnTo>
                    <a:lnTo>
                      <a:pt x="2629" y="19"/>
                    </a:lnTo>
                    <a:lnTo>
                      <a:pt x="2742" y="6"/>
                    </a:lnTo>
                    <a:lnTo>
                      <a:pt x="2856" y="0"/>
                    </a:lnTo>
                    <a:close/>
                  </a:path>
                </a:pathLst>
              </a:custGeom>
              <a:noFill/>
              <a:ln w="57150">
                <a:solidFill>
                  <a:srgbClr val="BB2FBC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ko-KR" altLang="en-US" b="1" dirty="0" err="1"/>
                  <a:t>차효동</a:t>
                </a:r>
                <a:endParaRPr lang="ko-KR" altLang="en-US" sz="1500" b="1" dirty="0"/>
              </a:p>
            </p:txBody>
          </p:sp>
          <p:sp>
            <p:nvSpPr>
              <p:cNvPr id="18" name="Freeform 6"/>
              <p:cNvSpPr>
                <a:spLocks/>
              </p:cNvSpPr>
              <p:nvPr/>
            </p:nvSpPr>
            <p:spPr bwMode="auto">
              <a:xfrm>
                <a:off x="874006" y="1833044"/>
                <a:ext cx="824451" cy="891977"/>
              </a:xfrm>
              <a:custGeom>
                <a:avLst/>
                <a:gdLst>
                  <a:gd name="T0" fmla="*/ 2971 w 5715"/>
                  <a:gd name="T1" fmla="*/ 6 h 6183"/>
                  <a:gd name="T2" fmla="*/ 3198 w 5715"/>
                  <a:gd name="T3" fmla="*/ 42 h 6183"/>
                  <a:gd name="T4" fmla="*/ 3417 w 5715"/>
                  <a:gd name="T5" fmla="*/ 117 h 6183"/>
                  <a:gd name="T6" fmla="*/ 3625 w 5715"/>
                  <a:gd name="T7" fmla="*/ 227 h 6183"/>
                  <a:gd name="T8" fmla="*/ 5167 w 5715"/>
                  <a:gd name="T9" fmla="*/ 1228 h 6183"/>
                  <a:gd name="T10" fmla="*/ 5340 w 5715"/>
                  <a:gd name="T11" fmla="*/ 1387 h 6183"/>
                  <a:gd name="T12" fmla="*/ 5484 w 5715"/>
                  <a:gd name="T13" fmla="*/ 1569 h 6183"/>
                  <a:gd name="T14" fmla="*/ 5595 w 5715"/>
                  <a:gd name="T15" fmla="*/ 1774 h 6183"/>
                  <a:gd name="T16" fmla="*/ 5671 w 5715"/>
                  <a:gd name="T17" fmla="*/ 1993 h 6183"/>
                  <a:gd name="T18" fmla="*/ 5711 w 5715"/>
                  <a:gd name="T19" fmla="*/ 2224 h 6183"/>
                  <a:gd name="T20" fmla="*/ 5715 w 5715"/>
                  <a:gd name="T21" fmla="*/ 3839 h 6183"/>
                  <a:gd name="T22" fmla="*/ 5696 w 5715"/>
                  <a:gd name="T23" fmla="*/ 4076 h 6183"/>
                  <a:gd name="T24" fmla="*/ 5638 w 5715"/>
                  <a:gd name="T25" fmla="*/ 4303 h 6183"/>
                  <a:gd name="T26" fmla="*/ 5544 w 5715"/>
                  <a:gd name="T27" fmla="*/ 4515 h 6183"/>
                  <a:gd name="T28" fmla="*/ 5416 w 5715"/>
                  <a:gd name="T29" fmla="*/ 4708 h 6183"/>
                  <a:gd name="T30" fmla="*/ 5257 w 5715"/>
                  <a:gd name="T31" fmla="*/ 4879 h 6183"/>
                  <a:gd name="T32" fmla="*/ 5069 w 5715"/>
                  <a:gd name="T33" fmla="*/ 5023 h 6183"/>
                  <a:gd name="T34" fmla="*/ 3522 w 5715"/>
                  <a:gd name="T35" fmla="*/ 6016 h 6183"/>
                  <a:gd name="T36" fmla="*/ 3308 w 5715"/>
                  <a:gd name="T37" fmla="*/ 6110 h 6183"/>
                  <a:gd name="T38" fmla="*/ 3085 w 5715"/>
                  <a:gd name="T39" fmla="*/ 6164 h 6183"/>
                  <a:gd name="T40" fmla="*/ 2856 w 5715"/>
                  <a:gd name="T41" fmla="*/ 6183 h 6183"/>
                  <a:gd name="T42" fmla="*/ 2629 w 5715"/>
                  <a:gd name="T43" fmla="*/ 6164 h 6183"/>
                  <a:gd name="T44" fmla="*/ 2406 w 5715"/>
                  <a:gd name="T45" fmla="*/ 6110 h 6183"/>
                  <a:gd name="T46" fmla="*/ 2192 w 5715"/>
                  <a:gd name="T47" fmla="*/ 6016 h 6183"/>
                  <a:gd name="T48" fmla="*/ 645 w 5715"/>
                  <a:gd name="T49" fmla="*/ 5023 h 6183"/>
                  <a:gd name="T50" fmla="*/ 458 w 5715"/>
                  <a:gd name="T51" fmla="*/ 4879 h 6183"/>
                  <a:gd name="T52" fmla="*/ 298 w 5715"/>
                  <a:gd name="T53" fmla="*/ 4708 h 6183"/>
                  <a:gd name="T54" fmla="*/ 171 w 5715"/>
                  <a:gd name="T55" fmla="*/ 4515 h 6183"/>
                  <a:gd name="T56" fmla="*/ 77 w 5715"/>
                  <a:gd name="T57" fmla="*/ 4303 h 6183"/>
                  <a:gd name="T58" fmla="*/ 19 w 5715"/>
                  <a:gd name="T59" fmla="*/ 4076 h 6183"/>
                  <a:gd name="T60" fmla="*/ 0 w 5715"/>
                  <a:gd name="T61" fmla="*/ 3839 h 6183"/>
                  <a:gd name="T62" fmla="*/ 4 w 5715"/>
                  <a:gd name="T63" fmla="*/ 2224 h 6183"/>
                  <a:gd name="T64" fmla="*/ 43 w 5715"/>
                  <a:gd name="T65" fmla="*/ 1993 h 6183"/>
                  <a:gd name="T66" fmla="*/ 120 w 5715"/>
                  <a:gd name="T67" fmla="*/ 1774 h 6183"/>
                  <a:gd name="T68" fmla="*/ 231 w 5715"/>
                  <a:gd name="T69" fmla="*/ 1569 h 6183"/>
                  <a:gd name="T70" fmla="*/ 375 w 5715"/>
                  <a:gd name="T71" fmla="*/ 1387 h 6183"/>
                  <a:gd name="T72" fmla="*/ 548 w 5715"/>
                  <a:gd name="T73" fmla="*/ 1228 h 6183"/>
                  <a:gd name="T74" fmla="*/ 2089 w 5715"/>
                  <a:gd name="T75" fmla="*/ 227 h 6183"/>
                  <a:gd name="T76" fmla="*/ 2297 w 5715"/>
                  <a:gd name="T77" fmla="*/ 117 h 6183"/>
                  <a:gd name="T78" fmla="*/ 2517 w 5715"/>
                  <a:gd name="T79" fmla="*/ 42 h 6183"/>
                  <a:gd name="T80" fmla="*/ 2742 w 5715"/>
                  <a:gd name="T81" fmla="*/ 6 h 6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715" h="6183">
                    <a:moveTo>
                      <a:pt x="2856" y="0"/>
                    </a:moveTo>
                    <a:lnTo>
                      <a:pt x="2971" y="6"/>
                    </a:lnTo>
                    <a:lnTo>
                      <a:pt x="3085" y="19"/>
                    </a:lnTo>
                    <a:lnTo>
                      <a:pt x="3198" y="42"/>
                    </a:lnTo>
                    <a:lnTo>
                      <a:pt x="3308" y="74"/>
                    </a:lnTo>
                    <a:lnTo>
                      <a:pt x="3417" y="117"/>
                    </a:lnTo>
                    <a:lnTo>
                      <a:pt x="3522" y="167"/>
                    </a:lnTo>
                    <a:lnTo>
                      <a:pt x="3625" y="227"/>
                    </a:lnTo>
                    <a:lnTo>
                      <a:pt x="5069" y="1160"/>
                    </a:lnTo>
                    <a:lnTo>
                      <a:pt x="5167" y="1228"/>
                    </a:lnTo>
                    <a:lnTo>
                      <a:pt x="5257" y="1304"/>
                    </a:lnTo>
                    <a:lnTo>
                      <a:pt x="5340" y="1387"/>
                    </a:lnTo>
                    <a:lnTo>
                      <a:pt x="5416" y="1475"/>
                    </a:lnTo>
                    <a:lnTo>
                      <a:pt x="5484" y="1569"/>
                    </a:lnTo>
                    <a:lnTo>
                      <a:pt x="5544" y="1668"/>
                    </a:lnTo>
                    <a:lnTo>
                      <a:pt x="5595" y="1774"/>
                    </a:lnTo>
                    <a:lnTo>
                      <a:pt x="5638" y="1882"/>
                    </a:lnTo>
                    <a:lnTo>
                      <a:pt x="5671" y="1993"/>
                    </a:lnTo>
                    <a:lnTo>
                      <a:pt x="5696" y="2108"/>
                    </a:lnTo>
                    <a:lnTo>
                      <a:pt x="5711" y="2224"/>
                    </a:lnTo>
                    <a:lnTo>
                      <a:pt x="5715" y="2344"/>
                    </a:lnTo>
                    <a:lnTo>
                      <a:pt x="5715" y="3839"/>
                    </a:lnTo>
                    <a:lnTo>
                      <a:pt x="5711" y="3960"/>
                    </a:lnTo>
                    <a:lnTo>
                      <a:pt x="5696" y="4076"/>
                    </a:lnTo>
                    <a:lnTo>
                      <a:pt x="5671" y="4190"/>
                    </a:lnTo>
                    <a:lnTo>
                      <a:pt x="5638" y="4303"/>
                    </a:lnTo>
                    <a:lnTo>
                      <a:pt x="5595" y="4410"/>
                    </a:lnTo>
                    <a:lnTo>
                      <a:pt x="5544" y="4515"/>
                    </a:lnTo>
                    <a:lnTo>
                      <a:pt x="5484" y="4614"/>
                    </a:lnTo>
                    <a:lnTo>
                      <a:pt x="5416" y="4708"/>
                    </a:lnTo>
                    <a:lnTo>
                      <a:pt x="5340" y="4796"/>
                    </a:lnTo>
                    <a:lnTo>
                      <a:pt x="5257" y="4879"/>
                    </a:lnTo>
                    <a:lnTo>
                      <a:pt x="5167" y="4956"/>
                    </a:lnTo>
                    <a:lnTo>
                      <a:pt x="5069" y="5023"/>
                    </a:lnTo>
                    <a:lnTo>
                      <a:pt x="3625" y="5958"/>
                    </a:lnTo>
                    <a:lnTo>
                      <a:pt x="3522" y="6016"/>
                    </a:lnTo>
                    <a:lnTo>
                      <a:pt x="3417" y="6069"/>
                    </a:lnTo>
                    <a:lnTo>
                      <a:pt x="3308" y="6110"/>
                    </a:lnTo>
                    <a:lnTo>
                      <a:pt x="3198" y="6142"/>
                    </a:lnTo>
                    <a:lnTo>
                      <a:pt x="3085" y="6164"/>
                    </a:lnTo>
                    <a:lnTo>
                      <a:pt x="2971" y="6179"/>
                    </a:lnTo>
                    <a:lnTo>
                      <a:pt x="2856" y="6183"/>
                    </a:lnTo>
                    <a:lnTo>
                      <a:pt x="2742" y="6179"/>
                    </a:lnTo>
                    <a:lnTo>
                      <a:pt x="2629" y="6164"/>
                    </a:lnTo>
                    <a:lnTo>
                      <a:pt x="2517" y="6142"/>
                    </a:lnTo>
                    <a:lnTo>
                      <a:pt x="2406" y="6110"/>
                    </a:lnTo>
                    <a:lnTo>
                      <a:pt x="2297" y="6069"/>
                    </a:lnTo>
                    <a:lnTo>
                      <a:pt x="2192" y="6016"/>
                    </a:lnTo>
                    <a:lnTo>
                      <a:pt x="2089" y="5958"/>
                    </a:lnTo>
                    <a:lnTo>
                      <a:pt x="645" y="5023"/>
                    </a:lnTo>
                    <a:lnTo>
                      <a:pt x="548" y="4956"/>
                    </a:lnTo>
                    <a:lnTo>
                      <a:pt x="458" y="4879"/>
                    </a:lnTo>
                    <a:lnTo>
                      <a:pt x="375" y="4796"/>
                    </a:lnTo>
                    <a:lnTo>
                      <a:pt x="298" y="4708"/>
                    </a:lnTo>
                    <a:lnTo>
                      <a:pt x="231" y="4614"/>
                    </a:lnTo>
                    <a:lnTo>
                      <a:pt x="171" y="4515"/>
                    </a:lnTo>
                    <a:lnTo>
                      <a:pt x="120" y="4410"/>
                    </a:lnTo>
                    <a:lnTo>
                      <a:pt x="77" y="4303"/>
                    </a:lnTo>
                    <a:lnTo>
                      <a:pt x="43" y="4190"/>
                    </a:lnTo>
                    <a:lnTo>
                      <a:pt x="19" y="4076"/>
                    </a:lnTo>
                    <a:lnTo>
                      <a:pt x="4" y="3960"/>
                    </a:lnTo>
                    <a:lnTo>
                      <a:pt x="0" y="3839"/>
                    </a:lnTo>
                    <a:lnTo>
                      <a:pt x="0" y="2344"/>
                    </a:lnTo>
                    <a:lnTo>
                      <a:pt x="4" y="2224"/>
                    </a:lnTo>
                    <a:lnTo>
                      <a:pt x="19" y="2108"/>
                    </a:lnTo>
                    <a:lnTo>
                      <a:pt x="43" y="1993"/>
                    </a:lnTo>
                    <a:lnTo>
                      <a:pt x="77" y="1882"/>
                    </a:lnTo>
                    <a:lnTo>
                      <a:pt x="120" y="1774"/>
                    </a:lnTo>
                    <a:lnTo>
                      <a:pt x="171" y="1668"/>
                    </a:lnTo>
                    <a:lnTo>
                      <a:pt x="231" y="1569"/>
                    </a:lnTo>
                    <a:lnTo>
                      <a:pt x="298" y="1475"/>
                    </a:lnTo>
                    <a:lnTo>
                      <a:pt x="375" y="1387"/>
                    </a:lnTo>
                    <a:lnTo>
                      <a:pt x="458" y="1304"/>
                    </a:lnTo>
                    <a:lnTo>
                      <a:pt x="548" y="1228"/>
                    </a:lnTo>
                    <a:lnTo>
                      <a:pt x="645" y="1160"/>
                    </a:lnTo>
                    <a:lnTo>
                      <a:pt x="2089" y="227"/>
                    </a:lnTo>
                    <a:lnTo>
                      <a:pt x="2192" y="167"/>
                    </a:lnTo>
                    <a:lnTo>
                      <a:pt x="2297" y="117"/>
                    </a:lnTo>
                    <a:lnTo>
                      <a:pt x="2406" y="74"/>
                    </a:lnTo>
                    <a:lnTo>
                      <a:pt x="2517" y="42"/>
                    </a:lnTo>
                    <a:lnTo>
                      <a:pt x="2629" y="19"/>
                    </a:lnTo>
                    <a:lnTo>
                      <a:pt x="2742" y="6"/>
                    </a:lnTo>
                    <a:lnTo>
                      <a:pt x="2856" y="0"/>
                    </a:lnTo>
                    <a:close/>
                  </a:path>
                </a:pathLst>
              </a:custGeom>
              <a:noFill/>
              <a:ln w="57150">
                <a:solidFill>
                  <a:srgbClr val="BB2FBC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ko-KR" altLang="en-US" b="1" dirty="0"/>
                  <a:t>이경훈</a:t>
                </a:r>
              </a:p>
            </p:txBody>
          </p:sp>
          <p:sp>
            <p:nvSpPr>
              <p:cNvPr id="86" name="Freeform 6"/>
              <p:cNvSpPr>
                <a:spLocks/>
              </p:cNvSpPr>
              <p:nvPr/>
            </p:nvSpPr>
            <p:spPr bwMode="auto">
              <a:xfrm>
                <a:off x="3269780" y="4516739"/>
                <a:ext cx="831111" cy="899183"/>
              </a:xfrm>
              <a:custGeom>
                <a:avLst/>
                <a:gdLst>
                  <a:gd name="T0" fmla="*/ 2971 w 5715"/>
                  <a:gd name="T1" fmla="*/ 6 h 6183"/>
                  <a:gd name="T2" fmla="*/ 3198 w 5715"/>
                  <a:gd name="T3" fmla="*/ 42 h 6183"/>
                  <a:gd name="T4" fmla="*/ 3417 w 5715"/>
                  <a:gd name="T5" fmla="*/ 117 h 6183"/>
                  <a:gd name="T6" fmla="*/ 3625 w 5715"/>
                  <a:gd name="T7" fmla="*/ 227 h 6183"/>
                  <a:gd name="T8" fmla="*/ 5167 w 5715"/>
                  <a:gd name="T9" fmla="*/ 1228 h 6183"/>
                  <a:gd name="T10" fmla="*/ 5340 w 5715"/>
                  <a:gd name="T11" fmla="*/ 1387 h 6183"/>
                  <a:gd name="T12" fmla="*/ 5484 w 5715"/>
                  <a:gd name="T13" fmla="*/ 1569 h 6183"/>
                  <a:gd name="T14" fmla="*/ 5595 w 5715"/>
                  <a:gd name="T15" fmla="*/ 1774 h 6183"/>
                  <a:gd name="T16" fmla="*/ 5671 w 5715"/>
                  <a:gd name="T17" fmla="*/ 1993 h 6183"/>
                  <a:gd name="T18" fmla="*/ 5711 w 5715"/>
                  <a:gd name="T19" fmla="*/ 2224 h 6183"/>
                  <a:gd name="T20" fmla="*/ 5715 w 5715"/>
                  <a:gd name="T21" fmla="*/ 3839 h 6183"/>
                  <a:gd name="T22" fmla="*/ 5696 w 5715"/>
                  <a:gd name="T23" fmla="*/ 4076 h 6183"/>
                  <a:gd name="T24" fmla="*/ 5638 w 5715"/>
                  <a:gd name="T25" fmla="*/ 4303 h 6183"/>
                  <a:gd name="T26" fmla="*/ 5544 w 5715"/>
                  <a:gd name="T27" fmla="*/ 4515 h 6183"/>
                  <a:gd name="T28" fmla="*/ 5416 w 5715"/>
                  <a:gd name="T29" fmla="*/ 4708 h 6183"/>
                  <a:gd name="T30" fmla="*/ 5257 w 5715"/>
                  <a:gd name="T31" fmla="*/ 4879 h 6183"/>
                  <a:gd name="T32" fmla="*/ 5069 w 5715"/>
                  <a:gd name="T33" fmla="*/ 5023 h 6183"/>
                  <a:gd name="T34" fmla="*/ 3522 w 5715"/>
                  <a:gd name="T35" fmla="*/ 6016 h 6183"/>
                  <a:gd name="T36" fmla="*/ 3308 w 5715"/>
                  <a:gd name="T37" fmla="*/ 6110 h 6183"/>
                  <a:gd name="T38" fmla="*/ 3085 w 5715"/>
                  <a:gd name="T39" fmla="*/ 6164 h 6183"/>
                  <a:gd name="T40" fmla="*/ 2856 w 5715"/>
                  <a:gd name="T41" fmla="*/ 6183 h 6183"/>
                  <a:gd name="T42" fmla="*/ 2629 w 5715"/>
                  <a:gd name="T43" fmla="*/ 6164 h 6183"/>
                  <a:gd name="T44" fmla="*/ 2406 w 5715"/>
                  <a:gd name="T45" fmla="*/ 6110 h 6183"/>
                  <a:gd name="T46" fmla="*/ 2192 w 5715"/>
                  <a:gd name="T47" fmla="*/ 6016 h 6183"/>
                  <a:gd name="T48" fmla="*/ 645 w 5715"/>
                  <a:gd name="T49" fmla="*/ 5023 h 6183"/>
                  <a:gd name="T50" fmla="*/ 458 w 5715"/>
                  <a:gd name="T51" fmla="*/ 4879 h 6183"/>
                  <a:gd name="T52" fmla="*/ 298 w 5715"/>
                  <a:gd name="T53" fmla="*/ 4708 h 6183"/>
                  <a:gd name="T54" fmla="*/ 171 w 5715"/>
                  <a:gd name="T55" fmla="*/ 4515 h 6183"/>
                  <a:gd name="T56" fmla="*/ 77 w 5715"/>
                  <a:gd name="T57" fmla="*/ 4303 h 6183"/>
                  <a:gd name="T58" fmla="*/ 19 w 5715"/>
                  <a:gd name="T59" fmla="*/ 4076 h 6183"/>
                  <a:gd name="T60" fmla="*/ 0 w 5715"/>
                  <a:gd name="T61" fmla="*/ 3839 h 6183"/>
                  <a:gd name="T62" fmla="*/ 4 w 5715"/>
                  <a:gd name="T63" fmla="*/ 2224 h 6183"/>
                  <a:gd name="T64" fmla="*/ 43 w 5715"/>
                  <a:gd name="T65" fmla="*/ 1993 h 6183"/>
                  <a:gd name="T66" fmla="*/ 120 w 5715"/>
                  <a:gd name="T67" fmla="*/ 1774 h 6183"/>
                  <a:gd name="T68" fmla="*/ 231 w 5715"/>
                  <a:gd name="T69" fmla="*/ 1569 h 6183"/>
                  <a:gd name="T70" fmla="*/ 375 w 5715"/>
                  <a:gd name="T71" fmla="*/ 1387 h 6183"/>
                  <a:gd name="T72" fmla="*/ 548 w 5715"/>
                  <a:gd name="T73" fmla="*/ 1228 h 6183"/>
                  <a:gd name="T74" fmla="*/ 2089 w 5715"/>
                  <a:gd name="T75" fmla="*/ 227 h 6183"/>
                  <a:gd name="T76" fmla="*/ 2297 w 5715"/>
                  <a:gd name="T77" fmla="*/ 117 h 6183"/>
                  <a:gd name="T78" fmla="*/ 2517 w 5715"/>
                  <a:gd name="T79" fmla="*/ 42 h 6183"/>
                  <a:gd name="T80" fmla="*/ 2742 w 5715"/>
                  <a:gd name="T81" fmla="*/ 6 h 6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715" h="6183">
                    <a:moveTo>
                      <a:pt x="2856" y="0"/>
                    </a:moveTo>
                    <a:lnTo>
                      <a:pt x="2971" y="6"/>
                    </a:lnTo>
                    <a:lnTo>
                      <a:pt x="3085" y="19"/>
                    </a:lnTo>
                    <a:lnTo>
                      <a:pt x="3198" y="42"/>
                    </a:lnTo>
                    <a:lnTo>
                      <a:pt x="3308" y="74"/>
                    </a:lnTo>
                    <a:lnTo>
                      <a:pt x="3417" y="117"/>
                    </a:lnTo>
                    <a:lnTo>
                      <a:pt x="3522" y="167"/>
                    </a:lnTo>
                    <a:lnTo>
                      <a:pt x="3625" y="227"/>
                    </a:lnTo>
                    <a:lnTo>
                      <a:pt x="5069" y="1160"/>
                    </a:lnTo>
                    <a:lnTo>
                      <a:pt x="5167" y="1228"/>
                    </a:lnTo>
                    <a:lnTo>
                      <a:pt x="5257" y="1304"/>
                    </a:lnTo>
                    <a:lnTo>
                      <a:pt x="5340" y="1387"/>
                    </a:lnTo>
                    <a:lnTo>
                      <a:pt x="5416" y="1475"/>
                    </a:lnTo>
                    <a:lnTo>
                      <a:pt x="5484" y="1569"/>
                    </a:lnTo>
                    <a:lnTo>
                      <a:pt x="5544" y="1668"/>
                    </a:lnTo>
                    <a:lnTo>
                      <a:pt x="5595" y="1774"/>
                    </a:lnTo>
                    <a:lnTo>
                      <a:pt x="5638" y="1882"/>
                    </a:lnTo>
                    <a:lnTo>
                      <a:pt x="5671" y="1993"/>
                    </a:lnTo>
                    <a:lnTo>
                      <a:pt x="5696" y="2108"/>
                    </a:lnTo>
                    <a:lnTo>
                      <a:pt x="5711" y="2224"/>
                    </a:lnTo>
                    <a:lnTo>
                      <a:pt x="5715" y="2344"/>
                    </a:lnTo>
                    <a:lnTo>
                      <a:pt x="5715" y="3839"/>
                    </a:lnTo>
                    <a:lnTo>
                      <a:pt x="5711" y="3960"/>
                    </a:lnTo>
                    <a:lnTo>
                      <a:pt x="5696" y="4076"/>
                    </a:lnTo>
                    <a:lnTo>
                      <a:pt x="5671" y="4190"/>
                    </a:lnTo>
                    <a:lnTo>
                      <a:pt x="5638" y="4303"/>
                    </a:lnTo>
                    <a:lnTo>
                      <a:pt x="5595" y="4410"/>
                    </a:lnTo>
                    <a:lnTo>
                      <a:pt x="5544" y="4515"/>
                    </a:lnTo>
                    <a:lnTo>
                      <a:pt x="5484" y="4614"/>
                    </a:lnTo>
                    <a:lnTo>
                      <a:pt x="5416" y="4708"/>
                    </a:lnTo>
                    <a:lnTo>
                      <a:pt x="5340" y="4796"/>
                    </a:lnTo>
                    <a:lnTo>
                      <a:pt x="5257" y="4879"/>
                    </a:lnTo>
                    <a:lnTo>
                      <a:pt x="5167" y="4956"/>
                    </a:lnTo>
                    <a:lnTo>
                      <a:pt x="5069" y="5023"/>
                    </a:lnTo>
                    <a:lnTo>
                      <a:pt x="3625" y="5958"/>
                    </a:lnTo>
                    <a:lnTo>
                      <a:pt x="3522" y="6016"/>
                    </a:lnTo>
                    <a:lnTo>
                      <a:pt x="3417" y="6069"/>
                    </a:lnTo>
                    <a:lnTo>
                      <a:pt x="3308" y="6110"/>
                    </a:lnTo>
                    <a:lnTo>
                      <a:pt x="3198" y="6142"/>
                    </a:lnTo>
                    <a:lnTo>
                      <a:pt x="3085" y="6164"/>
                    </a:lnTo>
                    <a:lnTo>
                      <a:pt x="2971" y="6179"/>
                    </a:lnTo>
                    <a:lnTo>
                      <a:pt x="2856" y="6183"/>
                    </a:lnTo>
                    <a:lnTo>
                      <a:pt x="2742" y="6179"/>
                    </a:lnTo>
                    <a:lnTo>
                      <a:pt x="2629" y="6164"/>
                    </a:lnTo>
                    <a:lnTo>
                      <a:pt x="2517" y="6142"/>
                    </a:lnTo>
                    <a:lnTo>
                      <a:pt x="2406" y="6110"/>
                    </a:lnTo>
                    <a:lnTo>
                      <a:pt x="2297" y="6069"/>
                    </a:lnTo>
                    <a:lnTo>
                      <a:pt x="2192" y="6016"/>
                    </a:lnTo>
                    <a:lnTo>
                      <a:pt x="2089" y="5958"/>
                    </a:lnTo>
                    <a:lnTo>
                      <a:pt x="645" y="5023"/>
                    </a:lnTo>
                    <a:lnTo>
                      <a:pt x="548" y="4956"/>
                    </a:lnTo>
                    <a:lnTo>
                      <a:pt x="458" y="4879"/>
                    </a:lnTo>
                    <a:lnTo>
                      <a:pt x="375" y="4796"/>
                    </a:lnTo>
                    <a:lnTo>
                      <a:pt x="298" y="4708"/>
                    </a:lnTo>
                    <a:lnTo>
                      <a:pt x="231" y="4614"/>
                    </a:lnTo>
                    <a:lnTo>
                      <a:pt x="171" y="4515"/>
                    </a:lnTo>
                    <a:lnTo>
                      <a:pt x="120" y="4410"/>
                    </a:lnTo>
                    <a:lnTo>
                      <a:pt x="77" y="4303"/>
                    </a:lnTo>
                    <a:lnTo>
                      <a:pt x="43" y="4190"/>
                    </a:lnTo>
                    <a:lnTo>
                      <a:pt x="19" y="4076"/>
                    </a:lnTo>
                    <a:lnTo>
                      <a:pt x="4" y="3960"/>
                    </a:lnTo>
                    <a:lnTo>
                      <a:pt x="0" y="3839"/>
                    </a:lnTo>
                    <a:lnTo>
                      <a:pt x="0" y="2344"/>
                    </a:lnTo>
                    <a:lnTo>
                      <a:pt x="4" y="2224"/>
                    </a:lnTo>
                    <a:lnTo>
                      <a:pt x="19" y="2108"/>
                    </a:lnTo>
                    <a:lnTo>
                      <a:pt x="43" y="1993"/>
                    </a:lnTo>
                    <a:lnTo>
                      <a:pt x="77" y="1882"/>
                    </a:lnTo>
                    <a:lnTo>
                      <a:pt x="120" y="1774"/>
                    </a:lnTo>
                    <a:lnTo>
                      <a:pt x="171" y="1668"/>
                    </a:lnTo>
                    <a:lnTo>
                      <a:pt x="231" y="1569"/>
                    </a:lnTo>
                    <a:lnTo>
                      <a:pt x="298" y="1475"/>
                    </a:lnTo>
                    <a:lnTo>
                      <a:pt x="375" y="1387"/>
                    </a:lnTo>
                    <a:lnTo>
                      <a:pt x="458" y="1304"/>
                    </a:lnTo>
                    <a:lnTo>
                      <a:pt x="548" y="1228"/>
                    </a:lnTo>
                    <a:lnTo>
                      <a:pt x="645" y="1160"/>
                    </a:lnTo>
                    <a:lnTo>
                      <a:pt x="2089" y="227"/>
                    </a:lnTo>
                    <a:lnTo>
                      <a:pt x="2192" y="167"/>
                    </a:lnTo>
                    <a:lnTo>
                      <a:pt x="2297" y="117"/>
                    </a:lnTo>
                    <a:lnTo>
                      <a:pt x="2406" y="74"/>
                    </a:lnTo>
                    <a:lnTo>
                      <a:pt x="2517" y="42"/>
                    </a:lnTo>
                    <a:lnTo>
                      <a:pt x="2629" y="19"/>
                    </a:lnTo>
                    <a:lnTo>
                      <a:pt x="2742" y="6"/>
                    </a:lnTo>
                    <a:lnTo>
                      <a:pt x="2856" y="0"/>
                    </a:lnTo>
                    <a:close/>
                  </a:path>
                </a:pathLst>
              </a:custGeom>
              <a:noFill/>
              <a:ln w="57150">
                <a:solidFill>
                  <a:srgbClr val="BB2FBC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ko-KR" altLang="en-US" b="1" dirty="0" err="1"/>
                  <a:t>구태완</a:t>
                </a:r>
                <a:endParaRPr lang="ko-KR" altLang="en-US" sz="1500" b="1" dirty="0"/>
              </a:p>
            </p:txBody>
          </p:sp>
          <p:sp>
            <p:nvSpPr>
              <p:cNvPr id="91" name="Freeform 6"/>
              <p:cNvSpPr>
                <a:spLocks/>
              </p:cNvSpPr>
              <p:nvPr/>
            </p:nvSpPr>
            <p:spPr bwMode="auto">
              <a:xfrm>
                <a:off x="4066152" y="5417509"/>
                <a:ext cx="831109" cy="899180"/>
              </a:xfrm>
              <a:custGeom>
                <a:avLst/>
                <a:gdLst>
                  <a:gd name="T0" fmla="*/ 2971 w 5715"/>
                  <a:gd name="T1" fmla="*/ 6 h 6183"/>
                  <a:gd name="T2" fmla="*/ 3198 w 5715"/>
                  <a:gd name="T3" fmla="*/ 42 h 6183"/>
                  <a:gd name="T4" fmla="*/ 3417 w 5715"/>
                  <a:gd name="T5" fmla="*/ 117 h 6183"/>
                  <a:gd name="T6" fmla="*/ 3625 w 5715"/>
                  <a:gd name="T7" fmla="*/ 227 h 6183"/>
                  <a:gd name="T8" fmla="*/ 5167 w 5715"/>
                  <a:gd name="T9" fmla="*/ 1228 h 6183"/>
                  <a:gd name="T10" fmla="*/ 5340 w 5715"/>
                  <a:gd name="T11" fmla="*/ 1387 h 6183"/>
                  <a:gd name="T12" fmla="*/ 5484 w 5715"/>
                  <a:gd name="T13" fmla="*/ 1569 h 6183"/>
                  <a:gd name="T14" fmla="*/ 5595 w 5715"/>
                  <a:gd name="T15" fmla="*/ 1774 h 6183"/>
                  <a:gd name="T16" fmla="*/ 5671 w 5715"/>
                  <a:gd name="T17" fmla="*/ 1993 h 6183"/>
                  <a:gd name="T18" fmla="*/ 5711 w 5715"/>
                  <a:gd name="T19" fmla="*/ 2224 h 6183"/>
                  <a:gd name="T20" fmla="*/ 5715 w 5715"/>
                  <a:gd name="T21" fmla="*/ 3839 h 6183"/>
                  <a:gd name="T22" fmla="*/ 5696 w 5715"/>
                  <a:gd name="T23" fmla="*/ 4076 h 6183"/>
                  <a:gd name="T24" fmla="*/ 5638 w 5715"/>
                  <a:gd name="T25" fmla="*/ 4303 h 6183"/>
                  <a:gd name="T26" fmla="*/ 5544 w 5715"/>
                  <a:gd name="T27" fmla="*/ 4515 h 6183"/>
                  <a:gd name="T28" fmla="*/ 5416 w 5715"/>
                  <a:gd name="T29" fmla="*/ 4708 h 6183"/>
                  <a:gd name="T30" fmla="*/ 5257 w 5715"/>
                  <a:gd name="T31" fmla="*/ 4879 h 6183"/>
                  <a:gd name="T32" fmla="*/ 5069 w 5715"/>
                  <a:gd name="T33" fmla="*/ 5023 h 6183"/>
                  <a:gd name="T34" fmla="*/ 3522 w 5715"/>
                  <a:gd name="T35" fmla="*/ 6016 h 6183"/>
                  <a:gd name="T36" fmla="*/ 3308 w 5715"/>
                  <a:gd name="T37" fmla="*/ 6110 h 6183"/>
                  <a:gd name="T38" fmla="*/ 3085 w 5715"/>
                  <a:gd name="T39" fmla="*/ 6164 h 6183"/>
                  <a:gd name="T40" fmla="*/ 2856 w 5715"/>
                  <a:gd name="T41" fmla="*/ 6183 h 6183"/>
                  <a:gd name="T42" fmla="*/ 2629 w 5715"/>
                  <a:gd name="T43" fmla="*/ 6164 h 6183"/>
                  <a:gd name="T44" fmla="*/ 2406 w 5715"/>
                  <a:gd name="T45" fmla="*/ 6110 h 6183"/>
                  <a:gd name="T46" fmla="*/ 2192 w 5715"/>
                  <a:gd name="T47" fmla="*/ 6016 h 6183"/>
                  <a:gd name="T48" fmla="*/ 645 w 5715"/>
                  <a:gd name="T49" fmla="*/ 5023 h 6183"/>
                  <a:gd name="T50" fmla="*/ 458 w 5715"/>
                  <a:gd name="T51" fmla="*/ 4879 h 6183"/>
                  <a:gd name="T52" fmla="*/ 298 w 5715"/>
                  <a:gd name="T53" fmla="*/ 4708 h 6183"/>
                  <a:gd name="T54" fmla="*/ 171 w 5715"/>
                  <a:gd name="T55" fmla="*/ 4515 h 6183"/>
                  <a:gd name="T56" fmla="*/ 77 w 5715"/>
                  <a:gd name="T57" fmla="*/ 4303 h 6183"/>
                  <a:gd name="T58" fmla="*/ 19 w 5715"/>
                  <a:gd name="T59" fmla="*/ 4076 h 6183"/>
                  <a:gd name="T60" fmla="*/ 0 w 5715"/>
                  <a:gd name="T61" fmla="*/ 3839 h 6183"/>
                  <a:gd name="T62" fmla="*/ 4 w 5715"/>
                  <a:gd name="T63" fmla="*/ 2224 h 6183"/>
                  <a:gd name="T64" fmla="*/ 43 w 5715"/>
                  <a:gd name="T65" fmla="*/ 1993 h 6183"/>
                  <a:gd name="T66" fmla="*/ 120 w 5715"/>
                  <a:gd name="T67" fmla="*/ 1774 h 6183"/>
                  <a:gd name="T68" fmla="*/ 231 w 5715"/>
                  <a:gd name="T69" fmla="*/ 1569 h 6183"/>
                  <a:gd name="T70" fmla="*/ 375 w 5715"/>
                  <a:gd name="T71" fmla="*/ 1387 h 6183"/>
                  <a:gd name="T72" fmla="*/ 548 w 5715"/>
                  <a:gd name="T73" fmla="*/ 1228 h 6183"/>
                  <a:gd name="T74" fmla="*/ 2089 w 5715"/>
                  <a:gd name="T75" fmla="*/ 227 h 6183"/>
                  <a:gd name="T76" fmla="*/ 2297 w 5715"/>
                  <a:gd name="T77" fmla="*/ 117 h 6183"/>
                  <a:gd name="T78" fmla="*/ 2517 w 5715"/>
                  <a:gd name="T79" fmla="*/ 42 h 6183"/>
                  <a:gd name="T80" fmla="*/ 2742 w 5715"/>
                  <a:gd name="T81" fmla="*/ 6 h 6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715" h="6183">
                    <a:moveTo>
                      <a:pt x="2856" y="0"/>
                    </a:moveTo>
                    <a:lnTo>
                      <a:pt x="2971" y="6"/>
                    </a:lnTo>
                    <a:lnTo>
                      <a:pt x="3085" y="19"/>
                    </a:lnTo>
                    <a:lnTo>
                      <a:pt x="3198" y="42"/>
                    </a:lnTo>
                    <a:lnTo>
                      <a:pt x="3308" y="74"/>
                    </a:lnTo>
                    <a:lnTo>
                      <a:pt x="3417" y="117"/>
                    </a:lnTo>
                    <a:lnTo>
                      <a:pt x="3522" y="167"/>
                    </a:lnTo>
                    <a:lnTo>
                      <a:pt x="3625" y="227"/>
                    </a:lnTo>
                    <a:lnTo>
                      <a:pt x="5069" y="1160"/>
                    </a:lnTo>
                    <a:lnTo>
                      <a:pt x="5167" y="1228"/>
                    </a:lnTo>
                    <a:lnTo>
                      <a:pt x="5257" y="1304"/>
                    </a:lnTo>
                    <a:lnTo>
                      <a:pt x="5340" y="1387"/>
                    </a:lnTo>
                    <a:lnTo>
                      <a:pt x="5416" y="1475"/>
                    </a:lnTo>
                    <a:lnTo>
                      <a:pt x="5484" y="1569"/>
                    </a:lnTo>
                    <a:lnTo>
                      <a:pt x="5544" y="1668"/>
                    </a:lnTo>
                    <a:lnTo>
                      <a:pt x="5595" y="1774"/>
                    </a:lnTo>
                    <a:lnTo>
                      <a:pt x="5638" y="1882"/>
                    </a:lnTo>
                    <a:lnTo>
                      <a:pt x="5671" y="1993"/>
                    </a:lnTo>
                    <a:lnTo>
                      <a:pt x="5696" y="2108"/>
                    </a:lnTo>
                    <a:lnTo>
                      <a:pt x="5711" y="2224"/>
                    </a:lnTo>
                    <a:lnTo>
                      <a:pt x="5715" y="2344"/>
                    </a:lnTo>
                    <a:lnTo>
                      <a:pt x="5715" y="3839"/>
                    </a:lnTo>
                    <a:lnTo>
                      <a:pt x="5711" y="3960"/>
                    </a:lnTo>
                    <a:lnTo>
                      <a:pt x="5696" y="4076"/>
                    </a:lnTo>
                    <a:lnTo>
                      <a:pt x="5671" y="4190"/>
                    </a:lnTo>
                    <a:lnTo>
                      <a:pt x="5638" y="4303"/>
                    </a:lnTo>
                    <a:lnTo>
                      <a:pt x="5595" y="4410"/>
                    </a:lnTo>
                    <a:lnTo>
                      <a:pt x="5544" y="4515"/>
                    </a:lnTo>
                    <a:lnTo>
                      <a:pt x="5484" y="4614"/>
                    </a:lnTo>
                    <a:lnTo>
                      <a:pt x="5416" y="4708"/>
                    </a:lnTo>
                    <a:lnTo>
                      <a:pt x="5340" y="4796"/>
                    </a:lnTo>
                    <a:lnTo>
                      <a:pt x="5257" y="4879"/>
                    </a:lnTo>
                    <a:lnTo>
                      <a:pt x="5167" y="4956"/>
                    </a:lnTo>
                    <a:lnTo>
                      <a:pt x="5069" y="5023"/>
                    </a:lnTo>
                    <a:lnTo>
                      <a:pt x="3625" y="5958"/>
                    </a:lnTo>
                    <a:lnTo>
                      <a:pt x="3522" y="6016"/>
                    </a:lnTo>
                    <a:lnTo>
                      <a:pt x="3417" y="6069"/>
                    </a:lnTo>
                    <a:lnTo>
                      <a:pt x="3308" y="6110"/>
                    </a:lnTo>
                    <a:lnTo>
                      <a:pt x="3198" y="6142"/>
                    </a:lnTo>
                    <a:lnTo>
                      <a:pt x="3085" y="6164"/>
                    </a:lnTo>
                    <a:lnTo>
                      <a:pt x="2971" y="6179"/>
                    </a:lnTo>
                    <a:lnTo>
                      <a:pt x="2856" y="6183"/>
                    </a:lnTo>
                    <a:lnTo>
                      <a:pt x="2742" y="6179"/>
                    </a:lnTo>
                    <a:lnTo>
                      <a:pt x="2629" y="6164"/>
                    </a:lnTo>
                    <a:lnTo>
                      <a:pt x="2517" y="6142"/>
                    </a:lnTo>
                    <a:lnTo>
                      <a:pt x="2406" y="6110"/>
                    </a:lnTo>
                    <a:lnTo>
                      <a:pt x="2297" y="6069"/>
                    </a:lnTo>
                    <a:lnTo>
                      <a:pt x="2192" y="6016"/>
                    </a:lnTo>
                    <a:lnTo>
                      <a:pt x="2089" y="5958"/>
                    </a:lnTo>
                    <a:lnTo>
                      <a:pt x="645" y="5023"/>
                    </a:lnTo>
                    <a:lnTo>
                      <a:pt x="548" y="4956"/>
                    </a:lnTo>
                    <a:lnTo>
                      <a:pt x="458" y="4879"/>
                    </a:lnTo>
                    <a:lnTo>
                      <a:pt x="375" y="4796"/>
                    </a:lnTo>
                    <a:lnTo>
                      <a:pt x="298" y="4708"/>
                    </a:lnTo>
                    <a:lnTo>
                      <a:pt x="231" y="4614"/>
                    </a:lnTo>
                    <a:lnTo>
                      <a:pt x="171" y="4515"/>
                    </a:lnTo>
                    <a:lnTo>
                      <a:pt x="120" y="4410"/>
                    </a:lnTo>
                    <a:lnTo>
                      <a:pt x="77" y="4303"/>
                    </a:lnTo>
                    <a:lnTo>
                      <a:pt x="43" y="4190"/>
                    </a:lnTo>
                    <a:lnTo>
                      <a:pt x="19" y="4076"/>
                    </a:lnTo>
                    <a:lnTo>
                      <a:pt x="4" y="3960"/>
                    </a:lnTo>
                    <a:lnTo>
                      <a:pt x="0" y="3839"/>
                    </a:lnTo>
                    <a:lnTo>
                      <a:pt x="0" y="2344"/>
                    </a:lnTo>
                    <a:lnTo>
                      <a:pt x="4" y="2224"/>
                    </a:lnTo>
                    <a:lnTo>
                      <a:pt x="19" y="2108"/>
                    </a:lnTo>
                    <a:lnTo>
                      <a:pt x="43" y="1993"/>
                    </a:lnTo>
                    <a:lnTo>
                      <a:pt x="77" y="1882"/>
                    </a:lnTo>
                    <a:lnTo>
                      <a:pt x="120" y="1774"/>
                    </a:lnTo>
                    <a:lnTo>
                      <a:pt x="171" y="1668"/>
                    </a:lnTo>
                    <a:lnTo>
                      <a:pt x="231" y="1569"/>
                    </a:lnTo>
                    <a:lnTo>
                      <a:pt x="298" y="1475"/>
                    </a:lnTo>
                    <a:lnTo>
                      <a:pt x="375" y="1387"/>
                    </a:lnTo>
                    <a:lnTo>
                      <a:pt x="458" y="1304"/>
                    </a:lnTo>
                    <a:lnTo>
                      <a:pt x="548" y="1228"/>
                    </a:lnTo>
                    <a:lnTo>
                      <a:pt x="645" y="1160"/>
                    </a:lnTo>
                    <a:lnTo>
                      <a:pt x="2089" y="227"/>
                    </a:lnTo>
                    <a:lnTo>
                      <a:pt x="2192" y="167"/>
                    </a:lnTo>
                    <a:lnTo>
                      <a:pt x="2297" y="117"/>
                    </a:lnTo>
                    <a:lnTo>
                      <a:pt x="2406" y="74"/>
                    </a:lnTo>
                    <a:lnTo>
                      <a:pt x="2517" y="42"/>
                    </a:lnTo>
                    <a:lnTo>
                      <a:pt x="2629" y="19"/>
                    </a:lnTo>
                    <a:lnTo>
                      <a:pt x="2742" y="6"/>
                    </a:lnTo>
                    <a:lnTo>
                      <a:pt x="2856" y="0"/>
                    </a:lnTo>
                    <a:close/>
                  </a:path>
                </a:pathLst>
              </a:custGeom>
              <a:noFill/>
              <a:ln w="57150">
                <a:solidFill>
                  <a:srgbClr val="BB2FBC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ko-KR" altLang="en-US" b="1" dirty="0"/>
                  <a:t>정유진</a:t>
                </a:r>
                <a:endParaRPr lang="ko-KR" altLang="en-US" sz="1500" b="1" dirty="0"/>
              </a:p>
            </p:txBody>
          </p:sp>
        </p:grpSp>
        <p:grpSp>
          <p:nvGrpSpPr>
            <p:cNvPr id="2" name="그룹 1"/>
            <p:cNvGrpSpPr/>
            <p:nvPr/>
          </p:nvGrpSpPr>
          <p:grpSpPr>
            <a:xfrm>
              <a:off x="2442630" y="2077499"/>
              <a:ext cx="3759377" cy="3546170"/>
              <a:chOff x="2442630" y="2077499"/>
              <a:chExt cx="3759377" cy="3546170"/>
            </a:xfrm>
          </p:grpSpPr>
          <p:cxnSp>
            <p:nvCxnSpPr>
              <p:cNvPr id="22" name="직선 연결선 21"/>
              <p:cNvCxnSpPr/>
              <p:nvPr/>
            </p:nvCxnSpPr>
            <p:spPr>
              <a:xfrm>
                <a:off x="2442630" y="2077499"/>
                <a:ext cx="582757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234237" y="2965462"/>
                <a:ext cx="582757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/>
              <p:cNvCxnSpPr/>
              <p:nvPr/>
            </p:nvCxnSpPr>
            <p:spPr>
              <a:xfrm>
                <a:off x="4032582" y="3847625"/>
                <a:ext cx="582757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/>
              <p:cNvCxnSpPr/>
              <p:nvPr/>
            </p:nvCxnSpPr>
            <p:spPr>
              <a:xfrm>
                <a:off x="4829643" y="4735647"/>
                <a:ext cx="582757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>
                <a:off x="5619250" y="5623669"/>
                <a:ext cx="582757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그룹 2"/>
            <p:cNvGrpSpPr/>
            <p:nvPr/>
          </p:nvGrpSpPr>
          <p:grpSpPr>
            <a:xfrm>
              <a:off x="3159682" y="1831723"/>
              <a:ext cx="6045640" cy="4036561"/>
              <a:chOff x="2739282" y="1831723"/>
              <a:chExt cx="6045640" cy="4036561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2739282" y="1831723"/>
                <a:ext cx="1669962" cy="507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b="1" dirty="0"/>
                  <a:t>팀장 </a:t>
                </a:r>
                <a:r>
                  <a:rPr lang="en-US" altLang="ko-KR" b="1" dirty="0"/>
                  <a:t>DB/SQL</a:t>
                </a:r>
                <a:endParaRPr lang="en-US" altLang="ko-KR" sz="1300" dirty="0"/>
              </a:p>
            </p:txBody>
          </p:sp>
          <p:sp>
            <p:nvSpPr>
              <p:cNvPr id="115" name="직사각형 114"/>
              <p:cNvSpPr/>
              <p:nvPr/>
            </p:nvSpPr>
            <p:spPr>
              <a:xfrm>
                <a:off x="3534286" y="2731339"/>
                <a:ext cx="3937563" cy="4542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b="1" dirty="0" err="1"/>
                  <a:t>부팀장</a:t>
                </a:r>
                <a:r>
                  <a:rPr lang="ko-KR" altLang="en-US" b="1" dirty="0"/>
                  <a:t> </a:t>
                </a:r>
                <a:r>
                  <a:rPr lang="en-US" altLang="ko-KR" b="1" dirty="0"/>
                  <a:t>DAO,DTO</a:t>
                </a:r>
                <a:endParaRPr lang="en-US" altLang="ko-KR" sz="1300" dirty="0"/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>
                <a:off x="4332632" y="3613371"/>
                <a:ext cx="2982046" cy="4730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b="1" dirty="0"/>
                  <a:t>팀원 </a:t>
                </a:r>
                <a:r>
                  <a:rPr lang="en-US" altLang="ko-KR" b="1" dirty="0" smtClean="0"/>
                  <a:t>JavaScript/JSP/</a:t>
                </a:r>
                <a:r>
                  <a:rPr lang="ko-KR" altLang="en-US" b="1" dirty="0" smtClean="0"/>
                  <a:t>테스트 </a:t>
                </a:r>
                <a:endParaRPr lang="en-US" altLang="ko-KR" sz="1300" dirty="0"/>
              </a:p>
            </p:txBody>
          </p:sp>
          <p:sp>
            <p:nvSpPr>
              <p:cNvPr id="119" name="직사각형 118"/>
              <p:cNvSpPr/>
              <p:nvPr/>
            </p:nvSpPr>
            <p:spPr>
              <a:xfrm>
                <a:off x="5126871" y="4504326"/>
                <a:ext cx="2919341" cy="4730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b="1" dirty="0"/>
                  <a:t>팀원</a:t>
                </a:r>
                <a:r>
                  <a:rPr lang="en-US" altLang="ko-KR" b="1" dirty="0"/>
                  <a:t> </a:t>
                </a:r>
                <a:r>
                  <a:rPr lang="en-US" altLang="ko-KR" b="1" dirty="0" smtClean="0"/>
                  <a:t>JavaScript/JSP/</a:t>
                </a:r>
                <a:r>
                  <a:rPr lang="ko-KR" altLang="en-US" b="1" dirty="0" smtClean="0"/>
                  <a:t>테스트</a:t>
                </a:r>
                <a:endParaRPr lang="en-US" altLang="ko-KR" sz="1200" dirty="0"/>
              </a:p>
            </p:txBody>
          </p:sp>
          <p:sp>
            <p:nvSpPr>
              <p:cNvPr id="121" name="직사각형 120"/>
              <p:cNvSpPr/>
              <p:nvPr/>
            </p:nvSpPr>
            <p:spPr>
              <a:xfrm>
                <a:off x="5851943" y="5395281"/>
                <a:ext cx="2932979" cy="4730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b="1" dirty="0"/>
                  <a:t>팀원</a:t>
                </a:r>
                <a:r>
                  <a:rPr lang="en-US" altLang="ko-KR" b="1" dirty="0"/>
                  <a:t> </a:t>
                </a:r>
                <a:r>
                  <a:rPr lang="en-US" altLang="ko-KR" b="1" dirty="0" smtClean="0"/>
                  <a:t>JavaScript/JSP/</a:t>
                </a:r>
                <a:r>
                  <a:rPr lang="ko-KR" altLang="en-US" b="1" dirty="0" smtClean="0"/>
                  <a:t>디버깅</a:t>
                </a:r>
                <a:endParaRPr lang="en-US" altLang="ko-KR" sz="1200" dirty="0"/>
              </a:p>
            </p:txBody>
          </p:sp>
        </p:grpSp>
      </p:grpSp>
      <p:sp>
        <p:nvSpPr>
          <p:cNvPr id="26" name="직사각형 25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26143" y="923916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199" y="169249"/>
            <a:ext cx="1821025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/>
              <a:t>1. </a:t>
            </a:r>
            <a:r>
              <a:rPr lang="ko-KR" altLang="en-US" sz="2000" b="1" dirty="0"/>
              <a:t>팀원 소개</a:t>
            </a:r>
          </a:p>
        </p:txBody>
      </p:sp>
    </p:spTree>
    <p:extLst>
      <p:ext uri="{BB962C8B-B14F-4D97-AF65-F5344CB8AC3E}">
        <p14:creationId xmlns:p14="http://schemas.microsoft.com/office/powerpoint/2010/main" val="382895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직사각형 139"/>
          <p:cNvSpPr/>
          <p:nvPr/>
        </p:nvSpPr>
        <p:spPr>
          <a:xfrm>
            <a:off x="526143" y="783951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7" name="모서리가 둥근 직사각형 6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199" y="169249"/>
            <a:ext cx="2939473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/>
              <a:t>7.3 </a:t>
            </a:r>
            <a:r>
              <a:rPr lang="ko-KR" altLang="en-US" sz="2000" b="1" dirty="0"/>
              <a:t>강사 검색 </a:t>
            </a:r>
            <a:r>
              <a:rPr lang="en-US" altLang="ko-KR" sz="2000" b="1" dirty="0"/>
              <a:t>(</a:t>
            </a:r>
            <a:r>
              <a:rPr lang="en-US" altLang="ko-KR" sz="2000" b="1" dirty="0" smtClean="0"/>
              <a:t>UI 1/2)</a:t>
            </a:r>
            <a:endParaRPr lang="ko-KR" altLang="en-US" sz="2000" b="1" dirty="0"/>
          </a:p>
        </p:txBody>
      </p:sp>
      <p:sp>
        <p:nvSpPr>
          <p:cNvPr id="145" name="직사각형 144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pic>
        <p:nvPicPr>
          <p:cNvPr id="160" name="그림 1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837" y="934785"/>
            <a:ext cx="7516712" cy="3238961"/>
          </a:xfrm>
          <a:prstGeom prst="rect">
            <a:avLst/>
          </a:prstGeom>
        </p:spPr>
      </p:pic>
      <p:sp>
        <p:nvSpPr>
          <p:cNvPr id="161" name="직사각형 160"/>
          <p:cNvSpPr/>
          <p:nvPr/>
        </p:nvSpPr>
        <p:spPr>
          <a:xfrm>
            <a:off x="828964" y="4546399"/>
            <a:ext cx="9927794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/>
              <a:t>1. </a:t>
            </a:r>
            <a:r>
              <a:rPr lang="ko-KR" altLang="en-US" sz="1400" b="1" dirty="0" smtClean="0"/>
              <a:t>검색조건 </a:t>
            </a:r>
            <a:r>
              <a:rPr lang="en-US" altLang="ko-KR" sz="1400" b="1" dirty="0" smtClean="0"/>
              <a:t>– </a:t>
            </a:r>
            <a:r>
              <a:rPr lang="ko-KR" altLang="en-US" sz="1400" dirty="0"/>
              <a:t>각 </a:t>
            </a:r>
            <a:r>
              <a:rPr lang="ko-KR" altLang="en-US" sz="1400" dirty="0" err="1"/>
              <a:t>검색조건은</a:t>
            </a:r>
            <a:r>
              <a:rPr lang="ko-KR" altLang="en-US" sz="1400" dirty="0"/>
              <a:t> 항목별로 </a:t>
            </a:r>
            <a:r>
              <a:rPr lang="en-US" altLang="ko-KR" sz="1400" dirty="0"/>
              <a:t>and</a:t>
            </a:r>
            <a:r>
              <a:rPr lang="ko-KR" altLang="en-US" sz="1400" dirty="0"/>
              <a:t>조건으로 </a:t>
            </a:r>
            <a:r>
              <a:rPr lang="ko-KR" altLang="en-US" sz="1400" dirty="0" smtClean="0"/>
              <a:t>검색하고 한 항목 내에서는 </a:t>
            </a:r>
            <a:r>
              <a:rPr lang="en-US" altLang="ko-KR" sz="1400" dirty="0" smtClean="0"/>
              <a:t>or</a:t>
            </a:r>
            <a:r>
              <a:rPr lang="ko-KR" altLang="en-US" sz="1400" dirty="0" smtClean="0"/>
              <a:t>조건으로 검색</a:t>
            </a:r>
            <a:endParaRPr lang="en-US" altLang="ko-KR" sz="1100" dirty="0"/>
          </a:p>
        </p:txBody>
      </p:sp>
      <p:sp>
        <p:nvSpPr>
          <p:cNvPr id="165" name="타원 164"/>
          <p:cNvSpPr/>
          <p:nvPr/>
        </p:nvSpPr>
        <p:spPr>
          <a:xfrm>
            <a:off x="2373076" y="1169991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1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166" name="타원 165"/>
          <p:cNvSpPr/>
          <p:nvPr/>
        </p:nvSpPr>
        <p:spPr>
          <a:xfrm>
            <a:off x="2373076" y="2321598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2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207" name="직사각형 206"/>
          <p:cNvSpPr/>
          <p:nvPr/>
        </p:nvSpPr>
        <p:spPr>
          <a:xfrm>
            <a:off x="829211" y="4891617"/>
            <a:ext cx="704600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/>
              <a:t>2. </a:t>
            </a:r>
            <a:r>
              <a:rPr lang="ko-KR" altLang="en-US" sz="1400" b="1" dirty="0" err="1" smtClean="0"/>
              <a:t>범위검색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– </a:t>
            </a:r>
            <a:r>
              <a:rPr lang="ko-KR" altLang="en-US" sz="1400" dirty="0" smtClean="0"/>
              <a:t>최소값과 최대값 사이의 모든 항목들을 검색결과에 표시한다</a:t>
            </a:r>
            <a:endParaRPr lang="en-US" altLang="ko-KR" sz="1400" dirty="0" smtClean="0"/>
          </a:p>
        </p:txBody>
      </p:sp>
      <p:sp>
        <p:nvSpPr>
          <p:cNvPr id="213" name="직사각형 212"/>
          <p:cNvSpPr/>
          <p:nvPr/>
        </p:nvSpPr>
        <p:spPr>
          <a:xfrm>
            <a:off x="1972752" y="5197705"/>
            <a:ext cx="704600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경고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)</a:t>
            </a:r>
            <a:r>
              <a:rPr lang="en-US" altLang="ko-KR" sz="1400" b="1" dirty="0" smtClean="0"/>
              <a:t> </a:t>
            </a:r>
            <a:r>
              <a:rPr lang="ko-KR" altLang="en-US" sz="1400" dirty="0" smtClean="0"/>
              <a:t>최소값이 최대값보다 클 경우 </a:t>
            </a:r>
            <a:r>
              <a:rPr lang="ko-KR" altLang="en-US" sz="1400" dirty="0" err="1" smtClean="0"/>
              <a:t>경고창을</a:t>
            </a:r>
            <a:r>
              <a:rPr lang="ko-KR" altLang="en-US" sz="1400" dirty="0" smtClean="0"/>
              <a:t> 띄우고 모든 값을 비움</a:t>
            </a:r>
            <a:endParaRPr lang="en-US" altLang="ko-KR" sz="1400" dirty="0" smtClean="0"/>
          </a:p>
        </p:txBody>
      </p:sp>
      <p:sp>
        <p:nvSpPr>
          <p:cNvPr id="214" name="직사각형 213"/>
          <p:cNvSpPr/>
          <p:nvPr/>
        </p:nvSpPr>
        <p:spPr>
          <a:xfrm>
            <a:off x="838201" y="5587014"/>
            <a:ext cx="507029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/>
              <a:t>3. </a:t>
            </a:r>
            <a:r>
              <a:rPr lang="ko-KR" altLang="en-US" sz="1400" b="1" dirty="0" smtClean="0"/>
              <a:t>키워드 </a:t>
            </a:r>
            <a:r>
              <a:rPr lang="en-US" altLang="ko-KR" sz="1400" b="1" dirty="0" smtClean="0"/>
              <a:t>– </a:t>
            </a:r>
            <a:r>
              <a:rPr lang="ko-KR" altLang="en-US" sz="1400" dirty="0" smtClean="0"/>
              <a:t>검색결과에 표시되는 모든 칼럼을 키워드로 검색</a:t>
            </a:r>
            <a:endParaRPr lang="en-US" altLang="ko-KR" sz="1400" dirty="0" smtClean="0"/>
          </a:p>
        </p:txBody>
      </p:sp>
      <p:sp>
        <p:nvSpPr>
          <p:cNvPr id="215" name="직사각형 214"/>
          <p:cNvSpPr/>
          <p:nvPr/>
        </p:nvSpPr>
        <p:spPr>
          <a:xfrm>
            <a:off x="838200" y="6168094"/>
            <a:ext cx="671121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/>
              <a:t>4. [</a:t>
            </a:r>
            <a:r>
              <a:rPr lang="ko-KR" altLang="en-US" sz="1400" b="1" dirty="0" smtClean="0"/>
              <a:t>강사 정보 등록</a:t>
            </a:r>
            <a:r>
              <a:rPr lang="en-US" altLang="ko-KR" sz="1400" b="1" dirty="0" smtClean="0"/>
              <a:t>]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– </a:t>
            </a:r>
            <a:r>
              <a:rPr lang="en-US" altLang="ko-KR" sz="1400" dirty="0"/>
              <a:t>[</a:t>
            </a:r>
            <a:r>
              <a:rPr lang="ko-KR" altLang="en-US" sz="1400" dirty="0" smtClean="0"/>
              <a:t>강사 정보 등록</a:t>
            </a:r>
            <a:r>
              <a:rPr lang="en-US" altLang="ko-KR" sz="1400" dirty="0" smtClean="0"/>
              <a:t>]</a:t>
            </a:r>
            <a:r>
              <a:rPr lang="ko-KR" altLang="en-US" sz="1400" dirty="0" smtClean="0"/>
              <a:t>을 클릭하면 강사 정보 등록화면으로 이동 </a:t>
            </a:r>
            <a:endParaRPr lang="en-US" altLang="ko-KR" sz="1400" dirty="0" smtClean="0"/>
          </a:p>
        </p:txBody>
      </p:sp>
      <p:sp>
        <p:nvSpPr>
          <p:cNvPr id="216" name="타원 215"/>
          <p:cNvSpPr/>
          <p:nvPr/>
        </p:nvSpPr>
        <p:spPr>
          <a:xfrm>
            <a:off x="2370879" y="3361580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7030A0"/>
                </a:solidFill>
              </a:rPr>
              <a:t>3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217" name="타원 216"/>
          <p:cNvSpPr/>
          <p:nvPr/>
        </p:nvSpPr>
        <p:spPr>
          <a:xfrm>
            <a:off x="6826764" y="3743382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7030A0"/>
                </a:solidFill>
              </a:rPr>
              <a:t>4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972753" y="5812110"/>
            <a:ext cx="654769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</a:rPr>
              <a:t>(</a:t>
            </a:r>
            <a:r>
              <a:rPr lang="ko-KR" altLang="en-US" sz="1400" b="1" dirty="0">
                <a:solidFill>
                  <a:srgbClr val="FF0000"/>
                </a:solidFill>
              </a:rPr>
              <a:t>경고</a:t>
            </a:r>
            <a:r>
              <a:rPr lang="en-US" altLang="ko-KR" sz="1400" b="1" dirty="0">
                <a:solidFill>
                  <a:srgbClr val="FF0000"/>
                </a:solidFill>
              </a:rPr>
              <a:t>)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/>
              <a:t>2</a:t>
            </a:r>
            <a:r>
              <a:rPr lang="ko-KR" altLang="en-US" sz="1400" dirty="0"/>
              <a:t>번째 키워드만 입력하고 검색버튼을 누르면 </a:t>
            </a:r>
            <a:r>
              <a:rPr lang="ko-KR" altLang="en-US" sz="1400" dirty="0" err="1"/>
              <a:t>경고창이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뜨고 값이 </a:t>
            </a:r>
            <a:r>
              <a:rPr lang="ko-KR" altLang="en-US" sz="1400" dirty="0" err="1" smtClean="0"/>
              <a:t>비워짐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64564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526143" y="783951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82" y="1068554"/>
            <a:ext cx="9116622" cy="1937387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85C8D7EE-0888-447D-9AFC-F047E604C2E8}"/>
              </a:ext>
            </a:extLst>
          </p:cNvPr>
          <p:cNvSpPr/>
          <p:nvPr/>
        </p:nvSpPr>
        <p:spPr>
          <a:xfrm>
            <a:off x="2920800" y="1385497"/>
            <a:ext cx="2665028" cy="296108"/>
          </a:xfrm>
          <a:prstGeom prst="rect">
            <a:avLst/>
          </a:prstGeom>
          <a:noFill/>
          <a:ln w="38100">
            <a:solidFill>
              <a:srgbClr val="BB2FB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5C8D7EE-0888-447D-9AFC-F047E604C2E8}"/>
              </a:ext>
            </a:extLst>
          </p:cNvPr>
          <p:cNvSpPr/>
          <p:nvPr/>
        </p:nvSpPr>
        <p:spPr>
          <a:xfrm>
            <a:off x="8489196" y="1380686"/>
            <a:ext cx="930237" cy="286644"/>
          </a:xfrm>
          <a:prstGeom prst="rect">
            <a:avLst/>
          </a:prstGeom>
          <a:noFill/>
          <a:ln w="38100">
            <a:solidFill>
              <a:srgbClr val="BB2FB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5C8D7EE-0888-447D-9AFC-F047E604C2E8}"/>
              </a:ext>
            </a:extLst>
          </p:cNvPr>
          <p:cNvSpPr/>
          <p:nvPr/>
        </p:nvSpPr>
        <p:spPr>
          <a:xfrm>
            <a:off x="1574883" y="1747696"/>
            <a:ext cx="9116622" cy="484093"/>
          </a:xfrm>
          <a:prstGeom prst="rect">
            <a:avLst/>
          </a:prstGeom>
          <a:noFill/>
          <a:ln w="38100">
            <a:solidFill>
              <a:srgbClr val="BB2FB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8377570" y="1262425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7030A0"/>
                </a:solidFill>
              </a:rPr>
              <a:t>3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2809174" y="1250589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1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2056" y="3379587"/>
            <a:ext cx="56433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/>
              <a:t>1. [</a:t>
            </a:r>
            <a:r>
              <a:rPr lang="ko-KR" altLang="en-US" sz="1400" b="1" dirty="0" err="1" smtClean="0"/>
              <a:t>다중검색</a:t>
            </a:r>
            <a:r>
              <a:rPr lang="ko-KR" altLang="en-US" sz="1400" b="1" dirty="0" smtClean="0"/>
              <a:t> 조건</a:t>
            </a:r>
            <a:r>
              <a:rPr lang="en-US" altLang="ko-KR" sz="1400" b="1" dirty="0" smtClean="0"/>
              <a:t>]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– </a:t>
            </a:r>
            <a:r>
              <a:rPr lang="ko-KR" altLang="en-US" sz="1400" dirty="0" smtClean="0"/>
              <a:t>나이 오름차순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현재상황 내림차순</a:t>
            </a:r>
            <a:endParaRPr lang="en-US" altLang="ko-KR" sz="1400" dirty="0" smtClean="0"/>
          </a:p>
        </p:txBody>
      </p:sp>
      <p:sp>
        <p:nvSpPr>
          <p:cNvPr id="53" name="직사각형 52"/>
          <p:cNvSpPr/>
          <p:nvPr/>
        </p:nvSpPr>
        <p:spPr>
          <a:xfrm>
            <a:off x="2278603" y="3727605"/>
            <a:ext cx="39581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    이름 오름차순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현재상황 내림차순</a:t>
            </a:r>
            <a:endParaRPr lang="ko-KR" altLang="en-US" sz="1400" dirty="0"/>
          </a:p>
        </p:txBody>
      </p:sp>
      <p:sp>
        <p:nvSpPr>
          <p:cNvPr id="54" name="직사각형 53"/>
          <p:cNvSpPr/>
          <p:nvPr/>
        </p:nvSpPr>
        <p:spPr>
          <a:xfrm>
            <a:off x="2278603" y="4066860"/>
            <a:ext cx="39581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    이름 내림차순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현재상황 오름차순</a:t>
            </a:r>
            <a:endParaRPr lang="ko-KR" altLang="en-US" sz="14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5C8D7EE-0888-447D-9AFC-F047E604C2E8}"/>
              </a:ext>
            </a:extLst>
          </p:cNvPr>
          <p:cNvSpPr/>
          <p:nvPr/>
        </p:nvSpPr>
        <p:spPr>
          <a:xfrm>
            <a:off x="5997143" y="1374050"/>
            <a:ext cx="349976" cy="307488"/>
          </a:xfrm>
          <a:prstGeom prst="rect">
            <a:avLst/>
          </a:prstGeom>
          <a:noFill/>
          <a:ln w="38100">
            <a:solidFill>
              <a:srgbClr val="BB2FB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5840994" y="1269061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2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1463256" y="1636071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7030A0"/>
                </a:solidFill>
              </a:rPr>
              <a:t>4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59" name="모서리가 둥근 직사각형 6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199" y="169249"/>
            <a:ext cx="2939473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/>
              <a:t>7.3 </a:t>
            </a:r>
            <a:r>
              <a:rPr lang="ko-KR" altLang="en-US" sz="2000" b="1" dirty="0"/>
              <a:t>강사 검색 </a:t>
            </a:r>
            <a:r>
              <a:rPr lang="en-US" altLang="ko-KR" sz="2000" b="1" dirty="0"/>
              <a:t>(</a:t>
            </a:r>
            <a:r>
              <a:rPr lang="en-US" altLang="ko-KR" sz="2000" b="1" dirty="0" smtClean="0"/>
              <a:t>UI 2/2)</a:t>
            </a:r>
            <a:endParaRPr lang="ko-KR" altLang="en-US" sz="2000" b="1" dirty="0"/>
          </a:p>
        </p:txBody>
      </p:sp>
      <p:sp>
        <p:nvSpPr>
          <p:cNvPr id="60" name="직사각형 59"/>
          <p:cNvSpPr/>
          <p:nvPr/>
        </p:nvSpPr>
        <p:spPr>
          <a:xfrm>
            <a:off x="852058" y="4563247"/>
            <a:ext cx="583664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/>
              <a:t>2. </a:t>
            </a:r>
            <a:r>
              <a:rPr lang="ko-KR" altLang="en-US" sz="1400" b="1" dirty="0" err="1" smtClean="0"/>
              <a:t>페이징처리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– </a:t>
            </a:r>
            <a:r>
              <a:rPr lang="ko-KR" altLang="en-US" sz="1400" dirty="0" err="1" smtClean="0"/>
              <a:t>한행에</a:t>
            </a:r>
            <a:r>
              <a:rPr lang="ko-KR" altLang="en-US" sz="1400" dirty="0" smtClean="0"/>
              <a:t> 표시할 개수 이상은 </a:t>
            </a:r>
            <a:r>
              <a:rPr lang="ko-KR" altLang="en-US" sz="1400" dirty="0" err="1" smtClean="0"/>
              <a:t>페이징</a:t>
            </a:r>
            <a:r>
              <a:rPr lang="ko-KR" altLang="en-US" sz="1400" dirty="0" smtClean="0"/>
              <a:t> 처리함</a:t>
            </a:r>
            <a:endParaRPr lang="en-US" altLang="ko-KR" sz="1400" dirty="0" smtClean="0"/>
          </a:p>
        </p:txBody>
      </p:sp>
      <p:sp>
        <p:nvSpPr>
          <p:cNvPr id="61" name="직사각형 60"/>
          <p:cNvSpPr/>
          <p:nvPr/>
        </p:nvSpPr>
        <p:spPr>
          <a:xfrm>
            <a:off x="852057" y="5091070"/>
            <a:ext cx="7945403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</a:t>
            </a:r>
            <a:r>
              <a:rPr lang="en-US" altLang="ko-KR" sz="1400" b="1" dirty="0" smtClean="0"/>
              <a:t>. </a:t>
            </a:r>
            <a:r>
              <a:rPr lang="ko-KR" altLang="en-US" sz="1400" b="1" dirty="0" err="1"/>
              <a:t>행보기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– </a:t>
            </a:r>
            <a:r>
              <a:rPr lang="ko-KR" altLang="en-US" sz="1400" dirty="0"/>
              <a:t>선택된 행만큼의 행이 화면에 출력</a:t>
            </a:r>
            <a:endParaRPr lang="en-US" altLang="ko-KR" sz="1400" dirty="0"/>
          </a:p>
        </p:txBody>
      </p:sp>
      <p:sp>
        <p:nvSpPr>
          <p:cNvPr id="62" name="직사각형 61"/>
          <p:cNvSpPr/>
          <p:nvPr/>
        </p:nvSpPr>
        <p:spPr>
          <a:xfrm>
            <a:off x="852056" y="5618893"/>
            <a:ext cx="7945403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</a:t>
            </a:r>
            <a:r>
              <a:rPr lang="en-US" altLang="ko-KR" sz="1400" b="1" dirty="0" smtClean="0"/>
              <a:t>. </a:t>
            </a:r>
            <a:r>
              <a:rPr lang="ko-KR" altLang="en-US" sz="1400" b="1" dirty="0" smtClean="0"/>
              <a:t>검색결과물의 헤더 행 </a:t>
            </a:r>
            <a:r>
              <a:rPr lang="en-US" altLang="ko-KR" sz="1400" b="1" dirty="0" smtClean="0"/>
              <a:t>– </a:t>
            </a:r>
            <a:r>
              <a:rPr lang="ko-KR" altLang="en-US" sz="1400" dirty="0" smtClean="0"/>
              <a:t>칼럼에 해당되는 열이 오름차순 또는 내림차순으로 정렬 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290534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26143" y="783951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6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200" y="169249"/>
            <a:ext cx="2903376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/>
              <a:t>7.3 </a:t>
            </a:r>
            <a:r>
              <a:rPr lang="ko-KR" altLang="en-US" sz="2000" b="1" dirty="0"/>
              <a:t>강사 </a:t>
            </a:r>
            <a:r>
              <a:rPr lang="ko-KR" altLang="en-US" sz="2000" b="1" dirty="0" err="1" smtClean="0"/>
              <a:t>등록화면</a:t>
            </a:r>
            <a:r>
              <a:rPr lang="ko-KR" altLang="en-US" sz="2000" b="1" dirty="0" smtClean="0"/>
              <a:t> </a:t>
            </a:r>
            <a:r>
              <a:rPr lang="en-US" altLang="ko-KR" sz="2000" b="1" dirty="0"/>
              <a:t>(UI)</a:t>
            </a:r>
            <a:endParaRPr lang="ko-KR" altLang="en-US" sz="2000" b="1" dirty="0"/>
          </a:p>
        </p:txBody>
      </p:sp>
      <p:sp>
        <p:nvSpPr>
          <p:cNvPr id="7" name="직사각형 6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43" y="1138819"/>
            <a:ext cx="5474647" cy="466090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408" y="1138819"/>
            <a:ext cx="5474647" cy="276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38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526143" y="923916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7" name="모서리가 둥근 직사각형 6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200" y="169249"/>
            <a:ext cx="2956181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/>
              <a:t>7.3 </a:t>
            </a:r>
            <a:r>
              <a:rPr lang="ko-KR" altLang="en-US" sz="2000" b="1" dirty="0" smtClean="0"/>
              <a:t>강사 </a:t>
            </a:r>
            <a:r>
              <a:rPr lang="ko-KR" altLang="en-US" sz="2000" b="1" dirty="0"/>
              <a:t>등록 </a:t>
            </a:r>
            <a:r>
              <a:rPr lang="en-US" altLang="ko-KR" sz="2000" b="1" dirty="0"/>
              <a:t>(</a:t>
            </a:r>
            <a:r>
              <a:rPr lang="en-US" altLang="ko-KR" sz="2000" b="1" dirty="0" smtClean="0"/>
              <a:t>UI 1/4)</a:t>
            </a:r>
            <a:endParaRPr lang="ko-KR" altLang="en-US" sz="2000" b="1" dirty="0"/>
          </a:p>
        </p:txBody>
      </p:sp>
      <p:sp>
        <p:nvSpPr>
          <p:cNvPr id="79" name="직사각형 78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110" y="1138819"/>
            <a:ext cx="10000166" cy="2765160"/>
          </a:xfrm>
          <a:prstGeom prst="rect">
            <a:avLst/>
          </a:prstGeom>
        </p:spPr>
      </p:pic>
      <p:sp>
        <p:nvSpPr>
          <p:cNvPr id="76" name="타원 75"/>
          <p:cNvSpPr/>
          <p:nvPr/>
        </p:nvSpPr>
        <p:spPr>
          <a:xfrm>
            <a:off x="1099794" y="1443077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1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5287532" y="1443077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7030A0"/>
                </a:solidFill>
              </a:rPr>
              <a:t>2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1107340" y="1862123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7030A0"/>
                </a:solidFill>
              </a:rPr>
              <a:t>3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5287532" y="1845230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7030A0"/>
                </a:solidFill>
              </a:rPr>
              <a:t>4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8379731" y="1832889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5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1099794" y="2243735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6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2805353" y="2521399"/>
            <a:ext cx="226419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9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8379731" y="2256705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8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5274967" y="2243735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7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grpSp>
        <p:nvGrpSpPr>
          <p:cNvPr id="162" name="그룹 161"/>
          <p:cNvGrpSpPr/>
          <p:nvPr/>
        </p:nvGrpSpPr>
        <p:grpSpPr>
          <a:xfrm>
            <a:off x="3794381" y="2511627"/>
            <a:ext cx="238699" cy="238397"/>
            <a:chOff x="2914154" y="5401049"/>
            <a:chExt cx="318573" cy="318170"/>
          </a:xfrm>
        </p:grpSpPr>
        <p:sp>
          <p:nvSpPr>
            <p:cNvPr id="108" name="타원 107"/>
            <p:cNvSpPr/>
            <p:nvPr/>
          </p:nvSpPr>
          <p:spPr>
            <a:xfrm>
              <a:off x="2914154" y="5401049"/>
              <a:ext cx="318573" cy="31817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BF8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rgbClr val="7030A0"/>
                </a:solidFill>
              </a:endParaRPr>
            </a:p>
          </p:txBody>
        </p:sp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81992" y="5487737"/>
              <a:ext cx="182896" cy="144793"/>
            </a:xfrm>
            <a:prstGeom prst="rect">
              <a:avLst/>
            </a:prstGeom>
          </p:spPr>
        </p:pic>
      </p:grpSp>
      <p:sp>
        <p:nvSpPr>
          <p:cNvPr id="191" name="직사각형 190"/>
          <p:cNvSpPr/>
          <p:nvPr/>
        </p:nvSpPr>
        <p:spPr>
          <a:xfrm>
            <a:off x="526143" y="4050755"/>
            <a:ext cx="56433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/>
              <a:t>1. </a:t>
            </a:r>
            <a:r>
              <a:rPr lang="ko-KR" altLang="en-US" sz="1400" b="1" dirty="0" smtClean="0"/>
              <a:t>아이디</a:t>
            </a:r>
            <a:r>
              <a:rPr lang="ko-KR" altLang="en-US" sz="1400" dirty="0" smtClean="0"/>
              <a:t>는 공백없이 </a:t>
            </a:r>
            <a:r>
              <a:rPr lang="ko-KR" altLang="en-US" sz="1400" dirty="0" err="1" smtClean="0"/>
              <a:t>영소문자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또는 숫자로만 입력해야 함</a:t>
            </a:r>
            <a:endParaRPr lang="en-US" altLang="ko-KR" sz="1400" dirty="0" smtClean="0"/>
          </a:p>
        </p:txBody>
      </p:sp>
      <p:sp>
        <p:nvSpPr>
          <p:cNvPr id="192" name="직사각형 191"/>
          <p:cNvSpPr/>
          <p:nvPr/>
        </p:nvSpPr>
        <p:spPr>
          <a:xfrm>
            <a:off x="518940" y="4324558"/>
            <a:ext cx="58356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/>
              <a:t>2. </a:t>
            </a:r>
            <a:r>
              <a:rPr lang="ko-KR" altLang="en-US" sz="1400" b="1" dirty="0" smtClean="0"/>
              <a:t>암호</a:t>
            </a:r>
            <a:r>
              <a:rPr lang="ko-KR" altLang="en-US" sz="1400" dirty="0" smtClean="0"/>
              <a:t>는 한글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영대소문자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숫자 혼합 최소 </a:t>
            </a:r>
            <a:r>
              <a:rPr lang="en-US" altLang="ko-KR" sz="1400" dirty="0" smtClean="0"/>
              <a:t>7~15</a:t>
            </a:r>
            <a:r>
              <a:rPr lang="ko-KR" altLang="en-US" sz="1400" dirty="0" smtClean="0"/>
              <a:t>자까지 입력해야 함</a:t>
            </a:r>
            <a:endParaRPr lang="en-US" altLang="ko-KR" sz="1400" dirty="0" smtClean="0"/>
          </a:p>
        </p:txBody>
      </p:sp>
      <p:sp>
        <p:nvSpPr>
          <p:cNvPr id="193" name="직사각형 192"/>
          <p:cNvSpPr/>
          <p:nvPr/>
        </p:nvSpPr>
        <p:spPr>
          <a:xfrm>
            <a:off x="526142" y="4603277"/>
            <a:ext cx="76572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/>
              <a:t>3. </a:t>
            </a:r>
            <a:r>
              <a:rPr lang="ko-KR" altLang="en-US" sz="1400" b="1" dirty="0" smtClean="0"/>
              <a:t>이름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긴급연락처의 </a:t>
            </a:r>
            <a:r>
              <a:rPr lang="en-US" altLang="ko-KR" sz="1400" b="1" dirty="0" smtClean="0"/>
              <a:t>[</a:t>
            </a:r>
            <a:r>
              <a:rPr lang="ko-KR" altLang="en-US" sz="1400" b="1" dirty="0" smtClean="0"/>
              <a:t>연락 받은 사람 이름</a:t>
            </a:r>
            <a:r>
              <a:rPr lang="en-US" altLang="ko-KR" sz="1400" b="1" dirty="0" smtClean="0"/>
              <a:t>]</a:t>
            </a:r>
            <a:r>
              <a:rPr lang="ko-KR" altLang="en-US" sz="1400" dirty="0" smtClean="0"/>
              <a:t>은 공백없이 </a:t>
            </a:r>
            <a:r>
              <a:rPr lang="ko-KR" altLang="en-US" sz="1400" dirty="0" err="1" smtClean="0"/>
              <a:t>영대소문자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또는 한글만 입력해야 함</a:t>
            </a:r>
            <a:endParaRPr lang="en-US" altLang="ko-KR" sz="1400" dirty="0" smtClean="0"/>
          </a:p>
        </p:txBody>
      </p:sp>
      <p:sp>
        <p:nvSpPr>
          <p:cNvPr id="194" name="직사각형 193"/>
          <p:cNvSpPr/>
          <p:nvPr/>
        </p:nvSpPr>
        <p:spPr>
          <a:xfrm>
            <a:off x="533344" y="4891630"/>
            <a:ext cx="43093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/>
              <a:t>4. </a:t>
            </a:r>
            <a:r>
              <a:rPr lang="ko-KR" altLang="en-US" sz="1400" b="1" dirty="0" smtClean="0"/>
              <a:t>주민번호</a:t>
            </a:r>
            <a:r>
              <a:rPr lang="ko-KR" altLang="en-US" sz="1400" dirty="0" smtClean="0"/>
              <a:t>는 유효성에 맞게 </a:t>
            </a:r>
            <a:r>
              <a:rPr lang="en-US" altLang="ko-KR" sz="1400" dirty="0" smtClean="0"/>
              <a:t>–</a:t>
            </a:r>
            <a:r>
              <a:rPr lang="ko-KR" altLang="en-US" sz="1400" dirty="0" smtClean="0"/>
              <a:t>없이 입력해야 함</a:t>
            </a:r>
            <a:endParaRPr lang="en-US" altLang="ko-KR" sz="1400" dirty="0" smtClean="0"/>
          </a:p>
        </p:txBody>
      </p:sp>
      <p:sp>
        <p:nvSpPr>
          <p:cNvPr id="195" name="직사각형 194"/>
          <p:cNvSpPr/>
          <p:nvPr/>
        </p:nvSpPr>
        <p:spPr>
          <a:xfrm>
            <a:off x="526143" y="5190738"/>
            <a:ext cx="62135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/>
              <a:t>5. </a:t>
            </a:r>
            <a:r>
              <a:rPr lang="ko-KR" altLang="en-US" sz="1400" b="1" dirty="0" smtClean="0"/>
              <a:t>핸드폰번호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긴급연락처의 </a:t>
            </a:r>
            <a:r>
              <a:rPr lang="en-US" altLang="ko-KR" sz="1400" b="1" dirty="0" smtClean="0"/>
              <a:t>[</a:t>
            </a:r>
            <a:r>
              <a:rPr lang="ko-KR" altLang="en-US" sz="1400" b="1" dirty="0" smtClean="0"/>
              <a:t>전화번호</a:t>
            </a:r>
            <a:r>
              <a:rPr lang="en-US" altLang="ko-KR" sz="1400" b="1" dirty="0" smtClean="0"/>
              <a:t>]</a:t>
            </a:r>
            <a:r>
              <a:rPr lang="ko-KR" altLang="en-US" sz="1400" dirty="0" smtClean="0"/>
              <a:t>는 숫자로만 </a:t>
            </a:r>
            <a:r>
              <a:rPr lang="en-US" altLang="ko-KR" sz="1400" dirty="0" smtClean="0"/>
              <a:t>11</a:t>
            </a:r>
            <a:r>
              <a:rPr lang="ko-KR" altLang="en-US" sz="1400" dirty="0" smtClean="0"/>
              <a:t>자리를 입력해야 함</a:t>
            </a:r>
            <a:endParaRPr lang="en-US" altLang="ko-KR" sz="1400" dirty="0" smtClean="0"/>
          </a:p>
        </p:txBody>
      </p:sp>
      <p:sp>
        <p:nvSpPr>
          <p:cNvPr id="196" name="직사각형 195"/>
          <p:cNvSpPr/>
          <p:nvPr/>
        </p:nvSpPr>
        <p:spPr>
          <a:xfrm>
            <a:off x="518941" y="5487749"/>
            <a:ext cx="38713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/>
              <a:t>6. </a:t>
            </a:r>
            <a:r>
              <a:rPr lang="ko-KR" altLang="en-US" sz="1400" b="1" dirty="0" smtClean="0"/>
              <a:t>이메일</a:t>
            </a:r>
            <a:r>
              <a:rPr lang="ko-KR" altLang="en-US" sz="1400" dirty="0" smtClean="0"/>
              <a:t>은 이메일형식에 맞게 입력해야 함</a:t>
            </a:r>
            <a:endParaRPr lang="en-US" altLang="ko-KR" sz="1400" dirty="0" smtClean="0"/>
          </a:p>
        </p:txBody>
      </p:sp>
      <p:sp>
        <p:nvSpPr>
          <p:cNvPr id="197" name="직사각형 196"/>
          <p:cNvSpPr/>
          <p:nvPr/>
        </p:nvSpPr>
        <p:spPr>
          <a:xfrm>
            <a:off x="527520" y="5776102"/>
            <a:ext cx="53745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/>
              <a:t>7. </a:t>
            </a:r>
            <a:r>
              <a:rPr lang="ko-KR" altLang="en-US" sz="1400" b="1" dirty="0" smtClean="0"/>
              <a:t>종교</a:t>
            </a:r>
            <a:r>
              <a:rPr lang="ko-KR" altLang="en-US" sz="1400" dirty="0" smtClean="0"/>
              <a:t>는 없을 시에는 </a:t>
            </a:r>
            <a:r>
              <a:rPr lang="en-US" altLang="ko-KR" sz="1400" dirty="0" smtClean="0"/>
              <a:t>‘</a:t>
            </a:r>
            <a:r>
              <a:rPr lang="ko-KR" altLang="en-US" sz="1400" dirty="0" smtClean="0"/>
              <a:t>기타</a:t>
            </a:r>
            <a:r>
              <a:rPr lang="en-US" altLang="ko-KR" sz="1400" dirty="0" smtClean="0"/>
              <a:t>’. </a:t>
            </a:r>
            <a:r>
              <a:rPr lang="ko-KR" altLang="en-US" sz="1400" dirty="0" smtClean="0"/>
              <a:t>무교라면 </a:t>
            </a:r>
            <a:r>
              <a:rPr lang="en-US" altLang="ko-KR" sz="1400" dirty="0" smtClean="0"/>
              <a:t>‘</a:t>
            </a:r>
            <a:r>
              <a:rPr lang="ko-KR" altLang="en-US" sz="1400" dirty="0" smtClean="0"/>
              <a:t>없음</a:t>
            </a:r>
            <a:r>
              <a:rPr lang="en-US" altLang="ko-KR" sz="1400" dirty="0" smtClean="0"/>
              <a:t>‘</a:t>
            </a:r>
            <a:r>
              <a:rPr lang="ko-KR" altLang="en-US" sz="1400" dirty="0" smtClean="0"/>
              <a:t>을 선택해야 함</a:t>
            </a:r>
            <a:endParaRPr lang="en-US" altLang="ko-KR" sz="1400" dirty="0" smtClean="0"/>
          </a:p>
        </p:txBody>
      </p:sp>
      <p:sp>
        <p:nvSpPr>
          <p:cNvPr id="198" name="직사각형 197"/>
          <p:cNvSpPr/>
          <p:nvPr/>
        </p:nvSpPr>
        <p:spPr>
          <a:xfrm>
            <a:off x="536099" y="6073113"/>
            <a:ext cx="47815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/>
              <a:t>8. </a:t>
            </a:r>
            <a:r>
              <a:rPr lang="ko-KR" altLang="en-US" sz="1400" b="1" dirty="0" smtClean="0"/>
              <a:t>병역</a:t>
            </a:r>
            <a:r>
              <a:rPr lang="ko-KR" altLang="en-US" sz="1400" dirty="0" smtClean="0"/>
              <a:t>은 해당사항이 없을 시에는 </a:t>
            </a:r>
            <a:r>
              <a:rPr lang="en-US" altLang="ko-KR" sz="1400" dirty="0" smtClean="0"/>
              <a:t>‘</a:t>
            </a:r>
            <a:r>
              <a:rPr lang="ko-KR" altLang="en-US" sz="1400" dirty="0" smtClean="0"/>
              <a:t>면제</a:t>
            </a:r>
            <a:r>
              <a:rPr lang="en-US" altLang="ko-KR" sz="1400" dirty="0" smtClean="0"/>
              <a:t>＇</a:t>
            </a:r>
            <a:r>
              <a:rPr lang="ko-KR" altLang="en-US" sz="1400" dirty="0" smtClean="0"/>
              <a:t>를 선택해야 함</a:t>
            </a:r>
            <a:endParaRPr lang="en-US" altLang="ko-KR" sz="1400" dirty="0" smtClean="0"/>
          </a:p>
        </p:txBody>
      </p:sp>
      <p:sp>
        <p:nvSpPr>
          <p:cNvPr id="201" name="타원 200"/>
          <p:cNvSpPr/>
          <p:nvPr/>
        </p:nvSpPr>
        <p:spPr>
          <a:xfrm>
            <a:off x="3431028" y="2941766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7030A0"/>
                </a:solidFill>
              </a:rPr>
              <a:t>3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202" name="타원 201"/>
          <p:cNvSpPr/>
          <p:nvPr/>
        </p:nvSpPr>
        <p:spPr>
          <a:xfrm>
            <a:off x="6447538" y="2941766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5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203" name="직사각형 202"/>
          <p:cNvSpPr/>
          <p:nvPr/>
        </p:nvSpPr>
        <p:spPr>
          <a:xfrm>
            <a:off x="6955348" y="5474872"/>
            <a:ext cx="49699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/>
              <a:t>11. </a:t>
            </a:r>
            <a:r>
              <a:rPr lang="ko-KR" altLang="en-US" sz="1400" b="1" dirty="0" smtClean="0"/>
              <a:t>긴급연락처의 </a:t>
            </a:r>
            <a:r>
              <a:rPr lang="en-US" altLang="ko-KR" sz="1400" b="1" dirty="0" smtClean="0"/>
              <a:t>[</a:t>
            </a:r>
            <a:r>
              <a:rPr lang="ko-KR" altLang="en-US" sz="1400" b="1" dirty="0" smtClean="0"/>
              <a:t>관계</a:t>
            </a:r>
            <a:r>
              <a:rPr lang="en-US" altLang="ko-KR" sz="1400" b="1" dirty="0" smtClean="0"/>
              <a:t>], </a:t>
            </a:r>
            <a:r>
              <a:rPr lang="ko-KR" altLang="en-US" sz="1400" b="1" dirty="0" err="1" smtClean="0"/>
              <a:t>은행</a:t>
            </a:r>
            <a:r>
              <a:rPr lang="ko-KR" altLang="en-US" sz="1400" dirty="0" err="1" smtClean="0"/>
              <a:t>는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목록중</a:t>
            </a:r>
            <a:r>
              <a:rPr lang="ko-KR" altLang="en-US" sz="1400" dirty="0" smtClean="0"/>
              <a:t> 하나를 선택해야 함</a:t>
            </a:r>
            <a:endParaRPr lang="en-US" altLang="ko-KR" sz="1400" dirty="0" smtClean="0"/>
          </a:p>
        </p:txBody>
      </p:sp>
      <p:sp>
        <p:nvSpPr>
          <p:cNvPr id="204" name="직사각형 203"/>
          <p:cNvSpPr/>
          <p:nvPr/>
        </p:nvSpPr>
        <p:spPr>
          <a:xfrm>
            <a:off x="6958716" y="4911054"/>
            <a:ext cx="497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/>
              <a:t>9. </a:t>
            </a:r>
            <a:r>
              <a:rPr lang="ko-KR" altLang="en-US" sz="1400" b="1" dirty="0" smtClean="0"/>
              <a:t>우편번호</a:t>
            </a:r>
            <a:r>
              <a:rPr lang="ko-KR" altLang="en-US" sz="1400" dirty="0" smtClean="0"/>
              <a:t>는 지역의 </a:t>
            </a:r>
            <a:r>
              <a:rPr lang="ko-KR" altLang="en-US" sz="1400" dirty="0" err="1" smtClean="0"/>
              <a:t>도로명</a:t>
            </a:r>
            <a:r>
              <a:rPr lang="ko-KR" altLang="en-US" sz="1400" dirty="0" smtClean="0"/>
              <a:t> 우편번호 </a:t>
            </a:r>
            <a:r>
              <a:rPr lang="en-US" altLang="ko-KR" sz="1400" dirty="0" smtClean="0"/>
              <a:t>5</a:t>
            </a:r>
            <a:r>
              <a:rPr lang="ko-KR" altLang="en-US" sz="1400" dirty="0" smtClean="0"/>
              <a:t>자리를 입력 해야함</a:t>
            </a:r>
            <a:endParaRPr lang="en-US" altLang="ko-KR" sz="1400" dirty="0" smtClean="0"/>
          </a:p>
        </p:txBody>
      </p:sp>
      <p:grpSp>
        <p:nvGrpSpPr>
          <p:cNvPr id="225" name="그룹 224"/>
          <p:cNvGrpSpPr/>
          <p:nvPr/>
        </p:nvGrpSpPr>
        <p:grpSpPr>
          <a:xfrm>
            <a:off x="4967675" y="2943360"/>
            <a:ext cx="235734" cy="228853"/>
            <a:chOff x="8988038" y="4632851"/>
            <a:chExt cx="357977" cy="357524"/>
          </a:xfrm>
        </p:grpSpPr>
        <p:sp>
          <p:nvSpPr>
            <p:cNvPr id="226" name="타원 225"/>
            <p:cNvSpPr/>
            <p:nvPr/>
          </p:nvSpPr>
          <p:spPr>
            <a:xfrm>
              <a:off x="8988038" y="4632851"/>
              <a:ext cx="357977" cy="3575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BF8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rgbClr val="7030A0"/>
                </a:solidFill>
              </a:endParaRPr>
            </a:p>
          </p:txBody>
        </p:sp>
        <p:pic>
          <p:nvPicPr>
            <p:cNvPr id="227" name="그림 2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90821" y="4731596"/>
              <a:ext cx="152413" cy="160034"/>
            </a:xfrm>
            <a:prstGeom prst="rect">
              <a:avLst/>
            </a:prstGeom>
          </p:spPr>
        </p:pic>
      </p:grpSp>
      <p:grpSp>
        <p:nvGrpSpPr>
          <p:cNvPr id="231" name="그룹 230"/>
          <p:cNvGrpSpPr/>
          <p:nvPr/>
        </p:nvGrpSpPr>
        <p:grpSpPr>
          <a:xfrm>
            <a:off x="3214778" y="1444273"/>
            <a:ext cx="235734" cy="228853"/>
            <a:chOff x="9978763" y="4632851"/>
            <a:chExt cx="357977" cy="357524"/>
          </a:xfrm>
        </p:grpSpPr>
        <p:sp>
          <p:nvSpPr>
            <p:cNvPr id="232" name="타원 231"/>
            <p:cNvSpPr/>
            <p:nvPr/>
          </p:nvSpPr>
          <p:spPr>
            <a:xfrm>
              <a:off x="9978763" y="4632851"/>
              <a:ext cx="357977" cy="3575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BF8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rgbClr val="7030A0"/>
                </a:solidFill>
              </a:endParaRPr>
            </a:p>
          </p:txBody>
        </p:sp>
        <p:pic>
          <p:nvPicPr>
            <p:cNvPr id="233" name="그림 23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073923" y="4723975"/>
              <a:ext cx="167655" cy="167655"/>
            </a:xfrm>
            <a:prstGeom prst="rect">
              <a:avLst/>
            </a:prstGeom>
          </p:spPr>
        </p:pic>
      </p:grpSp>
      <p:sp>
        <p:nvSpPr>
          <p:cNvPr id="234" name="직사각형 233"/>
          <p:cNvSpPr/>
          <p:nvPr/>
        </p:nvSpPr>
        <p:spPr>
          <a:xfrm>
            <a:off x="6950647" y="5784047"/>
            <a:ext cx="46024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/>
              <a:t>12. [</a:t>
            </a:r>
            <a:r>
              <a:rPr lang="ko-KR" altLang="en-US" sz="1400" b="1" dirty="0" smtClean="0"/>
              <a:t>계좌번호</a:t>
            </a:r>
            <a:r>
              <a:rPr lang="en-US" altLang="ko-KR" sz="1400" b="1" dirty="0" smtClean="0"/>
              <a:t>]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–</a:t>
            </a:r>
            <a:r>
              <a:rPr lang="ko-KR" altLang="en-US" sz="1400" dirty="0" smtClean="0"/>
              <a:t>없이 숫자로 입력해야 함</a:t>
            </a:r>
            <a:endParaRPr lang="en-US" altLang="ko-KR" sz="1400" dirty="0" smtClean="0"/>
          </a:p>
        </p:txBody>
      </p:sp>
      <p:sp>
        <p:nvSpPr>
          <p:cNvPr id="236" name="직사각형 235"/>
          <p:cNvSpPr/>
          <p:nvPr/>
        </p:nvSpPr>
        <p:spPr>
          <a:xfrm>
            <a:off x="6950647" y="6073113"/>
            <a:ext cx="46024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/>
              <a:t>13. </a:t>
            </a:r>
            <a:r>
              <a:rPr lang="ko-KR" altLang="en-US" sz="1400" b="1" dirty="0" err="1" smtClean="0"/>
              <a:t>중복확인</a:t>
            </a:r>
            <a:r>
              <a:rPr lang="ko-KR" altLang="en-US" sz="1400" dirty="0" err="1"/>
              <a:t>은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–</a:t>
            </a:r>
            <a:r>
              <a:rPr lang="ko-KR" altLang="en-US" sz="1400" dirty="0" smtClean="0"/>
              <a:t>없이 숫자로 입력해야 함</a:t>
            </a:r>
            <a:endParaRPr lang="en-US" altLang="ko-KR" sz="1400" dirty="0" smtClean="0"/>
          </a:p>
        </p:txBody>
      </p:sp>
      <p:grpSp>
        <p:nvGrpSpPr>
          <p:cNvPr id="237" name="그룹 236"/>
          <p:cNvGrpSpPr/>
          <p:nvPr/>
        </p:nvGrpSpPr>
        <p:grpSpPr>
          <a:xfrm>
            <a:off x="2218884" y="3400128"/>
            <a:ext cx="235734" cy="228853"/>
            <a:chOff x="8988038" y="4632851"/>
            <a:chExt cx="357977" cy="357524"/>
          </a:xfrm>
        </p:grpSpPr>
        <p:sp>
          <p:nvSpPr>
            <p:cNvPr id="238" name="타원 237"/>
            <p:cNvSpPr/>
            <p:nvPr/>
          </p:nvSpPr>
          <p:spPr>
            <a:xfrm>
              <a:off x="8988038" y="4632851"/>
              <a:ext cx="357977" cy="3575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BF8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rgbClr val="7030A0"/>
                </a:solidFill>
              </a:endParaRPr>
            </a:p>
          </p:txBody>
        </p:sp>
        <p:pic>
          <p:nvPicPr>
            <p:cNvPr id="239" name="그림 23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90821" y="4731596"/>
              <a:ext cx="152413" cy="160034"/>
            </a:xfrm>
            <a:prstGeom prst="rect">
              <a:avLst/>
            </a:prstGeom>
          </p:spPr>
        </p:pic>
      </p:grpSp>
      <p:grpSp>
        <p:nvGrpSpPr>
          <p:cNvPr id="240" name="그룹 239"/>
          <p:cNvGrpSpPr/>
          <p:nvPr/>
        </p:nvGrpSpPr>
        <p:grpSpPr>
          <a:xfrm>
            <a:off x="3980878" y="3426057"/>
            <a:ext cx="235734" cy="228853"/>
            <a:chOff x="9475322" y="4643039"/>
            <a:chExt cx="357977" cy="357524"/>
          </a:xfrm>
        </p:grpSpPr>
        <p:sp>
          <p:nvSpPr>
            <p:cNvPr id="241" name="타원 240"/>
            <p:cNvSpPr/>
            <p:nvPr/>
          </p:nvSpPr>
          <p:spPr>
            <a:xfrm>
              <a:off x="9475322" y="4643039"/>
              <a:ext cx="357977" cy="3575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BF8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rgbClr val="7030A0"/>
                </a:solidFill>
              </a:endParaRPr>
            </a:p>
          </p:txBody>
        </p:sp>
        <p:pic>
          <p:nvPicPr>
            <p:cNvPr id="242" name="그림 24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73194" y="4754458"/>
              <a:ext cx="175275" cy="137172"/>
            </a:xfrm>
            <a:prstGeom prst="rect">
              <a:avLst/>
            </a:prstGeom>
          </p:spPr>
        </p:pic>
      </p:grpSp>
      <p:sp>
        <p:nvSpPr>
          <p:cNvPr id="243" name="직사각형 242"/>
          <p:cNvSpPr/>
          <p:nvPr/>
        </p:nvSpPr>
        <p:spPr>
          <a:xfrm>
            <a:off x="6961783" y="5209616"/>
            <a:ext cx="51101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/>
              <a:t>10. </a:t>
            </a:r>
            <a:r>
              <a:rPr lang="ko-KR" altLang="en-US" sz="1400" b="1" dirty="0" smtClean="0"/>
              <a:t>주소</a:t>
            </a:r>
            <a:r>
              <a:rPr lang="ko-KR" altLang="en-US" sz="1400" dirty="0" smtClean="0"/>
              <a:t>는 한글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숫자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영대소문자로 입력해야 함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공백 허용</a:t>
            </a:r>
            <a:r>
              <a:rPr lang="en-US" altLang="ko-KR" sz="1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4666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직사각형 101"/>
          <p:cNvSpPr/>
          <p:nvPr/>
        </p:nvSpPr>
        <p:spPr>
          <a:xfrm>
            <a:off x="526143" y="923916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pic>
        <p:nvPicPr>
          <p:cNvPr id="103" name="그림 1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249" y="1119238"/>
            <a:ext cx="10037888" cy="3008054"/>
          </a:xfrm>
          <a:prstGeom prst="rect">
            <a:avLst/>
          </a:prstGeom>
        </p:spPr>
      </p:pic>
      <p:sp>
        <p:nvSpPr>
          <p:cNvPr id="104" name="직사각형 103"/>
          <p:cNvSpPr/>
          <p:nvPr/>
        </p:nvSpPr>
        <p:spPr>
          <a:xfrm>
            <a:off x="526142" y="4286614"/>
            <a:ext cx="101418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/>
              <a:t>1. </a:t>
            </a:r>
            <a:r>
              <a:rPr lang="ko-KR" altLang="en-US" sz="1400" dirty="0" err="1" smtClean="0"/>
              <a:t>최종학력의</a:t>
            </a:r>
            <a:r>
              <a:rPr lang="ko-KR" altLang="en-US" sz="1400" dirty="0" smtClean="0"/>
              <a:t> 학력에 해당하는 행 안의 라디오를 체크할 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해당 행을 제외한 모든 행의 데이터는 작성 불가함 </a:t>
            </a:r>
            <a:r>
              <a:rPr lang="en-US" altLang="ko-KR" sz="1400" dirty="0" smtClean="0"/>
              <a:t>(disable</a:t>
            </a:r>
            <a:r>
              <a:rPr lang="ko-KR" altLang="en-US" sz="1400" dirty="0" smtClean="0"/>
              <a:t>기능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</p:txBody>
      </p:sp>
      <p:sp>
        <p:nvSpPr>
          <p:cNvPr id="107" name="타원 106"/>
          <p:cNvSpPr/>
          <p:nvPr/>
        </p:nvSpPr>
        <p:spPr>
          <a:xfrm>
            <a:off x="1051610" y="1530115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1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2479678" y="1530115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7030A0"/>
                </a:solidFill>
              </a:rPr>
              <a:t>2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4256940" y="1530115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7030A0"/>
                </a:solidFill>
              </a:rPr>
              <a:t>3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5605017" y="1530115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7030A0"/>
                </a:solidFill>
              </a:rPr>
              <a:t>4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7363731" y="1530115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5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113" name="타원 112"/>
          <p:cNvSpPr/>
          <p:nvPr/>
        </p:nvSpPr>
        <p:spPr>
          <a:xfrm>
            <a:off x="9146309" y="1530115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7030A0"/>
                </a:solidFill>
              </a:rPr>
              <a:t>6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526143" y="4631434"/>
            <a:ext cx="92459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/>
              <a:t>2. </a:t>
            </a:r>
            <a:r>
              <a:rPr lang="ko-KR" altLang="en-US" sz="1400" dirty="0" smtClean="0"/>
              <a:t>선택한 </a:t>
            </a:r>
            <a:r>
              <a:rPr lang="ko-KR" altLang="en-US" sz="1400" dirty="0" err="1" smtClean="0"/>
              <a:t>최종학력의</a:t>
            </a:r>
            <a:r>
              <a:rPr lang="ko-KR" altLang="en-US" sz="1400" dirty="0" smtClean="0"/>
              <a:t> </a:t>
            </a:r>
            <a:r>
              <a:rPr lang="ko-KR" altLang="en-US" sz="1400" b="1" dirty="0" smtClean="0"/>
              <a:t>학교명</a:t>
            </a:r>
            <a:r>
              <a:rPr lang="ko-KR" altLang="en-US" sz="1400" dirty="0" smtClean="0"/>
              <a:t>은 한글과 영대소문자로만 </a:t>
            </a:r>
            <a:r>
              <a:rPr lang="ko-KR" altLang="en-US" sz="1400" dirty="0" err="1" smtClean="0"/>
              <a:t>입력가능</a:t>
            </a:r>
            <a:endParaRPr lang="en-US" altLang="ko-KR" sz="1400" dirty="0" smtClean="0"/>
          </a:p>
        </p:txBody>
      </p:sp>
      <p:sp>
        <p:nvSpPr>
          <p:cNvPr id="115" name="직사각형 114"/>
          <p:cNvSpPr/>
          <p:nvPr/>
        </p:nvSpPr>
        <p:spPr>
          <a:xfrm>
            <a:off x="526143" y="4976254"/>
            <a:ext cx="92459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/>
              <a:t>3. </a:t>
            </a:r>
            <a:r>
              <a:rPr lang="ko-KR" altLang="en-US" sz="1400" dirty="0" smtClean="0"/>
              <a:t>선택한 </a:t>
            </a:r>
            <a:r>
              <a:rPr lang="ko-KR" altLang="en-US" sz="1400" dirty="0" err="1" smtClean="0"/>
              <a:t>최종학력의</a:t>
            </a:r>
            <a:r>
              <a:rPr lang="ko-KR" altLang="en-US" sz="1400" dirty="0" smtClean="0"/>
              <a:t> </a:t>
            </a:r>
            <a:r>
              <a:rPr lang="ko-KR" altLang="en-US" sz="1400" b="1" dirty="0" smtClean="0"/>
              <a:t>학부</a:t>
            </a:r>
            <a:r>
              <a:rPr lang="ko-KR" altLang="en-US" sz="1400" dirty="0" smtClean="0"/>
              <a:t>의 경우 없을 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기타 선택</a:t>
            </a:r>
            <a:endParaRPr lang="en-US" altLang="ko-KR" sz="1400" dirty="0" smtClean="0"/>
          </a:p>
        </p:txBody>
      </p:sp>
      <p:sp>
        <p:nvSpPr>
          <p:cNvPr id="116" name="직사각형 115"/>
          <p:cNvSpPr/>
          <p:nvPr/>
        </p:nvSpPr>
        <p:spPr>
          <a:xfrm>
            <a:off x="526143" y="5341495"/>
            <a:ext cx="92459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/>
              <a:t>4. </a:t>
            </a:r>
            <a:r>
              <a:rPr lang="ko-KR" altLang="en-US" sz="1400" dirty="0" smtClean="0"/>
              <a:t>선택한 </a:t>
            </a:r>
            <a:r>
              <a:rPr lang="ko-KR" altLang="en-US" sz="1400" dirty="0" err="1" smtClean="0"/>
              <a:t>최종학력의</a:t>
            </a:r>
            <a:r>
              <a:rPr lang="ko-KR" altLang="en-US" sz="1400" dirty="0" smtClean="0"/>
              <a:t> </a:t>
            </a:r>
            <a:r>
              <a:rPr lang="ko-KR" altLang="en-US" sz="1400" b="1" dirty="0" err="1" smtClean="0"/>
              <a:t>전공과목</a:t>
            </a:r>
            <a:r>
              <a:rPr lang="ko-KR" altLang="en-US" sz="1400" dirty="0" err="1" smtClean="0"/>
              <a:t>과</a:t>
            </a:r>
            <a:r>
              <a:rPr lang="ko-KR" altLang="en-US" sz="1400" b="1" dirty="0" smtClean="0"/>
              <a:t> 부전공과목</a:t>
            </a:r>
            <a:r>
              <a:rPr lang="ko-KR" altLang="en-US" sz="1400" dirty="0" smtClean="0"/>
              <a:t>은</a:t>
            </a:r>
            <a:r>
              <a:rPr lang="ko-KR" altLang="en-US" sz="1400" b="1" dirty="0" smtClean="0"/>
              <a:t> </a:t>
            </a:r>
            <a:r>
              <a:rPr lang="ko-KR" altLang="en-US" sz="1400" dirty="0" smtClean="0"/>
              <a:t>한글과 영대소문자로만 </a:t>
            </a:r>
            <a:r>
              <a:rPr lang="ko-KR" altLang="en-US" sz="1400" dirty="0" err="1" smtClean="0"/>
              <a:t>입력가능</a:t>
            </a:r>
            <a:endParaRPr lang="en-US" altLang="ko-KR" sz="1400" dirty="0" smtClean="0"/>
          </a:p>
        </p:txBody>
      </p:sp>
      <p:sp>
        <p:nvSpPr>
          <p:cNvPr id="117" name="직사각형 116"/>
          <p:cNvSpPr/>
          <p:nvPr/>
        </p:nvSpPr>
        <p:spPr>
          <a:xfrm>
            <a:off x="526143" y="5683501"/>
            <a:ext cx="92459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5</a:t>
            </a:r>
            <a:r>
              <a:rPr lang="en-US" altLang="ko-KR" sz="1400" b="1" dirty="0" smtClean="0"/>
              <a:t>. </a:t>
            </a:r>
            <a:r>
              <a:rPr lang="ko-KR" altLang="en-US" sz="1400" dirty="0" smtClean="0"/>
              <a:t>선택한 </a:t>
            </a:r>
            <a:r>
              <a:rPr lang="ko-KR" altLang="en-US" sz="1400" dirty="0" err="1" smtClean="0"/>
              <a:t>최종학력의</a:t>
            </a:r>
            <a:r>
              <a:rPr lang="ko-KR" altLang="en-US" sz="1400" dirty="0" smtClean="0"/>
              <a:t> </a:t>
            </a:r>
            <a:r>
              <a:rPr lang="ko-KR" altLang="en-US" sz="1400" b="1" dirty="0" err="1" smtClean="0"/>
              <a:t>졸업일</a:t>
            </a:r>
            <a:r>
              <a:rPr lang="ko-KR" altLang="en-US" sz="1400" dirty="0" err="1" smtClean="0"/>
              <a:t>의</a:t>
            </a:r>
            <a:r>
              <a:rPr lang="ko-KR" altLang="en-US" sz="1400" dirty="0" smtClean="0"/>
              <a:t> 경우 년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월 모두 선택해야함</a:t>
            </a:r>
            <a:endParaRPr lang="en-US" altLang="ko-KR" sz="1400" dirty="0" smtClean="0"/>
          </a:p>
        </p:txBody>
      </p:sp>
      <p:sp>
        <p:nvSpPr>
          <p:cNvPr id="118" name="직사각형 117"/>
          <p:cNvSpPr/>
          <p:nvPr/>
        </p:nvSpPr>
        <p:spPr>
          <a:xfrm>
            <a:off x="526143" y="6025507"/>
            <a:ext cx="92459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주의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)</a:t>
            </a:r>
            <a:r>
              <a:rPr lang="en-US" altLang="ko-KR" sz="1400" b="1" dirty="0" smtClean="0"/>
              <a:t> </a:t>
            </a:r>
            <a:r>
              <a:rPr lang="ko-KR" altLang="en-US" sz="1400" dirty="0" smtClean="0"/>
              <a:t>데이터를 입력했던 행과 다른 행의 라디오를 선택할 시 입력했던 데이터는 삭제됨</a:t>
            </a:r>
            <a:endParaRPr lang="en-US" altLang="ko-KR" sz="1400" dirty="0" smtClean="0"/>
          </a:p>
        </p:txBody>
      </p:sp>
      <p:sp>
        <p:nvSpPr>
          <p:cNvPr id="18" name="모서리가 둥근 직사각형 6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200" y="169249"/>
            <a:ext cx="2956181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/>
              <a:t>7.3 </a:t>
            </a:r>
            <a:r>
              <a:rPr lang="ko-KR" altLang="en-US" sz="2000" b="1" dirty="0" smtClean="0"/>
              <a:t>강사 </a:t>
            </a:r>
            <a:r>
              <a:rPr lang="ko-KR" altLang="en-US" sz="2000" b="1" dirty="0"/>
              <a:t>등록 </a:t>
            </a:r>
            <a:r>
              <a:rPr lang="en-US" altLang="ko-KR" sz="2000" b="1" dirty="0"/>
              <a:t>(</a:t>
            </a:r>
            <a:r>
              <a:rPr lang="en-US" altLang="ko-KR" sz="2000" b="1" dirty="0" smtClean="0"/>
              <a:t>UI 2/4)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0898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직사각형 87"/>
          <p:cNvSpPr/>
          <p:nvPr/>
        </p:nvSpPr>
        <p:spPr>
          <a:xfrm>
            <a:off x="526143" y="923916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38819"/>
            <a:ext cx="8495048" cy="1744519"/>
          </a:xfrm>
          <a:prstGeom prst="rect">
            <a:avLst/>
          </a:prstGeom>
        </p:spPr>
      </p:pic>
      <p:sp>
        <p:nvSpPr>
          <p:cNvPr id="89" name="직사각형 88"/>
          <p:cNvSpPr/>
          <p:nvPr/>
        </p:nvSpPr>
        <p:spPr>
          <a:xfrm>
            <a:off x="462759" y="3001268"/>
            <a:ext cx="92459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/>
              <a:t>1. </a:t>
            </a:r>
            <a:r>
              <a:rPr lang="ko-KR" altLang="en-US" sz="1400" dirty="0" smtClean="0"/>
              <a:t>부모와 배우자 여부의 체크는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선택사항</a:t>
            </a:r>
            <a:r>
              <a:rPr lang="ko-KR" altLang="en-US" sz="1400" dirty="0" smtClean="0"/>
              <a:t> 해당사항이 없으면 체크하지 않아도 됨 </a:t>
            </a:r>
            <a:endParaRPr lang="en-US" altLang="ko-KR" sz="1400" dirty="0" smtClean="0"/>
          </a:p>
        </p:txBody>
      </p:sp>
      <p:sp>
        <p:nvSpPr>
          <p:cNvPr id="94" name="타원 93"/>
          <p:cNvSpPr/>
          <p:nvPr/>
        </p:nvSpPr>
        <p:spPr>
          <a:xfrm>
            <a:off x="3102083" y="1787828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7030A0"/>
                </a:solidFill>
              </a:rPr>
              <a:t>2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3102083" y="1417871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1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462759" y="3346974"/>
            <a:ext cx="92459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2</a:t>
            </a:r>
            <a:r>
              <a:rPr lang="en-US" altLang="ko-KR" sz="1400" b="1" dirty="0" smtClean="0"/>
              <a:t>. </a:t>
            </a:r>
            <a:r>
              <a:rPr lang="ko-KR" altLang="en-US" sz="1400" dirty="0" smtClean="0"/>
              <a:t>형제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자매의 명수와 자신의 순서가 맞지 않으면 등록버튼을 </a:t>
            </a:r>
            <a:r>
              <a:rPr lang="ko-KR" altLang="en-US" sz="1400" dirty="0" err="1" smtClean="0"/>
              <a:t>누를시</a:t>
            </a:r>
            <a:r>
              <a:rPr lang="ko-KR" altLang="en-US" sz="1400" dirty="0" smtClean="0"/>
              <a:t> 경고가 뜸</a:t>
            </a:r>
            <a:endParaRPr lang="en-US" altLang="ko-KR" sz="1400" dirty="0" smtClean="0"/>
          </a:p>
        </p:txBody>
      </p:sp>
      <p:sp>
        <p:nvSpPr>
          <p:cNvPr id="101" name="타원 100"/>
          <p:cNvSpPr/>
          <p:nvPr/>
        </p:nvSpPr>
        <p:spPr>
          <a:xfrm>
            <a:off x="3102083" y="2139313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1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10074"/>
            <a:ext cx="8736703" cy="1284044"/>
          </a:xfrm>
          <a:prstGeom prst="rect">
            <a:avLst/>
          </a:prstGeom>
        </p:spPr>
      </p:pic>
      <p:sp>
        <p:nvSpPr>
          <p:cNvPr id="102" name="직사각형 101"/>
          <p:cNvSpPr/>
          <p:nvPr/>
        </p:nvSpPr>
        <p:spPr>
          <a:xfrm>
            <a:off x="526143" y="5174895"/>
            <a:ext cx="45353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/>
              <a:t>1. </a:t>
            </a:r>
            <a:r>
              <a:rPr lang="ko-KR" altLang="en-US" sz="1400" dirty="0" err="1" smtClean="0"/>
              <a:t>회사경력</a:t>
            </a:r>
            <a:r>
              <a:rPr lang="ko-KR" altLang="en-US" sz="1400" dirty="0" smtClean="0"/>
              <a:t> 작성시 해당사항을 모두 입력해야 함 </a:t>
            </a:r>
            <a:endParaRPr lang="en-US" altLang="ko-KR" sz="1400" dirty="0" smtClean="0"/>
          </a:p>
        </p:txBody>
      </p:sp>
      <p:sp>
        <p:nvSpPr>
          <p:cNvPr id="103" name="직사각형 102"/>
          <p:cNvSpPr/>
          <p:nvPr/>
        </p:nvSpPr>
        <p:spPr>
          <a:xfrm>
            <a:off x="526143" y="5534604"/>
            <a:ext cx="73986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/>
              <a:t>3. </a:t>
            </a:r>
            <a:r>
              <a:rPr lang="ko-KR" altLang="en-US" sz="1400" dirty="0" err="1" smtClean="0"/>
              <a:t>행추가를</a:t>
            </a:r>
            <a:r>
              <a:rPr lang="ko-KR" altLang="en-US" sz="1400" dirty="0" smtClean="0"/>
              <a:t> 통해 </a:t>
            </a:r>
            <a:r>
              <a:rPr lang="ko-KR" altLang="en-US" sz="1400" dirty="0" err="1" smtClean="0"/>
              <a:t>회사경력을</a:t>
            </a:r>
            <a:r>
              <a:rPr lang="ko-KR" altLang="en-US" sz="1400" dirty="0" smtClean="0"/>
              <a:t> 입력하고 </a:t>
            </a:r>
            <a:r>
              <a:rPr lang="ko-KR" altLang="en-US" sz="1400" dirty="0" err="1" smtClean="0"/>
              <a:t>행삭제를</a:t>
            </a:r>
            <a:r>
              <a:rPr lang="ko-KR" altLang="en-US" sz="1400" dirty="0" smtClean="0"/>
              <a:t> 통해 </a:t>
            </a:r>
            <a:r>
              <a:rPr lang="ko-KR" altLang="en-US" sz="1400" dirty="0" err="1" smtClean="0"/>
              <a:t>회사경력을</a:t>
            </a:r>
            <a:r>
              <a:rPr lang="ko-KR" altLang="en-US" sz="1400" dirty="0" smtClean="0"/>
              <a:t> 삭제할 수 있음 </a:t>
            </a:r>
            <a:endParaRPr lang="en-US" altLang="ko-KR" sz="1400" dirty="0" smtClean="0"/>
          </a:p>
        </p:txBody>
      </p:sp>
      <p:sp>
        <p:nvSpPr>
          <p:cNvPr id="104" name="직사각형 103"/>
          <p:cNvSpPr/>
          <p:nvPr/>
        </p:nvSpPr>
        <p:spPr>
          <a:xfrm>
            <a:off x="526143" y="5918280"/>
            <a:ext cx="9048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주의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)</a:t>
            </a:r>
            <a:r>
              <a:rPr lang="en-US" altLang="ko-KR" sz="1400" b="1" dirty="0" smtClean="0"/>
              <a:t> </a:t>
            </a:r>
            <a:r>
              <a:rPr lang="ko-KR" altLang="en-US" sz="1400" dirty="0" err="1" smtClean="0"/>
              <a:t>행추가시</a:t>
            </a:r>
            <a:r>
              <a:rPr lang="ko-KR" altLang="en-US" sz="1400" dirty="0" smtClean="0"/>
              <a:t> 위 행의 모든 데이터가 입력되어야 하고</a:t>
            </a:r>
            <a:r>
              <a:rPr lang="en-US" altLang="ko-KR" sz="1400" dirty="0"/>
              <a:t> </a:t>
            </a:r>
            <a:r>
              <a:rPr lang="ko-KR" altLang="en-US" sz="1400" dirty="0" err="1" smtClean="0"/>
              <a:t>마지막행은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행삭제가</a:t>
            </a:r>
            <a:r>
              <a:rPr lang="ko-KR" altLang="en-US" sz="1400" dirty="0" smtClean="0"/>
              <a:t> 불가능 함  </a:t>
            </a:r>
            <a:endParaRPr lang="en-US" altLang="ko-KR" sz="1400" dirty="0" smtClean="0"/>
          </a:p>
        </p:txBody>
      </p:sp>
      <p:sp>
        <p:nvSpPr>
          <p:cNvPr id="105" name="직사각형 104"/>
          <p:cNvSpPr/>
          <p:nvPr/>
        </p:nvSpPr>
        <p:spPr>
          <a:xfrm>
            <a:off x="526142" y="6306485"/>
            <a:ext cx="62718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        </a:t>
            </a:r>
            <a:r>
              <a:rPr lang="ko-KR" altLang="en-US" sz="1400" dirty="0" smtClean="0"/>
              <a:t>또한 행의 데이터가 없는 경우 그냥 삭제 되고 있는 경우 </a:t>
            </a:r>
            <a:r>
              <a:rPr lang="ko-KR" altLang="en-US" sz="1400" dirty="0" err="1" smtClean="0"/>
              <a:t>경고창이</a:t>
            </a:r>
            <a:r>
              <a:rPr lang="ko-KR" altLang="en-US" sz="1400" dirty="0" smtClean="0"/>
              <a:t> 뜸 </a:t>
            </a:r>
            <a:endParaRPr lang="en-US" altLang="ko-KR" sz="1400" dirty="0" smtClean="0"/>
          </a:p>
        </p:txBody>
      </p:sp>
      <p:sp>
        <p:nvSpPr>
          <p:cNvPr id="107" name="직사각형 106"/>
          <p:cNvSpPr/>
          <p:nvPr/>
        </p:nvSpPr>
        <p:spPr>
          <a:xfrm>
            <a:off x="4921220" y="5175900"/>
            <a:ext cx="46471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/>
              <a:t>2. </a:t>
            </a:r>
            <a:r>
              <a:rPr lang="ko-KR" altLang="en-US" sz="1400" dirty="0" smtClean="0"/>
              <a:t>회사명과 업무는 한글과 영어대소문자로 입력해야 함</a:t>
            </a:r>
            <a:endParaRPr lang="en-US" altLang="ko-KR" sz="1400" dirty="0" smtClean="0"/>
          </a:p>
        </p:txBody>
      </p:sp>
      <p:sp>
        <p:nvSpPr>
          <p:cNvPr id="108" name="타원 107"/>
          <p:cNvSpPr/>
          <p:nvPr/>
        </p:nvSpPr>
        <p:spPr>
          <a:xfrm>
            <a:off x="614950" y="3791852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1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1287138" y="4058077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7030A0"/>
                </a:solidFill>
              </a:rPr>
              <a:t>2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4448721" y="4879356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3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20" name="모서리가 둥근 직사각형 6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200" y="169249"/>
            <a:ext cx="2956181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/>
              <a:t>7.3 </a:t>
            </a:r>
            <a:r>
              <a:rPr lang="ko-KR" altLang="en-US" sz="2000" b="1" dirty="0" smtClean="0"/>
              <a:t>강사 </a:t>
            </a:r>
            <a:r>
              <a:rPr lang="ko-KR" altLang="en-US" sz="2000" b="1" dirty="0"/>
              <a:t>등록 </a:t>
            </a:r>
            <a:r>
              <a:rPr lang="en-US" altLang="ko-KR" sz="2000" b="1" dirty="0"/>
              <a:t>(</a:t>
            </a:r>
            <a:r>
              <a:rPr lang="en-US" altLang="ko-KR" sz="2000" b="1" dirty="0" smtClean="0"/>
              <a:t>UI 3/4)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815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526143" y="923916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462759" y="4903957"/>
            <a:ext cx="92459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/>
              <a:t>1. </a:t>
            </a:r>
            <a:r>
              <a:rPr lang="ko-KR" altLang="en-US" sz="1400" smtClean="0"/>
              <a:t>자격증과 기호는 </a:t>
            </a:r>
            <a:r>
              <a:rPr lang="ko-KR" altLang="en-US" sz="1400" b="1" dirty="0" err="1" smtClean="0">
                <a:solidFill>
                  <a:srgbClr val="FF0000"/>
                </a:solidFill>
              </a:rPr>
              <a:t>선택사항</a:t>
            </a:r>
            <a:r>
              <a:rPr lang="ko-KR" altLang="en-US" sz="1400" dirty="0" err="1" smtClean="0"/>
              <a:t>이므로</a:t>
            </a:r>
            <a:r>
              <a:rPr lang="ko-KR" altLang="en-US" sz="1400" dirty="0" smtClean="0"/>
              <a:t> 선택하지 않아도 됨</a:t>
            </a:r>
            <a:endParaRPr lang="en-US" altLang="ko-KR" sz="1400" dirty="0" smtClean="0"/>
          </a:p>
        </p:txBody>
      </p:sp>
      <p:sp>
        <p:nvSpPr>
          <p:cNvPr id="65" name="타원 64"/>
          <p:cNvSpPr/>
          <p:nvPr/>
        </p:nvSpPr>
        <p:spPr>
          <a:xfrm>
            <a:off x="865908" y="1107143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1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13" name="모서리가 둥근 직사각형 6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200" y="169249"/>
            <a:ext cx="2956181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/>
              <a:t>7.3 </a:t>
            </a:r>
            <a:r>
              <a:rPr lang="ko-KR" altLang="en-US" sz="2000" b="1" dirty="0" smtClean="0"/>
              <a:t>강사 </a:t>
            </a:r>
            <a:r>
              <a:rPr lang="ko-KR" altLang="en-US" sz="2000" b="1" dirty="0"/>
              <a:t>등록 </a:t>
            </a:r>
            <a:r>
              <a:rPr lang="en-US" altLang="ko-KR" sz="2000" b="1" dirty="0"/>
              <a:t>(</a:t>
            </a:r>
            <a:r>
              <a:rPr lang="en-US" altLang="ko-KR" sz="2000" b="1" dirty="0" smtClean="0"/>
              <a:t>UI 4/4)</a:t>
            </a:r>
            <a:endParaRPr lang="ko-KR" altLang="en-US" sz="2000" b="1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943" y="1078290"/>
            <a:ext cx="9834289" cy="324952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26144" y="5310079"/>
            <a:ext cx="33161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err="1" smtClean="0">
                <a:solidFill>
                  <a:srgbClr val="BB2FBC"/>
                </a:solidFill>
              </a:rPr>
              <a:t>등록화면과</a:t>
            </a:r>
            <a:r>
              <a:rPr lang="ko-KR" altLang="en-US" sz="1400" b="1" dirty="0" smtClean="0">
                <a:solidFill>
                  <a:srgbClr val="BB2FBC"/>
                </a:solidFill>
              </a:rPr>
              <a:t> 차이점</a:t>
            </a:r>
            <a:endParaRPr lang="en-US" altLang="ko-KR" sz="1400" dirty="0" smtClean="0">
              <a:solidFill>
                <a:srgbClr val="BB2FBC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7383" y="5665954"/>
            <a:ext cx="92459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 - </a:t>
            </a:r>
            <a:r>
              <a:rPr lang="ko-KR" altLang="en-US" sz="1400" dirty="0" err="1" smtClean="0"/>
              <a:t>자격증란에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직훈자격과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교원자격이</a:t>
            </a:r>
            <a:r>
              <a:rPr lang="ko-KR" altLang="en-US" sz="1400" dirty="0" smtClean="0"/>
              <a:t> 있음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278024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26143" y="783951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6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200" y="169249"/>
            <a:ext cx="2903376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/>
              <a:t>7.3 </a:t>
            </a:r>
            <a:r>
              <a:rPr lang="ko-KR" altLang="en-US" sz="2000" b="1" dirty="0"/>
              <a:t>강사 </a:t>
            </a:r>
            <a:r>
              <a:rPr lang="ko-KR" altLang="en-US" sz="2000" b="1" dirty="0" err="1" smtClean="0"/>
              <a:t>수정화면</a:t>
            </a:r>
            <a:r>
              <a:rPr lang="ko-KR" altLang="en-US" sz="2000" b="1" dirty="0" smtClean="0"/>
              <a:t> </a:t>
            </a:r>
            <a:r>
              <a:rPr lang="en-US" altLang="ko-KR" sz="2000" b="1" dirty="0"/>
              <a:t>(UI)</a:t>
            </a:r>
            <a:endParaRPr lang="ko-KR" altLang="en-US" sz="2000" b="1" dirty="0"/>
          </a:p>
        </p:txBody>
      </p:sp>
      <p:sp>
        <p:nvSpPr>
          <p:cNvPr id="7" name="직사각형 6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43" y="1138820"/>
            <a:ext cx="5556735" cy="466090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408" y="1138819"/>
            <a:ext cx="5556735" cy="294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55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109" y="1170509"/>
            <a:ext cx="9918381" cy="2714338"/>
          </a:xfrm>
          <a:prstGeom prst="rect">
            <a:avLst/>
          </a:prstGeom>
        </p:spPr>
      </p:pic>
      <p:sp>
        <p:nvSpPr>
          <p:cNvPr id="75" name="직사각형 74"/>
          <p:cNvSpPr/>
          <p:nvPr/>
        </p:nvSpPr>
        <p:spPr>
          <a:xfrm>
            <a:off x="526143" y="923916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7" name="모서리가 둥근 직사각형 6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200" y="169249"/>
            <a:ext cx="2688772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/>
              <a:t>7.3 </a:t>
            </a:r>
            <a:r>
              <a:rPr lang="ko-KR" altLang="en-US" sz="2000" b="1" dirty="0" smtClean="0"/>
              <a:t>강사 수정 </a:t>
            </a:r>
            <a:r>
              <a:rPr lang="en-US" altLang="ko-KR" sz="2000" b="1" dirty="0"/>
              <a:t>(UI)</a:t>
            </a:r>
            <a:endParaRPr lang="ko-KR" altLang="en-US" sz="2000" b="1" dirty="0"/>
          </a:p>
        </p:txBody>
      </p:sp>
      <p:sp>
        <p:nvSpPr>
          <p:cNvPr id="79" name="직사각형 78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sp>
        <p:nvSpPr>
          <p:cNvPr id="76" name="타원 75"/>
          <p:cNvSpPr/>
          <p:nvPr/>
        </p:nvSpPr>
        <p:spPr>
          <a:xfrm>
            <a:off x="1099794" y="1443077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1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26144" y="4968326"/>
            <a:ext cx="33161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err="1" smtClean="0">
                <a:solidFill>
                  <a:srgbClr val="BB2FBC"/>
                </a:solidFill>
              </a:rPr>
              <a:t>등록화면과</a:t>
            </a:r>
            <a:r>
              <a:rPr lang="ko-KR" altLang="en-US" sz="1400" b="1" dirty="0" smtClean="0">
                <a:solidFill>
                  <a:srgbClr val="BB2FBC"/>
                </a:solidFill>
              </a:rPr>
              <a:t> 차이점</a:t>
            </a:r>
            <a:endParaRPr lang="en-US" altLang="ko-KR" sz="1400" dirty="0" smtClean="0">
              <a:solidFill>
                <a:srgbClr val="BB2FBC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18941" y="5242129"/>
            <a:ext cx="33233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1. </a:t>
            </a:r>
            <a:r>
              <a:rPr lang="ko-KR" altLang="en-US" sz="1400" dirty="0" smtClean="0"/>
              <a:t>수정화면에서 </a:t>
            </a:r>
            <a:r>
              <a:rPr lang="ko-KR" altLang="en-US" sz="1400" b="1" dirty="0"/>
              <a:t>아이디</a:t>
            </a:r>
            <a:r>
              <a:rPr lang="ko-KR" altLang="en-US" sz="1400" dirty="0"/>
              <a:t>는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수정불가능</a:t>
            </a:r>
            <a:endParaRPr lang="en-US" altLang="ko-KR" sz="1400" dirty="0"/>
          </a:p>
        </p:txBody>
      </p:sp>
      <p:sp>
        <p:nvSpPr>
          <p:cNvPr id="84" name="직사각형 83"/>
          <p:cNvSpPr/>
          <p:nvPr/>
        </p:nvSpPr>
        <p:spPr>
          <a:xfrm>
            <a:off x="526143" y="5520848"/>
            <a:ext cx="58931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</a:t>
            </a:r>
            <a:r>
              <a:rPr lang="ko-KR" altLang="en-US" sz="1400" dirty="0" err="1" smtClean="0"/>
              <a:t>등록화면에</a:t>
            </a:r>
            <a:r>
              <a:rPr lang="ko-KR" altLang="en-US" sz="1400" dirty="0" smtClean="0"/>
              <a:t> 있던 </a:t>
            </a:r>
            <a:r>
              <a:rPr lang="ko-KR" altLang="en-US" sz="1400" b="1" dirty="0" smtClean="0"/>
              <a:t>아이디와 </a:t>
            </a:r>
            <a:r>
              <a:rPr lang="ko-KR" altLang="en-US" sz="1400" b="1" dirty="0"/>
              <a:t>이메일의 </a:t>
            </a:r>
            <a:r>
              <a:rPr lang="ko-KR" altLang="en-US" sz="1400" b="1" dirty="0" err="1" smtClean="0"/>
              <a:t>중복확인</a:t>
            </a:r>
            <a:r>
              <a:rPr lang="ko-KR" altLang="en-US" sz="1400" dirty="0" err="1" smtClean="0"/>
              <a:t>은</a:t>
            </a:r>
            <a:r>
              <a:rPr lang="ko-KR" altLang="en-US" sz="1400" dirty="0" smtClean="0"/>
              <a:t> 수정화면에서 없음</a:t>
            </a:r>
            <a:endParaRPr lang="en-US" altLang="ko-KR" sz="1400" dirty="0"/>
          </a:p>
        </p:txBody>
      </p:sp>
      <p:sp>
        <p:nvSpPr>
          <p:cNvPr id="90" name="직사각형 89"/>
          <p:cNvSpPr/>
          <p:nvPr/>
        </p:nvSpPr>
        <p:spPr>
          <a:xfrm>
            <a:off x="526143" y="5935255"/>
            <a:ext cx="55052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2. </a:t>
            </a:r>
            <a:r>
              <a:rPr lang="ko-KR" altLang="en-US" sz="1400" dirty="0" smtClean="0"/>
              <a:t>삭제버튼을 누르면 삭제의 유무를 확인하는 </a:t>
            </a:r>
            <a:r>
              <a:rPr lang="ko-KR" altLang="en-US" sz="1400" dirty="0" err="1" smtClean="0"/>
              <a:t>경고창이</a:t>
            </a:r>
            <a:r>
              <a:rPr lang="ko-KR" altLang="en-US" sz="1400" dirty="0" smtClean="0"/>
              <a:t> 뜸 </a:t>
            </a:r>
            <a:endParaRPr lang="en-US" altLang="ko-KR" sz="1400" dirty="0"/>
          </a:p>
        </p:txBody>
      </p:sp>
      <p:grpSp>
        <p:nvGrpSpPr>
          <p:cNvPr id="94" name="그룹 93"/>
          <p:cNvGrpSpPr/>
          <p:nvPr/>
        </p:nvGrpSpPr>
        <p:grpSpPr>
          <a:xfrm>
            <a:off x="6868600" y="4112338"/>
            <a:ext cx="4219575" cy="1200150"/>
            <a:chOff x="5587945" y="3897036"/>
            <a:chExt cx="4219575" cy="1200150"/>
          </a:xfrm>
        </p:grpSpPr>
        <p:pic>
          <p:nvPicPr>
            <p:cNvPr id="96" name="그림 9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87945" y="3897036"/>
              <a:ext cx="4219575" cy="1200150"/>
            </a:xfrm>
            <a:prstGeom prst="rect">
              <a:avLst/>
            </a:prstGeom>
          </p:spPr>
        </p:pic>
        <p:grpSp>
          <p:nvGrpSpPr>
            <p:cNvPr id="97" name="그룹 96"/>
            <p:cNvGrpSpPr/>
            <p:nvPr/>
          </p:nvGrpSpPr>
          <p:grpSpPr>
            <a:xfrm>
              <a:off x="5587945" y="3897036"/>
              <a:ext cx="4219575" cy="1114310"/>
              <a:chOff x="5587945" y="3897036"/>
              <a:chExt cx="4219575" cy="1114310"/>
            </a:xfrm>
          </p:grpSpPr>
          <p:cxnSp>
            <p:nvCxnSpPr>
              <p:cNvPr id="98" name="직선 연결선 97"/>
              <p:cNvCxnSpPr/>
              <p:nvPr/>
            </p:nvCxnSpPr>
            <p:spPr>
              <a:xfrm>
                <a:off x="5587945" y="3897036"/>
                <a:ext cx="0" cy="111431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/>
              <p:cNvCxnSpPr/>
              <p:nvPr/>
            </p:nvCxnSpPr>
            <p:spPr>
              <a:xfrm>
                <a:off x="9807520" y="3897036"/>
                <a:ext cx="0" cy="111431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/>
              <p:cNvCxnSpPr/>
              <p:nvPr/>
            </p:nvCxnSpPr>
            <p:spPr>
              <a:xfrm>
                <a:off x="5587945" y="5011346"/>
                <a:ext cx="4219575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794" y="4089934"/>
            <a:ext cx="2690093" cy="297206"/>
          </a:xfrm>
          <a:prstGeom prst="rect">
            <a:avLst/>
          </a:prstGeom>
        </p:spPr>
      </p:pic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85C8D7EE-0888-447D-9AFC-F047E604C2E8}"/>
              </a:ext>
            </a:extLst>
          </p:cNvPr>
          <p:cNvSpPr/>
          <p:nvPr/>
        </p:nvSpPr>
        <p:spPr>
          <a:xfrm>
            <a:off x="2513260" y="4095187"/>
            <a:ext cx="1329068" cy="284703"/>
          </a:xfrm>
          <a:prstGeom prst="rect">
            <a:avLst/>
          </a:prstGeom>
          <a:noFill/>
          <a:ln w="38100">
            <a:solidFill>
              <a:srgbClr val="BB2FB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2397867" y="3970686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7030A0"/>
                </a:solidFill>
              </a:rPr>
              <a:t>2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cxnSp>
        <p:nvCxnSpPr>
          <p:cNvPr id="7" name="직선 화살표 연결선 6"/>
          <p:cNvCxnSpPr>
            <a:stCxn id="103" idx="3"/>
          </p:cNvCxnSpPr>
          <p:nvPr/>
        </p:nvCxnSpPr>
        <p:spPr>
          <a:xfrm>
            <a:off x="3842328" y="4237539"/>
            <a:ext cx="2890981" cy="482243"/>
          </a:xfrm>
          <a:prstGeom prst="straightConnector1">
            <a:avLst/>
          </a:prstGeom>
          <a:ln w="38100">
            <a:solidFill>
              <a:srgbClr val="BB2F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85C8D7EE-0888-447D-9AFC-F047E604C2E8}"/>
              </a:ext>
            </a:extLst>
          </p:cNvPr>
          <p:cNvSpPr/>
          <p:nvPr/>
        </p:nvSpPr>
        <p:spPr>
          <a:xfrm>
            <a:off x="6800716" y="4026499"/>
            <a:ext cx="4403311" cy="1285989"/>
          </a:xfrm>
          <a:prstGeom prst="rect">
            <a:avLst/>
          </a:prstGeom>
          <a:noFill/>
          <a:ln w="38100">
            <a:solidFill>
              <a:srgbClr val="BB2FB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02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26143" y="783951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모서리가 둥근 직사각형 6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200" y="169249"/>
            <a:ext cx="3672840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/>
              <a:t>7.4 </a:t>
            </a:r>
            <a:r>
              <a:rPr lang="ko-KR" altLang="en-US" sz="2000" b="1" dirty="0"/>
              <a:t>교육생 </a:t>
            </a:r>
            <a:r>
              <a:rPr lang="ko-KR" altLang="en-US" sz="2000" b="1" dirty="0" smtClean="0"/>
              <a:t>평가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검색화면</a:t>
            </a:r>
            <a:r>
              <a:rPr lang="en-US" altLang="ko-KR" sz="2000" b="1" dirty="0" smtClean="0"/>
              <a:t>(</a:t>
            </a:r>
            <a:r>
              <a:rPr lang="en-US" altLang="ko-KR" sz="2000" b="1" dirty="0"/>
              <a:t>UI)</a:t>
            </a:r>
            <a:endParaRPr lang="ko-KR" altLang="en-US" sz="2000" b="1" dirty="0"/>
          </a:p>
        </p:txBody>
      </p:sp>
      <p:sp>
        <p:nvSpPr>
          <p:cNvPr id="110" name="직사각형 109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pic>
        <p:nvPicPr>
          <p:cNvPr id="111" name="그림 1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782" y="913996"/>
            <a:ext cx="8682000" cy="551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98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526143" y="3147786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606953" y="2322810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000" i="1" dirty="0" smtClean="0"/>
              <a:t> </a:t>
            </a:r>
            <a:r>
              <a:rPr lang="en-US" altLang="ko-KR" sz="2800" b="1" i="1" dirty="0" smtClean="0"/>
              <a:t>2. </a:t>
            </a:r>
            <a:r>
              <a:rPr lang="ko-KR" altLang="en-US" sz="2800" b="1" i="1" dirty="0" smtClean="0"/>
              <a:t>개발 환경 </a:t>
            </a:r>
            <a:endParaRPr lang="en-US" altLang="ko-KR" sz="2800" b="1" i="1" dirty="0"/>
          </a:p>
        </p:txBody>
      </p:sp>
      <p:sp>
        <p:nvSpPr>
          <p:cNvPr id="4" name="직사각형 3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</p:spTree>
    <p:extLst>
      <p:ext uri="{BB962C8B-B14F-4D97-AF65-F5344CB8AC3E}">
        <p14:creationId xmlns:p14="http://schemas.microsoft.com/office/powerpoint/2010/main" val="165612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26143" y="783951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345" y="858889"/>
            <a:ext cx="7559695" cy="3193057"/>
          </a:xfrm>
          <a:prstGeom prst="rect">
            <a:avLst/>
          </a:prstGeom>
        </p:spPr>
      </p:pic>
      <p:sp>
        <p:nvSpPr>
          <p:cNvPr id="39" name="직사각형 38"/>
          <p:cNvSpPr/>
          <p:nvPr/>
        </p:nvSpPr>
        <p:spPr>
          <a:xfrm>
            <a:off x="828964" y="4546399"/>
            <a:ext cx="992779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2</a:t>
            </a:r>
            <a:r>
              <a:rPr lang="en-US" altLang="ko-KR" sz="1400" b="1" dirty="0" smtClean="0"/>
              <a:t>. </a:t>
            </a:r>
            <a:r>
              <a:rPr lang="ko-KR" altLang="en-US" sz="1400" b="1" dirty="0" smtClean="0"/>
              <a:t>교육 진행 사항 </a:t>
            </a:r>
            <a:r>
              <a:rPr lang="en-US" altLang="ko-KR" sz="1400" b="1" dirty="0" smtClean="0"/>
              <a:t>– </a:t>
            </a:r>
            <a:r>
              <a:rPr lang="ko-KR" altLang="en-US" sz="1400" dirty="0"/>
              <a:t>각 </a:t>
            </a:r>
            <a:r>
              <a:rPr lang="ko-KR" altLang="en-US" sz="1400" dirty="0" err="1"/>
              <a:t>검색조건은</a:t>
            </a:r>
            <a:r>
              <a:rPr lang="ko-KR" altLang="en-US" sz="1400" dirty="0"/>
              <a:t> 항목별로 </a:t>
            </a:r>
            <a:r>
              <a:rPr lang="en-US" altLang="ko-KR" sz="1400" dirty="0"/>
              <a:t>and</a:t>
            </a:r>
            <a:r>
              <a:rPr lang="ko-KR" altLang="en-US" sz="1400" dirty="0"/>
              <a:t>조건으로 </a:t>
            </a:r>
            <a:r>
              <a:rPr lang="ko-KR" altLang="en-US" sz="1400" dirty="0" smtClean="0"/>
              <a:t>검색하고 한 항목 내에서는 </a:t>
            </a:r>
            <a:r>
              <a:rPr lang="en-US" altLang="ko-KR" sz="1400" dirty="0" smtClean="0"/>
              <a:t>or</a:t>
            </a:r>
            <a:r>
              <a:rPr lang="ko-KR" altLang="en-US" sz="1400" dirty="0" smtClean="0"/>
              <a:t>조건으로 검색</a:t>
            </a:r>
            <a:endParaRPr lang="en-US" altLang="ko-KR" sz="1100" dirty="0"/>
          </a:p>
        </p:txBody>
      </p:sp>
      <p:sp>
        <p:nvSpPr>
          <p:cNvPr id="40" name="타원 39"/>
          <p:cNvSpPr/>
          <p:nvPr/>
        </p:nvSpPr>
        <p:spPr>
          <a:xfrm>
            <a:off x="2373076" y="1169991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1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370879" y="1603128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7030A0"/>
                </a:solidFill>
              </a:rPr>
              <a:t>3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29211" y="4891617"/>
            <a:ext cx="704600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/>
              <a:t>3. </a:t>
            </a:r>
            <a:r>
              <a:rPr lang="ko-KR" altLang="en-US" sz="1400" b="1" dirty="0" err="1" smtClean="0"/>
              <a:t>범위검색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– </a:t>
            </a:r>
            <a:r>
              <a:rPr lang="ko-KR" altLang="en-US" sz="1400" dirty="0" smtClean="0"/>
              <a:t>최소값과 최대값 사이의 모든 항목들을 검색결과에 표시한다</a:t>
            </a:r>
            <a:endParaRPr lang="en-US" altLang="ko-KR" sz="1400" dirty="0" smtClean="0"/>
          </a:p>
        </p:txBody>
      </p:sp>
      <p:sp>
        <p:nvSpPr>
          <p:cNvPr id="43" name="직사각형 42"/>
          <p:cNvSpPr/>
          <p:nvPr/>
        </p:nvSpPr>
        <p:spPr>
          <a:xfrm>
            <a:off x="1972752" y="5197705"/>
            <a:ext cx="704600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경고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)</a:t>
            </a:r>
            <a:r>
              <a:rPr lang="en-US" altLang="ko-KR" sz="1400" b="1" dirty="0" smtClean="0"/>
              <a:t> </a:t>
            </a:r>
            <a:r>
              <a:rPr lang="ko-KR" altLang="en-US" sz="1400" dirty="0" smtClean="0"/>
              <a:t>최소값이 최대값보다 클 경우 </a:t>
            </a:r>
            <a:r>
              <a:rPr lang="ko-KR" altLang="en-US" sz="1400" dirty="0" err="1" smtClean="0"/>
              <a:t>경고창을</a:t>
            </a:r>
            <a:r>
              <a:rPr lang="ko-KR" altLang="en-US" sz="1400" dirty="0" smtClean="0"/>
              <a:t> 띄우고 모든 값을 비움</a:t>
            </a:r>
            <a:endParaRPr lang="en-US" altLang="ko-KR" sz="1400" dirty="0" smtClean="0"/>
          </a:p>
        </p:txBody>
      </p:sp>
      <p:sp>
        <p:nvSpPr>
          <p:cNvPr id="44" name="직사각형 43"/>
          <p:cNvSpPr/>
          <p:nvPr/>
        </p:nvSpPr>
        <p:spPr>
          <a:xfrm>
            <a:off x="838201" y="5587014"/>
            <a:ext cx="507029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/>
              <a:t>4. </a:t>
            </a:r>
            <a:r>
              <a:rPr lang="ko-KR" altLang="en-US" sz="1400" b="1" dirty="0" smtClean="0"/>
              <a:t>키워드 </a:t>
            </a:r>
            <a:r>
              <a:rPr lang="en-US" altLang="ko-KR" sz="1400" b="1" dirty="0" smtClean="0"/>
              <a:t>– </a:t>
            </a:r>
            <a:r>
              <a:rPr lang="ko-KR" altLang="en-US" sz="1400" dirty="0" smtClean="0"/>
              <a:t>검색결과에 표시되는 모든 칼럼을 키워드로 검색</a:t>
            </a:r>
            <a:endParaRPr lang="en-US" altLang="ko-KR" sz="1400" dirty="0" smtClean="0"/>
          </a:p>
        </p:txBody>
      </p:sp>
      <p:sp>
        <p:nvSpPr>
          <p:cNvPr id="45" name="직사각형 44"/>
          <p:cNvSpPr/>
          <p:nvPr/>
        </p:nvSpPr>
        <p:spPr>
          <a:xfrm>
            <a:off x="838198" y="5902967"/>
            <a:ext cx="828631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/>
              <a:t>5. [</a:t>
            </a:r>
            <a:r>
              <a:rPr lang="ko-KR" altLang="en-US" sz="1400" b="1" dirty="0" smtClean="0"/>
              <a:t>교육생 시험평가 등록</a:t>
            </a:r>
            <a:r>
              <a:rPr lang="en-US" altLang="ko-KR" sz="1400" b="1" dirty="0" smtClean="0"/>
              <a:t>]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– </a:t>
            </a:r>
            <a:r>
              <a:rPr lang="en-US" altLang="ko-KR" sz="1400" dirty="0" smtClean="0"/>
              <a:t>[</a:t>
            </a:r>
            <a:r>
              <a:rPr lang="ko-KR" altLang="en-US" sz="1400" dirty="0" smtClean="0"/>
              <a:t>교육생 시험평가 등록</a:t>
            </a:r>
            <a:r>
              <a:rPr lang="en-US" altLang="ko-KR" sz="1400" dirty="0" smtClean="0"/>
              <a:t>]</a:t>
            </a:r>
            <a:r>
              <a:rPr lang="ko-KR" altLang="en-US" sz="1400" dirty="0" smtClean="0"/>
              <a:t>을 클릭하면 </a:t>
            </a:r>
            <a:r>
              <a:rPr lang="ko-KR" altLang="en-US" sz="1400" dirty="0"/>
              <a:t>교육생 시험평가 등록 </a:t>
            </a:r>
            <a:r>
              <a:rPr lang="ko-KR" altLang="en-US" sz="1400" dirty="0" smtClean="0"/>
              <a:t>화면으로 이동 </a:t>
            </a:r>
            <a:endParaRPr lang="en-US" altLang="ko-KR" sz="1400" dirty="0" smtClean="0"/>
          </a:p>
        </p:txBody>
      </p:sp>
      <p:sp>
        <p:nvSpPr>
          <p:cNvPr id="46" name="타원 45"/>
          <p:cNvSpPr/>
          <p:nvPr/>
        </p:nvSpPr>
        <p:spPr>
          <a:xfrm>
            <a:off x="2388213" y="3086097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rgbClr val="7030A0"/>
                </a:solidFill>
              </a:rPr>
              <a:t>4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6057855" y="3577326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7030A0"/>
                </a:solidFill>
              </a:rPr>
              <a:t>5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5834605" y="1202779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2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28964" y="4159427"/>
            <a:ext cx="6622544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/>
              <a:t>1. </a:t>
            </a:r>
            <a:r>
              <a:rPr lang="ko-KR" altLang="en-US" sz="1400" b="1" dirty="0" err="1" smtClean="0"/>
              <a:t>과정명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– </a:t>
            </a:r>
            <a:r>
              <a:rPr lang="ko-KR" altLang="en-US" sz="1400" dirty="0" smtClean="0"/>
              <a:t>전체 과정이 목록으로 출력</a:t>
            </a:r>
            <a:endParaRPr lang="en-US" altLang="ko-KR" sz="1100" dirty="0"/>
          </a:p>
        </p:txBody>
      </p:sp>
      <p:sp>
        <p:nvSpPr>
          <p:cNvPr id="52" name="타원 51"/>
          <p:cNvSpPr/>
          <p:nvPr/>
        </p:nvSpPr>
        <p:spPr>
          <a:xfrm>
            <a:off x="7451508" y="3577326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6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42823" y="6212380"/>
            <a:ext cx="828168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/>
              <a:t>6. [</a:t>
            </a:r>
            <a:r>
              <a:rPr lang="ko-KR" altLang="en-US" sz="1400" b="1" dirty="0" smtClean="0"/>
              <a:t>교육생 인성평가 등록</a:t>
            </a:r>
            <a:r>
              <a:rPr lang="en-US" altLang="ko-KR" sz="1400" b="1" dirty="0" smtClean="0"/>
              <a:t>]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– </a:t>
            </a:r>
            <a:r>
              <a:rPr lang="en-US" altLang="ko-KR" sz="1400" dirty="0" smtClean="0"/>
              <a:t>[</a:t>
            </a:r>
            <a:r>
              <a:rPr lang="ko-KR" altLang="en-US" sz="1400" dirty="0" smtClean="0"/>
              <a:t>교육생 인성평가 등록</a:t>
            </a:r>
            <a:r>
              <a:rPr lang="en-US" altLang="ko-KR" sz="1400" dirty="0" smtClean="0"/>
              <a:t>]</a:t>
            </a:r>
            <a:r>
              <a:rPr lang="ko-KR" altLang="en-US" sz="1400" dirty="0" smtClean="0"/>
              <a:t>을 클릭하면 </a:t>
            </a:r>
            <a:r>
              <a:rPr lang="ko-KR" altLang="en-US" sz="1400" dirty="0"/>
              <a:t>교육생 인성평가 등록 </a:t>
            </a:r>
            <a:r>
              <a:rPr lang="ko-KR" altLang="en-US" sz="1400" dirty="0" smtClean="0"/>
              <a:t>화면으로 이동 </a:t>
            </a:r>
            <a:endParaRPr lang="en-US" altLang="ko-KR" sz="1400" dirty="0" smtClean="0"/>
          </a:p>
        </p:txBody>
      </p:sp>
      <p:sp>
        <p:nvSpPr>
          <p:cNvPr id="54" name="모서리가 둥근 직사각형 6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200" y="169249"/>
            <a:ext cx="3693160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/>
              <a:t>7.4 </a:t>
            </a:r>
            <a:r>
              <a:rPr lang="ko-KR" altLang="en-US" sz="2000" b="1" dirty="0"/>
              <a:t>교육생 </a:t>
            </a:r>
            <a:r>
              <a:rPr lang="ko-KR" altLang="en-US" sz="2000" b="1" dirty="0" smtClean="0"/>
              <a:t>평가</a:t>
            </a:r>
            <a:r>
              <a:rPr lang="en-US" altLang="ko-KR" sz="2000" b="1" dirty="0" smtClean="0"/>
              <a:t> </a:t>
            </a:r>
            <a:r>
              <a:rPr lang="ko-KR" altLang="en-US" sz="2000" b="1" dirty="0"/>
              <a:t>검색</a:t>
            </a:r>
            <a:r>
              <a:rPr lang="en-US" altLang="ko-KR" sz="2000" b="1" dirty="0"/>
              <a:t>(</a:t>
            </a:r>
            <a:r>
              <a:rPr lang="en-US" altLang="ko-KR" sz="2000" b="1" dirty="0" smtClean="0"/>
              <a:t>UI 1/2)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4557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26143" y="783951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501" y="889569"/>
            <a:ext cx="10237383" cy="2169688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85C8D7EE-0888-447D-9AFC-F047E604C2E8}"/>
              </a:ext>
            </a:extLst>
          </p:cNvPr>
          <p:cNvSpPr/>
          <p:nvPr/>
        </p:nvSpPr>
        <p:spPr>
          <a:xfrm>
            <a:off x="1047855" y="1190940"/>
            <a:ext cx="2960688" cy="296108"/>
          </a:xfrm>
          <a:prstGeom prst="rect">
            <a:avLst/>
          </a:prstGeom>
          <a:noFill/>
          <a:ln w="38100">
            <a:solidFill>
              <a:srgbClr val="BB2FB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5C8D7EE-0888-447D-9AFC-F047E604C2E8}"/>
              </a:ext>
            </a:extLst>
          </p:cNvPr>
          <p:cNvSpPr/>
          <p:nvPr/>
        </p:nvSpPr>
        <p:spPr>
          <a:xfrm>
            <a:off x="10274447" y="1201034"/>
            <a:ext cx="930237" cy="286644"/>
          </a:xfrm>
          <a:prstGeom prst="rect">
            <a:avLst/>
          </a:prstGeom>
          <a:noFill/>
          <a:ln w="38100">
            <a:solidFill>
              <a:srgbClr val="BB2FB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C8D7EE-0888-447D-9AFC-F047E604C2E8}"/>
              </a:ext>
            </a:extLst>
          </p:cNvPr>
          <p:cNvSpPr/>
          <p:nvPr/>
        </p:nvSpPr>
        <p:spPr>
          <a:xfrm>
            <a:off x="1014502" y="1684696"/>
            <a:ext cx="10237381" cy="504780"/>
          </a:xfrm>
          <a:prstGeom prst="rect">
            <a:avLst/>
          </a:prstGeom>
          <a:noFill/>
          <a:ln w="38100">
            <a:solidFill>
              <a:srgbClr val="BB2FB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10162821" y="1064301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7030A0"/>
                </a:solidFill>
              </a:rPr>
              <a:t>3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936229" y="1056032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1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52056" y="3379587"/>
            <a:ext cx="56433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/>
              <a:t>1. [</a:t>
            </a:r>
            <a:r>
              <a:rPr lang="ko-KR" altLang="en-US" sz="1400" b="1" dirty="0" err="1" smtClean="0"/>
              <a:t>다중검색</a:t>
            </a:r>
            <a:r>
              <a:rPr lang="ko-KR" altLang="en-US" sz="1400" b="1" dirty="0" smtClean="0"/>
              <a:t> 조건</a:t>
            </a:r>
            <a:r>
              <a:rPr lang="en-US" altLang="ko-KR" sz="1400" b="1" dirty="0" smtClean="0"/>
              <a:t>]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– </a:t>
            </a:r>
            <a:r>
              <a:rPr lang="ko-KR" altLang="en-US" sz="1400" dirty="0" err="1" smtClean="0"/>
              <a:t>교육시작일</a:t>
            </a:r>
            <a:r>
              <a:rPr lang="ko-KR" altLang="en-US" sz="1400" dirty="0" smtClean="0"/>
              <a:t> 내림차순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반평균</a:t>
            </a:r>
            <a:r>
              <a:rPr lang="ko-KR" altLang="en-US" sz="1400" dirty="0" smtClean="0"/>
              <a:t> 내림차순</a:t>
            </a:r>
            <a:endParaRPr lang="en-US" altLang="ko-KR" sz="1400" dirty="0" smtClean="0"/>
          </a:p>
        </p:txBody>
      </p:sp>
      <p:sp>
        <p:nvSpPr>
          <p:cNvPr id="26" name="직사각형 25"/>
          <p:cNvSpPr/>
          <p:nvPr/>
        </p:nvSpPr>
        <p:spPr>
          <a:xfrm>
            <a:off x="852058" y="4184874"/>
            <a:ext cx="583664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/>
              <a:t>2. </a:t>
            </a:r>
            <a:r>
              <a:rPr lang="ko-KR" altLang="en-US" sz="1400" b="1" dirty="0" err="1" smtClean="0"/>
              <a:t>페이징처리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– </a:t>
            </a:r>
            <a:r>
              <a:rPr lang="ko-KR" altLang="en-US" sz="1400" dirty="0" err="1" smtClean="0"/>
              <a:t>한행에</a:t>
            </a:r>
            <a:r>
              <a:rPr lang="ko-KR" altLang="en-US" sz="1400" dirty="0" smtClean="0"/>
              <a:t> 표시할 개수 이상은 </a:t>
            </a:r>
            <a:r>
              <a:rPr lang="ko-KR" altLang="en-US" sz="1400" dirty="0" err="1" smtClean="0"/>
              <a:t>페이징</a:t>
            </a:r>
            <a:r>
              <a:rPr lang="ko-KR" altLang="en-US" sz="1400" dirty="0" smtClean="0"/>
              <a:t> 처리함</a:t>
            </a:r>
            <a:endParaRPr lang="en-US" altLang="ko-KR" sz="1400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2269368" y="3736841"/>
            <a:ext cx="39581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    </a:t>
            </a:r>
            <a:r>
              <a:rPr lang="ko-KR" altLang="en-US" sz="1400" dirty="0" err="1" smtClean="0"/>
              <a:t>교육시작일</a:t>
            </a:r>
            <a:r>
              <a:rPr lang="ko-KR" altLang="en-US" sz="1400" dirty="0" smtClean="0"/>
              <a:t> 오름차순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반평균</a:t>
            </a:r>
            <a:r>
              <a:rPr lang="ko-KR" altLang="en-US" sz="1400" dirty="0" smtClean="0"/>
              <a:t> 오름차순</a:t>
            </a:r>
            <a:endParaRPr lang="ko-KR" altLang="en-US" sz="1400" dirty="0"/>
          </a:p>
        </p:txBody>
      </p:sp>
      <p:sp>
        <p:nvSpPr>
          <p:cNvPr id="29" name="직사각형 28"/>
          <p:cNvSpPr/>
          <p:nvPr/>
        </p:nvSpPr>
        <p:spPr>
          <a:xfrm>
            <a:off x="852057" y="4712697"/>
            <a:ext cx="7945403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</a:t>
            </a:r>
            <a:r>
              <a:rPr lang="en-US" altLang="ko-KR" sz="1400" b="1" dirty="0" smtClean="0"/>
              <a:t>. </a:t>
            </a:r>
            <a:r>
              <a:rPr lang="ko-KR" altLang="en-US" sz="1400" b="1" dirty="0" err="1"/>
              <a:t>행보기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– </a:t>
            </a:r>
            <a:r>
              <a:rPr lang="ko-KR" altLang="en-US" sz="1400" dirty="0"/>
              <a:t>선택된 행만큼의 행이 화면에 출력</a:t>
            </a:r>
            <a:endParaRPr lang="en-US" altLang="ko-KR" sz="1400" dirty="0"/>
          </a:p>
        </p:txBody>
      </p:sp>
      <p:sp>
        <p:nvSpPr>
          <p:cNvPr id="30" name="직사각형 29"/>
          <p:cNvSpPr/>
          <p:nvPr/>
        </p:nvSpPr>
        <p:spPr>
          <a:xfrm>
            <a:off x="852056" y="5240520"/>
            <a:ext cx="7945403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</a:t>
            </a:r>
            <a:r>
              <a:rPr lang="en-US" altLang="ko-KR" sz="1400" b="1" dirty="0" smtClean="0"/>
              <a:t>. </a:t>
            </a:r>
            <a:r>
              <a:rPr lang="ko-KR" altLang="en-US" sz="1400" b="1" dirty="0" smtClean="0"/>
              <a:t>검색결과물의 헤더 행 </a:t>
            </a:r>
            <a:r>
              <a:rPr lang="en-US" altLang="ko-KR" sz="1400" b="1" dirty="0" smtClean="0"/>
              <a:t>– </a:t>
            </a:r>
            <a:r>
              <a:rPr lang="ko-KR" altLang="en-US" sz="1400" dirty="0" smtClean="0"/>
              <a:t>칼럼에 해당되는 열이 오름차순 또는 내림차순으로 정렬 </a:t>
            </a:r>
            <a:endParaRPr lang="en-US" altLang="ko-KR" sz="1400" dirty="0" smtClean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5C8D7EE-0888-447D-9AFC-F047E604C2E8}"/>
              </a:ext>
            </a:extLst>
          </p:cNvPr>
          <p:cNvSpPr/>
          <p:nvPr/>
        </p:nvSpPr>
        <p:spPr>
          <a:xfrm>
            <a:off x="6040330" y="1229785"/>
            <a:ext cx="178727" cy="229111"/>
          </a:xfrm>
          <a:prstGeom prst="rect">
            <a:avLst/>
          </a:prstGeom>
          <a:noFill/>
          <a:ln w="38100">
            <a:solidFill>
              <a:srgbClr val="BB2FB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5884181" y="1093266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2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902876" y="1593757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7030A0"/>
                </a:solidFill>
              </a:rPr>
              <a:t>4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37" name="모서리가 둥근 직사각형 6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200" y="169249"/>
            <a:ext cx="3693160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/>
              <a:t>7.4 </a:t>
            </a:r>
            <a:r>
              <a:rPr lang="ko-KR" altLang="en-US" sz="2000" b="1" dirty="0"/>
              <a:t>교육생 </a:t>
            </a:r>
            <a:r>
              <a:rPr lang="ko-KR" altLang="en-US" sz="2000" b="1" dirty="0" smtClean="0"/>
              <a:t>평가</a:t>
            </a:r>
            <a:r>
              <a:rPr lang="en-US" altLang="ko-KR" sz="2000" b="1" dirty="0" smtClean="0"/>
              <a:t> </a:t>
            </a:r>
            <a:r>
              <a:rPr lang="ko-KR" altLang="en-US" sz="2000" b="1" dirty="0"/>
              <a:t>검색</a:t>
            </a:r>
            <a:r>
              <a:rPr lang="en-US" altLang="ko-KR" sz="2000" b="1" dirty="0"/>
              <a:t>(</a:t>
            </a:r>
            <a:r>
              <a:rPr lang="en-US" altLang="ko-KR" sz="2000" b="1" dirty="0" smtClean="0"/>
              <a:t>UI 2/2)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5027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26143" y="783951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모서리가 둥근 직사각형 6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199" y="169249"/>
            <a:ext cx="4167910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/>
              <a:t>7.4 </a:t>
            </a:r>
            <a:r>
              <a:rPr lang="ko-KR" altLang="en-US" sz="2000" b="1" dirty="0"/>
              <a:t>교육생 시험평가</a:t>
            </a:r>
            <a:r>
              <a:rPr lang="en-US" altLang="ko-KR" sz="2000" b="1" dirty="0"/>
              <a:t> </a:t>
            </a:r>
            <a:r>
              <a:rPr lang="ko-KR" altLang="en-US" sz="2000" b="1" dirty="0" err="1" smtClean="0"/>
              <a:t>등록화면</a:t>
            </a:r>
            <a:r>
              <a:rPr lang="en-US" altLang="ko-KR" sz="2000" b="1" dirty="0" smtClean="0"/>
              <a:t>(</a:t>
            </a:r>
            <a:r>
              <a:rPr lang="en-US" altLang="ko-KR" sz="2000" b="1" dirty="0"/>
              <a:t>UI)</a:t>
            </a:r>
            <a:endParaRPr lang="ko-KR" altLang="en-US" sz="2000" b="1" dirty="0"/>
          </a:p>
        </p:txBody>
      </p:sp>
      <p:sp>
        <p:nvSpPr>
          <p:cNvPr id="15" name="직사각형 14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380" y="819951"/>
            <a:ext cx="6905625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65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26143" y="783951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모서리가 둥근 직사각형 6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199" y="169249"/>
            <a:ext cx="3761793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/>
              <a:t>7.4 </a:t>
            </a:r>
            <a:r>
              <a:rPr lang="ko-KR" altLang="en-US" sz="2000" b="1" dirty="0"/>
              <a:t>교육생 시험평가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등록</a:t>
            </a:r>
            <a:r>
              <a:rPr lang="en-US" altLang="ko-KR" sz="2000" b="1" dirty="0"/>
              <a:t>(UI)</a:t>
            </a:r>
            <a:endParaRPr lang="ko-KR" altLang="en-US" sz="2000" b="1" dirty="0"/>
          </a:p>
        </p:txBody>
      </p:sp>
      <p:sp>
        <p:nvSpPr>
          <p:cNvPr id="15" name="직사각형 14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43" y="855661"/>
            <a:ext cx="3502171" cy="1998376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C8D7EE-0888-447D-9AFC-F047E604C2E8}"/>
              </a:ext>
            </a:extLst>
          </p:cNvPr>
          <p:cNvSpPr/>
          <p:nvPr/>
        </p:nvSpPr>
        <p:spPr>
          <a:xfrm>
            <a:off x="605383" y="1517221"/>
            <a:ext cx="3310835" cy="330052"/>
          </a:xfrm>
          <a:prstGeom prst="rect">
            <a:avLst/>
          </a:prstGeom>
          <a:noFill/>
          <a:ln w="38100">
            <a:solidFill>
              <a:srgbClr val="BB2FB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493758" y="1405596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1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7120" y="864392"/>
            <a:ext cx="3464176" cy="320833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0102" y="889068"/>
            <a:ext cx="4070141" cy="1848522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85C8D7EE-0888-447D-9AFC-F047E604C2E8}"/>
              </a:ext>
            </a:extLst>
          </p:cNvPr>
          <p:cNvSpPr/>
          <p:nvPr/>
        </p:nvSpPr>
        <p:spPr>
          <a:xfrm>
            <a:off x="4599992" y="1747956"/>
            <a:ext cx="2040953" cy="2369216"/>
          </a:xfrm>
          <a:prstGeom prst="rect">
            <a:avLst/>
          </a:prstGeom>
          <a:noFill/>
          <a:ln w="38100">
            <a:solidFill>
              <a:srgbClr val="BB2FB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4493961" y="1639507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7030A0"/>
                </a:solidFill>
              </a:rPr>
              <a:t>2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5C8D7EE-0888-447D-9AFC-F047E604C2E8}"/>
              </a:ext>
            </a:extLst>
          </p:cNvPr>
          <p:cNvSpPr/>
          <p:nvPr/>
        </p:nvSpPr>
        <p:spPr>
          <a:xfrm>
            <a:off x="7716510" y="1107900"/>
            <a:ext cx="3958254" cy="1629689"/>
          </a:xfrm>
          <a:prstGeom prst="rect">
            <a:avLst/>
          </a:prstGeom>
          <a:noFill/>
          <a:ln w="38100">
            <a:solidFill>
              <a:srgbClr val="BB2FB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7627704" y="1008097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7030A0"/>
                </a:solidFill>
              </a:rPr>
              <a:t>3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32781" y="4442623"/>
            <a:ext cx="865136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1. </a:t>
            </a:r>
            <a:r>
              <a:rPr lang="ko-KR" altLang="en-US" sz="1400" dirty="0" smtClean="0"/>
              <a:t>교육생 시험평가 등록 화면에서는 처음에 학생 목록이 출력되지 않고 사용자가 </a:t>
            </a:r>
            <a:r>
              <a:rPr lang="ko-KR" altLang="en-US" sz="1400" dirty="0" err="1" smtClean="0"/>
              <a:t>과정명을</a:t>
            </a:r>
            <a:r>
              <a:rPr lang="ko-KR" altLang="en-US" sz="1400" dirty="0" smtClean="0"/>
              <a:t> 선택하면  </a:t>
            </a:r>
            <a:endParaRPr lang="en-US" altLang="ko-KR" sz="1400" dirty="0" smtClean="0"/>
          </a:p>
        </p:txBody>
      </p:sp>
      <p:sp>
        <p:nvSpPr>
          <p:cNvPr id="28" name="직사각형 27"/>
          <p:cNvSpPr/>
          <p:nvPr/>
        </p:nvSpPr>
        <p:spPr>
          <a:xfrm>
            <a:off x="732782" y="4858122"/>
            <a:ext cx="743560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2. </a:t>
            </a:r>
            <a:r>
              <a:rPr lang="ko-KR" altLang="en-US" sz="1400" dirty="0" smtClean="0"/>
              <a:t>선택한 과정에 해당하는 교과목의 목록이 출력되고 교과목을 선택하면</a:t>
            </a:r>
            <a:endParaRPr lang="en-US" altLang="ko-KR" sz="1400" dirty="0" smtClean="0"/>
          </a:p>
        </p:txBody>
      </p:sp>
      <p:sp>
        <p:nvSpPr>
          <p:cNvPr id="31" name="직사각형 30"/>
          <p:cNvSpPr/>
          <p:nvPr/>
        </p:nvSpPr>
        <p:spPr>
          <a:xfrm>
            <a:off x="732782" y="5242643"/>
            <a:ext cx="501777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3. </a:t>
            </a:r>
            <a:r>
              <a:rPr lang="ko-KR" altLang="en-US" sz="1400" dirty="0" err="1" smtClean="0"/>
              <a:t>과정명에</a:t>
            </a:r>
            <a:r>
              <a:rPr lang="ko-KR" altLang="en-US" sz="1400" dirty="0" smtClean="0"/>
              <a:t> 해당하는 과정을 선택한 학생의 목록이 출력됨</a:t>
            </a:r>
            <a:endParaRPr lang="en-US" altLang="ko-KR" sz="1400" dirty="0" smtClean="0"/>
          </a:p>
        </p:txBody>
      </p:sp>
      <p:sp>
        <p:nvSpPr>
          <p:cNvPr id="33" name="직사각형 32"/>
          <p:cNvSpPr/>
          <p:nvPr/>
        </p:nvSpPr>
        <p:spPr>
          <a:xfrm>
            <a:off x="732782" y="5658141"/>
            <a:ext cx="724743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4.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경고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) </a:t>
            </a:r>
            <a:r>
              <a:rPr lang="ko-KR" altLang="en-US" sz="1400" dirty="0" smtClean="0"/>
              <a:t>시험일을 선택하지 않으면 </a:t>
            </a:r>
            <a:r>
              <a:rPr lang="ko-KR" altLang="en-US" sz="1400" dirty="0" err="1" smtClean="0"/>
              <a:t>경고창이</a:t>
            </a:r>
            <a:r>
              <a:rPr lang="ko-KR" altLang="en-US" sz="1400" dirty="0" smtClean="0"/>
              <a:t> 뜨고 시험일을 모두 입력해야 등록이 됨 </a:t>
            </a:r>
            <a:endParaRPr lang="en-US" altLang="ko-KR" sz="1400" dirty="0" smtClean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5C8D7EE-0888-447D-9AFC-F047E604C2E8}"/>
              </a:ext>
            </a:extLst>
          </p:cNvPr>
          <p:cNvSpPr/>
          <p:nvPr/>
        </p:nvSpPr>
        <p:spPr>
          <a:xfrm>
            <a:off x="602324" y="2174609"/>
            <a:ext cx="2018695" cy="330052"/>
          </a:xfrm>
          <a:prstGeom prst="rect">
            <a:avLst/>
          </a:prstGeom>
          <a:noFill/>
          <a:ln w="38100">
            <a:solidFill>
              <a:srgbClr val="BB2FB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465080" y="2078484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7030A0"/>
                </a:solidFill>
              </a:rPr>
              <a:t>4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34351" y="5999078"/>
            <a:ext cx="684851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5.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경고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)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출석여부에</a:t>
            </a:r>
            <a:r>
              <a:rPr lang="ko-KR" altLang="en-US" sz="1400" dirty="0" smtClean="0"/>
              <a:t> 체크를 클릭하면 점수는 </a:t>
            </a:r>
            <a:r>
              <a:rPr lang="en-US" altLang="ko-KR" sz="1400" dirty="0" smtClean="0"/>
              <a:t>10</a:t>
            </a:r>
            <a:r>
              <a:rPr lang="ko-KR" altLang="en-US" sz="1400" dirty="0" err="1" smtClean="0"/>
              <a:t>점이상이</a:t>
            </a:r>
            <a:r>
              <a:rPr lang="ko-KR" altLang="en-US" sz="1400" dirty="0" smtClean="0"/>
              <a:t> 되어야 함 </a:t>
            </a:r>
            <a:endParaRPr lang="en-US" altLang="ko-KR" sz="1400" dirty="0" smtClean="0"/>
          </a:p>
        </p:txBody>
      </p:sp>
      <p:sp>
        <p:nvSpPr>
          <p:cNvPr id="38" name="타원 37"/>
          <p:cNvSpPr/>
          <p:nvPr/>
        </p:nvSpPr>
        <p:spPr>
          <a:xfrm>
            <a:off x="10471490" y="1321681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5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95838" y="6318452"/>
            <a:ext cx="820801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</a:rPr>
              <a:t>    (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경고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)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시험점수는 </a:t>
            </a:r>
            <a:r>
              <a:rPr lang="en-US" altLang="ko-KR" sz="1400" dirty="0" smtClean="0"/>
              <a:t>0-100</a:t>
            </a:r>
            <a:r>
              <a:rPr lang="ko-KR" altLang="en-US" sz="1400" dirty="0" smtClean="0"/>
              <a:t>점 사이여야 함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시험 점수는 </a:t>
            </a:r>
            <a:r>
              <a:rPr lang="ko-KR" altLang="en-US" sz="1400" dirty="0" err="1" smtClean="0"/>
              <a:t>출석여부에</a:t>
            </a:r>
            <a:r>
              <a:rPr lang="ko-KR" altLang="en-US" sz="1400" dirty="0" smtClean="0"/>
              <a:t> 체크가 되어야만 입력 가능 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192407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26143" y="783951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199" y="169249"/>
            <a:ext cx="4186383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/>
              <a:t>7.4 </a:t>
            </a:r>
            <a:r>
              <a:rPr lang="ko-KR" altLang="en-US" sz="2000" b="1" dirty="0"/>
              <a:t>교육생 시험평가</a:t>
            </a:r>
            <a:r>
              <a:rPr lang="en-US" altLang="ko-KR" sz="2000" b="1" dirty="0"/>
              <a:t> </a:t>
            </a:r>
            <a:r>
              <a:rPr lang="ko-KR" altLang="en-US" sz="2000" b="1" dirty="0" err="1" smtClean="0"/>
              <a:t>수정화면</a:t>
            </a:r>
            <a:r>
              <a:rPr lang="en-US" altLang="ko-KR" sz="2000" b="1" dirty="0" smtClean="0"/>
              <a:t>(</a:t>
            </a:r>
            <a:r>
              <a:rPr lang="en-US" altLang="ko-KR" sz="2000" b="1" dirty="0"/>
              <a:t>UI)</a:t>
            </a:r>
            <a:endParaRPr lang="ko-KR" altLang="en-US" sz="2000" b="1" dirty="0"/>
          </a:p>
        </p:txBody>
      </p:sp>
      <p:sp>
        <p:nvSpPr>
          <p:cNvPr id="8" name="직사각형 7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068" y="873149"/>
            <a:ext cx="7026249" cy="516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25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26143" y="783951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199" y="169249"/>
            <a:ext cx="3713481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/>
              <a:t>7.4 </a:t>
            </a:r>
            <a:r>
              <a:rPr lang="ko-KR" altLang="en-US" sz="2000" b="1" dirty="0"/>
              <a:t>교육생 시험평가</a:t>
            </a:r>
            <a:r>
              <a:rPr lang="en-US" altLang="ko-KR" sz="2000" b="1" dirty="0"/>
              <a:t> </a:t>
            </a:r>
            <a:r>
              <a:rPr lang="ko-KR" altLang="en-US" sz="2000" b="1" dirty="0" smtClean="0"/>
              <a:t>수정</a:t>
            </a:r>
            <a:r>
              <a:rPr lang="en-US" altLang="ko-KR" sz="2000" b="1" dirty="0" smtClean="0"/>
              <a:t>(</a:t>
            </a:r>
            <a:r>
              <a:rPr lang="en-US" altLang="ko-KR" sz="2000" b="1" dirty="0"/>
              <a:t>UI)</a:t>
            </a:r>
            <a:endParaRPr lang="ko-KR" altLang="en-US" sz="2000" b="1" dirty="0"/>
          </a:p>
        </p:txBody>
      </p:sp>
      <p:sp>
        <p:nvSpPr>
          <p:cNvPr id="8" name="직사각형 7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934" y="858889"/>
            <a:ext cx="5344518" cy="393013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5C8D7EE-0888-447D-9AFC-F047E604C2E8}"/>
              </a:ext>
            </a:extLst>
          </p:cNvPr>
          <p:cNvSpPr/>
          <p:nvPr/>
        </p:nvSpPr>
        <p:spPr>
          <a:xfrm>
            <a:off x="4820987" y="1476134"/>
            <a:ext cx="2630847" cy="533165"/>
          </a:xfrm>
          <a:prstGeom prst="rect">
            <a:avLst/>
          </a:prstGeom>
          <a:noFill/>
          <a:ln w="38100">
            <a:solidFill>
              <a:srgbClr val="BB2FB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641152" y="1322469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1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6142" y="5171323"/>
            <a:ext cx="449843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/>
              <a:t>1. </a:t>
            </a:r>
            <a:r>
              <a:rPr lang="ko-KR" altLang="en-US" sz="1400" dirty="0" smtClean="0"/>
              <a:t>등록된 </a:t>
            </a:r>
            <a:r>
              <a:rPr lang="ko-KR" altLang="en-US" sz="1400" dirty="0" err="1" smtClean="0"/>
              <a:t>시험평가의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과정명과</a:t>
            </a:r>
            <a:r>
              <a:rPr lang="ko-KR" altLang="en-US" sz="1400" dirty="0" smtClean="0"/>
              <a:t> 교과목은 </a:t>
            </a:r>
            <a:r>
              <a:rPr lang="ko-KR" altLang="en-US" sz="1400" dirty="0" err="1" smtClean="0"/>
              <a:t>수정불가능</a:t>
            </a:r>
            <a:endParaRPr lang="en-US" altLang="ko-KR" sz="1400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536303" y="5537083"/>
            <a:ext cx="437493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/>
              <a:t>2. </a:t>
            </a:r>
            <a:r>
              <a:rPr lang="ko-KR" altLang="en-US" sz="1400" dirty="0" smtClean="0"/>
              <a:t>시험일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출석여부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점수는 </a:t>
            </a:r>
            <a:r>
              <a:rPr lang="ko-KR" altLang="en-US" sz="1400" dirty="0" err="1" smtClean="0"/>
              <a:t>수정가능</a:t>
            </a:r>
            <a:endParaRPr lang="en-US" altLang="ko-KR" sz="1400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536303" y="4915835"/>
            <a:ext cx="33161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err="1" smtClean="0">
                <a:solidFill>
                  <a:srgbClr val="BB2FBC"/>
                </a:solidFill>
              </a:rPr>
              <a:t>등록화면과</a:t>
            </a:r>
            <a:r>
              <a:rPr lang="ko-KR" altLang="en-US" sz="1400" b="1" dirty="0" smtClean="0">
                <a:solidFill>
                  <a:srgbClr val="BB2FBC"/>
                </a:solidFill>
              </a:rPr>
              <a:t> 차이점</a:t>
            </a:r>
            <a:endParaRPr lang="en-US" altLang="ko-KR" sz="1400" dirty="0" smtClean="0">
              <a:solidFill>
                <a:srgbClr val="BB2FBC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26143" y="5935255"/>
            <a:ext cx="66569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/>
              <a:t>3. </a:t>
            </a:r>
            <a:r>
              <a:rPr lang="ko-KR" altLang="en-US" sz="1400" dirty="0" smtClean="0"/>
              <a:t>수정 또는 삭제버튼을 누르면 수정 또는 삭제의 유무를 확인하는 </a:t>
            </a:r>
            <a:r>
              <a:rPr lang="ko-KR" altLang="en-US" sz="1400" dirty="0" err="1" smtClean="0"/>
              <a:t>경고창이</a:t>
            </a:r>
            <a:r>
              <a:rPr lang="ko-KR" altLang="en-US" sz="1400" dirty="0" smtClean="0"/>
              <a:t> 뜸 </a:t>
            </a:r>
            <a:endParaRPr lang="en-US" altLang="ko-KR" sz="1400" dirty="0"/>
          </a:p>
        </p:txBody>
      </p:sp>
      <p:sp>
        <p:nvSpPr>
          <p:cNvPr id="17" name="타원 16"/>
          <p:cNvSpPr/>
          <p:nvPr/>
        </p:nvSpPr>
        <p:spPr>
          <a:xfrm>
            <a:off x="4641152" y="2051339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7030A0"/>
                </a:solidFill>
              </a:rPr>
              <a:t>2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5C8D7EE-0888-447D-9AFC-F047E604C2E8}"/>
              </a:ext>
            </a:extLst>
          </p:cNvPr>
          <p:cNvSpPr/>
          <p:nvPr/>
        </p:nvSpPr>
        <p:spPr>
          <a:xfrm>
            <a:off x="7340209" y="2712331"/>
            <a:ext cx="1356751" cy="1666629"/>
          </a:xfrm>
          <a:prstGeom prst="rect">
            <a:avLst/>
          </a:prstGeom>
          <a:noFill/>
          <a:ln w="38100">
            <a:solidFill>
              <a:srgbClr val="BB2FB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7228584" y="2600706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7030A0"/>
                </a:solidFill>
              </a:rPr>
              <a:t>2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5C8D7EE-0888-447D-9AFC-F047E604C2E8}"/>
              </a:ext>
            </a:extLst>
          </p:cNvPr>
          <p:cNvSpPr/>
          <p:nvPr/>
        </p:nvSpPr>
        <p:spPr>
          <a:xfrm>
            <a:off x="4833905" y="4461328"/>
            <a:ext cx="2115535" cy="327695"/>
          </a:xfrm>
          <a:prstGeom prst="rect">
            <a:avLst/>
          </a:prstGeom>
          <a:noFill/>
          <a:ln w="38100">
            <a:solidFill>
              <a:srgbClr val="BB2FB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4709362" y="4374957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7030A0"/>
                </a:solidFill>
              </a:rPr>
              <a:t>3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37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26143" y="783951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모서리가 둥근 직사각형 6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199" y="169249"/>
            <a:ext cx="4241801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/>
              <a:t>7.4 </a:t>
            </a:r>
            <a:r>
              <a:rPr lang="ko-KR" altLang="en-US" sz="2000" b="1" dirty="0"/>
              <a:t>교육생 인성평가</a:t>
            </a:r>
            <a:r>
              <a:rPr lang="en-US" altLang="ko-KR" sz="2000" b="1" dirty="0"/>
              <a:t> </a:t>
            </a:r>
            <a:r>
              <a:rPr lang="ko-KR" altLang="en-US" sz="2000" b="1" dirty="0" err="1" smtClean="0"/>
              <a:t>등록화면</a:t>
            </a:r>
            <a:r>
              <a:rPr lang="en-US" altLang="ko-KR" sz="2000" b="1" dirty="0" smtClean="0"/>
              <a:t>(</a:t>
            </a:r>
            <a:r>
              <a:rPr lang="en-US" altLang="ko-KR" sz="2000" b="1" dirty="0"/>
              <a:t>UI)</a:t>
            </a:r>
            <a:endParaRPr lang="ko-KR" altLang="en-US" sz="2000" b="1" dirty="0"/>
          </a:p>
        </p:txBody>
      </p:sp>
      <p:sp>
        <p:nvSpPr>
          <p:cNvPr id="15" name="직사각형 14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660" y="858889"/>
            <a:ext cx="7849066" cy="548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14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26143" y="783951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모서리가 둥근 직사각형 6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199" y="169249"/>
            <a:ext cx="3761793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/>
              <a:t>7.4 </a:t>
            </a:r>
            <a:r>
              <a:rPr lang="ko-KR" altLang="en-US" sz="2000" b="1" dirty="0"/>
              <a:t>교육생 </a:t>
            </a:r>
            <a:r>
              <a:rPr lang="ko-KR" altLang="en-US" sz="2000" b="1" dirty="0" smtClean="0"/>
              <a:t>인성평가</a:t>
            </a:r>
            <a:r>
              <a:rPr lang="en-US" altLang="ko-KR" sz="2000" b="1" dirty="0" smtClean="0"/>
              <a:t> </a:t>
            </a:r>
            <a:r>
              <a:rPr lang="ko-KR" altLang="en-US" sz="2000" b="1" dirty="0"/>
              <a:t>등록</a:t>
            </a:r>
            <a:r>
              <a:rPr lang="en-US" altLang="ko-KR" sz="2000" b="1" dirty="0"/>
              <a:t>(UI)</a:t>
            </a:r>
            <a:endParaRPr lang="ko-KR" altLang="en-US" sz="2000" b="1" dirty="0"/>
          </a:p>
        </p:txBody>
      </p:sp>
      <p:sp>
        <p:nvSpPr>
          <p:cNvPr id="15" name="직사각형 14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732782" y="4442623"/>
            <a:ext cx="777113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1. </a:t>
            </a:r>
            <a:r>
              <a:rPr lang="ko-KR" altLang="en-US" sz="1400" dirty="0" smtClean="0"/>
              <a:t>인성평가 등록 화면에서는 처음에 학생 목록이 출력되지 않고 사용자가 </a:t>
            </a:r>
            <a:r>
              <a:rPr lang="ko-KR" altLang="en-US" sz="1400" dirty="0" err="1" smtClean="0"/>
              <a:t>과정명을</a:t>
            </a:r>
            <a:r>
              <a:rPr lang="ko-KR" altLang="en-US" sz="1400" dirty="0" smtClean="0"/>
              <a:t> 선택하면  </a:t>
            </a:r>
            <a:endParaRPr lang="en-US" altLang="ko-KR" sz="1400" dirty="0" smtClean="0"/>
          </a:p>
        </p:txBody>
      </p:sp>
      <p:sp>
        <p:nvSpPr>
          <p:cNvPr id="28" name="직사각형 27"/>
          <p:cNvSpPr/>
          <p:nvPr/>
        </p:nvSpPr>
        <p:spPr>
          <a:xfrm>
            <a:off x="732782" y="4858122"/>
            <a:ext cx="743560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2. </a:t>
            </a:r>
            <a:r>
              <a:rPr lang="ko-KR" altLang="en-US" sz="1400" dirty="0" smtClean="0"/>
              <a:t>선택한 과정에 해당하는 학생 목록이 출력됨</a:t>
            </a:r>
            <a:endParaRPr lang="en-US" altLang="ko-KR" sz="1400" dirty="0" smtClean="0"/>
          </a:p>
        </p:txBody>
      </p:sp>
      <p:sp>
        <p:nvSpPr>
          <p:cNvPr id="33" name="직사각형 32"/>
          <p:cNvSpPr/>
          <p:nvPr/>
        </p:nvSpPr>
        <p:spPr>
          <a:xfrm>
            <a:off x="951701" y="5599443"/>
            <a:ext cx="745841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경고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) </a:t>
            </a:r>
            <a:r>
              <a:rPr lang="ko-KR" altLang="en-US" sz="1400" dirty="0" smtClean="0"/>
              <a:t>평가항목을 하나도 체크하지 않으면 </a:t>
            </a:r>
            <a:r>
              <a:rPr lang="ko-KR" altLang="en-US" sz="1400" dirty="0" err="1" smtClean="0"/>
              <a:t>경고창이</a:t>
            </a:r>
            <a:r>
              <a:rPr lang="ko-KR" altLang="en-US" sz="1400" dirty="0" smtClean="0"/>
              <a:t> 뜸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최소한 한 행은 모두 입력해야 함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43" y="872834"/>
            <a:ext cx="4781550" cy="1609725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3101" y="915795"/>
            <a:ext cx="6177142" cy="2879843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85C8D7EE-0888-447D-9AFC-F047E604C2E8}"/>
              </a:ext>
            </a:extLst>
          </p:cNvPr>
          <p:cNvSpPr/>
          <p:nvPr/>
        </p:nvSpPr>
        <p:spPr>
          <a:xfrm>
            <a:off x="627608" y="1606975"/>
            <a:ext cx="4564152" cy="472427"/>
          </a:xfrm>
          <a:prstGeom prst="rect">
            <a:avLst/>
          </a:prstGeom>
          <a:noFill/>
          <a:ln w="38100">
            <a:solidFill>
              <a:srgbClr val="BB2FB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526143" y="1404045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1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5C8D7EE-0888-447D-9AFC-F047E604C2E8}"/>
              </a:ext>
            </a:extLst>
          </p:cNvPr>
          <p:cNvSpPr/>
          <p:nvPr/>
        </p:nvSpPr>
        <p:spPr>
          <a:xfrm>
            <a:off x="5563101" y="1768675"/>
            <a:ext cx="6199954" cy="1807645"/>
          </a:xfrm>
          <a:prstGeom prst="rect">
            <a:avLst/>
          </a:prstGeom>
          <a:noFill/>
          <a:ln w="38100">
            <a:solidFill>
              <a:srgbClr val="BB2FB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5461269" y="1637518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7030A0"/>
                </a:solidFill>
              </a:rPr>
              <a:t>2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32781" y="5273620"/>
            <a:ext cx="743560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3. </a:t>
            </a:r>
            <a:r>
              <a:rPr lang="ko-KR" altLang="en-US" sz="1400" dirty="0" err="1" smtClean="0"/>
              <a:t>인성평가는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4</a:t>
            </a:r>
            <a:r>
              <a:rPr lang="ko-KR" altLang="en-US" sz="1400" dirty="0" smtClean="0"/>
              <a:t>개의 항목으로 평가하고 각 항목의 </a:t>
            </a:r>
            <a:r>
              <a:rPr lang="ko-KR" altLang="en-US" sz="1400" dirty="0" err="1" smtClean="0"/>
              <a:t>평가단계는</a:t>
            </a:r>
            <a:r>
              <a:rPr lang="ko-KR" altLang="en-US" sz="1400" dirty="0" smtClean="0"/>
              <a:t> 총 </a:t>
            </a:r>
            <a:r>
              <a:rPr lang="en-US" altLang="ko-KR" sz="1400" dirty="0" smtClean="0"/>
              <a:t>5</a:t>
            </a:r>
            <a:r>
              <a:rPr lang="ko-KR" altLang="en-US" sz="1400" dirty="0" smtClean="0"/>
              <a:t>단계가 있음</a:t>
            </a:r>
            <a:endParaRPr lang="en-US" altLang="ko-KR" sz="1400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2472" y="3854465"/>
            <a:ext cx="1387771" cy="2388567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85C8D7EE-0888-447D-9AFC-F047E604C2E8}"/>
              </a:ext>
            </a:extLst>
          </p:cNvPr>
          <p:cNvSpPr/>
          <p:nvPr/>
        </p:nvSpPr>
        <p:spPr>
          <a:xfrm>
            <a:off x="10352471" y="3840539"/>
            <a:ext cx="1387771" cy="2477913"/>
          </a:xfrm>
          <a:prstGeom prst="rect">
            <a:avLst/>
          </a:prstGeom>
          <a:noFill/>
          <a:ln w="38100">
            <a:solidFill>
              <a:srgbClr val="BB2FB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0240847" y="3742840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7030A0"/>
                </a:solidFill>
              </a:rPr>
              <a:t>3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32781" y="5974660"/>
            <a:ext cx="743560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4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초기화버튼을 누르면 </a:t>
            </a:r>
            <a:r>
              <a:rPr lang="ko-KR" altLang="en-US" sz="1400" dirty="0" err="1" smtClean="0"/>
              <a:t>인성평가의</a:t>
            </a:r>
            <a:r>
              <a:rPr lang="ko-KR" altLang="en-US" sz="1400" dirty="0" smtClean="0"/>
              <a:t> 데이터 값이 </a:t>
            </a:r>
            <a:r>
              <a:rPr lang="ko-KR" altLang="en-US" sz="1400" dirty="0" err="1" smtClean="0"/>
              <a:t>비워짐</a:t>
            </a:r>
            <a:endParaRPr lang="en-US" altLang="ko-KR" sz="1400" dirty="0" smtClean="0"/>
          </a:p>
        </p:txBody>
      </p:sp>
      <p:sp>
        <p:nvSpPr>
          <p:cNvPr id="45" name="타원 44"/>
          <p:cNvSpPr/>
          <p:nvPr/>
        </p:nvSpPr>
        <p:spPr>
          <a:xfrm>
            <a:off x="8392295" y="3436330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4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58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26143" y="783951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07" y="978784"/>
            <a:ext cx="10772172" cy="4955538"/>
          </a:xfrm>
          <a:prstGeom prst="rect">
            <a:avLst/>
          </a:prstGeom>
        </p:spPr>
      </p:pic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199" y="169249"/>
            <a:ext cx="4196256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/>
              <a:t>7.4 </a:t>
            </a:r>
            <a:r>
              <a:rPr lang="ko-KR" altLang="en-US" sz="2000" b="1" dirty="0"/>
              <a:t>교육생 인성평가</a:t>
            </a:r>
            <a:r>
              <a:rPr lang="en-US" altLang="ko-KR" sz="2000" b="1" dirty="0"/>
              <a:t> </a:t>
            </a:r>
            <a:r>
              <a:rPr lang="ko-KR" altLang="en-US" sz="2000" b="1" dirty="0" err="1" smtClean="0"/>
              <a:t>수정화면</a:t>
            </a:r>
            <a:r>
              <a:rPr lang="en-US" altLang="ko-KR" sz="2000" b="1" dirty="0" smtClean="0"/>
              <a:t>(</a:t>
            </a:r>
            <a:r>
              <a:rPr lang="en-US" altLang="ko-KR" sz="2000" b="1" dirty="0"/>
              <a:t>UI)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5874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305" y="909623"/>
            <a:ext cx="8076734" cy="371555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26143" y="783951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199" y="169249"/>
            <a:ext cx="3713481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/>
              <a:t>7.4 </a:t>
            </a:r>
            <a:r>
              <a:rPr lang="ko-KR" altLang="en-US" sz="2000" b="1" dirty="0"/>
              <a:t>교육생 </a:t>
            </a:r>
            <a:r>
              <a:rPr lang="ko-KR" altLang="en-US" sz="2000" b="1" dirty="0" smtClean="0"/>
              <a:t>인성평가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수정</a:t>
            </a:r>
            <a:r>
              <a:rPr lang="en-US" altLang="ko-KR" sz="2000" b="1" dirty="0" smtClean="0"/>
              <a:t>(</a:t>
            </a:r>
            <a:r>
              <a:rPr lang="en-US" altLang="ko-KR" sz="2000" b="1" dirty="0"/>
              <a:t>UI)</a:t>
            </a:r>
            <a:endParaRPr lang="ko-KR" altLang="en-US" sz="2000" b="1" dirty="0"/>
          </a:p>
        </p:txBody>
      </p:sp>
      <p:sp>
        <p:nvSpPr>
          <p:cNvPr id="8" name="직사각형 7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5C8D7EE-0888-447D-9AFC-F047E604C2E8}"/>
              </a:ext>
            </a:extLst>
          </p:cNvPr>
          <p:cNvSpPr/>
          <p:nvPr/>
        </p:nvSpPr>
        <p:spPr>
          <a:xfrm>
            <a:off x="4393325" y="1507664"/>
            <a:ext cx="3058510" cy="410595"/>
          </a:xfrm>
          <a:prstGeom prst="rect">
            <a:avLst/>
          </a:prstGeom>
          <a:noFill/>
          <a:ln w="38100">
            <a:solidFill>
              <a:srgbClr val="BB2FB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281700" y="1374584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1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6142" y="5171323"/>
            <a:ext cx="449843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/>
              <a:t>1. </a:t>
            </a:r>
            <a:r>
              <a:rPr lang="ko-KR" altLang="en-US" sz="1400" dirty="0" smtClean="0"/>
              <a:t>등록된 </a:t>
            </a:r>
            <a:r>
              <a:rPr lang="ko-KR" altLang="en-US" sz="1400" dirty="0" err="1" smtClean="0"/>
              <a:t>인성평가의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과정명은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수정불가능</a:t>
            </a:r>
            <a:endParaRPr lang="en-US" altLang="ko-KR" sz="1400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536302" y="5537083"/>
            <a:ext cx="66468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/>
              <a:t>2. </a:t>
            </a:r>
            <a:r>
              <a:rPr lang="ko-KR" altLang="en-US" sz="1400" dirty="0"/>
              <a:t>수정 또는 삭제버튼을 누르면 수정 또는 삭제의 유무를 확인하는 </a:t>
            </a:r>
            <a:r>
              <a:rPr lang="ko-KR" altLang="en-US" sz="1400" dirty="0" err="1"/>
              <a:t>경고창이</a:t>
            </a:r>
            <a:r>
              <a:rPr lang="ko-KR" altLang="en-US" sz="1400" dirty="0"/>
              <a:t> 뜸 </a:t>
            </a:r>
            <a:endParaRPr lang="en-US" altLang="ko-KR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536303" y="4915835"/>
            <a:ext cx="33161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err="1" smtClean="0">
                <a:solidFill>
                  <a:srgbClr val="BB2FBC"/>
                </a:solidFill>
              </a:rPr>
              <a:t>등록화면과</a:t>
            </a:r>
            <a:r>
              <a:rPr lang="ko-KR" altLang="en-US" sz="1400" b="1" dirty="0" smtClean="0">
                <a:solidFill>
                  <a:srgbClr val="BB2FBC"/>
                </a:solidFill>
              </a:rPr>
              <a:t> 차이점</a:t>
            </a:r>
            <a:endParaRPr lang="en-US" altLang="ko-KR" sz="1400" dirty="0" smtClean="0">
              <a:solidFill>
                <a:srgbClr val="BB2FBC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5C8D7EE-0888-447D-9AFC-F047E604C2E8}"/>
              </a:ext>
            </a:extLst>
          </p:cNvPr>
          <p:cNvSpPr/>
          <p:nvPr/>
        </p:nvSpPr>
        <p:spPr>
          <a:xfrm>
            <a:off x="4534645" y="4282709"/>
            <a:ext cx="2191976" cy="342466"/>
          </a:xfrm>
          <a:prstGeom prst="rect">
            <a:avLst/>
          </a:prstGeom>
          <a:noFill/>
          <a:ln w="38100">
            <a:solidFill>
              <a:srgbClr val="BB2FB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4412512" y="4160387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7030A0"/>
                </a:solidFill>
              </a:rPr>
              <a:t>2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93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내용 개체 틀 3">
            <a:extLst>
              <a:ext uri="{FF2B5EF4-FFF2-40B4-BE49-F238E27FC236}">
                <a16:creationId xmlns:a16="http://schemas.microsoft.com/office/drawing/2014/main" id="{F3542DC7-623D-4FAD-B903-7EDC0A9363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5164554"/>
              </p:ext>
            </p:extLst>
          </p:nvPr>
        </p:nvGraphicFramePr>
        <p:xfrm>
          <a:off x="2617075" y="1782531"/>
          <a:ext cx="7966842" cy="3588256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3259164">
                  <a:extLst>
                    <a:ext uri="{9D8B030D-6E8A-4147-A177-3AD203B41FA5}">
                      <a16:colId xmlns:a16="http://schemas.microsoft.com/office/drawing/2014/main" val="4277757375"/>
                    </a:ext>
                  </a:extLst>
                </a:gridCol>
                <a:gridCol w="4707678">
                  <a:extLst>
                    <a:ext uri="{9D8B030D-6E8A-4147-A177-3AD203B41FA5}">
                      <a16:colId xmlns:a16="http://schemas.microsoft.com/office/drawing/2014/main" val="540443751"/>
                    </a:ext>
                  </a:extLst>
                </a:gridCol>
              </a:tblGrid>
              <a:tr h="5126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고딕코딩"/>
                        </a:rPr>
                        <a:t>OS</a:t>
                      </a:r>
                      <a:endParaRPr lang="ko-KR" altLang="en-US" sz="2000" b="0">
                        <a:solidFill>
                          <a:schemeClr val="tx1"/>
                        </a:solidFill>
                        <a:latin typeface="나눔고딕코딩"/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Windows7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3753321"/>
                  </a:ext>
                </a:extLst>
              </a:tr>
              <a:tr h="5126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나눔고딕코딩"/>
                        </a:rPr>
                        <a:t>DB</a:t>
                      </a:r>
                      <a:endParaRPr lang="ko-KR" altLang="en-US" sz="2000" b="1">
                        <a:solidFill>
                          <a:schemeClr val="tx1"/>
                        </a:solidFill>
                        <a:latin typeface="나눔고딕코딩"/>
                      </a:endParaRPr>
                    </a:p>
                  </a:txBody>
                  <a:tcPr anchor="ctr">
                    <a:lnT w="63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Oracle11g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6997"/>
                  </a:ext>
                </a:extLst>
              </a:tr>
              <a:tr h="5126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나눔고딕코딩"/>
                        </a:rPr>
                        <a:t>Language</a:t>
                      </a:r>
                      <a:endParaRPr lang="ko-KR" altLang="en-US" sz="2000" b="1">
                        <a:solidFill>
                          <a:schemeClr val="tx1"/>
                        </a:solidFill>
                        <a:latin typeface="나눔고딕코딩"/>
                      </a:endParaRPr>
                    </a:p>
                  </a:txBody>
                  <a:tcPr anchor="ctr">
                    <a:lnT w="63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Java, JSP, </a:t>
                      </a:r>
                      <a:r>
                        <a:rPr lang="en-US" altLang="ko-KR" sz="180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Jquery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JavaScript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325233"/>
                  </a:ext>
                </a:extLst>
              </a:tr>
              <a:tr h="5126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나눔고딕코딩"/>
                        </a:rPr>
                        <a:t>Framework</a:t>
                      </a:r>
                      <a:endParaRPr lang="ko-KR" altLang="en-US" sz="2000" b="1">
                        <a:solidFill>
                          <a:schemeClr val="tx1"/>
                        </a:solidFill>
                        <a:latin typeface="나눔고딕코딩"/>
                      </a:endParaRPr>
                    </a:p>
                  </a:txBody>
                  <a:tcPr anchor="ctr">
                    <a:lnT w="63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Spring, </a:t>
                      </a:r>
                      <a:r>
                        <a:rPr lang="en-US" altLang="ko-KR" sz="180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Mybatis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7965"/>
                  </a:ext>
                </a:extLst>
              </a:tr>
              <a:tr h="5126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>
                          <a:solidFill>
                            <a:schemeClr val="tx1"/>
                          </a:solidFill>
                        </a:rPr>
                        <a:t>접속툴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63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SQLGate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8038812"/>
                  </a:ext>
                </a:extLst>
              </a:tr>
              <a:tr h="5126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나눔고딕코딩"/>
                        </a:rPr>
                        <a:t>WAS</a:t>
                      </a:r>
                      <a:endParaRPr lang="ko-KR" altLang="en-US" sz="2000" b="1">
                        <a:solidFill>
                          <a:schemeClr val="tx1"/>
                        </a:solidFill>
                        <a:latin typeface="나눔고딕코딩"/>
                      </a:endParaRPr>
                    </a:p>
                  </a:txBody>
                  <a:tcPr anchor="ctr">
                    <a:lnT w="63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Tomcat8.5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619665"/>
                  </a:ext>
                </a:extLst>
              </a:tr>
              <a:tr h="5126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err="1">
                          <a:solidFill>
                            <a:schemeClr val="tx1"/>
                          </a:solidFill>
                          <a:latin typeface="나눔고딕코딩"/>
                        </a:rPr>
                        <a:t>EditTool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나눔고딕코딩"/>
                      </a:endParaRPr>
                    </a:p>
                  </a:txBody>
                  <a:tcPr anchor="ctr">
                    <a:lnT w="63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Spring Tool Suite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6366202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199" y="169249"/>
            <a:ext cx="1867679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/>
              <a:t>2. </a:t>
            </a:r>
            <a:r>
              <a:rPr lang="ko-KR" altLang="en-US" sz="2000" b="1" dirty="0"/>
              <a:t>개발 환경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26143" y="923916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43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26143" y="783951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6" name="모서리가 둥근 직사각형 135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199" y="169249"/>
            <a:ext cx="3302877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/>
              <a:t>7.5 </a:t>
            </a:r>
            <a:r>
              <a:rPr lang="ko-KR" altLang="en-US" sz="2000" b="1" dirty="0"/>
              <a:t>교육일정 </a:t>
            </a:r>
            <a:r>
              <a:rPr lang="ko-KR" altLang="en-US" sz="2000" b="1" dirty="0" smtClean="0"/>
              <a:t>검색화면</a:t>
            </a:r>
            <a:r>
              <a:rPr lang="en-US" altLang="ko-KR" sz="2000" b="1" dirty="0" smtClean="0"/>
              <a:t>(</a:t>
            </a:r>
            <a:r>
              <a:rPr lang="en-US" altLang="ko-KR" sz="2000" b="1" dirty="0"/>
              <a:t>UI)</a:t>
            </a:r>
            <a:endParaRPr lang="ko-KR" altLang="en-US" sz="2000" b="1" dirty="0"/>
          </a:p>
        </p:txBody>
      </p:sp>
      <p:sp>
        <p:nvSpPr>
          <p:cNvPr id="160" name="직사각형 159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557" y="819951"/>
            <a:ext cx="6759272" cy="56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30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26143" y="783951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200" y="169249"/>
            <a:ext cx="3344918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/>
              <a:t>7.5 </a:t>
            </a:r>
            <a:r>
              <a:rPr lang="ko-KR" altLang="en-US" sz="2000" b="1" dirty="0"/>
              <a:t>교육일정 검색</a:t>
            </a:r>
            <a:r>
              <a:rPr lang="en-US" altLang="ko-KR" sz="2000" b="1" dirty="0"/>
              <a:t>(</a:t>
            </a:r>
            <a:r>
              <a:rPr lang="en-US" altLang="ko-KR" sz="2000" b="1" dirty="0" smtClean="0"/>
              <a:t>UI 1/2)</a:t>
            </a:r>
            <a:endParaRPr lang="ko-KR" altLang="en-US" sz="2000" b="1" dirty="0"/>
          </a:p>
        </p:txBody>
      </p:sp>
      <p:sp>
        <p:nvSpPr>
          <p:cNvPr id="42" name="직사각형 41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349" y="858889"/>
            <a:ext cx="6851688" cy="3533047"/>
          </a:xfrm>
          <a:prstGeom prst="rect">
            <a:avLst/>
          </a:prstGeom>
        </p:spPr>
      </p:pic>
      <p:sp>
        <p:nvSpPr>
          <p:cNvPr id="44" name="직사각형 43"/>
          <p:cNvSpPr/>
          <p:nvPr/>
        </p:nvSpPr>
        <p:spPr>
          <a:xfrm>
            <a:off x="829211" y="4891617"/>
            <a:ext cx="704600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/>
              <a:t>2. </a:t>
            </a:r>
            <a:r>
              <a:rPr lang="ko-KR" altLang="en-US" sz="1400" b="1" dirty="0" err="1" smtClean="0"/>
              <a:t>범위검색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– </a:t>
            </a:r>
            <a:r>
              <a:rPr lang="ko-KR" altLang="en-US" sz="1400" dirty="0" smtClean="0"/>
              <a:t>최소값과 최대값 사이의 모든 항목들을 검색결과에 표시한다</a:t>
            </a:r>
            <a:endParaRPr lang="en-US" altLang="ko-KR" sz="1400" dirty="0" smtClean="0"/>
          </a:p>
        </p:txBody>
      </p:sp>
      <p:sp>
        <p:nvSpPr>
          <p:cNvPr id="45" name="직사각형 44"/>
          <p:cNvSpPr/>
          <p:nvPr/>
        </p:nvSpPr>
        <p:spPr>
          <a:xfrm>
            <a:off x="1972752" y="5197705"/>
            <a:ext cx="704600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경고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)</a:t>
            </a:r>
            <a:r>
              <a:rPr lang="en-US" altLang="ko-KR" sz="1400" b="1" dirty="0" smtClean="0"/>
              <a:t> </a:t>
            </a:r>
            <a:r>
              <a:rPr lang="ko-KR" altLang="en-US" sz="1400" dirty="0" smtClean="0"/>
              <a:t>최소값이 최대값보다 클 경우 </a:t>
            </a:r>
            <a:r>
              <a:rPr lang="ko-KR" altLang="en-US" sz="1400" dirty="0" err="1" smtClean="0"/>
              <a:t>경고창을</a:t>
            </a:r>
            <a:r>
              <a:rPr lang="ko-KR" altLang="en-US" sz="1400" dirty="0" smtClean="0"/>
              <a:t> 띄우고 모든 값을 비움</a:t>
            </a:r>
            <a:endParaRPr lang="en-US" altLang="ko-KR" sz="1400" dirty="0" smtClean="0"/>
          </a:p>
        </p:txBody>
      </p:sp>
      <p:sp>
        <p:nvSpPr>
          <p:cNvPr id="46" name="직사각형 45"/>
          <p:cNvSpPr/>
          <p:nvPr/>
        </p:nvSpPr>
        <p:spPr>
          <a:xfrm>
            <a:off x="838201" y="5587014"/>
            <a:ext cx="507029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/>
              <a:t>3. </a:t>
            </a:r>
            <a:r>
              <a:rPr lang="ko-KR" altLang="en-US" sz="1400" b="1" dirty="0" smtClean="0"/>
              <a:t>키워드 </a:t>
            </a:r>
            <a:r>
              <a:rPr lang="en-US" altLang="ko-KR" sz="1400" b="1" dirty="0" smtClean="0"/>
              <a:t>– </a:t>
            </a:r>
            <a:r>
              <a:rPr lang="ko-KR" altLang="en-US" sz="1400" dirty="0" smtClean="0"/>
              <a:t>검색결과에 표시되는 모든 칼럼을 키워드로 검색</a:t>
            </a:r>
            <a:endParaRPr lang="en-US" altLang="ko-KR" sz="1400" dirty="0" smtClean="0"/>
          </a:p>
        </p:txBody>
      </p:sp>
      <p:sp>
        <p:nvSpPr>
          <p:cNvPr id="47" name="직사각형 46"/>
          <p:cNvSpPr/>
          <p:nvPr/>
        </p:nvSpPr>
        <p:spPr>
          <a:xfrm>
            <a:off x="838198" y="5902967"/>
            <a:ext cx="828631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/>
              <a:t>4. [</a:t>
            </a:r>
            <a:r>
              <a:rPr lang="ko-KR" altLang="en-US" sz="1400" b="1" dirty="0" smtClean="0"/>
              <a:t>교육일정 등록</a:t>
            </a:r>
            <a:r>
              <a:rPr lang="en-US" altLang="ko-KR" sz="1400" b="1" dirty="0" smtClean="0"/>
              <a:t>]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– </a:t>
            </a:r>
            <a:r>
              <a:rPr lang="en-US" altLang="ko-KR" sz="1400" dirty="0" smtClean="0"/>
              <a:t>[</a:t>
            </a:r>
            <a:r>
              <a:rPr lang="ko-KR" altLang="en-US" sz="1400" dirty="0" smtClean="0"/>
              <a:t>교육일정 등록</a:t>
            </a:r>
            <a:r>
              <a:rPr lang="en-US" altLang="ko-KR" sz="1400" dirty="0" smtClean="0"/>
              <a:t>]</a:t>
            </a:r>
            <a:r>
              <a:rPr lang="ko-KR" altLang="en-US" sz="1400" dirty="0" smtClean="0"/>
              <a:t>을 클릭하면 교육일정 등록 화면으로 이동 </a:t>
            </a:r>
            <a:endParaRPr lang="en-US" altLang="ko-KR" sz="1400" dirty="0" smtClean="0"/>
          </a:p>
        </p:txBody>
      </p:sp>
      <p:sp>
        <p:nvSpPr>
          <p:cNvPr id="50" name="직사각형 49"/>
          <p:cNvSpPr/>
          <p:nvPr/>
        </p:nvSpPr>
        <p:spPr>
          <a:xfrm>
            <a:off x="828964" y="4546399"/>
            <a:ext cx="9927794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/>
              <a:t>1. </a:t>
            </a:r>
            <a:r>
              <a:rPr lang="ko-KR" altLang="en-US" sz="1400" b="1" dirty="0" smtClean="0"/>
              <a:t>검색조건 </a:t>
            </a:r>
            <a:r>
              <a:rPr lang="en-US" altLang="ko-KR" sz="1400" b="1" dirty="0" smtClean="0"/>
              <a:t>– </a:t>
            </a:r>
            <a:r>
              <a:rPr lang="ko-KR" altLang="en-US" sz="1400" dirty="0"/>
              <a:t>각 </a:t>
            </a:r>
            <a:r>
              <a:rPr lang="ko-KR" altLang="en-US" sz="1400" dirty="0" err="1"/>
              <a:t>검색조건은</a:t>
            </a:r>
            <a:r>
              <a:rPr lang="ko-KR" altLang="en-US" sz="1400" dirty="0"/>
              <a:t> 항목별로 </a:t>
            </a:r>
            <a:r>
              <a:rPr lang="en-US" altLang="ko-KR" sz="1400" dirty="0"/>
              <a:t>and</a:t>
            </a:r>
            <a:r>
              <a:rPr lang="ko-KR" altLang="en-US" sz="1400" dirty="0"/>
              <a:t>조건으로 </a:t>
            </a:r>
            <a:r>
              <a:rPr lang="ko-KR" altLang="en-US" sz="1400" dirty="0" smtClean="0"/>
              <a:t>검색하고 한 항목 내에서는 </a:t>
            </a:r>
            <a:r>
              <a:rPr lang="en-US" altLang="ko-KR" sz="1400" dirty="0" smtClean="0"/>
              <a:t>or</a:t>
            </a:r>
            <a:r>
              <a:rPr lang="ko-KR" altLang="en-US" sz="1400" dirty="0" smtClean="0"/>
              <a:t>조건으로 검색</a:t>
            </a:r>
            <a:endParaRPr lang="en-US" altLang="ko-KR" sz="1100" dirty="0"/>
          </a:p>
        </p:txBody>
      </p:sp>
      <p:sp>
        <p:nvSpPr>
          <p:cNvPr id="51" name="타원 50"/>
          <p:cNvSpPr/>
          <p:nvPr/>
        </p:nvSpPr>
        <p:spPr>
          <a:xfrm>
            <a:off x="2791332" y="1279436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1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2791332" y="2402162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2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791332" y="3340466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7030A0"/>
                </a:solidFill>
              </a:rPr>
              <a:t>3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7242463" y="3900049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4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85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26143" y="783951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519" y="936127"/>
            <a:ext cx="8717847" cy="2753004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85C8D7EE-0888-447D-9AFC-F047E604C2E8}"/>
              </a:ext>
            </a:extLst>
          </p:cNvPr>
          <p:cNvSpPr/>
          <p:nvPr/>
        </p:nvSpPr>
        <p:spPr>
          <a:xfrm>
            <a:off x="1729460" y="1401887"/>
            <a:ext cx="3883063" cy="369459"/>
          </a:xfrm>
          <a:prstGeom prst="rect">
            <a:avLst/>
          </a:prstGeom>
          <a:noFill/>
          <a:ln w="38100">
            <a:solidFill>
              <a:srgbClr val="BB2FB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617835" y="1266980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1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31034" y="3864589"/>
            <a:ext cx="56433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/>
              <a:t>1. [</a:t>
            </a:r>
            <a:r>
              <a:rPr lang="ko-KR" altLang="en-US" sz="1400" b="1" dirty="0" err="1" smtClean="0"/>
              <a:t>다중검색</a:t>
            </a:r>
            <a:r>
              <a:rPr lang="ko-KR" altLang="en-US" sz="1400" b="1" dirty="0" smtClean="0"/>
              <a:t> 조건</a:t>
            </a:r>
            <a:r>
              <a:rPr lang="en-US" altLang="ko-KR" sz="1400" b="1" dirty="0" smtClean="0"/>
              <a:t>]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– </a:t>
            </a:r>
            <a:r>
              <a:rPr lang="ko-KR" altLang="en-US" sz="1400" dirty="0" err="1" smtClean="0"/>
              <a:t>교육명</a:t>
            </a:r>
            <a:r>
              <a:rPr lang="ko-KR" altLang="en-US" sz="1400" dirty="0" smtClean="0"/>
              <a:t> 오름차순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교육시작일</a:t>
            </a:r>
            <a:r>
              <a:rPr lang="ko-KR" altLang="en-US" sz="1400" dirty="0" smtClean="0"/>
              <a:t> 오름차순</a:t>
            </a:r>
            <a:endParaRPr lang="en-US" altLang="ko-KR" sz="1400" dirty="0" smtClean="0"/>
          </a:p>
        </p:txBody>
      </p:sp>
      <p:sp>
        <p:nvSpPr>
          <p:cNvPr id="21" name="직사각형 20"/>
          <p:cNvSpPr/>
          <p:nvPr/>
        </p:nvSpPr>
        <p:spPr>
          <a:xfrm>
            <a:off x="838199" y="5209255"/>
            <a:ext cx="583664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/>
              <a:t>2. </a:t>
            </a:r>
            <a:r>
              <a:rPr lang="ko-KR" altLang="en-US" sz="1400" b="1" dirty="0" err="1" smtClean="0"/>
              <a:t>페이징처리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– </a:t>
            </a:r>
            <a:r>
              <a:rPr lang="ko-KR" altLang="en-US" sz="1400" dirty="0" err="1" smtClean="0"/>
              <a:t>한행에</a:t>
            </a:r>
            <a:r>
              <a:rPr lang="ko-KR" altLang="en-US" sz="1400" dirty="0" smtClean="0"/>
              <a:t> 표시할 개수 이상은 </a:t>
            </a:r>
            <a:r>
              <a:rPr lang="ko-KR" altLang="en-US" sz="1400" dirty="0" err="1" smtClean="0"/>
              <a:t>페이징</a:t>
            </a:r>
            <a:r>
              <a:rPr lang="ko-KR" altLang="en-US" sz="1400" dirty="0" smtClean="0"/>
              <a:t> 처리함</a:t>
            </a:r>
            <a:endParaRPr lang="en-US" altLang="ko-KR" sz="1400" dirty="0" smtClean="0"/>
          </a:p>
        </p:txBody>
      </p:sp>
      <p:sp>
        <p:nvSpPr>
          <p:cNvPr id="22" name="직사각형 21"/>
          <p:cNvSpPr/>
          <p:nvPr/>
        </p:nvSpPr>
        <p:spPr>
          <a:xfrm>
            <a:off x="2248346" y="4221843"/>
            <a:ext cx="39581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    </a:t>
            </a:r>
            <a:r>
              <a:rPr lang="ko-KR" altLang="en-US" sz="1400" dirty="0" err="1" smtClean="0"/>
              <a:t>교육명</a:t>
            </a:r>
            <a:r>
              <a:rPr lang="ko-KR" altLang="en-US" sz="1400" dirty="0" smtClean="0"/>
              <a:t> 오름차순</a:t>
            </a:r>
            <a:r>
              <a:rPr lang="en-US" altLang="ko-KR" sz="1400" dirty="0" smtClean="0"/>
              <a:t>, </a:t>
            </a:r>
            <a:r>
              <a:rPr lang="ko-KR" altLang="en-US" sz="1400" dirty="0" err="1"/>
              <a:t>교육시작일</a:t>
            </a:r>
            <a:r>
              <a:rPr lang="ko-KR" altLang="en-US" sz="1400" dirty="0" smtClean="0"/>
              <a:t> 내림차순</a:t>
            </a:r>
            <a:endParaRPr lang="ko-KR" altLang="en-US" sz="1400" dirty="0"/>
          </a:p>
        </p:txBody>
      </p:sp>
      <p:sp>
        <p:nvSpPr>
          <p:cNvPr id="23" name="직사각형 22"/>
          <p:cNvSpPr/>
          <p:nvPr/>
        </p:nvSpPr>
        <p:spPr>
          <a:xfrm>
            <a:off x="2257577" y="4551862"/>
            <a:ext cx="39581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    </a:t>
            </a:r>
            <a:r>
              <a:rPr lang="ko-KR" altLang="en-US" sz="1400" dirty="0" err="1" smtClean="0"/>
              <a:t>교육명</a:t>
            </a:r>
            <a:r>
              <a:rPr lang="ko-KR" altLang="en-US" sz="1400" dirty="0" smtClean="0"/>
              <a:t> 오름차순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교육종료일</a:t>
            </a:r>
            <a:r>
              <a:rPr lang="ko-KR" altLang="en-US" sz="1400" dirty="0" smtClean="0"/>
              <a:t> 오름차순</a:t>
            </a:r>
            <a:endParaRPr lang="ko-KR" altLang="en-US" sz="14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5C8D7EE-0888-447D-9AFC-F047E604C2E8}"/>
              </a:ext>
            </a:extLst>
          </p:cNvPr>
          <p:cNvSpPr/>
          <p:nvPr/>
        </p:nvSpPr>
        <p:spPr>
          <a:xfrm>
            <a:off x="5956250" y="1399478"/>
            <a:ext cx="329951" cy="308808"/>
          </a:xfrm>
          <a:prstGeom prst="rect">
            <a:avLst/>
          </a:prstGeom>
          <a:noFill/>
          <a:ln w="38100">
            <a:solidFill>
              <a:srgbClr val="BB2FB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5869267" y="1266980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2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5C8D7EE-0888-447D-9AFC-F047E604C2E8}"/>
              </a:ext>
            </a:extLst>
          </p:cNvPr>
          <p:cNvSpPr/>
          <p:nvPr/>
        </p:nvSpPr>
        <p:spPr>
          <a:xfrm>
            <a:off x="9236135" y="1371770"/>
            <a:ext cx="1254232" cy="369459"/>
          </a:xfrm>
          <a:prstGeom prst="rect">
            <a:avLst/>
          </a:prstGeom>
          <a:noFill/>
          <a:ln w="38100">
            <a:solidFill>
              <a:srgbClr val="BB2FB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9124509" y="1264571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7030A0"/>
                </a:solidFill>
              </a:rPr>
              <a:t>3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5C8D7EE-0888-447D-9AFC-F047E604C2E8}"/>
              </a:ext>
            </a:extLst>
          </p:cNvPr>
          <p:cNvSpPr/>
          <p:nvPr/>
        </p:nvSpPr>
        <p:spPr>
          <a:xfrm>
            <a:off x="2403138" y="1929402"/>
            <a:ext cx="7455565" cy="658114"/>
          </a:xfrm>
          <a:prstGeom prst="rect">
            <a:avLst/>
          </a:prstGeom>
          <a:noFill/>
          <a:ln w="38100">
            <a:solidFill>
              <a:srgbClr val="BB2FB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2314118" y="1844484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7030A0"/>
                </a:solidFill>
              </a:rPr>
              <a:t>4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41547" y="5732200"/>
            <a:ext cx="7945403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</a:t>
            </a:r>
            <a:r>
              <a:rPr lang="en-US" altLang="ko-KR" sz="1400" b="1" dirty="0" smtClean="0"/>
              <a:t>. </a:t>
            </a:r>
            <a:r>
              <a:rPr lang="ko-KR" altLang="en-US" sz="1400" b="1" dirty="0" err="1"/>
              <a:t>행보기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– </a:t>
            </a:r>
            <a:r>
              <a:rPr lang="ko-KR" altLang="en-US" sz="1400" dirty="0"/>
              <a:t>선택된 행만큼의 행이 화면에 출력</a:t>
            </a:r>
            <a:endParaRPr lang="en-US" altLang="ko-KR" sz="1400" dirty="0"/>
          </a:p>
        </p:txBody>
      </p:sp>
      <p:sp>
        <p:nvSpPr>
          <p:cNvPr id="36" name="직사각형 35"/>
          <p:cNvSpPr/>
          <p:nvPr/>
        </p:nvSpPr>
        <p:spPr>
          <a:xfrm>
            <a:off x="841546" y="6260023"/>
            <a:ext cx="7945403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</a:t>
            </a:r>
            <a:r>
              <a:rPr lang="en-US" altLang="ko-KR" sz="1400" b="1" dirty="0" smtClean="0"/>
              <a:t>. </a:t>
            </a:r>
            <a:r>
              <a:rPr lang="ko-KR" altLang="en-US" sz="1400" b="1" dirty="0" smtClean="0"/>
              <a:t>검색결과물의 헤더 행 </a:t>
            </a:r>
            <a:r>
              <a:rPr lang="en-US" altLang="ko-KR" sz="1400" b="1" dirty="0" smtClean="0"/>
              <a:t>– </a:t>
            </a:r>
            <a:r>
              <a:rPr lang="ko-KR" altLang="en-US" sz="1400" dirty="0" smtClean="0"/>
              <a:t>칼럼에 해당되는 열이 오름차순 또는 내림차순으로 정렬 </a:t>
            </a:r>
            <a:endParaRPr lang="en-US" altLang="ko-KR" sz="1400" dirty="0" smtClean="0"/>
          </a:p>
        </p:txBody>
      </p:sp>
      <p:sp>
        <p:nvSpPr>
          <p:cNvPr id="37" name="직사각형 36"/>
          <p:cNvSpPr/>
          <p:nvPr/>
        </p:nvSpPr>
        <p:spPr>
          <a:xfrm>
            <a:off x="2248346" y="4853606"/>
            <a:ext cx="39581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    </a:t>
            </a:r>
            <a:r>
              <a:rPr lang="ko-KR" altLang="en-US" sz="1400" dirty="0" err="1" smtClean="0"/>
              <a:t>교육명</a:t>
            </a:r>
            <a:r>
              <a:rPr lang="ko-KR" altLang="en-US" sz="1400" dirty="0" smtClean="0"/>
              <a:t> 오름차순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교육종료일</a:t>
            </a:r>
            <a:r>
              <a:rPr lang="ko-KR" altLang="en-US" sz="1400" dirty="0" smtClean="0"/>
              <a:t> 내림차순</a:t>
            </a:r>
            <a:endParaRPr lang="ko-KR" altLang="en-US" sz="1400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200" y="169249"/>
            <a:ext cx="3344918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/>
              <a:t>7.5 </a:t>
            </a:r>
            <a:r>
              <a:rPr lang="ko-KR" altLang="en-US" sz="2000" b="1" dirty="0"/>
              <a:t>교육일정 검색</a:t>
            </a:r>
            <a:r>
              <a:rPr lang="en-US" altLang="ko-KR" sz="2000" b="1" dirty="0"/>
              <a:t>(</a:t>
            </a:r>
            <a:r>
              <a:rPr lang="en-US" altLang="ko-KR" sz="2000" b="1" dirty="0" smtClean="0"/>
              <a:t>UI 2/2)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6223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26143" y="783951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199" y="169249"/>
            <a:ext cx="3344918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/>
              <a:t>7.5 </a:t>
            </a:r>
            <a:r>
              <a:rPr lang="ko-KR" altLang="en-US" sz="2000" b="1" dirty="0"/>
              <a:t>교육일정 </a:t>
            </a:r>
            <a:r>
              <a:rPr lang="ko-KR" altLang="en-US" sz="2000" b="1" dirty="0" err="1" smtClean="0"/>
              <a:t>등록화면</a:t>
            </a:r>
            <a:r>
              <a:rPr lang="en-US" altLang="ko-KR" sz="2000" b="1" dirty="0" smtClean="0"/>
              <a:t>(</a:t>
            </a:r>
            <a:r>
              <a:rPr lang="en-US" altLang="ko-KR" sz="2000" b="1" dirty="0"/>
              <a:t>UI)</a:t>
            </a:r>
            <a:endParaRPr lang="ko-KR" altLang="en-US" sz="2000" b="1" dirty="0"/>
          </a:p>
        </p:txBody>
      </p:sp>
      <p:sp>
        <p:nvSpPr>
          <p:cNvPr id="8" name="직사각형 7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562" y="858889"/>
            <a:ext cx="7071262" cy="555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94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26143" y="783951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199" y="169249"/>
            <a:ext cx="3346496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/>
              <a:t>7.5 </a:t>
            </a:r>
            <a:r>
              <a:rPr lang="ko-KR" altLang="en-US" sz="2000" b="1" dirty="0"/>
              <a:t>교육일정 등록</a:t>
            </a:r>
            <a:r>
              <a:rPr lang="en-US" altLang="ko-KR" sz="2000" b="1" dirty="0"/>
              <a:t>(</a:t>
            </a:r>
            <a:r>
              <a:rPr lang="en-US" altLang="ko-KR" sz="2000" b="1" dirty="0" smtClean="0"/>
              <a:t>UI 1/3)</a:t>
            </a:r>
            <a:endParaRPr lang="ko-KR" altLang="en-US" sz="2000" b="1" dirty="0"/>
          </a:p>
        </p:txBody>
      </p:sp>
      <p:sp>
        <p:nvSpPr>
          <p:cNvPr id="39" name="직사각형 38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32782" y="3869972"/>
            <a:ext cx="777113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1. </a:t>
            </a:r>
            <a:r>
              <a:rPr lang="ko-KR" altLang="en-US" sz="1400" b="1" dirty="0" err="1" smtClean="0"/>
              <a:t>과정분류</a:t>
            </a:r>
            <a:r>
              <a:rPr lang="ko-KR" altLang="en-US" sz="1400" dirty="0" err="1" smtClean="0"/>
              <a:t>는</a:t>
            </a:r>
            <a:r>
              <a:rPr lang="ko-KR" altLang="en-US" sz="1400" dirty="0" smtClean="0"/>
              <a:t> 국기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일반실업자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근로자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해외취업자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기타 중 반드시 </a:t>
            </a:r>
            <a:r>
              <a:rPr lang="en-US" altLang="ko-KR" sz="1400" dirty="0" smtClean="0"/>
              <a:t>1</a:t>
            </a:r>
            <a:r>
              <a:rPr lang="ko-KR" altLang="en-US" sz="1400" dirty="0" err="1" smtClean="0"/>
              <a:t>택을</a:t>
            </a:r>
            <a:r>
              <a:rPr lang="ko-KR" altLang="en-US" sz="1400" dirty="0" smtClean="0"/>
              <a:t> 해야 함</a:t>
            </a:r>
            <a:endParaRPr lang="en-US" altLang="ko-KR" sz="1400" dirty="0" smtClean="0"/>
          </a:p>
        </p:txBody>
      </p:sp>
      <p:sp>
        <p:nvSpPr>
          <p:cNvPr id="37" name="직사각형 36"/>
          <p:cNvSpPr/>
          <p:nvPr/>
        </p:nvSpPr>
        <p:spPr>
          <a:xfrm>
            <a:off x="732782" y="4285471"/>
            <a:ext cx="743560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2. </a:t>
            </a:r>
            <a:r>
              <a:rPr lang="ko-KR" altLang="en-US" sz="1400" b="1" dirty="0" err="1" smtClean="0"/>
              <a:t>교육명</a:t>
            </a:r>
            <a:r>
              <a:rPr lang="ko-KR" altLang="en-US" sz="1400" dirty="0" err="1" smtClean="0"/>
              <a:t>은</a:t>
            </a:r>
            <a:r>
              <a:rPr lang="ko-KR" altLang="en-US" sz="1400" dirty="0" smtClean="0"/>
              <a:t> 한글 또는 영어대소문자로 입력해야 함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공백 포함</a:t>
            </a:r>
            <a:r>
              <a:rPr lang="en-US" altLang="ko-KR" sz="1400" dirty="0" smtClean="0"/>
              <a:t>)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32781" y="4700969"/>
            <a:ext cx="743560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3. </a:t>
            </a:r>
            <a:r>
              <a:rPr lang="ko-KR" altLang="en-US" sz="1400" b="1" dirty="0" err="1" smtClean="0"/>
              <a:t>교육생수</a:t>
            </a:r>
            <a:r>
              <a:rPr lang="ko-KR" altLang="en-US" sz="1400" dirty="0" err="1" smtClean="0"/>
              <a:t>는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10~50</a:t>
            </a:r>
            <a:r>
              <a:rPr lang="ko-KR" altLang="en-US" sz="1400" dirty="0" smtClean="0"/>
              <a:t>명 </a:t>
            </a:r>
            <a:r>
              <a:rPr lang="ko-KR" altLang="en-US" sz="1400" dirty="0" err="1" smtClean="0"/>
              <a:t>사이중</a:t>
            </a:r>
            <a:r>
              <a:rPr lang="ko-KR" altLang="en-US" sz="1400" dirty="0" smtClean="0"/>
              <a:t> 반드시 </a:t>
            </a:r>
            <a:r>
              <a:rPr lang="en-US" altLang="ko-KR" sz="1400" dirty="0" smtClean="0"/>
              <a:t>1</a:t>
            </a:r>
            <a:r>
              <a:rPr lang="ko-KR" altLang="en-US" sz="1400" dirty="0" err="1" smtClean="0"/>
              <a:t>택을</a:t>
            </a:r>
            <a:r>
              <a:rPr lang="ko-KR" altLang="en-US" sz="1400" dirty="0" smtClean="0"/>
              <a:t> 해야 함</a:t>
            </a:r>
            <a:endParaRPr lang="en-US" altLang="ko-KR" sz="1400" dirty="0" smtClean="0"/>
          </a:p>
        </p:txBody>
      </p:sp>
      <p:sp>
        <p:nvSpPr>
          <p:cNvPr id="42" name="직사각형 41"/>
          <p:cNvSpPr/>
          <p:nvPr/>
        </p:nvSpPr>
        <p:spPr>
          <a:xfrm>
            <a:off x="732781" y="5116467"/>
            <a:ext cx="8097184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4. </a:t>
            </a:r>
            <a:r>
              <a:rPr lang="ko-KR" altLang="en-US" sz="1400" b="1" dirty="0" err="1"/>
              <a:t>강사명</a:t>
            </a:r>
            <a:r>
              <a:rPr lang="ko-KR" altLang="en-US" sz="1400" dirty="0" err="1"/>
              <a:t>은</a:t>
            </a:r>
            <a:r>
              <a:rPr lang="ko-KR" altLang="en-US" sz="1400" dirty="0"/>
              <a:t> </a:t>
            </a:r>
            <a:r>
              <a:rPr lang="en-US" altLang="ko-KR" sz="1400" dirty="0"/>
              <a:t>‘</a:t>
            </a:r>
            <a:r>
              <a:rPr lang="ko-KR" altLang="en-US" sz="1400" dirty="0"/>
              <a:t>강사</a:t>
            </a:r>
            <a:r>
              <a:rPr lang="en-US" altLang="ko-KR" sz="1400" dirty="0"/>
              <a:t>’</a:t>
            </a:r>
            <a:r>
              <a:rPr lang="ko-KR" altLang="en-US" sz="1400" dirty="0"/>
              <a:t>페이지에 등록되어있는 강사들 중 반드시 </a:t>
            </a:r>
            <a:r>
              <a:rPr lang="en-US" altLang="ko-KR" sz="1400" dirty="0"/>
              <a:t>1</a:t>
            </a:r>
            <a:r>
              <a:rPr lang="ko-KR" altLang="en-US" sz="1400" dirty="0" err="1"/>
              <a:t>택을</a:t>
            </a:r>
            <a:r>
              <a:rPr lang="ko-KR" altLang="en-US" sz="1400" dirty="0"/>
              <a:t> 해야 함  </a:t>
            </a:r>
            <a:endParaRPr lang="en-US" altLang="ko-KR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447" y="1071328"/>
            <a:ext cx="9602858" cy="2577038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732780" y="5531965"/>
            <a:ext cx="906700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5.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경고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)</a:t>
            </a:r>
            <a:r>
              <a:rPr lang="en-US" altLang="ko-KR" sz="1400" dirty="0" smtClean="0"/>
              <a:t> </a:t>
            </a:r>
            <a:r>
              <a:rPr lang="ko-KR" altLang="en-US" sz="1400" b="1" dirty="0" err="1" smtClean="0"/>
              <a:t>담당강사</a:t>
            </a:r>
            <a:r>
              <a:rPr lang="ko-KR" altLang="en-US" sz="1400" dirty="0" err="1" smtClean="0"/>
              <a:t>의</a:t>
            </a:r>
            <a:r>
              <a:rPr lang="ko-KR" altLang="en-US" sz="1400" dirty="0" smtClean="0"/>
              <a:t> 시작일이 종료일보다 </a:t>
            </a:r>
            <a:r>
              <a:rPr lang="ko-KR" altLang="en-US" sz="1400" dirty="0" err="1" smtClean="0"/>
              <a:t>큰경우</a:t>
            </a:r>
            <a:r>
              <a:rPr lang="ko-KR" altLang="en-US" sz="1400" dirty="0" smtClean="0"/>
              <a:t> 등록버튼을 클릭하면 </a:t>
            </a:r>
            <a:r>
              <a:rPr lang="ko-KR" altLang="en-US" sz="1400" dirty="0" err="1" smtClean="0"/>
              <a:t>경고창이</a:t>
            </a:r>
            <a:r>
              <a:rPr lang="ko-KR" altLang="en-US" sz="1400" dirty="0" smtClean="0"/>
              <a:t> 뜨고 종료일의 값이 </a:t>
            </a:r>
            <a:r>
              <a:rPr lang="ko-KR" altLang="en-US" sz="1400" dirty="0" err="1" smtClean="0"/>
              <a:t>비워짐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</p:txBody>
      </p:sp>
      <p:sp>
        <p:nvSpPr>
          <p:cNvPr id="44" name="직사각형 43"/>
          <p:cNvSpPr/>
          <p:nvPr/>
        </p:nvSpPr>
        <p:spPr>
          <a:xfrm>
            <a:off x="732782" y="5947463"/>
            <a:ext cx="73986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6. </a:t>
            </a:r>
            <a:r>
              <a:rPr lang="ko-KR" altLang="en-US" sz="1400" dirty="0" err="1" smtClean="0"/>
              <a:t>행추가를</a:t>
            </a:r>
            <a:r>
              <a:rPr lang="ko-KR" altLang="en-US" sz="1400" dirty="0" smtClean="0"/>
              <a:t> 통해 </a:t>
            </a:r>
            <a:r>
              <a:rPr lang="ko-KR" altLang="en-US" sz="1400" dirty="0" err="1" smtClean="0"/>
              <a:t>담당강사을</a:t>
            </a:r>
            <a:r>
              <a:rPr lang="ko-KR" altLang="en-US" sz="1400" dirty="0" smtClean="0"/>
              <a:t> 추가하고 </a:t>
            </a:r>
            <a:r>
              <a:rPr lang="ko-KR" altLang="en-US" sz="1400" dirty="0" err="1" smtClean="0"/>
              <a:t>행삭제를</a:t>
            </a:r>
            <a:r>
              <a:rPr lang="ko-KR" altLang="en-US" sz="1400" dirty="0" smtClean="0"/>
              <a:t> 통해 </a:t>
            </a:r>
            <a:r>
              <a:rPr lang="ko-KR" altLang="en-US" sz="1400" dirty="0" err="1" smtClean="0"/>
              <a:t>담당강사을</a:t>
            </a:r>
            <a:r>
              <a:rPr lang="ko-KR" altLang="en-US" sz="1400" dirty="0" smtClean="0"/>
              <a:t> 삭제할 수 있음 </a:t>
            </a:r>
            <a:endParaRPr lang="en-US" altLang="ko-KR" sz="1400" dirty="0" smtClean="0"/>
          </a:p>
        </p:txBody>
      </p:sp>
      <p:sp>
        <p:nvSpPr>
          <p:cNvPr id="45" name="직사각형 44"/>
          <p:cNvSpPr/>
          <p:nvPr/>
        </p:nvSpPr>
        <p:spPr>
          <a:xfrm>
            <a:off x="945211" y="6331139"/>
            <a:ext cx="85312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주의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)</a:t>
            </a:r>
            <a:r>
              <a:rPr lang="en-US" altLang="ko-KR" sz="1400" b="1" dirty="0" smtClean="0"/>
              <a:t> </a:t>
            </a:r>
            <a:r>
              <a:rPr lang="ko-KR" altLang="en-US" sz="1400" dirty="0" err="1" smtClean="0"/>
              <a:t>마지막행은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행삭제가</a:t>
            </a:r>
            <a:r>
              <a:rPr lang="ko-KR" altLang="en-US" sz="1400" dirty="0" smtClean="0"/>
              <a:t> 불가능 </a:t>
            </a:r>
            <a:r>
              <a:rPr lang="ko-KR" altLang="en-US" sz="1400" dirty="0"/>
              <a:t>하고 행의 데이터가 없는 경우 그냥 삭제 되고 있는 경우 </a:t>
            </a:r>
            <a:r>
              <a:rPr lang="ko-KR" altLang="en-US" sz="1400" dirty="0" err="1"/>
              <a:t>경고창이</a:t>
            </a:r>
            <a:r>
              <a:rPr lang="ko-KR" altLang="en-US" sz="1400" dirty="0"/>
              <a:t> 뜸   </a:t>
            </a:r>
            <a:endParaRPr lang="en-US" altLang="ko-KR" sz="1400" dirty="0" smtClean="0"/>
          </a:p>
        </p:txBody>
      </p:sp>
      <p:sp>
        <p:nvSpPr>
          <p:cNvPr id="125" name="타원 124"/>
          <p:cNvSpPr/>
          <p:nvPr/>
        </p:nvSpPr>
        <p:spPr>
          <a:xfrm>
            <a:off x="1115627" y="1005068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1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126" name="타원 125"/>
          <p:cNvSpPr/>
          <p:nvPr/>
        </p:nvSpPr>
        <p:spPr>
          <a:xfrm>
            <a:off x="1115627" y="1479695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2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127" name="타원 126"/>
          <p:cNvSpPr/>
          <p:nvPr/>
        </p:nvSpPr>
        <p:spPr>
          <a:xfrm>
            <a:off x="1117776" y="1894034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7030A0"/>
                </a:solidFill>
              </a:rPr>
              <a:t>3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128" name="타원 127"/>
          <p:cNvSpPr/>
          <p:nvPr/>
        </p:nvSpPr>
        <p:spPr>
          <a:xfrm>
            <a:off x="3961445" y="2593298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7030A0"/>
                </a:solidFill>
              </a:rPr>
              <a:t>4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129" name="타원 128"/>
          <p:cNvSpPr/>
          <p:nvPr/>
        </p:nvSpPr>
        <p:spPr>
          <a:xfrm>
            <a:off x="5434705" y="2588521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5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130" name="타원 129"/>
          <p:cNvSpPr/>
          <p:nvPr/>
        </p:nvSpPr>
        <p:spPr>
          <a:xfrm>
            <a:off x="5768626" y="3216002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6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32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26143" y="783951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434" y="1084028"/>
            <a:ext cx="9685518" cy="2099594"/>
          </a:xfrm>
          <a:prstGeom prst="rect">
            <a:avLst/>
          </a:prstGeom>
        </p:spPr>
      </p:pic>
      <p:sp>
        <p:nvSpPr>
          <p:cNvPr id="84" name="직사각형 83"/>
          <p:cNvSpPr/>
          <p:nvPr/>
        </p:nvSpPr>
        <p:spPr>
          <a:xfrm>
            <a:off x="732782" y="3380445"/>
            <a:ext cx="777113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1. </a:t>
            </a:r>
            <a:r>
              <a:rPr lang="ko-KR" altLang="en-US" sz="1400" b="1" dirty="0" smtClean="0"/>
              <a:t>과목명</a:t>
            </a:r>
            <a:r>
              <a:rPr lang="ko-KR" altLang="en-US" sz="1400" dirty="0" smtClean="0"/>
              <a:t>과</a:t>
            </a:r>
            <a:r>
              <a:rPr lang="ko-KR" altLang="en-US" sz="1400" b="1" dirty="0" smtClean="0"/>
              <a:t>능력단위명</a:t>
            </a:r>
            <a:r>
              <a:rPr lang="ko-KR" altLang="en-US" sz="1400" dirty="0" smtClean="0"/>
              <a:t>은 한글 </a:t>
            </a:r>
            <a:r>
              <a:rPr lang="ko-KR" altLang="en-US" sz="1400" dirty="0"/>
              <a:t>또는 영어대소문자로 입력해야 함</a:t>
            </a:r>
            <a:r>
              <a:rPr lang="en-US" altLang="ko-KR" sz="1400" dirty="0"/>
              <a:t>(</a:t>
            </a:r>
            <a:r>
              <a:rPr lang="ko-KR" altLang="en-US" sz="1400" dirty="0"/>
              <a:t>공백 포함</a:t>
            </a:r>
            <a:r>
              <a:rPr lang="en-US" altLang="ko-KR" sz="1400" dirty="0"/>
              <a:t>)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732782" y="3795944"/>
            <a:ext cx="743560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2. </a:t>
            </a:r>
            <a:r>
              <a:rPr lang="ko-KR" altLang="en-US" sz="1400" b="1" dirty="0" smtClean="0"/>
              <a:t>능력단위명</a:t>
            </a:r>
            <a:r>
              <a:rPr lang="ko-KR" altLang="en-US" sz="1400" dirty="0" smtClean="0"/>
              <a:t>에서 </a:t>
            </a:r>
            <a:r>
              <a:rPr lang="en-US" altLang="ko-KR" sz="1400" dirty="0" smtClean="0"/>
              <a:t>NCS</a:t>
            </a:r>
            <a:r>
              <a:rPr lang="ko-KR" altLang="en-US" sz="1400" dirty="0" smtClean="0"/>
              <a:t>와 비</a:t>
            </a:r>
            <a:r>
              <a:rPr lang="en-US" altLang="ko-KR" sz="1400" dirty="0" smtClean="0"/>
              <a:t>NCS </a:t>
            </a:r>
            <a:r>
              <a:rPr lang="ko-KR" altLang="en-US" sz="1400" dirty="0" smtClean="0"/>
              <a:t>중 반드시 </a:t>
            </a:r>
            <a:r>
              <a:rPr lang="en-US" altLang="ko-KR" sz="1400" dirty="0" smtClean="0"/>
              <a:t>1</a:t>
            </a:r>
            <a:r>
              <a:rPr lang="ko-KR" altLang="en-US" sz="1400" dirty="0" err="1" smtClean="0"/>
              <a:t>택을</a:t>
            </a:r>
            <a:r>
              <a:rPr lang="ko-KR" altLang="en-US" sz="1400" dirty="0" smtClean="0"/>
              <a:t> 해야 함</a:t>
            </a:r>
            <a:endParaRPr lang="en-US" altLang="ko-KR" sz="1400" dirty="0" smtClean="0"/>
          </a:p>
        </p:txBody>
      </p:sp>
      <p:sp>
        <p:nvSpPr>
          <p:cNvPr id="86" name="직사각형 85"/>
          <p:cNvSpPr/>
          <p:nvPr/>
        </p:nvSpPr>
        <p:spPr>
          <a:xfrm>
            <a:off x="732781" y="4211442"/>
            <a:ext cx="937180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3. </a:t>
            </a:r>
            <a:r>
              <a:rPr lang="en-US" altLang="ko-KR" sz="1400" b="1" dirty="0">
                <a:solidFill>
                  <a:srgbClr val="FF0000"/>
                </a:solidFill>
              </a:rPr>
              <a:t>(</a:t>
            </a:r>
            <a:r>
              <a:rPr lang="ko-KR" altLang="en-US" sz="1400" b="1" dirty="0">
                <a:solidFill>
                  <a:srgbClr val="FF0000"/>
                </a:solidFill>
              </a:rPr>
              <a:t>경고</a:t>
            </a:r>
            <a:r>
              <a:rPr lang="en-US" altLang="ko-KR" sz="1400" b="1" dirty="0">
                <a:solidFill>
                  <a:srgbClr val="FF0000"/>
                </a:solidFill>
              </a:rPr>
              <a:t>)</a:t>
            </a:r>
            <a:r>
              <a:rPr lang="en-US" altLang="ko-KR" sz="1400" dirty="0"/>
              <a:t> </a:t>
            </a:r>
            <a:r>
              <a:rPr lang="ko-KR" altLang="en-US" sz="1400" b="1" dirty="0" err="1" smtClean="0"/>
              <a:t>교육과목</a:t>
            </a:r>
            <a:r>
              <a:rPr lang="ko-KR" altLang="en-US" sz="1400" dirty="0" err="1" smtClean="0"/>
              <a:t>의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시작일이 종료일보다 </a:t>
            </a:r>
            <a:r>
              <a:rPr lang="ko-KR" altLang="en-US" sz="1400" dirty="0" err="1"/>
              <a:t>큰경우</a:t>
            </a:r>
            <a:r>
              <a:rPr lang="ko-KR" altLang="en-US" sz="1400" dirty="0"/>
              <a:t> 등록버튼을 클릭하면 </a:t>
            </a:r>
            <a:r>
              <a:rPr lang="ko-KR" altLang="en-US" sz="1400" dirty="0" err="1"/>
              <a:t>경고창이</a:t>
            </a:r>
            <a:r>
              <a:rPr lang="ko-KR" altLang="en-US" sz="1400" dirty="0"/>
              <a:t> 뜨고 </a:t>
            </a:r>
            <a:r>
              <a:rPr lang="ko-KR" altLang="en-US" sz="1400" dirty="0" err="1"/>
              <a:t>종료일값이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비워짐</a:t>
            </a:r>
            <a:r>
              <a:rPr lang="ko-KR" altLang="en-US" sz="1400" dirty="0"/>
              <a:t> </a:t>
            </a:r>
            <a:endParaRPr lang="en-US" altLang="ko-KR" sz="1400" dirty="0"/>
          </a:p>
        </p:txBody>
      </p:sp>
      <p:sp>
        <p:nvSpPr>
          <p:cNvPr id="87" name="직사각형 86"/>
          <p:cNvSpPr/>
          <p:nvPr/>
        </p:nvSpPr>
        <p:spPr>
          <a:xfrm>
            <a:off x="732781" y="4674615"/>
            <a:ext cx="80971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4. </a:t>
            </a:r>
            <a:r>
              <a:rPr lang="ko-KR" altLang="en-US" sz="1400" dirty="0" err="1"/>
              <a:t>행추가를</a:t>
            </a:r>
            <a:r>
              <a:rPr lang="ko-KR" altLang="en-US" sz="1400" dirty="0"/>
              <a:t> 통해 </a:t>
            </a:r>
            <a:r>
              <a:rPr lang="ko-KR" altLang="en-US" sz="1400" dirty="0" err="1"/>
              <a:t>담당강사을</a:t>
            </a:r>
            <a:r>
              <a:rPr lang="ko-KR" altLang="en-US" sz="1400" dirty="0"/>
              <a:t> 추가하고 </a:t>
            </a:r>
            <a:r>
              <a:rPr lang="ko-KR" altLang="en-US" sz="1400" dirty="0" err="1"/>
              <a:t>행삭제를</a:t>
            </a:r>
            <a:r>
              <a:rPr lang="ko-KR" altLang="en-US" sz="1400" dirty="0"/>
              <a:t> 통해 </a:t>
            </a:r>
            <a:r>
              <a:rPr lang="ko-KR" altLang="en-US" sz="1400" dirty="0" err="1"/>
              <a:t>담당강사을</a:t>
            </a:r>
            <a:r>
              <a:rPr lang="ko-KR" altLang="en-US" sz="1400" dirty="0"/>
              <a:t> 삭제할 수 있음 </a:t>
            </a:r>
            <a:endParaRPr lang="en-US" altLang="ko-KR" sz="1400" dirty="0"/>
          </a:p>
        </p:txBody>
      </p:sp>
      <p:sp>
        <p:nvSpPr>
          <p:cNvPr id="90" name="직사각형 89"/>
          <p:cNvSpPr/>
          <p:nvPr/>
        </p:nvSpPr>
        <p:spPr>
          <a:xfrm>
            <a:off x="945211" y="5028817"/>
            <a:ext cx="85312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주의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)</a:t>
            </a:r>
            <a:r>
              <a:rPr lang="en-US" altLang="ko-KR" sz="1400" b="1" dirty="0" smtClean="0"/>
              <a:t> </a:t>
            </a:r>
            <a:r>
              <a:rPr lang="ko-KR" altLang="en-US" sz="1400" dirty="0" err="1" smtClean="0"/>
              <a:t>마지막행은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행삭제가</a:t>
            </a:r>
            <a:r>
              <a:rPr lang="ko-KR" altLang="en-US" sz="1400" dirty="0" smtClean="0"/>
              <a:t> 불가능 </a:t>
            </a:r>
            <a:r>
              <a:rPr lang="ko-KR" altLang="en-US" sz="1400" dirty="0"/>
              <a:t>하고 행의 데이터가 없는 경우 그냥 삭제 되고 있는 경우 </a:t>
            </a:r>
            <a:r>
              <a:rPr lang="ko-KR" altLang="en-US" sz="1400" dirty="0" err="1"/>
              <a:t>경고창이</a:t>
            </a:r>
            <a:r>
              <a:rPr lang="ko-KR" altLang="en-US" sz="1400" dirty="0"/>
              <a:t> 뜸   </a:t>
            </a:r>
            <a:endParaRPr lang="en-US" altLang="ko-KR" sz="1400" dirty="0" smtClean="0"/>
          </a:p>
        </p:txBody>
      </p:sp>
      <p:sp>
        <p:nvSpPr>
          <p:cNvPr id="91" name="직사각형 90"/>
          <p:cNvSpPr/>
          <p:nvPr/>
        </p:nvSpPr>
        <p:spPr>
          <a:xfrm>
            <a:off x="732780" y="5377971"/>
            <a:ext cx="937180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5. </a:t>
            </a:r>
            <a:r>
              <a:rPr lang="en-US" altLang="ko-KR" sz="1400" b="1" dirty="0">
                <a:solidFill>
                  <a:srgbClr val="FF0000"/>
                </a:solidFill>
              </a:rPr>
              <a:t>(</a:t>
            </a:r>
            <a:r>
              <a:rPr lang="ko-KR" altLang="en-US" sz="1400" b="1" dirty="0">
                <a:solidFill>
                  <a:srgbClr val="FF0000"/>
                </a:solidFill>
              </a:rPr>
              <a:t>경고</a:t>
            </a:r>
            <a:r>
              <a:rPr lang="en-US" altLang="ko-KR" sz="1400" b="1" dirty="0">
                <a:solidFill>
                  <a:srgbClr val="FF0000"/>
                </a:solidFill>
              </a:rPr>
              <a:t>)</a:t>
            </a:r>
            <a:r>
              <a:rPr lang="en-US" altLang="ko-KR" sz="1400" dirty="0"/>
              <a:t> </a:t>
            </a:r>
            <a:r>
              <a:rPr lang="ko-KR" altLang="en-US" sz="1400" b="1" dirty="0" err="1" smtClean="0"/>
              <a:t>교육기간</a:t>
            </a:r>
            <a:r>
              <a:rPr lang="ko-KR" altLang="en-US" sz="1400" dirty="0" err="1" smtClean="0"/>
              <a:t>의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시작일이 종료일보다 </a:t>
            </a:r>
            <a:r>
              <a:rPr lang="ko-KR" altLang="en-US" sz="1400" dirty="0" err="1"/>
              <a:t>큰경우</a:t>
            </a:r>
            <a:r>
              <a:rPr lang="ko-KR" altLang="en-US" sz="1400" dirty="0"/>
              <a:t> 등록버튼을 클릭하면 </a:t>
            </a:r>
            <a:r>
              <a:rPr lang="ko-KR" altLang="en-US" sz="1400" dirty="0" err="1"/>
              <a:t>경고창이</a:t>
            </a:r>
            <a:r>
              <a:rPr lang="ko-KR" altLang="en-US" sz="1400" dirty="0"/>
              <a:t> 뜨고 </a:t>
            </a:r>
            <a:r>
              <a:rPr lang="ko-KR" altLang="en-US" sz="1400" dirty="0" err="1"/>
              <a:t>종료일값이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비워짐</a:t>
            </a:r>
            <a:r>
              <a:rPr lang="ko-KR" altLang="en-US" sz="1400" dirty="0"/>
              <a:t> </a:t>
            </a:r>
            <a:endParaRPr lang="en-US" altLang="ko-KR" sz="1400" dirty="0"/>
          </a:p>
        </p:txBody>
      </p:sp>
      <p:sp>
        <p:nvSpPr>
          <p:cNvPr id="190" name="타원 189"/>
          <p:cNvSpPr/>
          <p:nvPr/>
        </p:nvSpPr>
        <p:spPr>
          <a:xfrm>
            <a:off x="2309620" y="1131356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1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191" name="타원 190"/>
          <p:cNvSpPr/>
          <p:nvPr/>
        </p:nvSpPr>
        <p:spPr>
          <a:xfrm>
            <a:off x="5418680" y="1597557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2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192" name="타원 191"/>
          <p:cNvSpPr/>
          <p:nvPr/>
        </p:nvSpPr>
        <p:spPr>
          <a:xfrm>
            <a:off x="6581416" y="1123020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7030A0"/>
                </a:solidFill>
              </a:rPr>
              <a:t>3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194" name="타원 193"/>
          <p:cNvSpPr/>
          <p:nvPr/>
        </p:nvSpPr>
        <p:spPr>
          <a:xfrm>
            <a:off x="5866493" y="2129932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7030A0"/>
                </a:solidFill>
              </a:rPr>
              <a:t>4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195" name="타원 194"/>
          <p:cNvSpPr/>
          <p:nvPr/>
        </p:nvSpPr>
        <p:spPr>
          <a:xfrm>
            <a:off x="1178809" y="2353182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5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196" name="모서리가 둥근 직사각형 195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199" y="169249"/>
            <a:ext cx="3346496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/>
              <a:t>7.5 </a:t>
            </a:r>
            <a:r>
              <a:rPr lang="ko-KR" altLang="en-US" sz="2000" b="1" dirty="0"/>
              <a:t>교육일정 등록</a:t>
            </a:r>
            <a:r>
              <a:rPr lang="en-US" altLang="ko-KR" sz="2000" b="1" dirty="0"/>
              <a:t>(</a:t>
            </a:r>
            <a:r>
              <a:rPr lang="en-US" altLang="ko-KR" sz="2000" b="1" dirty="0" smtClean="0"/>
              <a:t>UI 2/3)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4550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26143" y="783951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pic>
        <p:nvPicPr>
          <p:cNvPr id="82" name="그림 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73" y="991665"/>
            <a:ext cx="9599239" cy="2363586"/>
          </a:xfrm>
          <a:prstGeom prst="rect">
            <a:avLst/>
          </a:prstGeom>
        </p:spPr>
      </p:pic>
      <p:sp>
        <p:nvSpPr>
          <p:cNvPr id="83" name="직사각형 82"/>
          <p:cNvSpPr/>
          <p:nvPr/>
        </p:nvSpPr>
        <p:spPr>
          <a:xfrm>
            <a:off x="732782" y="3426625"/>
            <a:ext cx="777113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1. </a:t>
            </a:r>
            <a:r>
              <a:rPr lang="en-US" altLang="ko-KR" sz="1400" b="1" dirty="0" smtClean="0"/>
              <a:t>1</a:t>
            </a:r>
            <a:r>
              <a:rPr lang="ko-KR" altLang="en-US" sz="1400" b="1" dirty="0" smtClean="0"/>
              <a:t>일 교육 시간</a:t>
            </a:r>
            <a:r>
              <a:rPr lang="ko-KR" altLang="en-US" sz="1400" dirty="0" smtClean="0"/>
              <a:t>은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1~12</a:t>
            </a:r>
            <a:r>
              <a:rPr lang="ko-KR" altLang="en-US" sz="1400" dirty="0" smtClean="0"/>
              <a:t>시간 중 반드시 </a:t>
            </a:r>
            <a:r>
              <a:rPr lang="en-US" altLang="ko-KR" sz="1400" dirty="0" smtClean="0"/>
              <a:t>1</a:t>
            </a:r>
            <a:r>
              <a:rPr lang="ko-KR" altLang="en-US" sz="1400" dirty="0" err="1" smtClean="0"/>
              <a:t>택을</a:t>
            </a:r>
            <a:r>
              <a:rPr lang="ko-KR" altLang="en-US" sz="1400" dirty="0" smtClean="0"/>
              <a:t> 해야 함</a:t>
            </a:r>
            <a:endParaRPr lang="en-US" altLang="ko-KR" sz="1400" dirty="0"/>
          </a:p>
        </p:txBody>
      </p:sp>
      <p:sp>
        <p:nvSpPr>
          <p:cNvPr id="84" name="직사각형 83"/>
          <p:cNvSpPr/>
          <p:nvPr/>
        </p:nvSpPr>
        <p:spPr>
          <a:xfrm>
            <a:off x="732782" y="3842124"/>
            <a:ext cx="937179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2. </a:t>
            </a:r>
            <a:r>
              <a:rPr lang="en-US" altLang="ko-KR" sz="1400" b="1" dirty="0">
                <a:solidFill>
                  <a:srgbClr val="FF0000"/>
                </a:solidFill>
              </a:rPr>
              <a:t>(</a:t>
            </a:r>
            <a:r>
              <a:rPr lang="ko-KR" altLang="en-US" sz="1400" b="1" dirty="0">
                <a:solidFill>
                  <a:srgbClr val="FF0000"/>
                </a:solidFill>
              </a:rPr>
              <a:t>경고</a:t>
            </a:r>
            <a:r>
              <a:rPr lang="en-US" altLang="ko-KR" sz="1400" b="1" dirty="0">
                <a:solidFill>
                  <a:srgbClr val="FF0000"/>
                </a:solidFill>
              </a:rPr>
              <a:t>)</a:t>
            </a:r>
            <a:r>
              <a:rPr lang="en-US" altLang="ko-KR" sz="1400" dirty="0"/>
              <a:t> </a:t>
            </a:r>
            <a:r>
              <a:rPr lang="en-US" altLang="ko-KR" sz="1400" b="1" dirty="0" smtClean="0"/>
              <a:t>1</a:t>
            </a:r>
            <a:r>
              <a:rPr lang="ko-KR" altLang="en-US" sz="1400" b="1" dirty="0" smtClean="0"/>
              <a:t>일 점심 시간</a:t>
            </a:r>
            <a:r>
              <a:rPr lang="ko-KR" altLang="en-US" sz="1400" dirty="0" smtClean="0"/>
              <a:t>의 </a:t>
            </a:r>
            <a:r>
              <a:rPr lang="ko-KR" altLang="en-US" sz="1400" dirty="0"/>
              <a:t>시작일이 종료일보다 </a:t>
            </a:r>
            <a:r>
              <a:rPr lang="ko-KR" altLang="en-US" sz="1400" dirty="0" err="1"/>
              <a:t>큰경우</a:t>
            </a:r>
            <a:r>
              <a:rPr lang="ko-KR" altLang="en-US" sz="1400" dirty="0"/>
              <a:t> 등록버튼을 클릭하면 </a:t>
            </a:r>
            <a:r>
              <a:rPr lang="ko-KR" altLang="en-US" sz="1400" dirty="0" err="1"/>
              <a:t>경고창이</a:t>
            </a:r>
            <a:r>
              <a:rPr lang="ko-KR" altLang="en-US" sz="1400" dirty="0"/>
              <a:t> </a:t>
            </a:r>
            <a:r>
              <a:rPr lang="ko-KR" altLang="en-US" sz="1400"/>
              <a:t>뜨고 </a:t>
            </a:r>
            <a:r>
              <a:rPr lang="ko-KR" altLang="en-US" sz="1400" smtClean="0"/>
              <a:t>종료일의 값이 </a:t>
            </a:r>
            <a:r>
              <a:rPr lang="ko-KR" altLang="en-US" sz="1400" dirty="0" err="1"/>
              <a:t>비워짐</a:t>
            </a:r>
            <a:r>
              <a:rPr lang="ko-KR" altLang="en-US" sz="1400" dirty="0"/>
              <a:t> </a:t>
            </a:r>
            <a:endParaRPr lang="en-US" altLang="ko-KR" sz="1400" dirty="0"/>
          </a:p>
        </p:txBody>
      </p:sp>
      <p:sp>
        <p:nvSpPr>
          <p:cNvPr id="85" name="직사각형 84"/>
          <p:cNvSpPr/>
          <p:nvPr/>
        </p:nvSpPr>
        <p:spPr>
          <a:xfrm>
            <a:off x="732781" y="4257622"/>
            <a:ext cx="937180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3. </a:t>
            </a:r>
            <a:r>
              <a:rPr lang="ko-KR" altLang="en-US" sz="1400" b="1" dirty="0" err="1" smtClean="0"/>
              <a:t>휴강일</a:t>
            </a:r>
            <a:r>
              <a:rPr lang="ko-KR" altLang="en-US" sz="1400" dirty="0" err="1" smtClean="0"/>
              <a:t>의</a:t>
            </a:r>
            <a:r>
              <a:rPr lang="ko-KR" altLang="en-US" sz="1400" dirty="0" smtClean="0"/>
              <a:t> 주말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공휴일 </a:t>
            </a:r>
            <a:r>
              <a:rPr lang="ko-KR" altLang="en-US" sz="1400" dirty="0" err="1" smtClean="0"/>
              <a:t>휴강일은</a:t>
            </a:r>
            <a:r>
              <a:rPr lang="ko-KR" altLang="en-US" sz="1400" dirty="0" smtClean="0"/>
              <a:t>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선택사항</a:t>
            </a:r>
            <a:r>
              <a:rPr lang="ko-KR" altLang="en-US" sz="1400" dirty="0" smtClean="0"/>
              <a:t> 임</a:t>
            </a:r>
            <a:endParaRPr lang="en-US" altLang="ko-KR" sz="1400" dirty="0"/>
          </a:p>
        </p:txBody>
      </p:sp>
      <p:sp>
        <p:nvSpPr>
          <p:cNvPr id="86" name="직사각형 85"/>
          <p:cNvSpPr/>
          <p:nvPr/>
        </p:nvSpPr>
        <p:spPr>
          <a:xfrm>
            <a:off x="732781" y="4720795"/>
            <a:ext cx="80971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4. </a:t>
            </a:r>
            <a:r>
              <a:rPr lang="ko-KR" altLang="en-US" sz="1400" dirty="0" err="1"/>
              <a:t>행추가를</a:t>
            </a:r>
            <a:r>
              <a:rPr lang="ko-KR" altLang="en-US" sz="1400" dirty="0"/>
              <a:t> 통해 </a:t>
            </a:r>
            <a:r>
              <a:rPr lang="ko-KR" altLang="en-US" sz="1400" dirty="0" smtClean="0"/>
              <a:t>평일휴강일을 </a:t>
            </a:r>
            <a:r>
              <a:rPr lang="ko-KR" altLang="en-US" sz="1400" dirty="0"/>
              <a:t>추가하고 </a:t>
            </a:r>
            <a:r>
              <a:rPr lang="ko-KR" altLang="en-US" sz="1400" dirty="0" err="1"/>
              <a:t>행삭제를</a:t>
            </a:r>
            <a:r>
              <a:rPr lang="ko-KR" altLang="en-US" sz="1400" dirty="0"/>
              <a:t> 통해 </a:t>
            </a:r>
            <a:r>
              <a:rPr lang="ko-KR" altLang="en-US" sz="1400" dirty="0" smtClean="0"/>
              <a:t>평일휴강일을 </a:t>
            </a:r>
            <a:r>
              <a:rPr lang="ko-KR" altLang="en-US" sz="1400" dirty="0"/>
              <a:t>삭제할 수 있음 </a:t>
            </a:r>
            <a:endParaRPr lang="en-US" altLang="ko-KR" sz="1400" dirty="0"/>
          </a:p>
        </p:txBody>
      </p:sp>
      <p:sp>
        <p:nvSpPr>
          <p:cNvPr id="87" name="직사각형 86"/>
          <p:cNvSpPr/>
          <p:nvPr/>
        </p:nvSpPr>
        <p:spPr>
          <a:xfrm>
            <a:off x="945211" y="5074997"/>
            <a:ext cx="85312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주의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)</a:t>
            </a:r>
            <a:r>
              <a:rPr lang="en-US" altLang="ko-KR" sz="1400" b="1" dirty="0" smtClean="0"/>
              <a:t> </a:t>
            </a:r>
            <a:r>
              <a:rPr lang="ko-KR" altLang="en-US" sz="1400" dirty="0" smtClean="0"/>
              <a:t>평일 </a:t>
            </a:r>
            <a:r>
              <a:rPr lang="ko-KR" altLang="en-US" sz="1400" dirty="0" err="1" smtClean="0"/>
              <a:t>휴강일의</a:t>
            </a:r>
            <a:r>
              <a:rPr lang="ko-KR" altLang="en-US" sz="1400" dirty="0" smtClean="0"/>
              <a:t> 년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월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일 중 하나라도 선택하면 모든 값을 선택해야 함 </a:t>
            </a:r>
            <a:endParaRPr lang="en-US" altLang="ko-KR" sz="1400" dirty="0" smtClean="0"/>
          </a:p>
        </p:txBody>
      </p:sp>
      <p:sp>
        <p:nvSpPr>
          <p:cNvPr id="147" name="타원 146"/>
          <p:cNvSpPr/>
          <p:nvPr/>
        </p:nvSpPr>
        <p:spPr>
          <a:xfrm>
            <a:off x="1221948" y="923640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1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148" name="타원 147"/>
          <p:cNvSpPr/>
          <p:nvPr/>
        </p:nvSpPr>
        <p:spPr>
          <a:xfrm>
            <a:off x="1221948" y="1313501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2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149" name="타원 148"/>
          <p:cNvSpPr/>
          <p:nvPr/>
        </p:nvSpPr>
        <p:spPr>
          <a:xfrm>
            <a:off x="1221948" y="1703362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7030A0"/>
                </a:solidFill>
              </a:rPr>
              <a:t>3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150" name="타원 149"/>
          <p:cNvSpPr/>
          <p:nvPr/>
        </p:nvSpPr>
        <p:spPr>
          <a:xfrm>
            <a:off x="4226168" y="2897949"/>
            <a:ext cx="223250" cy="2232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8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7030A0"/>
                </a:solidFill>
              </a:rPr>
              <a:t>4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191" name="모서리가 둥근 직사각형 190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199" y="169249"/>
            <a:ext cx="3346496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/>
              <a:t>7.5 </a:t>
            </a:r>
            <a:r>
              <a:rPr lang="ko-KR" altLang="en-US" sz="2000" b="1" dirty="0"/>
              <a:t>교육일정 등록</a:t>
            </a:r>
            <a:r>
              <a:rPr lang="en-US" altLang="ko-KR" sz="2000" b="1" dirty="0"/>
              <a:t>(</a:t>
            </a:r>
            <a:r>
              <a:rPr lang="en-US" altLang="ko-KR" sz="2000" b="1" dirty="0" smtClean="0"/>
              <a:t>UI 3/3)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8803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26143" y="783951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199" y="169249"/>
            <a:ext cx="4167910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/>
              <a:t>7.5 </a:t>
            </a:r>
            <a:r>
              <a:rPr lang="ko-KR" altLang="en-US" sz="2000" b="1" dirty="0"/>
              <a:t>교육일정 수정</a:t>
            </a:r>
            <a:r>
              <a:rPr lang="en-US" altLang="ko-KR" sz="2000" b="1" dirty="0"/>
              <a:t>/</a:t>
            </a:r>
            <a:r>
              <a:rPr lang="ko-KR" altLang="en-US" sz="2000" b="1" dirty="0" smtClean="0"/>
              <a:t>삭제 화면 </a:t>
            </a:r>
            <a:r>
              <a:rPr lang="en-US" altLang="ko-KR" sz="2000" b="1" dirty="0"/>
              <a:t>(UI)</a:t>
            </a:r>
            <a:endParaRPr lang="ko-KR" altLang="en-US" sz="2000" b="1" dirty="0"/>
          </a:p>
        </p:txBody>
      </p:sp>
      <p:sp>
        <p:nvSpPr>
          <p:cNvPr id="8" name="직사각형 7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050" y="858889"/>
            <a:ext cx="6236285" cy="580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45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26143" y="783951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199" y="169249"/>
            <a:ext cx="3491205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/>
              <a:t>7.5 </a:t>
            </a:r>
            <a:r>
              <a:rPr lang="ko-KR" altLang="en-US" sz="2000" b="1" dirty="0"/>
              <a:t>교육일정 수정</a:t>
            </a:r>
            <a:r>
              <a:rPr lang="en-US" altLang="ko-KR" sz="2000" b="1" dirty="0"/>
              <a:t>/</a:t>
            </a:r>
            <a:r>
              <a:rPr lang="ko-KR" altLang="en-US" sz="2000" b="1" dirty="0"/>
              <a:t>삭제 </a:t>
            </a:r>
            <a:r>
              <a:rPr lang="en-US" altLang="ko-KR" sz="2000" b="1" dirty="0"/>
              <a:t>(UI)</a:t>
            </a:r>
            <a:endParaRPr lang="ko-KR" altLang="en-US" sz="2000" b="1" dirty="0"/>
          </a:p>
        </p:txBody>
      </p:sp>
      <p:sp>
        <p:nvSpPr>
          <p:cNvPr id="8" name="직사각형 7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082" y="858889"/>
            <a:ext cx="9286222" cy="328352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26143" y="6077490"/>
            <a:ext cx="67613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/>
              <a:t>1. </a:t>
            </a:r>
            <a:r>
              <a:rPr lang="ko-KR" altLang="en-US" sz="1400" dirty="0"/>
              <a:t>수정 또는 삭제버튼을 누르면 수정 또는 삭제의 유무를 확인하는 </a:t>
            </a:r>
            <a:r>
              <a:rPr lang="ko-KR" altLang="en-US" sz="1400" dirty="0" err="1"/>
              <a:t>경고창이</a:t>
            </a:r>
            <a:r>
              <a:rPr lang="ko-KR" altLang="en-US" sz="1400" dirty="0"/>
              <a:t> 뜸 </a:t>
            </a:r>
            <a:endParaRPr lang="en-US" altLang="ko-KR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536304" y="5775822"/>
            <a:ext cx="33161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err="1" smtClean="0">
                <a:solidFill>
                  <a:srgbClr val="BB2FBC"/>
                </a:solidFill>
              </a:rPr>
              <a:t>등록화면과</a:t>
            </a:r>
            <a:r>
              <a:rPr lang="ko-KR" altLang="en-US" sz="1400" b="1" dirty="0" smtClean="0">
                <a:solidFill>
                  <a:srgbClr val="BB2FBC"/>
                </a:solidFill>
              </a:rPr>
              <a:t> 차이점</a:t>
            </a:r>
            <a:endParaRPr lang="en-US" altLang="ko-KR" sz="1400" dirty="0" smtClean="0">
              <a:solidFill>
                <a:srgbClr val="BB2FBC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5C8D7EE-0888-447D-9AFC-F047E604C2E8}"/>
              </a:ext>
            </a:extLst>
          </p:cNvPr>
          <p:cNvSpPr/>
          <p:nvPr/>
        </p:nvSpPr>
        <p:spPr>
          <a:xfrm>
            <a:off x="4479407" y="3865590"/>
            <a:ext cx="1254232" cy="297292"/>
          </a:xfrm>
          <a:prstGeom prst="rect">
            <a:avLst/>
          </a:prstGeom>
          <a:noFill/>
          <a:ln w="38100">
            <a:solidFill>
              <a:srgbClr val="BB2FB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C8D7EE-0888-447D-9AFC-F047E604C2E8}"/>
              </a:ext>
            </a:extLst>
          </p:cNvPr>
          <p:cNvSpPr/>
          <p:nvPr/>
        </p:nvSpPr>
        <p:spPr>
          <a:xfrm>
            <a:off x="5906425" y="3865589"/>
            <a:ext cx="1254232" cy="297292"/>
          </a:xfrm>
          <a:prstGeom prst="rect">
            <a:avLst/>
          </a:prstGeom>
          <a:noFill/>
          <a:ln w="38100">
            <a:solidFill>
              <a:srgbClr val="BB2FB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>
            <a:stCxn id="12" idx="2"/>
          </p:cNvCxnSpPr>
          <p:nvPr/>
        </p:nvCxnSpPr>
        <p:spPr>
          <a:xfrm flipH="1">
            <a:off x="4615758" y="4162882"/>
            <a:ext cx="490765" cy="191155"/>
          </a:xfrm>
          <a:prstGeom prst="straightConnector1">
            <a:avLst/>
          </a:prstGeom>
          <a:ln w="38100">
            <a:solidFill>
              <a:srgbClr val="BB2F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6533541" y="4160333"/>
            <a:ext cx="487369" cy="193703"/>
          </a:xfrm>
          <a:prstGeom prst="straightConnector1">
            <a:avLst/>
          </a:prstGeom>
          <a:ln w="38100">
            <a:solidFill>
              <a:srgbClr val="BB2F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569" y="4333570"/>
            <a:ext cx="3016838" cy="1291418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2390" y="4333570"/>
            <a:ext cx="3016838" cy="128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84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526143" y="3147786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606953" y="2322810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000" i="1" dirty="0" smtClean="0"/>
              <a:t> </a:t>
            </a:r>
            <a:r>
              <a:rPr lang="en-US" altLang="ko-KR" sz="2800" b="1" i="1" dirty="0" smtClean="0"/>
              <a:t>8. JSP </a:t>
            </a:r>
            <a:r>
              <a:rPr lang="ko-KR" altLang="en-US" sz="2800" b="1" i="1" dirty="0" smtClean="0"/>
              <a:t>페이지</a:t>
            </a:r>
            <a:r>
              <a:rPr lang="en-US" altLang="ko-KR" sz="2800" b="1" i="1" dirty="0" smtClean="0"/>
              <a:t> </a:t>
            </a:r>
            <a:r>
              <a:rPr lang="ko-KR" altLang="en-US" sz="2800" b="1" i="1" dirty="0" smtClean="0"/>
              <a:t>설계 </a:t>
            </a:r>
            <a:r>
              <a:rPr lang="en-US" altLang="ko-KR" sz="2800" b="1" i="1" dirty="0" smtClean="0"/>
              <a:t>(28</a:t>
            </a:r>
            <a:r>
              <a:rPr lang="ko-KR" altLang="en-US" sz="2800" b="1" i="1" dirty="0" smtClean="0"/>
              <a:t>개</a:t>
            </a:r>
            <a:r>
              <a:rPr lang="en-US" altLang="ko-KR" sz="2800" b="1" i="1" dirty="0" smtClean="0"/>
              <a:t>)</a:t>
            </a:r>
            <a:r>
              <a:rPr lang="ko-KR" altLang="en-US" sz="2800" b="1" i="1" dirty="0" smtClean="0"/>
              <a:t> </a:t>
            </a:r>
            <a:endParaRPr lang="en-US" altLang="ko-KR" sz="2800" b="1" i="1" dirty="0"/>
          </a:p>
        </p:txBody>
      </p:sp>
      <p:sp>
        <p:nvSpPr>
          <p:cNvPr id="4" name="직사각형 3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</p:spTree>
    <p:extLst>
      <p:ext uri="{BB962C8B-B14F-4D97-AF65-F5344CB8AC3E}">
        <p14:creationId xmlns:p14="http://schemas.microsoft.com/office/powerpoint/2010/main" val="235738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526143" y="3147786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606953" y="2322810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000" i="1" dirty="0" smtClean="0"/>
              <a:t> </a:t>
            </a:r>
            <a:r>
              <a:rPr lang="en-US" altLang="ko-KR" sz="2800" b="1" i="1" dirty="0"/>
              <a:t>3</a:t>
            </a:r>
            <a:r>
              <a:rPr lang="en-US" altLang="ko-KR" sz="2800" b="1" i="1" dirty="0" smtClean="0"/>
              <a:t>. </a:t>
            </a:r>
            <a:r>
              <a:rPr lang="ko-KR" altLang="en-US" sz="2800" b="1" i="1" dirty="0" smtClean="0"/>
              <a:t>프로젝트 개요 </a:t>
            </a:r>
            <a:endParaRPr lang="en-US" altLang="ko-KR" sz="2800" b="1" i="1" dirty="0"/>
          </a:p>
        </p:txBody>
      </p:sp>
      <p:sp>
        <p:nvSpPr>
          <p:cNvPr id="4" name="직사각형 3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</p:spTree>
    <p:extLst>
      <p:ext uri="{BB962C8B-B14F-4D97-AF65-F5344CB8AC3E}">
        <p14:creationId xmlns:p14="http://schemas.microsoft.com/office/powerpoint/2010/main" val="295721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71D6CC48-06C0-4AF0-99D6-A79E017D9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687950"/>
              </p:ext>
            </p:extLst>
          </p:nvPr>
        </p:nvGraphicFramePr>
        <p:xfrm>
          <a:off x="1188835" y="1363649"/>
          <a:ext cx="9888715" cy="3169279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2259215">
                  <a:extLst>
                    <a:ext uri="{9D8B030D-6E8A-4147-A177-3AD203B41FA5}">
                      <a16:colId xmlns:a16="http://schemas.microsoft.com/office/drawing/2014/main" val="2302718345"/>
                    </a:ext>
                  </a:extLst>
                </a:gridCol>
                <a:gridCol w="7629500">
                  <a:extLst>
                    <a:ext uri="{9D8B030D-6E8A-4147-A177-3AD203B41FA5}">
                      <a16:colId xmlns:a16="http://schemas.microsoft.com/office/drawing/2014/main" val="1823368212"/>
                    </a:ext>
                  </a:extLst>
                </a:gridCol>
              </a:tblGrid>
              <a:tr h="4651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JSP </a:t>
                      </a:r>
                      <a:r>
                        <a:rPr lang="ko-KR" altLang="en-US" sz="1200" b="1" u="none" strike="noStrike" dirty="0" err="1">
                          <a:effectLst/>
                        </a:rPr>
                        <a:t>페이지명</a:t>
                      </a:r>
                      <a:r>
                        <a:rPr lang="ko-KR" altLang="en-US" sz="1200" b="1" u="none" strike="noStrike" dirty="0">
                          <a:effectLst/>
                        </a:rPr>
                        <a:t> </a:t>
                      </a:r>
                      <a:r>
                        <a:rPr lang="en-US" altLang="ko-KR" sz="1200" b="1" u="none" strike="noStrike" dirty="0">
                          <a:effectLst/>
                        </a:rPr>
                        <a:t>/ do </a:t>
                      </a:r>
                      <a:r>
                        <a:rPr lang="ko-KR" altLang="en-US" sz="1200" b="1" u="none" strike="noStrike" dirty="0" err="1">
                          <a:effectLst/>
                        </a:rPr>
                        <a:t>가상주소명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7928491"/>
                  </a:ext>
                </a:extLst>
              </a:tr>
              <a:tr h="450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</a:t>
                      </a:r>
                      <a:r>
                        <a:rPr lang="en-US" sz="1200" u="none" strike="noStrike" dirty="0" err="1">
                          <a:effectLst/>
                        </a:rPr>
                        <a:t>student_search_form.jsp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가상주소 </a:t>
                      </a:r>
                      <a:r>
                        <a:rPr lang="en-US" altLang="ko-KR" sz="1200" u="none" strike="noStrike" dirty="0">
                          <a:effectLst/>
                        </a:rPr>
                        <a:t>/erp1/student_search_form.do</a:t>
                      </a:r>
                      <a:r>
                        <a:rPr lang="ko-KR" altLang="en-US" sz="1200" u="none" strike="noStrike" dirty="0">
                          <a:effectLst/>
                        </a:rPr>
                        <a:t>로 접속하면 교육생 검색화면 을 보여준다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9378615"/>
                  </a:ext>
                </a:extLst>
              </a:tr>
              <a:tr h="450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</a:t>
                      </a:r>
                      <a:r>
                        <a:rPr lang="en-US" sz="1200" u="none" strike="noStrike" dirty="0" err="1">
                          <a:effectLst/>
                        </a:rPr>
                        <a:t>student_search_proc.jsp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가상주소 </a:t>
                      </a:r>
                      <a:r>
                        <a:rPr lang="en-US" altLang="ko-KR" sz="1200" u="none" strike="noStrike" dirty="0">
                          <a:effectLst/>
                        </a:rPr>
                        <a:t>/erp1/student_search_proc.do</a:t>
                      </a:r>
                      <a:r>
                        <a:rPr lang="ko-KR" altLang="en-US" sz="1200" u="none" strike="noStrike" dirty="0">
                          <a:effectLst/>
                        </a:rPr>
                        <a:t>로 접속하면 교육생 검색 결과물을 출력한다</a:t>
                      </a:r>
                      <a:r>
                        <a:rPr lang="en-US" altLang="ko-KR" sz="1200" u="none" strike="noStrike" dirty="0">
                          <a:effectLst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823849"/>
                  </a:ext>
                </a:extLst>
              </a:tr>
              <a:tr h="450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</a:t>
                      </a:r>
                      <a:r>
                        <a:rPr lang="en-US" sz="1200" u="none" strike="noStrike" dirty="0" err="1">
                          <a:effectLst/>
                        </a:rPr>
                        <a:t>student_reg_form.jsp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가상주소 </a:t>
                      </a:r>
                      <a:r>
                        <a:rPr lang="en-US" altLang="ko-KR" sz="1200" u="none" strike="noStrike" dirty="0">
                          <a:effectLst/>
                        </a:rPr>
                        <a:t>/erp1/student_reg_form.do</a:t>
                      </a:r>
                      <a:r>
                        <a:rPr lang="ko-KR" altLang="en-US" sz="1200" u="none" strike="noStrike" dirty="0">
                          <a:effectLst/>
                        </a:rPr>
                        <a:t>로 접속하면 교육생 등록화면 을 보여준다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3575948"/>
                  </a:ext>
                </a:extLst>
              </a:tr>
              <a:tr h="450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/erp1/student_reg_proc.do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현재 화면에서 페이지 이동없이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서버쪽</a:t>
                      </a:r>
                      <a:r>
                        <a:rPr lang="ko-KR" altLang="en-US" sz="1200" u="none" strike="noStrike" dirty="0">
                          <a:effectLst/>
                        </a:rPr>
                        <a:t> 가상주소 </a:t>
                      </a:r>
                      <a:r>
                        <a:rPr lang="en-US" altLang="ko-KR" sz="1200" u="none" strike="noStrike" dirty="0">
                          <a:effectLst/>
                        </a:rPr>
                        <a:t>/erp/student_reg_proc.do </a:t>
                      </a:r>
                      <a:r>
                        <a:rPr lang="ko-KR" altLang="en-US" sz="1200" u="none" strike="noStrike" dirty="0">
                          <a:effectLst/>
                        </a:rPr>
                        <a:t>를 호출하여 </a:t>
                      </a:r>
                      <a:r>
                        <a:rPr lang="en-US" altLang="ko-KR" sz="1200" u="none" strike="noStrike" dirty="0">
                          <a:effectLst/>
                        </a:rPr>
                        <a:t>[</a:t>
                      </a:r>
                      <a:r>
                        <a:rPr lang="ko-KR" altLang="en-US" sz="1200" u="none" strike="noStrike" dirty="0">
                          <a:effectLst/>
                        </a:rPr>
                        <a:t>교육생 입력 후 입력 행의 개수</a:t>
                      </a:r>
                      <a:r>
                        <a:rPr lang="en-US" altLang="ko-KR" sz="1200" u="none" strike="noStrike" dirty="0">
                          <a:effectLst/>
                        </a:rPr>
                        <a:t>] </a:t>
                      </a:r>
                      <a:r>
                        <a:rPr lang="ko-KR" altLang="en-US" sz="1200" u="none" strike="noStrike" dirty="0">
                          <a:effectLst/>
                        </a:rPr>
                        <a:t>가 있는 </a:t>
                      </a:r>
                      <a:r>
                        <a:rPr lang="en-US" altLang="ko-KR" sz="1200" u="none" strike="noStrike" dirty="0">
                          <a:effectLst/>
                        </a:rPr>
                        <a:t>html </a:t>
                      </a:r>
                      <a:r>
                        <a:rPr lang="ko-KR" altLang="en-US" sz="1200" u="none" strike="noStrike" dirty="0">
                          <a:effectLst/>
                        </a:rPr>
                        <a:t>소스 를 받아 처리한다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380068"/>
                  </a:ext>
                </a:extLst>
              </a:tr>
              <a:tr h="450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</a:t>
                      </a:r>
                      <a:r>
                        <a:rPr lang="en-US" sz="1200" u="none" strike="noStrike" dirty="0" err="1">
                          <a:effectLst/>
                        </a:rPr>
                        <a:t>student_updel_form.jsp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가상주소 </a:t>
                      </a:r>
                      <a:r>
                        <a:rPr lang="en-US" altLang="ko-KR" sz="1200" u="none" strike="noStrike" dirty="0">
                          <a:effectLst/>
                        </a:rPr>
                        <a:t>/erp1/student_updel_form.do</a:t>
                      </a:r>
                      <a:r>
                        <a:rPr lang="ko-KR" altLang="en-US" sz="1200" u="none" strike="noStrike" dirty="0">
                          <a:effectLst/>
                        </a:rPr>
                        <a:t>로 접속하면 교육생 수정</a:t>
                      </a:r>
                      <a:r>
                        <a:rPr lang="en-US" altLang="ko-KR" sz="1200" u="none" strike="noStrike" dirty="0">
                          <a:effectLst/>
                        </a:rPr>
                        <a:t>/</a:t>
                      </a:r>
                      <a:r>
                        <a:rPr lang="ko-KR" altLang="en-US" sz="1200" u="none" strike="noStrike" dirty="0">
                          <a:effectLst/>
                        </a:rPr>
                        <a:t>삭제화면 을 보여준다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3450804"/>
                  </a:ext>
                </a:extLst>
              </a:tr>
              <a:tr h="450692">
                <a:tc>
                  <a:txBody>
                    <a:bodyPr/>
                    <a:lstStyle/>
                    <a:p>
                      <a:pPr algn="l" fontAlgn="ctr"/>
                      <a:r>
                        <a:rPr lang="nl-NL" sz="1200" u="none" strike="noStrike" dirty="0">
                          <a:effectLst/>
                        </a:rPr>
                        <a:t>   /erp1/student_updel_proc.do</a:t>
                      </a:r>
                      <a:endParaRPr lang="nl-NL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현재 화면에서 페이지 이동없이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서버쪽</a:t>
                      </a:r>
                      <a:r>
                        <a:rPr lang="ko-KR" altLang="en-US" sz="1200" u="none" strike="noStrike" dirty="0">
                          <a:effectLst/>
                        </a:rPr>
                        <a:t> 가상주소 </a:t>
                      </a:r>
                      <a:r>
                        <a:rPr lang="en-US" altLang="ko-KR" sz="1200" u="none" strike="noStrike" dirty="0">
                          <a:effectLst/>
                        </a:rPr>
                        <a:t>/erp/student_updel_proc.do </a:t>
                      </a:r>
                      <a:r>
                        <a:rPr lang="ko-KR" altLang="en-US" sz="1200" u="none" strike="noStrike" dirty="0">
                          <a:effectLst/>
                        </a:rPr>
                        <a:t>를 호출하여 </a:t>
                      </a:r>
                      <a:r>
                        <a:rPr lang="en-US" altLang="ko-KR" sz="1200" u="none" strike="noStrike" dirty="0">
                          <a:effectLst/>
                        </a:rPr>
                        <a:t>[</a:t>
                      </a:r>
                      <a:r>
                        <a:rPr lang="ko-KR" altLang="en-US" sz="1200" u="none" strike="noStrike" dirty="0">
                          <a:effectLst/>
                        </a:rPr>
                        <a:t>교육생 수정</a:t>
                      </a:r>
                      <a:r>
                        <a:rPr lang="en-US" altLang="ko-KR" sz="1200" u="none" strike="noStrike" dirty="0">
                          <a:effectLst/>
                        </a:rPr>
                        <a:t>/</a:t>
                      </a:r>
                      <a:r>
                        <a:rPr lang="ko-KR" altLang="en-US" sz="1200" u="none" strike="noStrike" dirty="0">
                          <a:effectLst/>
                        </a:rPr>
                        <a:t>삭제 행 적용  개수</a:t>
                      </a:r>
                      <a:r>
                        <a:rPr lang="en-US" altLang="ko-KR" sz="1200" u="none" strike="noStrike" dirty="0">
                          <a:effectLst/>
                        </a:rPr>
                        <a:t>] </a:t>
                      </a:r>
                      <a:r>
                        <a:rPr lang="ko-KR" altLang="en-US" sz="1200" u="none" strike="noStrike" dirty="0">
                          <a:effectLst/>
                        </a:rPr>
                        <a:t>가 있는 </a:t>
                      </a:r>
                      <a:r>
                        <a:rPr lang="en-US" altLang="ko-KR" sz="1200" u="none" strike="noStrike" dirty="0">
                          <a:effectLst/>
                        </a:rPr>
                        <a:t>html </a:t>
                      </a:r>
                      <a:r>
                        <a:rPr lang="ko-KR" altLang="en-US" sz="1200" u="none" strike="noStrike" dirty="0">
                          <a:effectLst/>
                        </a:rPr>
                        <a:t>소스 를 받아 처리한다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750719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200" y="169249"/>
            <a:ext cx="3612502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/>
              <a:t>8.1 JSP</a:t>
            </a:r>
            <a:r>
              <a:rPr lang="ko-KR" altLang="en-US" sz="2000" b="1" dirty="0"/>
              <a:t>페이지 설계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교육생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10" name="직사각형 9"/>
          <p:cNvSpPr/>
          <p:nvPr/>
        </p:nvSpPr>
        <p:spPr>
          <a:xfrm>
            <a:off x="526143" y="923916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59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71D6CC48-06C0-4AF0-99D6-A79E017D9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097898"/>
              </p:ext>
            </p:extLst>
          </p:nvPr>
        </p:nvGraphicFramePr>
        <p:xfrm>
          <a:off x="1188835" y="1363649"/>
          <a:ext cx="9888715" cy="3169279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2259215">
                  <a:extLst>
                    <a:ext uri="{9D8B030D-6E8A-4147-A177-3AD203B41FA5}">
                      <a16:colId xmlns:a16="http://schemas.microsoft.com/office/drawing/2014/main" val="2302718345"/>
                    </a:ext>
                  </a:extLst>
                </a:gridCol>
                <a:gridCol w="7629500">
                  <a:extLst>
                    <a:ext uri="{9D8B030D-6E8A-4147-A177-3AD203B41FA5}">
                      <a16:colId xmlns:a16="http://schemas.microsoft.com/office/drawing/2014/main" val="1823368212"/>
                    </a:ext>
                  </a:extLst>
                </a:gridCol>
              </a:tblGrid>
              <a:tr h="4651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JSP </a:t>
                      </a:r>
                      <a:r>
                        <a:rPr lang="ko-KR" altLang="en-US" sz="1200" b="1" u="none" strike="noStrike" dirty="0" err="1">
                          <a:effectLst/>
                        </a:rPr>
                        <a:t>페이지명</a:t>
                      </a:r>
                      <a:r>
                        <a:rPr lang="ko-KR" altLang="en-US" sz="1200" b="1" u="none" strike="noStrike" dirty="0">
                          <a:effectLst/>
                        </a:rPr>
                        <a:t> </a:t>
                      </a:r>
                      <a:r>
                        <a:rPr lang="en-US" altLang="ko-KR" sz="1200" b="1" u="none" strike="noStrike" dirty="0">
                          <a:effectLst/>
                        </a:rPr>
                        <a:t>/ do </a:t>
                      </a:r>
                      <a:r>
                        <a:rPr lang="ko-KR" altLang="en-US" sz="1200" b="1" u="none" strike="noStrike" dirty="0" err="1">
                          <a:effectLst/>
                        </a:rPr>
                        <a:t>가상주소명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7928491"/>
                  </a:ext>
                </a:extLst>
              </a:tr>
              <a:tr h="450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</a:t>
                      </a:r>
                      <a:r>
                        <a:rPr lang="en-US" sz="1200" u="none" strike="noStrike" dirty="0" err="1">
                          <a:effectLst/>
                        </a:rPr>
                        <a:t>teacher_search_form.jsp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가상주소 </a:t>
                      </a:r>
                      <a:r>
                        <a:rPr lang="en-US" altLang="ko-KR" sz="1200" u="none" strike="noStrike" dirty="0">
                          <a:effectLst/>
                        </a:rPr>
                        <a:t>/erp1/teacher_search_form.do</a:t>
                      </a:r>
                      <a:r>
                        <a:rPr lang="ko-KR" altLang="en-US" sz="1200" u="none" strike="noStrike" dirty="0">
                          <a:effectLst/>
                        </a:rPr>
                        <a:t>로 접속하면 강사 검색화면 을 보여준다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9378615"/>
                  </a:ext>
                </a:extLst>
              </a:tr>
              <a:tr h="450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</a:t>
                      </a:r>
                      <a:r>
                        <a:rPr lang="en-US" sz="1200" u="none" strike="noStrike" dirty="0" err="1">
                          <a:effectLst/>
                        </a:rPr>
                        <a:t>teacher_search_proc.jsp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가상주소 </a:t>
                      </a:r>
                      <a:r>
                        <a:rPr lang="en-US" altLang="ko-KR" sz="1200" u="none" strike="noStrike" dirty="0">
                          <a:effectLst/>
                        </a:rPr>
                        <a:t>/erp1/teacher_search_proc.do</a:t>
                      </a:r>
                      <a:r>
                        <a:rPr lang="ko-KR" altLang="en-US" sz="1200" u="none" strike="noStrike" dirty="0">
                          <a:effectLst/>
                        </a:rPr>
                        <a:t>로 접속하면 강사 검색 결과물을 출력한다</a:t>
                      </a:r>
                      <a:r>
                        <a:rPr lang="en-US" altLang="ko-KR" sz="1200" u="none" strike="noStrike" dirty="0">
                          <a:effectLst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823849"/>
                  </a:ext>
                </a:extLst>
              </a:tr>
              <a:tr h="450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</a:t>
                      </a:r>
                      <a:r>
                        <a:rPr lang="en-US" sz="1200" u="none" strike="noStrike" dirty="0" err="1">
                          <a:effectLst/>
                        </a:rPr>
                        <a:t>teacher_reg_form.jsp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가상주소 </a:t>
                      </a:r>
                      <a:r>
                        <a:rPr lang="en-US" altLang="ko-KR" sz="1200" u="none" strike="noStrike" dirty="0">
                          <a:effectLst/>
                        </a:rPr>
                        <a:t>/erp1/teacher_reg_form.do</a:t>
                      </a:r>
                      <a:r>
                        <a:rPr lang="ko-KR" altLang="en-US" sz="1200" u="none" strike="noStrike" dirty="0">
                          <a:effectLst/>
                        </a:rPr>
                        <a:t>로 접속하면 강사 등록화면 을 보여준다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3575948"/>
                  </a:ext>
                </a:extLst>
              </a:tr>
              <a:tr h="450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/erp1/teacher_reg_proc.do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현재 화면에서 페이지 이동없이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서버쪽</a:t>
                      </a:r>
                      <a:r>
                        <a:rPr lang="ko-KR" altLang="en-US" sz="1200" u="none" strike="noStrike" dirty="0">
                          <a:effectLst/>
                        </a:rPr>
                        <a:t> 가상주소 </a:t>
                      </a:r>
                      <a:r>
                        <a:rPr lang="en-US" altLang="ko-KR" sz="1200" u="none" strike="noStrike" dirty="0">
                          <a:effectLst/>
                        </a:rPr>
                        <a:t>/erp/teacher_reg_proc.do </a:t>
                      </a:r>
                      <a:r>
                        <a:rPr lang="ko-KR" altLang="en-US" sz="1200" u="none" strike="noStrike" dirty="0">
                          <a:effectLst/>
                        </a:rPr>
                        <a:t>를 호출하여 </a:t>
                      </a:r>
                      <a:r>
                        <a:rPr lang="en-US" altLang="ko-KR" sz="1200" u="none" strike="noStrike" dirty="0">
                          <a:effectLst/>
                        </a:rPr>
                        <a:t>[</a:t>
                      </a:r>
                      <a:r>
                        <a:rPr lang="ko-KR" altLang="en-US" sz="1200" u="none" strike="noStrike" dirty="0">
                          <a:effectLst/>
                        </a:rPr>
                        <a:t>강사 입력 후 입력 행의 개수</a:t>
                      </a:r>
                      <a:r>
                        <a:rPr lang="en-US" altLang="ko-KR" sz="1200" u="none" strike="noStrike" dirty="0">
                          <a:effectLst/>
                        </a:rPr>
                        <a:t>] </a:t>
                      </a:r>
                      <a:r>
                        <a:rPr lang="ko-KR" altLang="en-US" sz="1200" u="none" strike="noStrike" dirty="0">
                          <a:effectLst/>
                        </a:rPr>
                        <a:t>가 있는 </a:t>
                      </a:r>
                      <a:r>
                        <a:rPr lang="en-US" altLang="ko-KR" sz="1200" u="none" strike="noStrike" dirty="0">
                          <a:effectLst/>
                        </a:rPr>
                        <a:t>html </a:t>
                      </a:r>
                      <a:r>
                        <a:rPr lang="ko-KR" altLang="en-US" sz="1200" u="none" strike="noStrike" dirty="0">
                          <a:effectLst/>
                        </a:rPr>
                        <a:t>소스 를 받아 처리한다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380068"/>
                  </a:ext>
                </a:extLst>
              </a:tr>
              <a:tr h="450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</a:t>
                      </a:r>
                      <a:r>
                        <a:rPr lang="en-US" sz="1200" u="none" strike="noStrike" dirty="0" err="1">
                          <a:effectLst/>
                        </a:rPr>
                        <a:t>teacher_upDel_form.jsp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가상주소 </a:t>
                      </a:r>
                      <a:r>
                        <a:rPr lang="en-US" altLang="ko-KR" sz="1200" u="none" strike="noStrike" dirty="0">
                          <a:effectLst/>
                        </a:rPr>
                        <a:t>/erp1/teacher_upDel_form.do</a:t>
                      </a:r>
                      <a:r>
                        <a:rPr lang="ko-KR" altLang="en-US" sz="1200" u="none" strike="noStrike" dirty="0">
                          <a:effectLst/>
                        </a:rPr>
                        <a:t>로 접속하면 강사 수정화면 을 보여준다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3450804"/>
                  </a:ext>
                </a:extLst>
              </a:tr>
              <a:tr h="450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/erp1/teacher_upDel_proc.do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현재 화면에서 페이지 이동없이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서버쪽</a:t>
                      </a:r>
                      <a:r>
                        <a:rPr lang="ko-KR" altLang="en-US" sz="1200" u="none" strike="noStrike" dirty="0">
                          <a:effectLst/>
                        </a:rPr>
                        <a:t> 가상주소 </a:t>
                      </a:r>
                      <a:r>
                        <a:rPr lang="en-US" altLang="ko-KR" sz="1200" u="none" strike="noStrike" dirty="0">
                          <a:effectLst/>
                        </a:rPr>
                        <a:t>/erp/teacher_updel_proc.do </a:t>
                      </a:r>
                      <a:r>
                        <a:rPr lang="ko-KR" altLang="en-US" sz="1200" u="none" strike="noStrike" dirty="0">
                          <a:effectLst/>
                        </a:rPr>
                        <a:t>를 호출하여 </a:t>
                      </a:r>
                      <a:r>
                        <a:rPr lang="en-US" altLang="ko-KR" sz="1200" u="none" strike="noStrike" dirty="0">
                          <a:effectLst/>
                        </a:rPr>
                        <a:t>[</a:t>
                      </a:r>
                      <a:r>
                        <a:rPr lang="ko-KR" altLang="en-US" sz="1200" u="none" strike="noStrike" dirty="0">
                          <a:effectLst/>
                        </a:rPr>
                        <a:t>강사 수정</a:t>
                      </a:r>
                      <a:r>
                        <a:rPr lang="en-US" altLang="ko-KR" sz="1200" u="none" strike="noStrike" dirty="0">
                          <a:effectLst/>
                        </a:rPr>
                        <a:t>/</a:t>
                      </a:r>
                      <a:r>
                        <a:rPr lang="ko-KR" altLang="en-US" sz="1200" u="none" strike="noStrike" dirty="0">
                          <a:effectLst/>
                        </a:rPr>
                        <a:t>삭제 행 적용  개수</a:t>
                      </a:r>
                      <a:r>
                        <a:rPr lang="en-US" altLang="ko-KR" sz="1200" u="none" strike="noStrike" dirty="0">
                          <a:effectLst/>
                        </a:rPr>
                        <a:t>] </a:t>
                      </a:r>
                      <a:r>
                        <a:rPr lang="ko-KR" altLang="en-US" sz="1200" u="none" strike="noStrike" dirty="0">
                          <a:effectLst/>
                        </a:rPr>
                        <a:t>가 있는 </a:t>
                      </a:r>
                      <a:r>
                        <a:rPr lang="en-US" altLang="ko-KR" sz="1200" u="none" strike="noStrike" dirty="0">
                          <a:effectLst/>
                        </a:rPr>
                        <a:t>html </a:t>
                      </a:r>
                      <a:r>
                        <a:rPr lang="ko-KR" altLang="en-US" sz="1200" u="none" strike="noStrike" dirty="0">
                          <a:effectLst/>
                        </a:rPr>
                        <a:t>소스 를 받아 처리한다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750719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26143" y="923916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200" y="169249"/>
            <a:ext cx="3612502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/>
              <a:t>8.2 JSP</a:t>
            </a:r>
            <a:r>
              <a:rPr lang="ko-KR" altLang="en-US" sz="2000" b="1" dirty="0"/>
              <a:t>페이지 설계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강사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2287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71D6CC48-06C0-4AF0-99D6-A79E017D9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625024"/>
              </p:ext>
            </p:extLst>
          </p:nvPr>
        </p:nvGraphicFramePr>
        <p:xfrm>
          <a:off x="1188835" y="1363649"/>
          <a:ext cx="9888715" cy="3619971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3224545">
                  <a:extLst>
                    <a:ext uri="{9D8B030D-6E8A-4147-A177-3AD203B41FA5}">
                      <a16:colId xmlns:a16="http://schemas.microsoft.com/office/drawing/2014/main" val="2302718345"/>
                    </a:ext>
                  </a:extLst>
                </a:gridCol>
                <a:gridCol w="6664170">
                  <a:extLst>
                    <a:ext uri="{9D8B030D-6E8A-4147-A177-3AD203B41FA5}">
                      <a16:colId xmlns:a16="http://schemas.microsoft.com/office/drawing/2014/main" val="1823368212"/>
                    </a:ext>
                  </a:extLst>
                </a:gridCol>
              </a:tblGrid>
              <a:tr h="4651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JSP </a:t>
                      </a:r>
                      <a:r>
                        <a:rPr lang="ko-KR" altLang="en-US" sz="1200" b="1" u="none" strike="noStrike" dirty="0" err="1">
                          <a:effectLst/>
                        </a:rPr>
                        <a:t>페이지명</a:t>
                      </a:r>
                      <a:r>
                        <a:rPr lang="ko-KR" altLang="en-US" sz="1200" b="1" u="none" strike="noStrike" dirty="0">
                          <a:effectLst/>
                        </a:rPr>
                        <a:t> </a:t>
                      </a:r>
                      <a:r>
                        <a:rPr lang="en-US" altLang="ko-KR" sz="1200" b="1" u="none" strike="noStrike" dirty="0">
                          <a:effectLst/>
                        </a:rPr>
                        <a:t>/ do </a:t>
                      </a:r>
                      <a:r>
                        <a:rPr lang="ko-KR" altLang="en-US" sz="1200" b="1" u="none" strike="noStrike" dirty="0" err="1">
                          <a:effectLst/>
                        </a:rPr>
                        <a:t>가상주소명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7928491"/>
                  </a:ext>
                </a:extLst>
              </a:tr>
              <a:tr h="450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</a:t>
                      </a:r>
                      <a:r>
                        <a:rPr lang="en-US" sz="1200" u="none" strike="noStrike" dirty="0" err="1">
                          <a:effectLst/>
                        </a:rPr>
                        <a:t>stu_evaluation_search_form.jsp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가상주소 </a:t>
                      </a:r>
                      <a:r>
                        <a:rPr lang="en-US" altLang="ko-KR" sz="1200" u="none" strike="noStrike">
                          <a:effectLst/>
                        </a:rPr>
                        <a:t>/erp1/stu_evaluation_search_form.do</a:t>
                      </a:r>
                      <a:r>
                        <a:rPr lang="ko-KR" altLang="en-US" sz="1200" u="none" strike="noStrike">
                          <a:effectLst/>
                        </a:rPr>
                        <a:t>로 접속하면 교육생평가 검색화면 을 보여준다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9378615"/>
                  </a:ext>
                </a:extLst>
              </a:tr>
              <a:tr h="450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</a:t>
                      </a:r>
                      <a:r>
                        <a:rPr lang="en-US" sz="1200" u="none" strike="noStrike" dirty="0" err="1">
                          <a:effectLst/>
                        </a:rPr>
                        <a:t>stu_evaluation_search_proc.jsp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가상주소 </a:t>
                      </a:r>
                      <a:r>
                        <a:rPr lang="en-US" altLang="ko-KR" sz="1200" u="none" strike="noStrike" dirty="0">
                          <a:effectLst/>
                        </a:rPr>
                        <a:t>/erp1/stu_evaluation_search_proc.do</a:t>
                      </a:r>
                      <a:r>
                        <a:rPr lang="ko-KR" altLang="en-US" sz="1200" u="none" strike="noStrike" dirty="0">
                          <a:effectLst/>
                        </a:rPr>
                        <a:t>로 접속하면 교육생평가 검색화면 결과물을 출력한다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878561"/>
                  </a:ext>
                </a:extLst>
              </a:tr>
              <a:tr h="450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</a:t>
                      </a:r>
                      <a:r>
                        <a:rPr lang="en-US" sz="1200" u="none" strike="noStrike" dirty="0" err="1">
                          <a:effectLst/>
                        </a:rPr>
                        <a:t>stu_exam_evaluation_reg_form.jsp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가상주소 </a:t>
                      </a:r>
                      <a:r>
                        <a:rPr lang="en-US" altLang="ko-KR" sz="1200" u="none" strike="noStrike" dirty="0">
                          <a:effectLst/>
                        </a:rPr>
                        <a:t>/erp1/stu_exam_evaluation_reg_form.do</a:t>
                      </a:r>
                      <a:r>
                        <a:rPr lang="ko-KR" altLang="en-US" sz="1200" u="none" strike="noStrike" dirty="0">
                          <a:effectLst/>
                        </a:rPr>
                        <a:t>로 접속하면 교육생 시험평가 등록화면 을 보여준다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823849"/>
                  </a:ext>
                </a:extLst>
              </a:tr>
              <a:tr h="450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stu_exam_evaluation_reg_form2.jsp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가상주소 </a:t>
                      </a:r>
                      <a:r>
                        <a:rPr lang="en-US" altLang="ko-KR" sz="1200" u="none" strike="noStrike" dirty="0">
                          <a:effectLst/>
                        </a:rPr>
                        <a:t>/erp1/stu_exam_evaluation_reg_form2.do</a:t>
                      </a:r>
                      <a:r>
                        <a:rPr lang="ko-KR" altLang="en-US" sz="1200" u="none" strike="noStrike" dirty="0">
                          <a:effectLst/>
                        </a:rPr>
                        <a:t>로 접속하면 교육생 인성평가 등록화면 을 보여준다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575948"/>
                  </a:ext>
                </a:extLst>
              </a:tr>
              <a:tr h="450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</a:t>
                      </a:r>
                      <a:r>
                        <a:rPr lang="en-US" sz="1200" u="none" strike="noStrike" dirty="0" err="1">
                          <a:effectLst/>
                        </a:rPr>
                        <a:t>stu_exam_evaluation_reg_proc.jsp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현재 화면에서 페이지 이동없이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서버쪽</a:t>
                      </a:r>
                      <a:r>
                        <a:rPr lang="ko-KR" altLang="en-US" sz="1200" u="none" strike="noStrike" dirty="0">
                          <a:effectLst/>
                        </a:rPr>
                        <a:t> 가상주소 </a:t>
                      </a:r>
                      <a:r>
                        <a:rPr lang="en-US" altLang="ko-KR" sz="1200" u="none" strike="noStrike" dirty="0">
                          <a:effectLst/>
                        </a:rPr>
                        <a:t>/erp/stu_exam_evaluation_reg_proc.do </a:t>
                      </a:r>
                      <a:r>
                        <a:rPr lang="ko-KR" altLang="en-US" sz="1200" u="none" strike="noStrike" dirty="0">
                          <a:effectLst/>
                        </a:rPr>
                        <a:t>를 호출하여 </a:t>
                      </a:r>
                      <a:r>
                        <a:rPr lang="en-US" altLang="ko-KR" sz="1200" u="none" strike="noStrike" dirty="0">
                          <a:effectLst/>
                        </a:rPr>
                        <a:t>[</a:t>
                      </a:r>
                      <a:r>
                        <a:rPr lang="ko-KR" altLang="en-US" sz="1200" u="none" strike="noStrike" dirty="0">
                          <a:effectLst/>
                        </a:rPr>
                        <a:t>교육생 시험</a:t>
                      </a:r>
                      <a:r>
                        <a:rPr lang="en-US" altLang="ko-KR" sz="1200" u="none" strike="noStrike" dirty="0">
                          <a:effectLst/>
                        </a:rPr>
                        <a:t>,</a:t>
                      </a:r>
                      <a:r>
                        <a:rPr lang="ko-KR" altLang="en-US" sz="1200" u="none" strike="noStrike" dirty="0">
                          <a:effectLst/>
                        </a:rPr>
                        <a:t>인성 입력 후 입력 행의 개수</a:t>
                      </a:r>
                      <a:r>
                        <a:rPr lang="en-US" altLang="ko-KR" sz="1200" u="none" strike="noStrike" dirty="0">
                          <a:effectLst/>
                        </a:rPr>
                        <a:t>] </a:t>
                      </a:r>
                      <a:r>
                        <a:rPr lang="ko-KR" altLang="en-US" sz="1200" u="none" strike="noStrike" dirty="0">
                          <a:effectLst/>
                        </a:rPr>
                        <a:t>가 있는 </a:t>
                      </a:r>
                      <a:r>
                        <a:rPr lang="en-US" altLang="ko-KR" sz="1200" u="none" strike="noStrike" dirty="0">
                          <a:effectLst/>
                        </a:rPr>
                        <a:t>html </a:t>
                      </a:r>
                      <a:r>
                        <a:rPr lang="ko-KR" altLang="en-US" sz="1200" u="none" strike="noStrike" dirty="0">
                          <a:effectLst/>
                        </a:rPr>
                        <a:t>소스 를 받아 처리한다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5380068"/>
                  </a:ext>
                </a:extLst>
              </a:tr>
              <a:tr h="450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</a:t>
                      </a:r>
                      <a:r>
                        <a:rPr lang="en-US" sz="1200" u="none" strike="noStrike" dirty="0" err="1">
                          <a:effectLst/>
                        </a:rPr>
                        <a:t>stu_exam_evaluation_upDel_form.jsp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가상주소 </a:t>
                      </a:r>
                      <a:r>
                        <a:rPr lang="en-US" altLang="ko-KR" sz="1200" u="none" strike="noStrike" dirty="0">
                          <a:effectLst/>
                        </a:rPr>
                        <a:t>/erp1/stu_exam_evaluation_upDel_form.do</a:t>
                      </a:r>
                      <a:r>
                        <a:rPr lang="ko-KR" altLang="en-US" sz="1200" u="none" strike="noStrike" dirty="0">
                          <a:effectLst/>
                        </a:rPr>
                        <a:t>로 접속하면 </a:t>
                      </a:r>
                      <a:r>
                        <a:rPr lang="en-US" altLang="ko-KR" sz="1200" u="none" strike="noStrike" dirty="0">
                          <a:effectLst/>
                        </a:rPr>
                        <a:t>[</a:t>
                      </a:r>
                      <a:r>
                        <a:rPr lang="ko-KR" altLang="en-US" sz="1200" u="none" strike="noStrike" dirty="0">
                          <a:effectLst/>
                        </a:rPr>
                        <a:t>교육생 시험</a:t>
                      </a:r>
                      <a:r>
                        <a:rPr lang="en-US" altLang="ko-KR" sz="1200" u="none" strike="noStrike" dirty="0">
                          <a:effectLst/>
                        </a:rPr>
                        <a:t>,</a:t>
                      </a:r>
                      <a:r>
                        <a:rPr lang="ko-KR" altLang="en-US" sz="1200" u="none" strike="noStrike" dirty="0">
                          <a:effectLst/>
                        </a:rPr>
                        <a:t>인성</a:t>
                      </a:r>
                      <a:r>
                        <a:rPr lang="en-US" altLang="ko-KR" sz="1200" u="none" strike="noStrike" dirty="0">
                          <a:effectLst/>
                        </a:rPr>
                        <a:t>] </a:t>
                      </a:r>
                      <a:r>
                        <a:rPr lang="ko-KR" altLang="en-US" sz="1200" u="none" strike="noStrike" dirty="0">
                          <a:effectLst/>
                        </a:rPr>
                        <a:t>수정화면 을 보여준다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450804"/>
                  </a:ext>
                </a:extLst>
              </a:tr>
              <a:tr h="450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/erp1/stu_exam_evaluation_upDel_proc.do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현재 화면에서 페이지 이동없이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서버쪽</a:t>
                      </a:r>
                      <a:r>
                        <a:rPr lang="ko-KR" altLang="en-US" sz="1200" u="none" strike="noStrike" dirty="0">
                          <a:effectLst/>
                        </a:rPr>
                        <a:t> 가상주소 </a:t>
                      </a:r>
                      <a:r>
                        <a:rPr lang="en-US" altLang="ko-KR" sz="1200" u="none" strike="noStrike" dirty="0">
                          <a:effectLst/>
                        </a:rPr>
                        <a:t>/erpstu_exam_evaluation_upDel_proc.do </a:t>
                      </a:r>
                      <a:r>
                        <a:rPr lang="ko-KR" altLang="en-US" sz="1200" u="none" strike="noStrike" dirty="0">
                          <a:effectLst/>
                        </a:rPr>
                        <a:t>를 호출하여 </a:t>
                      </a:r>
                      <a:r>
                        <a:rPr lang="en-US" altLang="ko-KR" sz="1200" u="none" strike="noStrike" dirty="0">
                          <a:effectLst/>
                        </a:rPr>
                        <a:t>[</a:t>
                      </a:r>
                      <a:r>
                        <a:rPr lang="ko-KR" altLang="en-US" sz="1200" u="none" strike="noStrike" dirty="0">
                          <a:effectLst/>
                        </a:rPr>
                        <a:t>교육생 시험</a:t>
                      </a:r>
                      <a:r>
                        <a:rPr lang="en-US" altLang="ko-KR" sz="1200" u="none" strike="noStrike" dirty="0">
                          <a:effectLst/>
                        </a:rPr>
                        <a:t>,</a:t>
                      </a:r>
                      <a:r>
                        <a:rPr lang="ko-KR" altLang="en-US" sz="1200" u="none" strike="noStrike" dirty="0">
                          <a:effectLst/>
                        </a:rPr>
                        <a:t>인성 수정</a:t>
                      </a:r>
                      <a:r>
                        <a:rPr lang="en-US" altLang="ko-KR" sz="1200" u="none" strike="noStrike" dirty="0">
                          <a:effectLst/>
                        </a:rPr>
                        <a:t>/</a:t>
                      </a:r>
                      <a:r>
                        <a:rPr lang="ko-KR" altLang="en-US" sz="1200" u="none" strike="noStrike" dirty="0">
                          <a:effectLst/>
                        </a:rPr>
                        <a:t>삭제 행 적용  개수</a:t>
                      </a:r>
                      <a:r>
                        <a:rPr lang="en-US" altLang="ko-KR" sz="1200" u="none" strike="noStrike" dirty="0">
                          <a:effectLst/>
                        </a:rPr>
                        <a:t>] </a:t>
                      </a:r>
                      <a:r>
                        <a:rPr lang="ko-KR" altLang="en-US" sz="1200" u="none" strike="noStrike" dirty="0">
                          <a:effectLst/>
                        </a:rPr>
                        <a:t>가 있는 </a:t>
                      </a:r>
                      <a:r>
                        <a:rPr lang="en-US" altLang="ko-KR" sz="1200" u="none" strike="noStrike" dirty="0">
                          <a:effectLst/>
                        </a:rPr>
                        <a:t>html </a:t>
                      </a:r>
                      <a:r>
                        <a:rPr lang="ko-KR" altLang="en-US" sz="1200" u="none" strike="noStrike" dirty="0">
                          <a:effectLst/>
                        </a:rPr>
                        <a:t>소스 를 받아 처리한다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750719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26143" y="923916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199" y="169249"/>
            <a:ext cx="3901751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/>
              <a:t>8.3 JSP</a:t>
            </a:r>
            <a:r>
              <a:rPr lang="ko-KR" altLang="en-US" sz="2000" b="1" dirty="0"/>
              <a:t>페이지 설계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교육평가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4400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71D6CC48-06C0-4AF0-99D6-A79E017D9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023167"/>
              </p:ext>
            </p:extLst>
          </p:nvPr>
        </p:nvGraphicFramePr>
        <p:xfrm>
          <a:off x="1188835" y="1363649"/>
          <a:ext cx="9888715" cy="3169279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3224545">
                  <a:extLst>
                    <a:ext uri="{9D8B030D-6E8A-4147-A177-3AD203B41FA5}">
                      <a16:colId xmlns:a16="http://schemas.microsoft.com/office/drawing/2014/main" val="2302718345"/>
                    </a:ext>
                  </a:extLst>
                </a:gridCol>
                <a:gridCol w="6664170">
                  <a:extLst>
                    <a:ext uri="{9D8B030D-6E8A-4147-A177-3AD203B41FA5}">
                      <a16:colId xmlns:a16="http://schemas.microsoft.com/office/drawing/2014/main" val="1823368212"/>
                    </a:ext>
                  </a:extLst>
                </a:gridCol>
              </a:tblGrid>
              <a:tr h="4651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JSP </a:t>
                      </a:r>
                      <a:r>
                        <a:rPr lang="ko-KR" altLang="en-US" sz="1200" b="1" u="none" strike="noStrike" dirty="0" err="1">
                          <a:effectLst/>
                        </a:rPr>
                        <a:t>페이지명</a:t>
                      </a:r>
                      <a:r>
                        <a:rPr lang="ko-KR" altLang="en-US" sz="1200" b="1" u="none" strike="noStrike" dirty="0">
                          <a:effectLst/>
                        </a:rPr>
                        <a:t> </a:t>
                      </a:r>
                      <a:r>
                        <a:rPr lang="en-US" altLang="ko-KR" sz="1200" b="1" u="none" strike="noStrike" dirty="0">
                          <a:effectLst/>
                        </a:rPr>
                        <a:t>/ do </a:t>
                      </a:r>
                      <a:r>
                        <a:rPr lang="ko-KR" altLang="en-US" sz="1200" b="1" u="none" strike="noStrike" dirty="0" err="1">
                          <a:effectLst/>
                        </a:rPr>
                        <a:t>가상주소명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7928491"/>
                  </a:ext>
                </a:extLst>
              </a:tr>
              <a:tr h="450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</a:t>
                      </a:r>
                      <a:r>
                        <a:rPr lang="en-US" sz="1200" u="none" strike="noStrike" dirty="0" err="1">
                          <a:effectLst/>
                        </a:rPr>
                        <a:t>eduCourseSearchForm.jsp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가상주소 </a:t>
                      </a:r>
                      <a:r>
                        <a:rPr lang="en-US" altLang="ko-KR" sz="1200" u="none" strike="noStrike">
                          <a:effectLst/>
                        </a:rPr>
                        <a:t>/erp1/eduCourseSearchForm.do</a:t>
                      </a:r>
                      <a:r>
                        <a:rPr lang="ko-KR" altLang="en-US" sz="1200" u="none" strike="noStrike">
                          <a:effectLst/>
                        </a:rPr>
                        <a:t>로 접속하면 교육일정 검색화면 을 보여준다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9378615"/>
                  </a:ext>
                </a:extLst>
              </a:tr>
              <a:tr h="450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</a:t>
                      </a:r>
                      <a:r>
                        <a:rPr lang="en-US" sz="1200" u="none" strike="noStrike" dirty="0" err="1">
                          <a:effectLst/>
                        </a:rPr>
                        <a:t>eduCourseSearchProc.jsp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가상주소 </a:t>
                      </a:r>
                      <a:r>
                        <a:rPr lang="en-US" altLang="ko-KR" sz="1200" u="none" strike="noStrike" dirty="0">
                          <a:effectLst/>
                        </a:rPr>
                        <a:t>/erp1/eduCourseSearchProc.do</a:t>
                      </a:r>
                      <a:r>
                        <a:rPr lang="ko-KR" altLang="en-US" sz="1200" u="none" strike="noStrike" dirty="0">
                          <a:effectLst/>
                        </a:rPr>
                        <a:t>로 접속하면 교육일정 결과물을 출력한다</a:t>
                      </a:r>
                      <a:r>
                        <a:rPr lang="en-US" altLang="ko-KR" sz="1200" u="none" strike="noStrike" dirty="0">
                          <a:effectLst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878561"/>
                  </a:ext>
                </a:extLst>
              </a:tr>
              <a:tr h="450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</a:t>
                      </a:r>
                      <a:r>
                        <a:rPr lang="en-US" sz="1200" u="none" strike="noStrike" dirty="0" err="1">
                          <a:effectLst/>
                        </a:rPr>
                        <a:t>eduCourseRegForm.jsp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가상주소 </a:t>
                      </a:r>
                      <a:r>
                        <a:rPr lang="en-US" altLang="ko-KR" sz="1200" u="none" strike="noStrike" dirty="0">
                          <a:effectLst/>
                        </a:rPr>
                        <a:t>/erp1/eduCourseRegForm.do</a:t>
                      </a:r>
                      <a:r>
                        <a:rPr lang="ko-KR" altLang="en-US" sz="1200" u="none" strike="noStrike" dirty="0">
                          <a:effectLst/>
                        </a:rPr>
                        <a:t>로 접속하면 교육생 시험평가 등록화면 을 보여준다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823849"/>
                  </a:ext>
                </a:extLst>
              </a:tr>
              <a:tr h="450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/erp1/eduCourseRegProc.do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현재 화면에서 페이지 이동없이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서버쪽</a:t>
                      </a:r>
                      <a:r>
                        <a:rPr lang="ko-KR" altLang="en-US" sz="1200" u="none" strike="noStrike" dirty="0">
                          <a:effectLst/>
                        </a:rPr>
                        <a:t> 가상주소 </a:t>
                      </a:r>
                      <a:r>
                        <a:rPr lang="en-US" altLang="ko-KR" sz="1200" u="none" strike="noStrike" dirty="0">
                          <a:effectLst/>
                        </a:rPr>
                        <a:t>/erp1/eduCourseRegProc.do </a:t>
                      </a:r>
                      <a:r>
                        <a:rPr lang="ko-KR" altLang="en-US" sz="1200" u="none" strike="noStrike" dirty="0">
                          <a:effectLst/>
                        </a:rPr>
                        <a:t>를 호출하여 </a:t>
                      </a:r>
                      <a:r>
                        <a:rPr lang="en-US" altLang="ko-KR" sz="1200" u="none" strike="noStrike" dirty="0">
                          <a:effectLst/>
                        </a:rPr>
                        <a:t>[</a:t>
                      </a:r>
                      <a:r>
                        <a:rPr lang="ko-KR" altLang="en-US" sz="1200" u="none" strike="noStrike" dirty="0">
                          <a:effectLst/>
                        </a:rPr>
                        <a:t>교육일정 입력 후 입력 행의 개수</a:t>
                      </a:r>
                      <a:r>
                        <a:rPr lang="en-US" altLang="ko-KR" sz="1200" u="none" strike="noStrike" dirty="0">
                          <a:effectLst/>
                        </a:rPr>
                        <a:t>] </a:t>
                      </a:r>
                      <a:r>
                        <a:rPr lang="ko-KR" altLang="en-US" sz="1200" u="none" strike="noStrike" dirty="0">
                          <a:effectLst/>
                        </a:rPr>
                        <a:t>가 있는 </a:t>
                      </a:r>
                      <a:r>
                        <a:rPr lang="en-US" altLang="ko-KR" sz="1200" u="none" strike="noStrike" dirty="0">
                          <a:effectLst/>
                        </a:rPr>
                        <a:t>html </a:t>
                      </a:r>
                      <a:r>
                        <a:rPr lang="ko-KR" altLang="en-US" sz="1200" u="none" strike="noStrike" dirty="0">
                          <a:effectLst/>
                        </a:rPr>
                        <a:t>소스 를 받아 처리한다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575948"/>
                  </a:ext>
                </a:extLst>
              </a:tr>
              <a:tr h="450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</a:t>
                      </a:r>
                      <a:r>
                        <a:rPr lang="en-US" sz="1200" u="none" strike="noStrike" dirty="0" err="1">
                          <a:effectLst/>
                        </a:rPr>
                        <a:t>eduCourseUpDelForm.jsp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가상주소 </a:t>
                      </a:r>
                      <a:r>
                        <a:rPr lang="en-US" altLang="ko-KR" sz="1200" u="none" strike="noStrike" dirty="0">
                          <a:effectLst/>
                        </a:rPr>
                        <a:t>/erp1/eduCourseUpDelForm.do</a:t>
                      </a:r>
                      <a:r>
                        <a:rPr lang="ko-KR" altLang="en-US" sz="1200" u="none" strike="noStrike" dirty="0">
                          <a:effectLst/>
                        </a:rPr>
                        <a:t>로 접속하면 </a:t>
                      </a:r>
                      <a:r>
                        <a:rPr lang="en-US" altLang="ko-KR" sz="1200" u="none" strike="noStrike" dirty="0">
                          <a:effectLst/>
                        </a:rPr>
                        <a:t>[</a:t>
                      </a:r>
                      <a:r>
                        <a:rPr lang="ko-KR" altLang="en-US" sz="1200" u="none" strike="noStrike" dirty="0">
                          <a:effectLst/>
                        </a:rPr>
                        <a:t>교육일정</a:t>
                      </a:r>
                      <a:r>
                        <a:rPr lang="en-US" altLang="ko-KR" sz="1200" u="none" strike="noStrike" dirty="0">
                          <a:effectLst/>
                        </a:rPr>
                        <a:t>] </a:t>
                      </a:r>
                      <a:r>
                        <a:rPr lang="ko-KR" altLang="en-US" sz="1200" u="none" strike="noStrike" dirty="0">
                          <a:effectLst/>
                        </a:rPr>
                        <a:t>수정화면 을 보여준다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5380068"/>
                  </a:ext>
                </a:extLst>
              </a:tr>
              <a:tr h="450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/erp1/eduCourseUpDelProc.do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현재 화면에서 페이지 이동없이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서버쪽</a:t>
                      </a:r>
                      <a:r>
                        <a:rPr lang="ko-KR" altLang="en-US" sz="1200" u="none" strike="noStrike" dirty="0">
                          <a:effectLst/>
                        </a:rPr>
                        <a:t> 가상주소 </a:t>
                      </a:r>
                      <a:r>
                        <a:rPr lang="en-US" altLang="ko-KR" sz="1200" u="none" strike="noStrike" dirty="0">
                          <a:effectLst/>
                        </a:rPr>
                        <a:t>/erpstu_exam_evaluation_upDel_proc.do </a:t>
                      </a:r>
                      <a:r>
                        <a:rPr lang="ko-KR" altLang="en-US" sz="1200" u="none" strike="noStrike" dirty="0">
                          <a:effectLst/>
                        </a:rPr>
                        <a:t>를 호출하여 </a:t>
                      </a:r>
                      <a:r>
                        <a:rPr lang="en-US" altLang="ko-KR" sz="1200" u="none" strike="noStrike" dirty="0">
                          <a:effectLst/>
                        </a:rPr>
                        <a:t>[</a:t>
                      </a:r>
                      <a:r>
                        <a:rPr lang="ko-KR" altLang="en-US" sz="1200" u="none" strike="noStrike" dirty="0">
                          <a:effectLst/>
                        </a:rPr>
                        <a:t>교육일정</a:t>
                      </a:r>
                      <a:r>
                        <a:rPr lang="en-US" altLang="ko-KR" sz="1200" u="none" strike="noStrike" dirty="0">
                          <a:effectLst/>
                        </a:rPr>
                        <a:t>] </a:t>
                      </a:r>
                      <a:r>
                        <a:rPr lang="ko-KR" altLang="en-US" sz="1200" u="none" strike="noStrike" dirty="0">
                          <a:effectLst/>
                        </a:rPr>
                        <a:t>이 있는 </a:t>
                      </a:r>
                      <a:r>
                        <a:rPr lang="en-US" altLang="ko-KR" sz="1200" u="none" strike="noStrike" dirty="0">
                          <a:effectLst/>
                        </a:rPr>
                        <a:t>html </a:t>
                      </a:r>
                      <a:r>
                        <a:rPr lang="ko-KR" altLang="en-US" sz="1200" u="none" strike="noStrike" dirty="0">
                          <a:effectLst/>
                        </a:rPr>
                        <a:t>소스 를 받아 처리한다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450804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26143" y="923916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199" y="169249"/>
            <a:ext cx="3901751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/>
              <a:t>8.4 JSP</a:t>
            </a:r>
            <a:r>
              <a:rPr lang="ko-KR" altLang="en-US" sz="2000" b="1" dirty="0"/>
              <a:t>페이지 설계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교육일정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7423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526143" y="3147786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606953" y="2322810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000" i="1" dirty="0" smtClean="0"/>
              <a:t> </a:t>
            </a:r>
            <a:r>
              <a:rPr lang="en-US" altLang="ko-KR" sz="2800" b="1" i="1" dirty="0"/>
              <a:t>9</a:t>
            </a:r>
            <a:r>
              <a:rPr lang="en-US" altLang="ko-KR" sz="2800" b="1" i="1" dirty="0" smtClean="0"/>
              <a:t>. </a:t>
            </a:r>
            <a:r>
              <a:rPr lang="ko-KR" altLang="en-US" sz="2800" b="1" i="1" dirty="0" smtClean="0"/>
              <a:t>클래스</a:t>
            </a:r>
            <a:r>
              <a:rPr lang="en-US" altLang="ko-KR" sz="2800" b="1" i="1" dirty="0" smtClean="0"/>
              <a:t> </a:t>
            </a:r>
            <a:r>
              <a:rPr lang="ko-KR" altLang="en-US" sz="2800" b="1" i="1" dirty="0" smtClean="0"/>
              <a:t>설계 </a:t>
            </a:r>
            <a:r>
              <a:rPr lang="en-US" altLang="ko-KR" sz="2800" b="1" i="1" dirty="0" smtClean="0"/>
              <a:t>(44</a:t>
            </a:r>
            <a:r>
              <a:rPr lang="ko-KR" altLang="en-US" sz="2800" b="1" i="1" dirty="0" smtClean="0"/>
              <a:t>개</a:t>
            </a:r>
            <a:r>
              <a:rPr lang="en-US" altLang="ko-KR" sz="2800" b="1" i="1" dirty="0" smtClean="0"/>
              <a:t>)</a:t>
            </a:r>
            <a:r>
              <a:rPr lang="ko-KR" altLang="en-US" sz="2800" b="1" i="1" dirty="0" smtClean="0"/>
              <a:t> </a:t>
            </a:r>
            <a:endParaRPr lang="en-US" altLang="ko-KR" sz="2800" b="1" i="1" dirty="0"/>
          </a:p>
        </p:txBody>
      </p:sp>
      <p:sp>
        <p:nvSpPr>
          <p:cNvPr id="4" name="직사각형 3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</p:spTree>
    <p:extLst>
      <p:ext uri="{BB962C8B-B14F-4D97-AF65-F5344CB8AC3E}">
        <p14:creationId xmlns:p14="http://schemas.microsoft.com/office/powerpoint/2010/main" val="86687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71D6CC48-06C0-4AF0-99D6-A79E017D9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880649"/>
              </p:ext>
            </p:extLst>
          </p:nvPr>
        </p:nvGraphicFramePr>
        <p:xfrm>
          <a:off x="1188835" y="1363649"/>
          <a:ext cx="9888715" cy="4789144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3224545">
                  <a:extLst>
                    <a:ext uri="{9D8B030D-6E8A-4147-A177-3AD203B41FA5}">
                      <a16:colId xmlns:a16="http://schemas.microsoft.com/office/drawing/2014/main" val="2302718345"/>
                    </a:ext>
                  </a:extLst>
                </a:gridCol>
                <a:gridCol w="6664170">
                  <a:extLst>
                    <a:ext uri="{9D8B030D-6E8A-4147-A177-3AD203B41FA5}">
                      <a16:colId xmlns:a16="http://schemas.microsoft.com/office/drawing/2014/main" val="1823368212"/>
                    </a:ext>
                  </a:extLst>
                </a:gridCol>
              </a:tblGrid>
              <a:tr h="4651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JSP </a:t>
                      </a:r>
                      <a:r>
                        <a:rPr lang="ko-KR" altLang="en-US" sz="1200" b="1" u="none" strike="noStrike" dirty="0" err="1">
                          <a:effectLst/>
                        </a:rPr>
                        <a:t>페이지명</a:t>
                      </a:r>
                      <a:r>
                        <a:rPr lang="ko-KR" altLang="en-US" sz="1200" b="1" u="none" strike="noStrike" dirty="0">
                          <a:effectLst/>
                        </a:rPr>
                        <a:t> </a:t>
                      </a:r>
                      <a:r>
                        <a:rPr lang="en-US" altLang="ko-KR" sz="1200" b="1" u="none" strike="noStrike" dirty="0">
                          <a:effectLst/>
                        </a:rPr>
                        <a:t>/ do </a:t>
                      </a:r>
                      <a:r>
                        <a:rPr lang="ko-KR" altLang="en-US" sz="1200" b="1" u="none" strike="noStrike" dirty="0" err="1">
                          <a:effectLst/>
                        </a:rPr>
                        <a:t>가상주소명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7928491"/>
                  </a:ext>
                </a:extLst>
              </a:tr>
              <a:tr h="7184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</a:t>
                      </a:r>
                      <a:r>
                        <a:rPr lang="en-US" sz="1200" u="none" strike="noStrike" dirty="0" err="1" smtClean="0">
                          <a:effectLst/>
                        </a:rPr>
                        <a:t>com.kosmo.erp.StudentController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</a:rPr>
                        <a:t>1.</a:t>
                      </a:r>
                      <a:r>
                        <a:rPr lang="ko-KR" altLang="en-US" sz="1200" u="none" strike="noStrike" dirty="0">
                          <a:effectLst/>
                        </a:rPr>
                        <a:t>가상 </a:t>
                      </a:r>
                      <a:r>
                        <a:rPr lang="en-US" altLang="ko-KR" sz="1200" u="none" strike="noStrike" dirty="0">
                          <a:effectLst/>
                        </a:rPr>
                        <a:t>URL </a:t>
                      </a:r>
                      <a:r>
                        <a:rPr lang="ko-KR" altLang="en-US" sz="1200" u="none" strike="noStrike" dirty="0">
                          <a:effectLst/>
                        </a:rPr>
                        <a:t>주소로 접속하면 호출되는 메소드를 관리한다</a:t>
                      </a:r>
                      <a:r>
                        <a:rPr lang="en-US" altLang="ko-KR" sz="1200" u="none" strike="noStrike" dirty="0">
                          <a:effectLst/>
                        </a:rPr>
                        <a:t>.</a:t>
                      </a:r>
                      <a:br>
                        <a:rPr lang="en-US" altLang="ko-KR" sz="1200" u="none" strike="noStrike" dirty="0">
                          <a:effectLst/>
                        </a:rPr>
                      </a:br>
                      <a:r>
                        <a:rPr lang="en-US" altLang="ko-KR" sz="1200" u="none" strike="noStrike" dirty="0">
                          <a:effectLst/>
                        </a:rPr>
                        <a:t>2.</a:t>
                      </a:r>
                      <a:r>
                        <a:rPr lang="ko-KR" altLang="en-US" sz="1200" u="none" strike="noStrike" dirty="0">
                          <a:effectLst/>
                        </a:rPr>
                        <a:t>서비스 클래스의 메소드를 호출하여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응답물</a:t>
                      </a:r>
                      <a:r>
                        <a:rPr lang="en-US" altLang="ko-KR" sz="1200" u="none" strike="noStrike" dirty="0">
                          <a:effectLst/>
                        </a:rPr>
                        <a:t>(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쿠키값</a:t>
                      </a:r>
                      <a:r>
                        <a:rPr lang="ko-KR" altLang="en-US" sz="1200" u="none" strike="noStrike" dirty="0">
                          <a:effectLst/>
                        </a:rPr>
                        <a:t> 또는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파리미터값</a:t>
                      </a:r>
                      <a:r>
                        <a:rPr lang="en-US" altLang="ko-KR" sz="1200" u="none" strike="noStrike" dirty="0">
                          <a:effectLst/>
                        </a:rPr>
                        <a:t>)</a:t>
                      </a:r>
                      <a:r>
                        <a:rPr lang="ko-KR" altLang="en-US" sz="1200" u="none" strike="noStrike" dirty="0">
                          <a:effectLst/>
                        </a:rPr>
                        <a:t>을 얻는다</a:t>
                      </a:r>
                      <a:r>
                        <a:rPr lang="en-US" altLang="ko-KR" sz="1200" u="none" strike="noStrike" dirty="0">
                          <a:effectLst/>
                        </a:rPr>
                        <a:t>.</a:t>
                      </a:r>
                      <a:br>
                        <a:rPr lang="en-US" altLang="ko-KR" sz="1200" u="none" strike="noStrike" dirty="0">
                          <a:effectLst/>
                        </a:rPr>
                      </a:br>
                      <a:r>
                        <a:rPr lang="en-US" altLang="ko-KR" sz="1200" u="none" strike="noStrike" dirty="0">
                          <a:effectLst/>
                        </a:rPr>
                        <a:t>3.ModelAndView </a:t>
                      </a:r>
                      <a:r>
                        <a:rPr lang="ko-KR" altLang="en-US" sz="1200" u="none" strike="noStrike" dirty="0">
                          <a:effectLst/>
                        </a:rPr>
                        <a:t>객체에 호출 </a:t>
                      </a:r>
                      <a:r>
                        <a:rPr lang="en-US" altLang="ko-KR" sz="1200" u="none" strike="noStrike" dirty="0">
                          <a:effectLst/>
                        </a:rPr>
                        <a:t>JSP </a:t>
                      </a:r>
                      <a:r>
                        <a:rPr lang="ko-KR" altLang="en-US" sz="1200" u="none" strike="noStrike" dirty="0">
                          <a:effectLst/>
                        </a:rPr>
                        <a:t>페이지명과 응답물을 저장하고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리턴한다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9378615"/>
                  </a:ext>
                </a:extLst>
              </a:tr>
              <a:tr h="450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</a:t>
                      </a:r>
                      <a:r>
                        <a:rPr lang="en-US" sz="1200" u="none" strike="noStrike" dirty="0" err="1">
                          <a:effectLst/>
                        </a:rPr>
                        <a:t>com.kosmo.erp.StudentService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 err="1">
                          <a:effectLst/>
                        </a:rPr>
                        <a:t>StudentServiceImpl</a:t>
                      </a:r>
                      <a:r>
                        <a:rPr lang="ko-KR" altLang="en-US" sz="1200" u="none" strike="noStrike" dirty="0">
                          <a:effectLst/>
                        </a:rPr>
                        <a:t>의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메소드목록을</a:t>
                      </a:r>
                      <a:r>
                        <a:rPr lang="ko-KR" altLang="en-US" sz="1200" u="none" strike="noStrike" dirty="0">
                          <a:effectLst/>
                        </a:rPr>
                        <a:t> 규정한다</a:t>
                      </a:r>
                      <a:r>
                        <a:rPr lang="en-US" altLang="ko-KR" sz="1200" u="none" strike="noStrike" dirty="0">
                          <a:effectLst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827745"/>
                  </a:ext>
                </a:extLst>
              </a:tr>
              <a:tr h="450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</a:t>
                      </a:r>
                      <a:r>
                        <a:rPr lang="en-US" sz="1200" u="none" strike="noStrike" dirty="0" err="1">
                          <a:effectLst/>
                        </a:rPr>
                        <a:t>com.kosmo.erp.StudentServiceImpl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</a:rPr>
                        <a:t>DAO</a:t>
                      </a:r>
                      <a:r>
                        <a:rPr lang="ko-KR" altLang="en-US" sz="1200" u="none" strike="noStrike" dirty="0">
                          <a:effectLst/>
                        </a:rPr>
                        <a:t>클래스의 메소드를 호출하기 위해 속성변수에 </a:t>
                      </a:r>
                      <a:r>
                        <a:rPr lang="en-US" altLang="ko-KR" sz="1200" u="none" strike="noStrike" dirty="0">
                          <a:effectLst/>
                        </a:rPr>
                        <a:t>DAO</a:t>
                      </a:r>
                      <a:r>
                        <a:rPr lang="ko-KR" altLang="en-US" sz="1200" u="none" strike="noStrike" dirty="0">
                          <a:effectLst/>
                        </a:rPr>
                        <a:t>클래스를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객체화하여</a:t>
                      </a:r>
                      <a:r>
                        <a:rPr lang="ko-KR" altLang="en-US" sz="1200" u="none" strike="noStrike" dirty="0">
                          <a:effectLst/>
                        </a:rPr>
                        <a:t> 저장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1956418"/>
                  </a:ext>
                </a:extLst>
              </a:tr>
              <a:tr h="450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</a:t>
                      </a:r>
                      <a:r>
                        <a:rPr lang="en-US" sz="1200" u="none" strike="noStrike" dirty="0" err="1">
                          <a:effectLst/>
                        </a:rPr>
                        <a:t>com.kosmo.erp.StudentDAO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 err="1">
                          <a:effectLst/>
                        </a:rPr>
                        <a:t>StudentDAOImpl</a:t>
                      </a:r>
                      <a:r>
                        <a:rPr lang="ko-KR" altLang="en-US" sz="1200" u="none" strike="noStrike" dirty="0">
                          <a:effectLst/>
                        </a:rPr>
                        <a:t>의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메소드목록을</a:t>
                      </a:r>
                      <a:r>
                        <a:rPr lang="ko-KR" altLang="en-US" sz="1200" u="none" strike="noStrike" dirty="0">
                          <a:effectLst/>
                        </a:rPr>
                        <a:t> 규정한다</a:t>
                      </a:r>
                      <a:r>
                        <a:rPr lang="en-US" altLang="ko-KR" sz="1200" u="none" strike="noStrike" dirty="0">
                          <a:effectLst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362282"/>
                  </a:ext>
                </a:extLst>
              </a:tr>
              <a:tr h="450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</a:t>
                      </a:r>
                      <a:r>
                        <a:rPr lang="en-US" sz="1200" u="none" strike="noStrike" dirty="0" err="1">
                          <a:effectLst/>
                        </a:rPr>
                        <a:t>com.kosmo.erp.StudentDAOImpl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오라클 테이블 안의 데이터를 입력</a:t>
                      </a:r>
                      <a:r>
                        <a:rPr lang="en-US" altLang="ko-KR" sz="1200" u="none" strike="noStrike" dirty="0">
                          <a:effectLst/>
                        </a:rPr>
                        <a:t>,</a:t>
                      </a:r>
                      <a:r>
                        <a:rPr lang="ko-KR" altLang="en-US" sz="1200" u="none" strike="noStrike" dirty="0">
                          <a:effectLst/>
                        </a:rPr>
                        <a:t>수정</a:t>
                      </a:r>
                      <a:r>
                        <a:rPr lang="en-US" altLang="ko-KR" sz="1200" u="none" strike="noStrike" dirty="0">
                          <a:effectLst/>
                        </a:rPr>
                        <a:t>,</a:t>
                      </a:r>
                      <a:r>
                        <a:rPr lang="ko-KR" altLang="en-US" sz="1200" u="none" strike="noStrike" dirty="0">
                          <a:effectLst/>
                        </a:rPr>
                        <a:t>삭제</a:t>
                      </a:r>
                      <a:r>
                        <a:rPr lang="en-US" altLang="ko-KR" sz="1200" u="none" strike="noStrike" dirty="0">
                          <a:effectLst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</a:rPr>
                        <a:t>검색하기위해 속성변수에 </a:t>
                      </a:r>
                      <a:r>
                        <a:rPr lang="en-US" altLang="ko-KR" sz="1200" u="none" strike="noStrike" dirty="0" err="1">
                          <a:effectLst/>
                        </a:rPr>
                        <a:t>SqlSessionTemplate</a:t>
                      </a:r>
                      <a:r>
                        <a:rPr lang="en-US" altLang="ko-KR" sz="1200" u="none" strike="noStrike" dirty="0">
                          <a:effectLst/>
                        </a:rPr>
                        <a:t> </a:t>
                      </a:r>
                      <a:r>
                        <a:rPr lang="ko-KR" altLang="en-US" sz="1200" u="none" strike="noStrike" dirty="0">
                          <a:effectLst/>
                        </a:rPr>
                        <a:t>클래스를 객체화 하여 저장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1878561"/>
                  </a:ext>
                </a:extLst>
              </a:tr>
              <a:tr h="450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</a:t>
                      </a:r>
                      <a:r>
                        <a:rPr lang="en-US" sz="1200" u="none" strike="noStrike" dirty="0" err="1">
                          <a:effectLst/>
                        </a:rPr>
                        <a:t>com.kosmo.erp.StudentDTO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교육생의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개인정보을</a:t>
                      </a:r>
                      <a:r>
                        <a:rPr lang="ko-KR" altLang="en-US" sz="1200" u="none" strike="noStrike" dirty="0">
                          <a:effectLst/>
                        </a:rPr>
                        <a:t> 관리하는 속성변수와 </a:t>
                      </a:r>
                      <a:r>
                        <a:rPr lang="en-US" altLang="ko-KR" sz="1200" u="none" strike="noStrike" dirty="0">
                          <a:effectLst/>
                        </a:rPr>
                        <a:t>Getter / Setter </a:t>
                      </a:r>
                      <a:r>
                        <a:rPr lang="ko-KR" altLang="en-US" sz="1200" u="none" strike="noStrike" dirty="0">
                          <a:effectLst/>
                        </a:rPr>
                        <a:t>메소드를 선언하는 클래스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823849"/>
                  </a:ext>
                </a:extLst>
              </a:tr>
              <a:tr h="450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</a:t>
                      </a:r>
                      <a:r>
                        <a:rPr lang="en-US" sz="1200" u="none" strike="noStrike" dirty="0" err="1">
                          <a:effectLst/>
                        </a:rPr>
                        <a:t>com.kosmo.erp.StudentSearchDTO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교육생의 검색을 관리하는 속성변수와 </a:t>
                      </a:r>
                      <a:r>
                        <a:rPr lang="en-US" altLang="ko-KR" sz="1200" u="none" strike="noStrike" dirty="0">
                          <a:effectLst/>
                        </a:rPr>
                        <a:t>Getter / Setter </a:t>
                      </a:r>
                      <a:r>
                        <a:rPr lang="ko-KR" altLang="en-US" sz="1200" u="none" strike="noStrike" dirty="0">
                          <a:effectLst/>
                        </a:rPr>
                        <a:t>메소드를 선언하는 클래스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3575948"/>
                  </a:ext>
                </a:extLst>
              </a:tr>
              <a:tr h="450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</a:t>
                      </a:r>
                      <a:r>
                        <a:rPr lang="en-US" sz="1200" u="none" strike="noStrike" dirty="0" err="1">
                          <a:effectLst/>
                        </a:rPr>
                        <a:t>com.kosmo.erp.StudentCareerDTO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교육생의 회사경력을 관리하는 속성변수와 </a:t>
                      </a:r>
                      <a:r>
                        <a:rPr lang="en-US" altLang="ko-KR" sz="1200" u="none" strike="noStrike" dirty="0">
                          <a:effectLst/>
                        </a:rPr>
                        <a:t>Getter / Setter </a:t>
                      </a:r>
                      <a:r>
                        <a:rPr lang="ko-KR" altLang="en-US" sz="1200" u="none" strike="noStrike" dirty="0">
                          <a:effectLst/>
                        </a:rPr>
                        <a:t>메소드를 선언하는 클래스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380068"/>
                  </a:ext>
                </a:extLst>
              </a:tr>
              <a:tr h="450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</a:t>
                      </a:r>
                      <a:r>
                        <a:rPr lang="en-US" sz="1200" u="none" strike="noStrike" dirty="0" err="1">
                          <a:effectLst/>
                        </a:rPr>
                        <a:t>com.kosmo.erp.StudentSchoolDTO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교육생의 학력을 관리하는 속성변수와 </a:t>
                      </a:r>
                      <a:r>
                        <a:rPr lang="en-US" altLang="ko-KR" sz="1200" u="none" strike="noStrike" dirty="0">
                          <a:effectLst/>
                        </a:rPr>
                        <a:t>Getter / Setter </a:t>
                      </a:r>
                      <a:r>
                        <a:rPr lang="ko-KR" altLang="en-US" sz="1200" u="none" strike="noStrike" dirty="0">
                          <a:effectLst/>
                        </a:rPr>
                        <a:t>메소드를 선언하는 클래스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3450804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26143" y="923916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199" y="169249"/>
            <a:ext cx="2194249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/>
              <a:t>9.1 </a:t>
            </a:r>
            <a:r>
              <a:rPr lang="ko-KR" altLang="en-US" sz="2000" b="1" dirty="0"/>
              <a:t>클래스 설계</a:t>
            </a:r>
          </a:p>
        </p:txBody>
      </p:sp>
    </p:spTree>
    <p:extLst>
      <p:ext uri="{BB962C8B-B14F-4D97-AF65-F5344CB8AC3E}">
        <p14:creationId xmlns:p14="http://schemas.microsoft.com/office/powerpoint/2010/main" val="339024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71D6CC48-06C0-4AF0-99D6-A79E017D9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600350"/>
              </p:ext>
            </p:extLst>
          </p:nvPr>
        </p:nvGraphicFramePr>
        <p:xfrm>
          <a:off x="1188835" y="1363649"/>
          <a:ext cx="9888715" cy="4009058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3224545">
                  <a:extLst>
                    <a:ext uri="{9D8B030D-6E8A-4147-A177-3AD203B41FA5}">
                      <a16:colId xmlns:a16="http://schemas.microsoft.com/office/drawing/2014/main" val="2302718345"/>
                    </a:ext>
                  </a:extLst>
                </a:gridCol>
                <a:gridCol w="6664170">
                  <a:extLst>
                    <a:ext uri="{9D8B030D-6E8A-4147-A177-3AD203B41FA5}">
                      <a16:colId xmlns:a16="http://schemas.microsoft.com/office/drawing/2014/main" val="1823368212"/>
                    </a:ext>
                  </a:extLst>
                </a:gridCol>
              </a:tblGrid>
              <a:tr h="4651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JSP </a:t>
                      </a:r>
                      <a:r>
                        <a:rPr lang="ko-KR" altLang="en-US" sz="1200" b="1" u="none" strike="noStrike" dirty="0" err="1">
                          <a:effectLst/>
                        </a:rPr>
                        <a:t>페이지명</a:t>
                      </a:r>
                      <a:r>
                        <a:rPr lang="ko-KR" altLang="en-US" sz="1200" b="1" u="none" strike="noStrike" dirty="0">
                          <a:effectLst/>
                        </a:rPr>
                        <a:t> </a:t>
                      </a:r>
                      <a:r>
                        <a:rPr lang="en-US" altLang="ko-KR" sz="1200" b="1" u="none" strike="noStrike" dirty="0">
                          <a:effectLst/>
                        </a:rPr>
                        <a:t>/ do </a:t>
                      </a:r>
                      <a:r>
                        <a:rPr lang="ko-KR" altLang="en-US" sz="1200" b="1" u="none" strike="noStrike" dirty="0" err="1">
                          <a:effectLst/>
                        </a:rPr>
                        <a:t>가상주소명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7928491"/>
                  </a:ext>
                </a:extLst>
              </a:tr>
              <a:tr h="8397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</a:t>
                      </a:r>
                      <a:r>
                        <a:rPr lang="en-US" sz="1200" u="none" strike="noStrike" dirty="0" err="1">
                          <a:effectLst/>
                        </a:rPr>
                        <a:t>com.kosmo.erp.TeacherController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</a:rPr>
                        <a:t>1.</a:t>
                      </a:r>
                      <a:r>
                        <a:rPr lang="ko-KR" altLang="en-US" sz="1200" u="none" strike="noStrike" dirty="0">
                          <a:effectLst/>
                        </a:rPr>
                        <a:t>가상 </a:t>
                      </a:r>
                      <a:r>
                        <a:rPr lang="en-US" altLang="ko-KR" sz="1200" u="none" strike="noStrike" dirty="0">
                          <a:effectLst/>
                        </a:rPr>
                        <a:t>URL </a:t>
                      </a:r>
                      <a:r>
                        <a:rPr lang="ko-KR" altLang="en-US" sz="1200" u="none" strike="noStrike" dirty="0">
                          <a:effectLst/>
                        </a:rPr>
                        <a:t>주소로 접속하면 호출되는 메소드를 소유한 </a:t>
                      </a:r>
                      <a:r>
                        <a:rPr lang="en-US" altLang="ko-KR" sz="1200" u="none" strike="noStrike" dirty="0">
                          <a:effectLst/>
                        </a:rPr>
                        <a:t>Controller Class.</a:t>
                      </a:r>
                      <a:br>
                        <a:rPr lang="en-US" altLang="ko-KR" sz="1200" u="none" strike="noStrike" dirty="0">
                          <a:effectLst/>
                        </a:rPr>
                      </a:br>
                      <a:r>
                        <a:rPr lang="en-US" altLang="ko-KR" sz="1200" u="none" strike="noStrike" dirty="0">
                          <a:effectLst/>
                        </a:rPr>
                        <a:t>2.</a:t>
                      </a:r>
                      <a:r>
                        <a:rPr lang="ko-KR" altLang="en-US" sz="1200" u="none" strike="noStrike" dirty="0">
                          <a:effectLst/>
                        </a:rPr>
                        <a:t>서비스 클래스의 메소드 호출하여 응답물을 얻는다</a:t>
                      </a:r>
                      <a:r>
                        <a:rPr lang="en-US" altLang="ko-KR" sz="1200" u="none" strike="noStrike" dirty="0">
                          <a:effectLst/>
                        </a:rPr>
                        <a:t>.</a:t>
                      </a:r>
                      <a:br>
                        <a:rPr lang="en-US" altLang="ko-KR" sz="1200" u="none" strike="noStrike" dirty="0">
                          <a:effectLst/>
                        </a:rPr>
                      </a:br>
                      <a:r>
                        <a:rPr lang="en-US" altLang="ko-KR" sz="1200" u="none" strike="noStrike" dirty="0">
                          <a:effectLst/>
                        </a:rPr>
                        <a:t>3.</a:t>
                      </a:r>
                      <a:r>
                        <a:rPr lang="ko-KR" altLang="en-US" sz="1200" u="none" strike="noStrike" dirty="0">
                          <a:effectLst/>
                        </a:rPr>
                        <a:t>메소드를 호출하여 응답물을 얻을 때 요청메시지 안의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쿠키값</a:t>
                      </a:r>
                      <a:r>
                        <a:rPr lang="ko-KR" altLang="en-US" sz="1200" u="none" strike="noStrike" dirty="0">
                          <a:effectLst/>
                        </a:rPr>
                        <a:t> 또는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파라미터값이</a:t>
                      </a:r>
                      <a:r>
                        <a:rPr lang="ko-KR" altLang="en-US" sz="1200" u="none" strike="noStrike" dirty="0">
                          <a:effectLst/>
                        </a:rPr>
                        <a:t> 전달된다</a:t>
                      </a:r>
                      <a:r>
                        <a:rPr lang="en-US" altLang="ko-KR" sz="1200" u="none" strike="noStrike" dirty="0">
                          <a:effectLst/>
                        </a:rPr>
                        <a:t>.</a:t>
                      </a:r>
                      <a:br>
                        <a:rPr lang="en-US" altLang="ko-KR" sz="1200" u="none" strike="noStrike" dirty="0">
                          <a:effectLst/>
                        </a:rPr>
                      </a:br>
                      <a:r>
                        <a:rPr lang="en-US" altLang="ko-KR" sz="1200" u="none" strike="noStrike" dirty="0">
                          <a:effectLst/>
                        </a:rPr>
                        <a:t>4.ModelAndView </a:t>
                      </a:r>
                      <a:r>
                        <a:rPr lang="ko-KR" altLang="en-US" sz="1200" u="none" strike="noStrike" dirty="0">
                          <a:effectLst/>
                        </a:rPr>
                        <a:t>객체에 호출 </a:t>
                      </a:r>
                      <a:r>
                        <a:rPr lang="en-US" altLang="ko-KR" sz="1200" u="none" strike="noStrike" dirty="0">
                          <a:effectLst/>
                        </a:rPr>
                        <a:t>JSP </a:t>
                      </a:r>
                      <a:r>
                        <a:rPr lang="ko-KR" altLang="en-US" sz="1200" u="none" strike="noStrike" dirty="0">
                          <a:effectLst/>
                        </a:rPr>
                        <a:t>페이지명과 응답물을 저장하고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리턴한다</a:t>
                      </a:r>
                      <a:r>
                        <a:rPr lang="en-US" altLang="ko-KR" sz="1200" u="none" strike="noStrike" dirty="0">
                          <a:effectLst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9378615"/>
                  </a:ext>
                </a:extLst>
              </a:tr>
              <a:tr h="450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</a:t>
                      </a:r>
                      <a:r>
                        <a:rPr lang="en-US" sz="1200" u="none" strike="noStrike" dirty="0" err="1">
                          <a:effectLst/>
                        </a:rPr>
                        <a:t>com.kosmo.erp.TeacherService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</a:rPr>
                        <a:t>DB</a:t>
                      </a:r>
                      <a:r>
                        <a:rPr lang="ko-KR" altLang="en-US" sz="1200" u="none" strike="noStrike" dirty="0">
                          <a:effectLst/>
                        </a:rPr>
                        <a:t>연동에 필요한 메소드를 가진 인터페이스로 </a:t>
                      </a:r>
                      <a:r>
                        <a:rPr lang="en-US" altLang="ko-KR" sz="1200" u="none" strike="noStrike" dirty="0" err="1" smtClean="0">
                          <a:effectLst/>
                        </a:rPr>
                        <a:t>TeacherServiceImpl</a:t>
                      </a:r>
                      <a:r>
                        <a:rPr lang="ko-KR" altLang="en-US" sz="1200" u="none" strike="noStrike" dirty="0">
                          <a:effectLst/>
                        </a:rPr>
                        <a:t>의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메소드목록을</a:t>
                      </a:r>
                      <a:r>
                        <a:rPr lang="ko-KR" altLang="en-US" sz="1200" u="none" strike="noStrike" dirty="0">
                          <a:effectLst/>
                        </a:rPr>
                        <a:t> 규정한다</a:t>
                      </a:r>
                      <a:r>
                        <a:rPr lang="en-US" altLang="ko-KR" sz="1200" u="none" strike="noStrike" dirty="0">
                          <a:effectLst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827745"/>
                  </a:ext>
                </a:extLst>
              </a:tr>
              <a:tr h="450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</a:t>
                      </a:r>
                      <a:r>
                        <a:rPr lang="en-US" sz="1200" u="none" strike="noStrike" dirty="0" err="1">
                          <a:effectLst/>
                        </a:rPr>
                        <a:t>com.kosmo.erp.TeacherServiceImpl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</a:rPr>
                        <a:t>DAO</a:t>
                      </a:r>
                      <a:r>
                        <a:rPr lang="ko-KR" altLang="en-US" sz="1200" u="none" strike="noStrike" dirty="0">
                          <a:effectLst/>
                        </a:rPr>
                        <a:t>클래스의 메소드를 호출하기 위해 속성변수에 </a:t>
                      </a:r>
                      <a:r>
                        <a:rPr lang="en-US" altLang="ko-KR" sz="1200" u="none" strike="noStrike" dirty="0">
                          <a:effectLst/>
                        </a:rPr>
                        <a:t>DAO</a:t>
                      </a:r>
                      <a:r>
                        <a:rPr lang="ko-KR" altLang="en-US" sz="1200" u="none" strike="noStrike" dirty="0">
                          <a:effectLst/>
                        </a:rPr>
                        <a:t>클래스를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객체화하여</a:t>
                      </a:r>
                      <a:r>
                        <a:rPr lang="ko-KR" altLang="en-US" sz="1200" u="none" strike="noStrike" dirty="0">
                          <a:effectLst/>
                        </a:rPr>
                        <a:t> 저장한다</a:t>
                      </a:r>
                      <a:r>
                        <a:rPr lang="en-US" altLang="ko-KR" sz="1200" u="none" strike="noStrike" dirty="0">
                          <a:effectLst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1956418"/>
                  </a:ext>
                </a:extLst>
              </a:tr>
              <a:tr h="450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</a:t>
                      </a:r>
                      <a:r>
                        <a:rPr lang="en-US" sz="1200" u="none" strike="noStrike" dirty="0" err="1">
                          <a:effectLst/>
                        </a:rPr>
                        <a:t>com.kosmo.erp.TeacherDAO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 err="1">
                          <a:effectLst/>
                        </a:rPr>
                        <a:t>TeacherDAOImpl</a:t>
                      </a:r>
                      <a:r>
                        <a:rPr lang="en-US" altLang="ko-KR" sz="1200" u="none" strike="noStrike" dirty="0">
                          <a:effectLst/>
                        </a:rPr>
                        <a:t> </a:t>
                      </a:r>
                      <a:r>
                        <a:rPr lang="ko-KR" altLang="en-US" sz="1200" u="none" strike="noStrike" dirty="0">
                          <a:effectLst/>
                        </a:rPr>
                        <a:t>의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메소드목록을</a:t>
                      </a:r>
                      <a:r>
                        <a:rPr lang="ko-KR" altLang="en-US" sz="1200" u="none" strike="noStrike" dirty="0">
                          <a:effectLst/>
                        </a:rPr>
                        <a:t> 규정한다</a:t>
                      </a:r>
                      <a:r>
                        <a:rPr lang="en-US" altLang="ko-KR" sz="1200" u="none" strike="noStrike" dirty="0">
                          <a:effectLst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362282"/>
                  </a:ext>
                </a:extLst>
              </a:tr>
              <a:tr h="450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</a:t>
                      </a:r>
                      <a:r>
                        <a:rPr lang="en-US" sz="1200" u="none" strike="noStrike" dirty="0" err="1">
                          <a:effectLst/>
                        </a:rPr>
                        <a:t>com.kosmo.erp.TeacherDAOImpl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</a:rPr>
                        <a:t>DAO </a:t>
                      </a:r>
                      <a:r>
                        <a:rPr lang="ko-KR" altLang="en-US" sz="1200" u="none" strike="noStrike" dirty="0">
                          <a:effectLst/>
                        </a:rPr>
                        <a:t>클래스 안의 메소드 목록의 규정</a:t>
                      </a:r>
                      <a:r>
                        <a:rPr lang="en-US" altLang="ko-KR" sz="1200" u="none" strike="noStrike" dirty="0">
                          <a:effectLst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1878561"/>
                  </a:ext>
                </a:extLst>
              </a:tr>
              <a:tr h="450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</a:t>
                      </a:r>
                      <a:r>
                        <a:rPr lang="en-US" sz="1200" u="none" strike="noStrike" dirty="0" err="1">
                          <a:effectLst/>
                        </a:rPr>
                        <a:t>com.kosmo.erp.TeacherDTO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강사의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개인정보을</a:t>
                      </a:r>
                      <a:r>
                        <a:rPr lang="ko-KR" altLang="en-US" sz="1200" u="none" strike="noStrike" dirty="0">
                          <a:effectLst/>
                        </a:rPr>
                        <a:t> 관리하는 속성변수와 </a:t>
                      </a:r>
                      <a:r>
                        <a:rPr lang="en-US" altLang="ko-KR" sz="1200" u="none" strike="noStrike" dirty="0">
                          <a:effectLst/>
                        </a:rPr>
                        <a:t>Getter / Setter </a:t>
                      </a:r>
                      <a:r>
                        <a:rPr lang="ko-KR" altLang="en-US" sz="1200" u="none" strike="noStrike" dirty="0">
                          <a:effectLst/>
                        </a:rPr>
                        <a:t>메소드를 선언하는 클래스이다</a:t>
                      </a:r>
                      <a:r>
                        <a:rPr lang="en-US" altLang="ko-KR" sz="1200" u="none" strike="noStrike" dirty="0">
                          <a:effectLst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823849"/>
                  </a:ext>
                </a:extLst>
              </a:tr>
              <a:tr h="450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</a:t>
                      </a:r>
                      <a:r>
                        <a:rPr lang="en-US" sz="1200" u="none" strike="noStrike" dirty="0" err="1">
                          <a:effectLst/>
                        </a:rPr>
                        <a:t>com.kosmo.erp.TeacherSearchDTO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강사의 검색을 관리하는 속성변수와 </a:t>
                      </a:r>
                      <a:r>
                        <a:rPr lang="en-US" altLang="ko-KR" sz="1200" u="none" strike="noStrike" dirty="0">
                          <a:effectLst/>
                        </a:rPr>
                        <a:t>Getter / Setter </a:t>
                      </a:r>
                      <a:r>
                        <a:rPr lang="ko-KR" altLang="en-US" sz="1200" u="none" strike="noStrike" dirty="0">
                          <a:effectLst/>
                        </a:rPr>
                        <a:t>메소드를 선언하는 클래스이다</a:t>
                      </a:r>
                      <a:r>
                        <a:rPr lang="en-US" altLang="ko-KR" sz="1200" u="none" strike="noStrike" dirty="0">
                          <a:effectLst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3575948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26143" y="923916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199" y="169249"/>
            <a:ext cx="2194249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/>
              <a:t>9.2 </a:t>
            </a:r>
            <a:r>
              <a:rPr lang="ko-KR" altLang="en-US" sz="2000" b="1" dirty="0"/>
              <a:t>클래스 설계</a:t>
            </a:r>
          </a:p>
        </p:txBody>
      </p:sp>
    </p:spTree>
    <p:extLst>
      <p:ext uri="{BB962C8B-B14F-4D97-AF65-F5344CB8AC3E}">
        <p14:creationId xmlns:p14="http://schemas.microsoft.com/office/powerpoint/2010/main" val="120660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71D6CC48-06C0-4AF0-99D6-A79E017D9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746098"/>
              </p:ext>
            </p:extLst>
          </p:nvPr>
        </p:nvGraphicFramePr>
        <p:xfrm>
          <a:off x="1188835" y="1363649"/>
          <a:ext cx="9888715" cy="3619971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3224545">
                  <a:extLst>
                    <a:ext uri="{9D8B030D-6E8A-4147-A177-3AD203B41FA5}">
                      <a16:colId xmlns:a16="http://schemas.microsoft.com/office/drawing/2014/main" val="2302718345"/>
                    </a:ext>
                  </a:extLst>
                </a:gridCol>
                <a:gridCol w="6664170">
                  <a:extLst>
                    <a:ext uri="{9D8B030D-6E8A-4147-A177-3AD203B41FA5}">
                      <a16:colId xmlns:a16="http://schemas.microsoft.com/office/drawing/2014/main" val="1823368212"/>
                    </a:ext>
                  </a:extLst>
                </a:gridCol>
              </a:tblGrid>
              <a:tr h="4651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JSP </a:t>
                      </a:r>
                      <a:r>
                        <a:rPr lang="ko-KR" altLang="en-US" sz="1200" b="1" u="none" strike="noStrike" dirty="0" err="1">
                          <a:effectLst/>
                        </a:rPr>
                        <a:t>페이지명</a:t>
                      </a:r>
                      <a:r>
                        <a:rPr lang="ko-KR" altLang="en-US" sz="1200" b="1" u="none" strike="noStrike" dirty="0">
                          <a:effectLst/>
                        </a:rPr>
                        <a:t> </a:t>
                      </a:r>
                      <a:r>
                        <a:rPr lang="en-US" altLang="ko-KR" sz="1200" b="1" u="none" strike="noStrike" dirty="0">
                          <a:effectLst/>
                        </a:rPr>
                        <a:t>/ do </a:t>
                      </a:r>
                      <a:r>
                        <a:rPr lang="ko-KR" altLang="en-US" sz="1200" b="1" u="none" strike="noStrike" dirty="0" err="1">
                          <a:effectLst/>
                        </a:rPr>
                        <a:t>가상주소명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7928491"/>
                  </a:ext>
                </a:extLst>
              </a:tr>
              <a:tr h="450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</a:t>
                      </a:r>
                      <a:r>
                        <a:rPr lang="en-US" sz="1200" u="none" strike="noStrike" dirty="0" err="1">
                          <a:effectLst/>
                        </a:rPr>
                        <a:t>com.kosmo.erp.EvaluationController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교육생 시험평가</a:t>
                      </a:r>
                      <a:r>
                        <a:rPr lang="en-US" altLang="ko-KR" sz="1200" u="none" strike="noStrike" dirty="0">
                          <a:effectLst/>
                        </a:rPr>
                        <a:t>/ </a:t>
                      </a:r>
                      <a:r>
                        <a:rPr lang="ko-KR" altLang="en-US" sz="1200" u="none" strike="noStrike" dirty="0">
                          <a:effectLst/>
                        </a:rPr>
                        <a:t>인성평가 입력</a:t>
                      </a:r>
                      <a:r>
                        <a:rPr lang="en-US" altLang="ko-KR" sz="1200" u="none" strike="noStrike" dirty="0">
                          <a:effectLst/>
                        </a:rPr>
                        <a:t>,</a:t>
                      </a:r>
                      <a:r>
                        <a:rPr lang="ko-KR" altLang="en-US" sz="1200" u="none" strike="noStrike" dirty="0">
                          <a:effectLst/>
                        </a:rPr>
                        <a:t>수정</a:t>
                      </a:r>
                      <a:r>
                        <a:rPr lang="en-US" altLang="ko-KR" sz="1200" u="none" strike="noStrike" dirty="0">
                          <a:effectLst/>
                        </a:rPr>
                        <a:t>,</a:t>
                      </a:r>
                      <a:r>
                        <a:rPr lang="ko-KR" altLang="en-US" sz="1200" u="none" strike="noStrike" dirty="0">
                          <a:effectLst/>
                        </a:rPr>
                        <a:t>삭제</a:t>
                      </a:r>
                      <a:r>
                        <a:rPr lang="en-US" altLang="ko-KR" sz="1200" u="none" strike="noStrike" dirty="0">
                          <a:effectLst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</a:rPr>
                        <a:t>검색 관련  </a:t>
                      </a:r>
                      <a:r>
                        <a:rPr lang="en-US" altLang="ko-KR" sz="1200" u="none" strike="noStrike" dirty="0">
                          <a:effectLst/>
                        </a:rPr>
                        <a:t>URL  </a:t>
                      </a:r>
                      <a:r>
                        <a:rPr lang="ko-KR" altLang="en-US" sz="1200" u="none" strike="noStrike" dirty="0">
                          <a:effectLst/>
                        </a:rPr>
                        <a:t>접속 시 호출 되는 메소드를 소유한 클래스</a:t>
                      </a:r>
                      <a:r>
                        <a:rPr lang="en-US" altLang="ko-KR" sz="1200" u="none" strike="noStrike" dirty="0">
                          <a:effectLst/>
                        </a:rPr>
                        <a:t>.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9378615"/>
                  </a:ext>
                </a:extLst>
              </a:tr>
              <a:tr h="450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</a:t>
                      </a:r>
                      <a:r>
                        <a:rPr lang="en-US" sz="1200" u="none" strike="noStrike" dirty="0" err="1">
                          <a:effectLst/>
                        </a:rPr>
                        <a:t>com.kosmo.erp.EvaluationSearchDTO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교육생 평가 검색관련 </a:t>
                      </a:r>
                      <a:r>
                        <a:rPr lang="en-US" altLang="ko-KR" sz="1200" u="none" strike="noStrike" dirty="0">
                          <a:effectLst/>
                        </a:rPr>
                        <a:t>getter, setter </a:t>
                      </a:r>
                      <a:r>
                        <a:rPr lang="ko-KR" altLang="en-US" sz="1200" u="none" strike="noStrike" dirty="0">
                          <a:effectLst/>
                        </a:rPr>
                        <a:t>메소드로 구성되어 데이터를 담아 이동시키는 클래스   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827745"/>
                  </a:ext>
                </a:extLst>
              </a:tr>
              <a:tr h="450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</a:t>
                      </a:r>
                      <a:r>
                        <a:rPr lang="en-US" sz="1200" u="none" strike="noStrike" dirty="0" err="1">
                          <a:effectLst/>
                        </a:rPr>
                        <a:t>com.kosmo.erp.Evaluation_regDTO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교육생 시험평가</a:t>
                      </a:r>
                      <a:r>
                        <a:rPr lang="en-US" altLang="ko-KR" sz="1200" u="none" strike="noStrike" dirty="0">
                          <a:effectLst/>
                        </a:rPr>
                        <a:t>/ </a:t>
                      </a:r>
                      <a:r>
                        <a:rPr lang="ko-KR" altLang="en-US" sz="1200" u="none" strike="noStrike" dirty="0">
                          <a:effectLst/>
                        </a:rPr>
                        <a:t>인성평가 입력</a:t>
                      </a:r>
                      <a:r>
                        <a:rPr lang="en-US" altLang="ko-KR" sz="1200" u="none" strike="noStrike" dirty="0">
                          <a:effectLst/>
                        </a:rPr>
                        <a:t>/</a:t>
                      </a:r>
                      <a:r>
                        <a:rPr lang="ko-KR" altLang="en-US" sz="1200" u="none" strike="noStrike" dirty="0">
                          <a:effectLst/>
                        </a:rPr>
                        <a:t>수정</a:t>
                      </a:r>
                      <a:r>
                        <a:rPr lang="en-US" altLang="ko-KR" sz="1200" u="none" strike="noStrike" dirty="0">
                          <a:effectLst/>
                        </a:rPr>
                        <a:t>/</a:t>
                      </a:r>
                      <a:r>
                        <a:rPr lang="ko-KR" altLang="en-US" sz="1200" u="none" strike="noStrike" dirty="0">
                          <a:effectLst/>
                        </a:rPr>
                        <a:t>삭제 관련 </a:t>
                      </a:r>
                      <a:r>
                        <a:rPr lang="en-US" altLang="ko-KR" sz="1200" u="none" strike="noStrike" dirty="0">
                          <a:effectLst/>
                        </a:rPr>
                        <a:t>getter, setter </a:t>
                      </a:r>
                      <a:r>
                        <a:rPr lang="ko-KR" altLang="en-US" sz="1200" u="none" strike="noStrike" dirty="0">
                          <a:effectLst/>
                        </a:rPr>
                        <a:t>메소드로 구성되어 데이터를 담아 이동시키는 클래스  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1956418"/>
                  </a:ext>
                </a:extLst>
              </a:tr>
              <a:tr h="450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</a:t>
                      </a:r>
                      <a:r>
                        <a:rPr lang="en-US" sz="1200" u="none" strike="noStrike" dirty="0" err="1">
                          <a:effectLst/>
                        </a:rPr>
                        <a:t>com.kosmo.erp.EvaluationService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서비스 클래스 안의 메소드 목록의 규정</a:t>
                      </a:r>
                      <a:r>
                        <a:rPr lang="en-US" altLang="ko-KR" sz="1200" u="none" strike="noStrike" dirty="0">
                          <a:effectLst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362282"/>
                  </a:ext>
                </a:extLst>
              </a:tr>
              <a:tr h="450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</a:t>
                      </a:r>
                      <a:r>
                        <a:rPr lang="en-US" sz="1200" u="none" strike="noStrike" dirty="0" err="1">
                          <a:effectLst/>
                        </a:rPr>
                        <a:t>com.kosmo.erp.EvaluationServiceImpl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시험평가</a:t>
                      </a:r>
                      <a:r>
                        <a:rPr lang="en-US" altLang="ko-KR" sz="1200" u="none" strike="noStrike" dirty="0">
                          <a:effectLst/>
                        </a:rPr>
                        <a:t>/ </a:t>
                      </a:r>
                      <a:r>
                        <a:rPr lang="ko-KR" altLang="en-US" sz="1200" u="none" strike="noStrike" dirty="0">
                          <a:effectLst/>
                        </a:rPr>
                        <a:t>인성평가 </a:t>
                      </a:r>
                      <a:r>
                        <a:rPr lang="en-US" altLang="ko-KR" sz="1200" u="none" strike="noStrike" dirty="0">
                          <a:effectLst/>
                        </a:rPr>
                        <a:t>DAO </a:t>
                      </a:r>
                      <a:r>
                        <a:rPr lang="ko-KR" altLang="en-US" sz="1200" u="none" strike="noStrike" dirty="0">
                          <a:effectLst/>
                        </a:rPr>
                        <a:t>클래스 호출담당과 이때 발생하는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트랜젝션</a:t>
                      </a:r>
                      <a:r>
                        <a:rPr lang="ko-KR" altLang="en-US" sz="1200" u="none" strike="noStrike" dirty="0">
                          <a:effectLst/>
                        </a:rPr>
                        <a:t> 처리를 담당하는 클래스 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1878561"/>
                  </a:ext>
                </a:extLst>
              </a:tr>
              <a:tr h="450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</a:t>
                      </a:r>
                      <a:r>
                        <a:rPr lang="en-US" sz="1200" u="none" strike="noStrike" dirty="0" err="1">
                          <a:effectLst/>
                        </a:rPr>
                        <a:t>com.kosmo.erp.EvaluationDAO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</a:rPr>
                        <a:t>DAO </a:t>
                      </a:r>
                      <a:r>
                        <a:rPr lang="ko-KR" altLang="en-US" sz="1200" u="none" strike="noStrike" dirty="0">
                          <a:effectLst/>
                        </a:rPr>
                        <a:t>클래스 안의 메소드 목록의 규정</a:t>
                      </a:r>
                      <a:r>
                        <a:rPr lang="en-US" altLang="ko-KR" sz="1200" u="none" strike="noStrike" dirty="0">
                          <a:effectLst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823849"/>
                  </a:ext>
                </a:extLst>
              </a:tr>
              <a:tr h="450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</a:t>
                      </a:r>
                      <a:r>
                        <a:rPr lang="en-US" sz="1200" u="none" strike="noStrike" dirty="0" err="1">
                          <a:effectLst/>
                        </a:rPr>
                        <a:t>com.kosmo.erp.EvaluationDAOImpl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데이터베이스와 연동하여 시험평가</a:t>
                      </a:r>
                      <a:r>
                        <a:rPr lang="en-US" altLang="ko-KR" sz="1200" u="none" strike="noStrike" dirty="0">
                          <a:effectLst/>
                        </a:rPr>
                        <a:t>/</a:t>
                      </a:r>
                      <a:r>
                        <a:rPr lang="ko-KR" altLang="en-US" sz="1200" u="none" strike="noStrike" dirty="0">
                          <a:effectLst/>
                        </a:rPr>
                        <a:t>인성평가 데이터를 처리하는 클래스 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3575948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26143" y="923916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199" y="169249"/>
            <a:ext cx="2194249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/>
              <a:t>9.3 </a:t>
            </a:r>
            <a:r>
              <a:rPr lang="ko-KR" altLang="en-US" sz="2000" b="1" dirty="0"/>
              <a:t>클래스 설계</a:t>
            </a:r>
          </a:p>
        </p:txBody>
      </p:sp>
    </p:spTree>
    <p:extLst>
      <p:ext uri="{BB962C8B-B14F-4D97-AF65-F5344CB8AC3E}">
        <p14:creationId xmlns:p14="http://schemas.microsoft.com/office/powerpoint/2010/main" val="60912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71D6CC48-06C0-4AF0-99D6-A79E017D9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312165"/>
              </p:ext>
            </p:extLst>
          </p:nvPr>
        </p:nvGraphicFramePr>
        <p:xfrm>
          <a:off x="1188835" y="1363649"/>
          <a:ext cx="9888715" cy="5076345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3224545">
                  <a:extLst>
                    <a:ext uri="{9D8B030D-6E8A-4147-A177-3AD203B41FA5}">
                      <a16:colId xmlns:a16="http://schemas.microsoft.com/office/drawing/2014/main" val="2302718345"/>
                    </a:ext>
                  </a:extLst>
                </a:gridCol>
                <a:gridCol w="6664170">
                  <a:extLst>
                    <a:ext uri="{9D8B030D-6E8A-4147-A177-3AD203B41FA5}">
                      <a16:colId xmlns:a16="http://schemas.microsoft.com/office/drawing/2014/main" val="1823368212"/>
                    </a:ext>
                  </a:extLst>
                </a:gridCol>
              </a:tblGrid>
              <a:tr h="4651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JSP </a:t>
                      </a:r>
                      <a:r>
                        <a:rPr lang="ko-KR" altLang="en-US" sz="1200" b="1" u="none" strike="noStrike" dirty="0" err="1">
                          <a:effectLst/>
                        </a:rPr>
                        <a:t>페이지명</a:t>
                      </a:r>
                      <a:r>
                        <a:rPr lang="ko-KR" altLang="en-US" sz="1200" b="1" u="none" strike="noStrike" dirty="0">
                          <a:effectLst/>
                        </a:rPr>
                        <a:t> </a:t>
                      </a:r>
                      <a:r>
                        <a:rPr lang="en-US" altLang="ko-KR" sz="1200" b="1" u="none" strike="noStrike" dirty="0">
                          <a:effectLst/>
                        </a:rPr>
                        <a:t>/ do </a:t>
                      </a:r>
                      <a:r>
                        <a:rPr lang="ko-KR" altLang="en-US" sz="1200" b="1" u="none" strike="noStrike" dirty="0" err="1">
                          <a:effectLst/>
                        </a:rPr>
                        <a:t>가상주소명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4277" marR="4277" marT="427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7928491"/>
                  </a:ext>
                </a:extLst>
              </a:tr>
              <a:tr h="450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</a:t>
                      </a:r>
                      <a:r>
                        <a:rPr lang="en-US" sz="1200" u="none" strike="noStrike" dirty="0" err="1">
                          <a:effectLst/>
                        </a:rPr>
                        <a:t>com.kosmo.erp.EduCourseController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[EduCourseController </a:t>
                      </a:r>
                      <a:r>
                        <a:rPr lang="ko-KR" altLang="en-US" sz="1200" u="none" strike="noStrike">
                          <a:effectLst/>
                        </a:rPr>
                        <a:t>클래스</a:t>
                      </a:r>
                      <a:r>
                        <a:rPr lang="en-US" altLang="ko-KR" sz="1200" u="none" strike="noStrike">
                          <a:effectLst/>
                        </a:rPr>
                        <a:t>] </a:t>
                      </a:r>
                      <a:r>
                        <a:rPr lang="ko-KR" altLang="en-US" sz="1200" u="none" strike="noStrike">
                          <a:effectLst/>
                        </a:rPr>
                        <a:t>내부의 </a:t>
                      </a:r>
                      <a:r>
                        <a:rPr lang="en-US" altLang="ko-KR" sz="1200" u="none" strike="noStrike">
                          <a:effectLst/>
                        </a:rPr>
                        <a:t>@RequestMapping(~)</a:t>
                      </a:r>
                      <a:r>
                        <a:rPr lang="ko-KR" altLang="en-US" sz="1200" u="none" strike="noStrike">
                          <a:effectLst/>
                        </a:rPr>
                        <a:t>이 붙은 모든 메소드가</a:t>
                      </a:r>
                      <a:br>
                        <a:rPr lang="ko-KR" altLang="en-US" sz="1200" u="none" strike="noStrike">
                          <a:effectLst/>
                        </a:rPr>
                      </a:br>
                      <a:r>
                        <a:rPr lang="ko-KR" altLang="en-US" sz="1200" u="none" strike="noStrike">
                          <a:effectLst/>
                        </a:rPr>
                        <a:t>호출되기 전에 자동으로 호출되는 메소드를 선언한다</a:t>
                      </a:r>
                      <a:r>
                        <a:rPr lang="en-US" altLang="ko-KR" sz="1200" u="none" strike="noStrike">
                          <a:effectLst/>
                        </a:rPr>
                        <a:t>.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9378615"/>
                  </a:ext>
                </a:extLst>
              </a:tr>
              <a:tr h="450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</a:t>
                      </a:r>
                      <a:r>
                        <a:rPr lang="en-US" sz="1200" u="none" strike="noStrike" dirty="0" err="1">
                          <a:effectLst/>
                        </a:rPr>
                        <a:t>com.kosmo.erp.EduCourseService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</a:rPr>
                        <a:t>[</a:t>
                      </a:r>
                      <a:r>
                        <a:rPr lang="en-US" altLang="ko-KR" sz="1200" u="none" strike="noStrike" dirty="0" err="1">
                          <a:effectLst/>
                        </a:rPr>
                        <a:t>EduCourseServiceImpl</a:t>
                      </a:r>
                      <a:r>
                        <a:rPr lang="en-US" altLang="ko-KR" sz="1200" u="none" strike="noStrike" dirty="0">
                          <a:effectLst/>
                        </a:rPr>
                        <a:t> </a:t>
                      </a:r>
                      <a:r>
                        <a:rPr lang="ko-KR" altLang="en-US" sz="1200" u="none" strike="noStrike" dirty="0">
                          <a:effectLst/>
                        </a:rPr>
                        <a:t>클래스</a:t>
                      </a:r>
                      <a:r>
                        <a:rPr lang="en-US" altLang="ko-KR" sz="1200" u="none" strike="noStrike" dirty="0">
                          <a:effectLst/>
                        </a:rPr>
                        <a:t>]</a:t>
                      </a:r>
                      <a:r>
                        <a:rPr lang="ko-KR" altLang="en-US" sz="1200" u="none" strike="noStrike" dirty="0">
                          <a:effectLst/>
                        </a:rPr>
                        <a:t>가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구현받는</a:t>
                      </a:r>
                      <a:r>
                        <a:rPr lang="ko-KR" altLang="en-US" sz="1200" u="none" strike="noStrike" dirty="0">
                          <a:effectLst/>
                        </a:rPr>
                        <a:t> 인터페이스이다</a:t>
                      </a:r>
                      <a:r>
                        <a:rPr lang="en-US" altLang="ko-KR" sz="1200" u="none" strike="noStrike" dirty="0">
                          <a:effectLst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72255"/>
                  </a:ext>
                </a:extLst>
              </a:tr>
              <a:tr h="450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</a:t>
                      </a:r>
                      <a:r>
                        <a:rPr lang="en-US" sz="1200" u="none" strike="noStrike" dirty="0" err="1">
                          <a:effectLst/>
                        </a:rPr>
                        <a:t>com.kosmo.erp.EduCourseServiceImpl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</a:rPr>
                        <a:t>DAO</a:t>
                      </a:r>
                      <a:r>
                        <a:rPr lang="ko-KR" altLang="en-US" sz="1200" u="none" strike="noStrike" dirty="0">
                          <a:effectLst/>
                        </a:rPr>
                        <a:t>클래스의 메소드를 호출하기 위해 속성변수에 </a:t>
                      </a:r>
                      <a:r>
                        <a:rPr lang="en-US" altLang="ko-KR" sz="1200" u="none" strike="noStrike" dirty="0">
                          <a:effectLst/>
                        </a:rPr>
                        <a:t>DAO</a:t>
                      </a:r>
                      <a:r>
                        <a:rPr lang="ko-KR" altLang="en-US" sz="1200" u="none" strike="noStrike" dirty="0">
                          <a:effectLst/>
                        </a:rPr>
                        <a:t>클래스를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객체화하여</a:t>
                      </a:r>
                      <a:r>
                        <a:rPr lang="ko-KR" altLang="en-US" sz="1200" u="none" strike="noStrike" dirty="0">
                          <a:effectLst/>
                        </a:rPr>
                        <a:t> 저장한다</a:t>
                      </a:r>
                      <a:r>
                        <a:rPr lang="en-US" altLang="ko-KR" sz="1200" u="none" strike="noStrike" dirty="0">
                          <a:effectLst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8827745"/>
                  </a:ext>
                </a:extLst>
              </a:tr>
              <a:tr h="450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</a:t>
                      </a:r>
                      <a:r>
                        <a:rPr lang="en-US" sz="1200" u="none" strike="noStrike" dirty="0" err="1">
                          <a:effectLst/>
                        </a:rPr>
                        <a:t>com.kosmo.erp.EduCourseDAO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</a:rPr>
                        <a:t>[</a:t>
                      </a:r>
                      <a:r>
                        <a:rPr lang="en-US" altLang="ko-KR" sz="1200" u="none" strike="noStrike" dirty="0" err="1">
                          <a:effectLst/>
                        </a:rPr>
                        <a:t>EduCourseDAOImpl</a:t>
                      </a:r>
                      <a:r>
                        <a:rPr lang="en-US" altLang="ko-KR" sz="1200" u="none" strike="noStrike" dirty="0">
                          <a:effectLst/>
                        </a:rPr>
                        <a:t> </a:t>
                      </a:r>
                      <a:r>
                        <a:rPr lang="ko-KR" altLang="en-US" sz="1200" u="none" strike="noStrike" dirty="0">
                          <a:effectLst/>
                        </a:rPr>
                        <a:t>클래스</a:t>
                      </a:r>
                      <a:r>
                        <a:rPr lang="en-US" altLang="ko-KR" sz="1200" u="none" strike="noStrike" dirty="0">
                          <a:effectLst/>
                        </a:rPr>
                        <a:t>]</a:t>
                      </a:r>
                      <a:r>
                        <a:rPr lang="ko-KR" altLang="en-US" sz="1200" u="none" strike="noStrike" dirty="0">
                          <a:effectLst/>
                        </a:rPr>
                        <a:t>가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구현받는</a:t>
                      </a:r>
                      <a:r>
                        <a:rPr lang="ko-KR" altLang="en-US" sz="1200" u="none" strike="noStrike" dirty="0">
                          <a:effectLst/>
                        </a:rPr>
                        <a:t> 인터페이스이다</a:t>
                      </a:r>
                      <a:r>
                        <a:rPr lang="en-US" altLang="ko-KR" sz="1200" u="none" strike="noStrike" dirty="0">
                          <a:effectLst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956418"/>
                  </a:ext>
                </a:extLst>
              </a:tr>
              <a:tr h="450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</a:t>
                      </a:r>
                      <a:r>
                        <a:rPr lang="en-US" sz="1200" u="none" strike="noStrike" dirty="0" err="1">
                          <a:effectLst/>
                        </a:rPr>
                        <a:t>com.kosmo.erp.EduCourseDAOImpl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</a:rPr>
                        <a:t>[</a:t>
                      </a:r>
                      <a:r>
                        <a:rPr lang="en-US" altLang="ko-KR" sz="1200" u="none" strike="noStrike" dirty="0" err="1">
                          <a:effectLst/>
                        </a:rPr>
                        <a:t>EduCourseDAO</a:t>
                      </a:r>
                      <a:r>
                        <a:rPr lang="en-US" altLang="ko-KR" sz="1200" u="none" strike="noStrike" dirty="0">
                          <a:effectLst/>
                        </a:rPr>
                        <a:t>]</a:t>
                      </a:r>
                      <a:r>
                        <a:rPr lang="ko-KR" altLang="en-US" sz="1200" u="none" strike="noStrike" dirty="0">
                          <a:effectLst/>
                        </a:rPr>
                        <a:t>를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구현받아서</a:t>
                      </a:r>
                      <a:r>
                        <a:rPr lang="ko-KR" altLang="en-US" sz="1200" u="none" strike="noStrike" dirty="0">
                          <a:effectLst/>
                        </a:rPr>
                        <a:t> 오라클 테이블 안의 데이터를 입력</a:t>
                      </a:r>
                      <a:r>
                        <a:rPr lang="en-US" altLang="ko-KR" sz="1200" u="none" strike="noStrike" dirty="0">
                          <a:effectLst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</a:rPr>
                        <a:t>수정</a:t>
                      </a:r>
                      <a:r>
                        <a:rPr lang="en-US" altLang="ko-KR" sz="1200" u="none" strike="noStrike" dirty="0">
                          <a:effectLst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</a:rPr>
                        <a:t>삭제</a:t>
                      </a:r>
                      <a:r>
                        <a:rPr lang="en-US" altLang="ko-KR" sz="1200" u="none" strike="noStrike" dirty="0">
                          <a:effectLst/>
                        </a:rPr>
                        <a:t>,</a:t>
                      </a:r>
                      <a:br>
                        <a:rPr lang="en-US" altLang="ko-KR" sz="1200" u="none" strike="noStrike" dirty="0">
                          <a:effectLst/>
                        </a:rPr>
                      </a:br>
                      <a:r>
                        <a:rPr lang="ko-KR" altLang="en-US" sz="1200" u="none" strike="noStrike" dirty="0">
                          <a:effectLst/>
                        </a:rPr>
                        <a:t>검색 하기 위해 </a:t>
                      </a:r>
                      <a:r>
                        <a:rPr lang="en-US" altLang="ko-KR" sz="1200" u="none" strike="noStrike" dirty="0">
                          <a:effectLst/>
                        </a:rPr>
                        <a:t>[</a:t>
                      </a:r>
                      <a:r>
                        <a:rPr lang="en-US" altLang="ko-KR" sz="1200" u="none" strike="noStrike" dirty="0" err="1">
                          <a:effectLst/>
                        </a:rPr>
                        <a:t>EduCourseDAO</a:t>
                      </a:r>
                      <a:r>
                        <a:rPr lang="en-US" altLang="ko-KR" sz="1200" u="none" strike="noStrike" dirty="0">
                          <a:effectLst/>
                        </a:rPr>
                        <a:t>]</a:t>
                      </a:r>
                      <a:r>
                        <a:rPr lang="ko-KR" altLang="en-US" sz="1200" u="none" strike="noStrike" dirty="0">
                          <a:effectLst/>
                        </a:rPr>
                        <a:t>의 속성변수에 </a:t>
                      </a:r>
                      <a:r>
                        <a:rPr lang="en-US" altLang="ko-KR" sz="1200" u="none" strike="noStrike" dirty="0">
                          <a:effectLst/>
                        </a:rPr>
                        <a:t>[</a:t>
                      </a:r>
                      <a:r>
                        <a:rPr lang="en-US" altLang="ko-KR" sz="1200" u="none" strike="noStrike" dirty="0" err="1">
                          <a:effectLst/>
                        </a:rPr>
                        <a:t>SqlSessionTemplate</a:t>
                      </a:r>
                      <a:r>
                        <a:rPr lang="en-US" altLang="ko-KR" sz="1200" u="none" strike="noStrike" dirty="0">
                          <a:effectLst/>
                        </a:rPr>
                        <a:t> </a:t>
                      </a:r>
                      <a:r>
                        <a:rPr lang="ko-KR" altLang="en-US" sz="1200" u="none" strike="noStrike" dirty="0">
                          <a:effectLst/>
                        </a:rPr>
                        <a:t>클래스</a:t>
                      </a:r>
                      <a:r>
                        <a:rPr lang="en-US" altLang="ko-KR" sz="1200" u="none" strike="noStrike" dirty="0">
                          <a:effectLst/>
                        </a:rPr>
                        <a:t>]</a:t>
                      </a:r>
                      <a:r>
                        <a:rPr lang="ko-KR" altLang="en-US" sz="1200" u="none" strike="noStrike" dirty="0">
                          <a:effectLst/>
                        </a:rPr>
                        <a:t>를</a:t>
                      </a:r>
                      <a:br>
                        <a:rPr lang="ko-KR" altLang="en-US" sz="1200" u="none" strike="noStrike" dirty="0">
                          <a:effectLst/>
                        </a:rPr>
                      </a:br>
                      <a:r>
                        <a:rPr lang="ko-KR" altLang="en-US" sz="1200" u="none" strike="noStrike" dirty="0" err="1">
                          <a:effectLst/>
                        </a:rPr>
                        <a:t>객체화하여</a:t>
                      </a:r>
                      <a:r>
                        <a:rPr lang="ko-KR" altLang="en-US" sz="1200" u="none" strike="noStrike" dirty="0">
                          <a:effectLst/>
                        </a:rPr>
                        <a:t> 저장한다</a:t>
                      </a:r>
                      <a:r>
                        <a:rPr lang="en-US" altLang="ko-KR" sz="1200" u="none" strike="noStrike" dirty="0">
                          <a:effectLst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4362282"/>
                  </a:ext>
                </a:extLst>
              </a:tr>
              <a:tr h="450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</a:t>
                      </a:r>
                      <a:r>
                        <a:rPr lang="en-US" sz="1200" u="none" strike="noStrike" dirty="0" err="1">
                          <a:effectLst/>
                        </a:rPr>
                        <a:t>com.kosmo.erp.EduCourseDTO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교육 일정 입력</a:t>
                      </a:r>
                      <a:r>
                        <a:rPr lang="en-US" altLang="ko-KR" sz="1200" u="none" strike="noStrike" dirty="0">
                          <a:effectLst/>
                        </a:rPr>
                        <a:t>,</a:t>
                      </a:r>
                      <a:r>
                        <a:rPr lang="ko-KR" altLang="en-US" sz="1200" u="none" strike="noStrike" dirty="0">
                          <a:effectLst/>
                        </a:rPr>
                        <a:t>수정 화면을 관리하는 속성변수와 </a:t>
                      </a:r>
                      <a:r>
                        <a:rPr lang="en-US" altLang="ko-KR" sz="1200" u="none" strike="noStrike" dirty="0">
                          <a:effectLst/>
                        </a:rPr>
                        <a:t>Getter / Setter </a:t>
                      </a:r>
                      <a:r>
                        <a:rPr lang="ko-KR" altLang="en-US" sz="1200" u="none" strike="noStrike" dirty="0">
                          <a:effectLst/>
                        </a:rPr>
                        <a:t>메소드를 선언하는 클래스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878561"/>
                  </a:ext>
                </a:extLst>
              </a:tr>
              <a:tr h="450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</a:t>
                      </a:r>
                      <a:r>
                        <a:rPr lang="en-US" sz="1200" u="none" strike="noStrike" dirty="0" err="1">
                          <a:effectLst/>
                        </a:rPr>
                        <a:t>com.kosmo.erp.EduCourseSearchDTO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교육 일정 검색 화면 관리하는 속성변수와 </a:t>
                      </a:r>
                      <a:r>
                        <a:rPr lang="en-US" altLang="ko-KR" sz="1200" u="none" strike="noStrike" dirty="0">
                          <a:effectLst/>
                        </a:rPr>
                        <a:t>Getter / Setter </a:t>
                      </a:r>
                      <a:r>
                        <a:rPr lang="ko-KR" altLang="en-US" sz="1200" u="none" strike="noStrike" dirty="0">
                          <a:effectLst/>
                        </a:rPr>
                        <a:t>메소드를 선언하는 클래스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823849"/>
                  </a:ext>
                </a:extLst>
              </a:tr>
              <a:tr h="450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</a:t>
                      </a:r>
                      <a:r>
                        <a:rPr lang="en-US" sz="1200" u="none" strike="noStrike" dirty="0" err="1">
                          <a:effectLst/>
                        </a:rPr>
                        <a:t>com.kosmo.erp.EduCancelDTO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교육 일정 입력</a:t>
                      </a:r>
                      <a:r>
                        <a:rPr lang="en-US" altLang="ko-KR" sz="1200" u="none" strike="noStrike" dirty="0">
                          <a:effectLst/>
                        </a:rPr>
                        <a:t>,</a:t>
                      </a:r>
                      <a:r>
                        <a:rPr lang="ko-KR" altLang="en-US" sz="1200" u="none" strike="noStrike" dirty="0">
                          <a:effectLst/>
                        </a:rPr>
                        <a:t>수정 화면에서 평일 휴강일 등록 관리하는 속성변수와 </a:t>
                      </a:r>
                      <a:r>
                        <a:rPr lang="en-US" altLang="ko-KR" sz="1200" u="none" strike="noStrike" dirty="0">
                          <a:effectLst/>
                        </a:rPr>
                        <a:t>Getter/Setter </a:t>
                      </a:r>
                      <a:r>
                        <a:rPr lang="ko-KR" altLang="en-US" sz="1200" u="none" strike="noStrike" dirty="0">
                          <a:effectLst/>
                        </a:rPr>
                        <a:t>메소드를 선언하는 클래스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575948"/>
                  </a:ext>
                </a:extLst>
              </a:tr>
              <a:tr h="450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</a:t>
                      </a:r>
                      <a:r>
                        <a:rPr lang="en-US" sz="1200" u="none" strike="noStrike" dirty="0" err="1">
                          <a:effectLst/>
                        </a:rPr>
                        <a:t>com.kosmo.erp.EduSubjectDTO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교육 일정 입력</a:t>
                      </a:r>
                      <a:r>
                        <a:rPr lang="en-US" altLang="ko-KR" sz="1200" u="none" strike="noStrike" dirty="0">
                          <a:effectLst/>
                        </a:rPr>
                        <a:t>,</a:t>
                      </a:r>
                      <a:r>
                        <a:rPr lang="ko-KR" altLang="en-US" sz="1200" u="none" strike="noStrike" dirty="0">
                          <a:effectLst/>
                        </a:rPr>
                        <a:t>수정 화면에서 교육과목 등록 관리하는 속성변수와 </a:t>
                      </a:r>
                      <a:r>
                        <a:rPr lang="en-US" altLang="ko-KR" sz="1200" u="none" strike="noStrike" dirty="0">
                          <a:effectLst/>
                        </a:rPr>
                        <a:t>Getter / Setter </a:t>
                      </a:r>
                      <a:r>
                        <a:rPr lang="ko-KR" altLang="en-US" sz="1200" u="none" strike="noStrike" dirty="0">
                          <a:effectLst/>
                        </a:rPr>
                        <a:t>메소드를 선언하는 클래스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5380068"/>
                  </a:ext>
                </a:extLst>
              </a:tr>
              <a:tr h="450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</a:t>
                      </a:r>
                      <a:r>
                        <a:rPr lang="en-US" sz="1200" u="none" strike="noStrike" dirty="0" err="1">
                          <a:effectLst/>
                        </a:rPr>
                        <a:t>com.kosmo.erp.EduTeacherDTO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교육 일정 입력</a:t>
                      </a:r>
                      <a:r>
                        <a:rPr lang="en-US" altLang="ko-KR" sz="1200" u="none" strike="noStrike" dirty="0">
                          <a:effectLst/>
                        </a:rPr>
                        <a:t>,</a:t>
                      </a:r>
                      <a:r>
                        <a:rPr lang="ko-KR" altLang="en-US" sz="1200" u="none" strike="noStrike" dirty="0">
                          <a:effectLst/>
                        </a:rPr>
                        <a:t>수정 화면에서 담당 강사  등록 관리하는 속성변수와 </a:t>
                      </a:r>
                      <a:r>
                        <a:rPr lang="en-US" altLang="ko-KR" sz="1200" u="none" strike="noStrike" dirty="0">
                          <a:effectLst/>
                        </a:rPr>
                        <a:t>Getter / Setter </a:t>
                      </a:r>
                      <a:r>
                        <a:rPr lang="ko-KR" altLang="en-US" sz="1200" u="none" strike="noStrike" dirty="0">
                          <a:effectLst/>
                        </a:rPr>
                        <a:t>메소드를 선언하는 클래스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B2F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D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450804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26143" y="923916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199" y="169249"/>
            <a:ext cx="2194249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/>
              <a:t>9.4 </a:t>
            </a:r>
            <a:r>
              <a:rPr lang="ko-KR" altLang="en-US" sz="2000" b="1" dirty="0"/>
              <a:t>클래스 설계</a:t>
            </a:r>
          </a:p>
        </p:txBody>
      </p:sp>
    </p:spTree>
    <p:extLst>
      <p:ext uri="{BB962C8B-B14F-4D97-AF65-F5344CB8AC3E}">
        <p14:creationId xmlns:p14="http://schemas.microsoft.com/office/powerpoint/2010/main" val="395099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526143" y="3147786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606953" y="2322810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000" i="1" dirty="0" smtClean="0"/>
              <a:t> </a:t>
            </a:r>
            <a:r>
              <a:rPr lang="en-US" altLang="ko-KR" sz="2800" b="1" i="1" dirty="0" smtClean="0"/>
              <a:t>10. </a:t>
            </a:r>
            <a:r>
              <a:rPr lang="ko-KR" altLang="en-US" sz="2800" b="1" i="1" dirty="0" smtClean="0"/>
              <a:t>후기</a:t>
            </a:r>
            <a:r>
              <a:rPr lang="en-US" altLang="ko-KR" sz="2800" b="1" i="1" dirty="0" smtClean="0"/>
              <a:t> </a:t>
            </a:r>
            <a:endParaRPr lang="en-US" altLang="ko-KR" sz="2800" b="1" i="1" dirty="0"/>
          </a:p>
        </p:txBody>
      </p:sp>
    </p:spTree>
    <p:extLst>
      <p:ext uri="{BB962C8B-B14F-4D97-AF65-F5344CB8AC3E}">
        <p14:creationId xmlns:p14="http://schemas.microsoft.com/office/powerpoint/2010/main" val="382750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624966" y="1406769"/>
            <a:ext cx="4615650" cy="4612559"/>
            <a:chOff x="3825368" y="1406769"/>
            <a:chExt cx="4615650" cy="4612559"/>
          </a:xfrm>
        </p:grpSpPr>
        <p:grpSp>
          <p:nvGrpSpPr>
            <p:cNvPr id="4" name="그룹 3"/>
            <p:cNvGrpSpPr/>
            <p:nvPr/>
          </p:nvGrpSpPr>
          <p:grpSpPr>
            <a:xfrm>
              <a:off x="3825368" y="1406769"/>
              <a:ext cx="4615650" cy="4612559"/>
              <a:chOff x="3825368" y="1406769"/>
              <a:chExt cx="4615650" cy="4612559"/>
            </a:xfrm>
          </p:grpSpPr>
          <p:grpSp>
            <p:nvGrpSpPr>
              <p:cNvPr id="2" name="그룹 1"/>
              <p:cNvGrpSpPr/>
              <p:nvPr/>
            </p:nvGrpSpPr>
            <p:grpSpPr>
              <a:xfrm>
                <a:off x="3835878" y="1406769"/>
                <a:ext cx="4594633" cy="4612559"/>
                <a:chOff x="3835878" y="1406769"/>
                <a:chExt cx="4594633" cy="4612559"/>
              </a:xfrm>
            </p:grpSpPr>
            <p:sp>
              <p:nvSpPr>
                <p:cNvPr id="98" name="원형 97"/>
                <p:cNvSpPr/>
                <p:nvPr/>
              </p:nvSpPr>
              <p:spPr>
                <a:xfrm>
                  <a:off x="3835878" y="1424698"/>
                  <a:ext cx="4594631" cy="4584120"/>
                </a:xfrm>
                <a:prstGeom prst="pie">
                  <a:avLst>
                    <a:gd name="adj1" fmla="val 10813630"/>
                    <a:gd name="adj2" fmla="val 16200000"/>
                  </a:avLst>
                </a:prstGeom>
                <a:solidFill>
                  <a:srgbClr val="B36BE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원형 98"/>
                <p:cNvSpPr/>
                <p:nvPr/>
              </p:nvSpPr>
              <p:spPr>
                <a:xfrm rot="5400000">
                  <a:off x="3841135" y="1429953"/>
                  <a:ext cx="4594631" cy="4584120"/>
                </a:xfrm>
                <a:prstGeom prst="pie">
                  <a:avLst>
                    <a:gd name="adj1" fmla="val 10800343"/>
                    <a:gd name="adj2" fmla="val 16200000"/>
                  </a:avLst>
                </a:prstGeom>
                <a:solidFill>
                  <a:srgbClr val="E391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원형 99"/>
                <p:cNvSpPr/>
                <p:nvPr/>
              </p:nvSpPr>
              <p:spPr>
                <a:xfrm rot="10800000">
                  <a:off x="3835878" y="1417281"/>
                  <a:ext cx="4594631" cy="4584120"/>
                </a:xfrm>
                <a:prstGeom prst="pie">
                  <a:avLst>
                    <a:gd name="adj1" fmla="val 10800343"/>
                    <a:gd name="adj2" fmla="val 16200000"/>
                  </a:avLst>
                </a:prstGeom>
                <a:solidFill>
                  <a:srgbClr val="EF8D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원형 100"/>
                <p:cNvSpPr/>
                <p:nvPr/>
              </p:nvSpPr>
              <p:spPr>
                <a:xfrm rot="16200000">
                  <a:off x="3830623" y="1412025"/>
                  <a:ext cx="4594631" cy="4584120"/>
                </a:xfrm>
                <a:prstGeom prst="pie">
                  <a:avLst>
                    <a:gd name="adj1" fmla="val 10800343"/>
                    <a:gd name="adj2" fmla="val 16200000"/>
                  </a:avLst>
                </a:prstGeom>
                <a:solidFill>
                  <a:srgbClr val="FA98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02" name="그룹 101"/>
              <p:cNvGrpSpPr/>
              <p:nvPr/>
            </p:nvGrpSpPr>
            <p:grpSpPr>
              <a:xfrm>
                <a:off x="3825368" y="1421603"/>
                <a:ext cx="4615650" cy="4594631"/>
                <a:chOff x="5194689" y="1594821"/>
                <a:chExt cx="4615650" cy="4594631"/>
              </a:xfrm>
            </p:grpSpPr>
            <p:sp>
              <p:nvSpPr>
                <p:cNvPr id="103" name="타원 102"/>
                <p:cNvSpPr/>
                <p:nvPr/>
              </p:nvSpPr>
              <p:spPr>
                <a:xfrm>
                  <a:off x="6439407" y="2809943"/>
                  <a:ext cx="2149553" cy="214955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4" name="직사각형 103"/>
                <p:cNvSpPr/>
                <p:nvPr/>
              </p:nvSpPr>
              <p:spPr>
                <a:xfrm>
                  <a:off x="7377529" y="1594821"/>
                  <a:ext cx="249972" cy="15390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5" name="직사각형 104"/>
                <p:cNvSpPr/>
                <p:nvPr/>
              </p:nvSpPr>
              <p:spPr>
                <a:xfrm rot="5400000">
                  <a:off x="8881695" y="3064083"/>
                  <a:ext cx="216014" cy="16412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6" name="직사각형 105"/>
                <p:cNvSpPr/>
                <p:nvPr/>
              </p:nvSpPr>
              <p:spPr>
                <a:xfrm rot="10800000">
                  <a:off x="7411501" y="4609130"/>
                  <a:ext cx="216000" cy="158032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7" name="직사각형 106"/>
                <p:cNvSpPr/>
                <p:nvPr/>
              </p:nvSpPr>
              <p:spPr>
                <a:xfrm rot="5400000">
                  <a:off x="5879394" y="3092016"/>
                  <a:ext cx="216004" cy="15854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8" name="타원 107"/>
                <p:cNvSpPr/>
                <p:nvPr/>
              </p:nvSpPr>
              <p:spPr>
                <a:xfrm>
                  <a:off x="6641835" y="3025943"/>
                  <a:ext cx="1721361" cy="1721361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rgbClr val="BB2FB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b="1" dirty="0">
                      <a:solidFill>
                        <a:schemeClr val="tx1"/>
                      </a:solidFill>
                    </a:rPr>
                    <a:t>IT</a:t>
                  </a:r>
                  <a:r>
                    <a:rPr lang="ko-KR" altLang="en-US" sz="1600" b="1" dirty="0">
                      <a:solidFill>
                        <a:schemeClr val="tx1"/>
                      </a:solidFill>
                    </a:rPr>
                    <a:t>교육센터</a:t>
                  </a:r>
                  <a:r>
                    <a:rPr lang="en-US" altLang="ko-KR" sz="1400" b="1" dirty="0">
                      <a:solidFill>
                        <a:schemeClr val="tx1"/>
                      </a:solidFill>
                    </a:rPr>
                    <a:t/>
                  </a:r>
                  <a:br>
                    <a:rPr lang="en-US" altLang="ko-KR" sz="1400" b="1" dirty="0">
                      <a:solidFill>
                        <a:schemeClr val="tx1"/>
                      </a:solidFill>
                    </a:rPr>
                  </a:br>
                  <a:r>
                    <a:rPr lang="ko-KR" altLang="en-US" sz="1400" b="1" dirty="0">
                      <a:solidFill>
                        <a:schemeClr val="tx1"/>
                      </a:solidFill>
                    </a:rPr>
                    <a:t>관리 </a:t>
                  </a:r>
                  <a:r>
                    <a:rPr lang="en-US" altLang="ko-KR" sz="1400" b="1" dirty="0">
                      <a:solidFill>
                        <a:schemeClr val="tx1"/>
                      </a:solidFill>
                    </a:rPr>
                    <a:t>ERP</a:t>
                  </a:r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" name="그룹 4"/>
            <p:cNvGrpSpPr/>
            <p:nvPr/>
          </p:nvGrpSpPr>
          <p:grpSpPr>
            <a:xfrm>
              <a:off x="4346232" y="2352767"/>
              <a:ext cx="3597261" cy="2839898"/>
              <a:chOff x="4346232" y="2352767"/>
              <a:chExt cx="3597261" cy="2839898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4346232" y="2409578"/>
                <a:ext cx="926281" cy="507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b="1" i="1" dirty="0" smtClean="0">
                    <a:solidFill>
                      <a:prstClr val="white"/>
                    </a:solidFill>
                  </a:rPr>
                  <a:t>교육생</a:t>
                </a:r>
                <a:r>
                  <a:rPr lang="en-US" altLang="ko-KR" sz="1500" b="1" i="1" dirty="0" smtClean="0">
                    <a:solidFill>
                      <a:prstClr val="white"/>
                    </a:solidFill>
                  </a:rPr>
                  <a:t> </a:t>
                </a:r>
                <a:endParaRPr lang="en-US" altLang="ko-KR" sz="1300" i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>
                <a:off x="7070633" y="2352767"/>
                <a:ext cx="822554" cy="507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b="1" i="1" dirty="0">
                    <a:solidFill>
                      <a:prstClr val="white"/>
                    </a:solidFill>
                  </a:rPr>
                  <a:t>강사</a:t>
                </a:r>
                <a:endParaRPr lang="en-US" altLang="ko-KR" sz="1300" i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>
                <a:off x="4346233" y="4667396"/>
                <a:ext cx="1470182" cy="507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b="1" i="1" dirty="0" smtClean="0">
                    <a:solidFill>
                      <a:prstClr val="white"/>
                    </a:solidFill>
                  </a:rPr>
                  <a:t>교육생 평가</a:t>
                </a:r>
                <a:endParaRPr lang="en-US" altLang="ko-KR" sz="1300" i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3" name="직사각형 112"/>
              <p:cNvSpPr/>
              <p:nvPr/>
            </p:nvSpPr>
            <p:spPr>
              <a:xfrm>
                <a:off x="6768639" y="4684834"/>
                <a:ext cx="1174854" cy="507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b="1" i="1" dirty="0">
                    <a:solidFill>
                      <a:prstClr val="white"/>
                    </a:solidFill>
                  </a:rPr>
                  <a:t>교육일정</a:t>
                </a:r>
                <a:endParaRPr lang="en-US" altLang="ko-KR" sz="1300" i="1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1" name="직사각형 20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199" y="169249"/>
            <a:ext cx="2315547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/>
              <a:t>3. </a:t>
            </a:r>
            <a:r>
              <a:rPr lang="ko-KR" altLang="en-US" sz="2000" b="1" dirty="0"/>
              <a:t>프로젝트 개요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26143" y="923916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834949" y="1773874"/>
            <a:ext cx="590529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IT</a:t>
            </a:r>
            <a:r>
              <a:rPr lang="ko-KR" altLang="en-US" b="1" dirty="0" smtClean="0"/>
              <a:t>교육센터의 교육생과 강사의 정보를 효율적으로 관리</a:t>
            </a:r>
            <a:endParaRPr lang="en-US" altLang="ko-KR" sz="1300" dirty="0"/>
          </a:p>
        </p:txBody>
      </p:sp>
      <p:sp>
        <p:nvSpPr>
          <p:cNvPr id="26" name="직사각형 25"/>
          <p:cNvSpPr/>
          <p:nvPr/>
        </p:nvSpPr>
        <p:spPr>
          <a:xfrm>
            <a:off x="5834949" y="2896177"/>
            <a:ext cx="57350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교육생 평가를 통해 교육생의 시험평가와 인성평가를  일괄적으로 관리 </a:t>
            </a:r>
            <a:endParaRPr lang="en-US" altLang="ko-KR" sz="1300" dirty="0"/>
          </a:p>
        </p:txBody>
      </p:sp>
      <p:sp>
        <p:nvSpPr>
          <p:cNvPr id="27" name="직사각형 26"/>
          <p:cNvSpPr/>
          <p:nvPr/>
        </p:nvSpPr>
        <p:spPr>
          <a:xfrm>
            <a:off x="5838059" y="4588116"/>
            <a:ext cx="57350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교육일정을 통합관리 함으로써 교육과 관련된 교육생과 강사의 일정을 파악 </a:t>
            </a: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136861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285171" y="1283965"/>
            <a:ext cx="10181614" cy="1110699"/>
            <a:chOff x="1285804" y="1657204"/>
            <a:chExt cx="9483345" cy="1034526"/>
          </a:xfrm>
        </p:grpSpPr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1285804" y="1657204"/>
              <a:ext cx="824451" cy="891977"/>
            </a:xfrm>
            <a:custGeom>
              <a:avLst/>
              <a:gdLst>
                <a:gd name="T0" fmla="*/ 2971 w 5715"/>
                <a:gd name="T1" fmla="*/ 6 h 6183"/>
                <a:gd name="T2" fmla="*/ 3198 w 5715"/>
                <a:gd name="T3" fmla="*/ 42 h 6183"/>
                <a:gd name="T4" fmla="*/ 3417 w 5715"/>
                <a:gd name="T5" fmla="*/ 117 h 6183"/>
                <a:gd name="T6" fmla="*/ 3625 w 5715"/>
                <a:gd name="T7" fmla="*/ 227 h 6183"/>
                <a:gd name="T8" fmla="*/ 5167 w 5715"/>
                <a:gd name="T9" fmla="*/ 1228 h 6183"/>
                <a:gd name="T10" fmla="*/ 5340 w 5715"/>
                <a:gd name="T11" fmla="*/ 1387 h 6183"/>
                <a:gd name="T12" fmla="*/ 5484 w 5715"/>
                <a:gd name="T13" fmla="*/ 1569 h 6183"/>
                <a:gd name="T14" fmla="*/ 5595 w 5715"/>
                <a:gd name="T15" fmla="*/ 1774 h 6183"/>
                <a:gd name="T16" fmla="*/ 5671 w 5715"/>
                <a:gd name="T17" fmla="*/ 1993 h 6183"/>
                <a:gd name="T18" fmla="*/ 5711 w 5715"/>
                <a:gd name="T19" fmla="*/ 2224 h 6183"/>
                <a:gd name="T20" fmla="*/ 5715 w 5715"/>
                <a:gd name="T21" fmla="*/ 3839 h 6183"/>
                <a:gd name="T22" fmla="*/ 5696 w 5715"/>
                <a:gd name="T23" fmla="*/ 4076 h 6183"/>
                <a:gd name="T24" fmla="*/ 5638 w 5715"/>
                <a:gd name="T25" fmla="*/ 4303 h 6183"/>
                <a:gd name="T26" fmla="*/ 5544 w 5715"/>
                <a:gd name="T27" fmla="*/ 4515 h 6183"/>
                <a:gd name="T28" fmla="*/ 5416 w 5715"/>
                <a:gd name="T29" fmla="*/ 4708 h 6183"/>
                <a:gd name="T30" fmla="*/ 5257 w 5715"/>
                <a:gd name="T31" fmla="*/ 4879 h 6183"/>
                <a:gd name="T32" fmla="*/ 5069 w 5715"/>
                <a:gd name="T33" fmla="*/ 5023 h 6183"/>
                <a:gd name="T34" fmla="*/ 3522 w 5715"/>
                <a:gd name="T35" fmla="*/ 6016 h 6183"/>
                <a:gd name="T36" fmla="*/ 3308 w 5715"/>
                <a:gd name="T37" fmla="*/ 6110 h 6183"/>
                <a:gd name="T38" fmla="*/ 3085 w 5715"/>
                <a:gd name="T39" fmla="*/ 6164 h 6183"/>
                <a:gd name="T40" fmla="*/ 2856 w 5715"/>
                <a:gd name="T41" fmla="*/ 6183 h 6183"/>
                <a:gd name="T42" fmla="*/ 2629 w 5715"/>
                <a:gd name="T43" fmla="*/ 6164 h 6183"/>
                <a:gd name="T44" fmla="*/ 2406 w 5715"/>
                <a:gd name="T45" fmla="*/ 6110 h 6183"/>
                <a:gd name="T46" fmla="*/ 2192 w 5715"/>
                <a:gd name="T47" fmla="*/ 6016 h 6183"/>
                <a:gd name="T48" fmla="*/ 645 w 5715"/>
                <a:gd name="T49" fmla="*/ 5023 h 6183"/>
                <a:gd name="T50" fmla="*/ 458 w 5715"/>
                <a:gd name="T51" fmla="*/ 4879 h 6183"/>
                <a:gd name="T52" fmla="*/ 298 w 5715"/>
                <a:gd name="T53" fmla="*/ 4708 h 6183"/>
                <a:gd name="T54" fmla="*/ 171 w 5715"/>
                <a:gd name="T55" fmla="*/ 4515 h 6183"/>
                <a:gd name="T56" fmla="*/ 77 w 5715"/>
                <a:gd name="T57" fmla="*/ 4303 h 6183"/>
                <a:gd name="T58" fmla="*/ 19 w 5715"/>
                <a:gd name="T59" fmla="*/ 4076 h 6183"/>
                <a:gd name="T60" fmla="*/ 0 w 5715"/>
                <a:gd name="T61" fmla="*/ 3839 h 6183"/>
                <a:gd name="T62" fmla="*/ 4 w 5715"/>
                <a:gd name="T63" fmla="*/ 2224 h 6183"/>
                <a:gd name="T64" fmla="*/ 43 w 5715"/>
                <a:gd name="T65" fmla="*/ 1993 h 6183"/>
                <a:gd name="T66" fmla="*/ 120 w 5715"/>
                <a:gd name="T67" fmla="*/ 1774 h 6183"/>
                <a:gd name="T68" fmla="*/ 231 w 5715"/>
                <a:gd name="T69" fmla="*/ 1569 h 6183"/>
                <a:gd name="T70" fmla="*/ 375 w 5715"/>
                <a:gd name="T71" fmla="*/ 1387 h 6183"/>
                <a:gd name="T72" fmla="*/ 548 w 5715"/>
                <a:gd name="T73" fmla="*/ 1228 h 6183"/>
                <a:gd name="T74" fmla="*/ 2089 w 5715"/>
                <a:gd name="T75" fmla="*/ 227 h 6183"/>
                <a:gd name="T76" fmla="*/ 2297 w 5715"/>
                <a:gd name="T77" fmla="*/ 117 h 6183"/>
                <a:gd name="T78" fmla="*/ 2517 w 5715"/>
                <a:gd name="T79" fmla="*/ 42 h 6183"/>
                <a:gd name="T80" fmla="*/ 2742 w 5715"/>
                <a:gd name="T81" fmla="*/ 6 h 6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715" h="6183">
                  <a:moveTo>
                    <a:pt x="2856" y="0"/>
                  </a:moveTo>
                  <a:lnTo>
                    <a:pt x="2971" y="6"/>
                  </a:lnTo>
                  <a:lnTo>
                    <a:pt x="3085" y="19"/>
                  </a:lnTo>
                  <a:lnTo>
                    <a:pt x="3198" y="42"/>
                  </a:lnTo>
                  <a:lnTo>
                    <a:pt x="3308" y="74"/>
                  </a:lnTo>
                  <a:lnTo>
                    <a:pt x="3417" y="117"/>
                  </a:lnTo>
                  <a:lnTo>
                    <a:pt x="3522" y="167"/>
                  </a:lnTo>
                  <a:lnTo>
                    <a:pt x="3625" y="227"/>
                  </a:lnTo>
                  <a:lnTo>
                    <a:pt x="5069" y="1160"/>
                  </a:lnTo>
                  <a:lnTo>
                    <a:pt x="5167" y="1228"/>
                  </a:lnTo>
                  <a:lnTo>
                    <a:pt x="5257" y="1304"/>
                  </a:lnTo>
                  <a:lnTo>
                    <a:pt x="5340" y="1387"/>
                  </a:lnTo>
                  <a:lnTo>
                    <a:pt x="5416" y="1475"/>
                  </a:lnTo>
                  <a:lnTo>
                    <a:pt x="5484" y="1569"/>
                  </a:lnTo>
                  <a:lnTo>
                    <a:pt x="5544" y="1668"/>
                  </a:lnTo>
                  <a:lnTo>
                    <a:pt x="5595" y="1774"/>
                  </a:lnTo>
                  <a:lnTo>
                    <a:pt x="5638" y="1882"/>
                  </a:lnTo>
                  <a:lnTo>
                    <a:pt x="5671" y="1993"/>
                  </a:lnTo>
                  <a:lnTo>
                    <a:pt x="5696" y="2108"/>
                  </a:lnTo>
                  <a:lnTo>
                    <a:pt x="5711" y="2224"/>
                  </a:lnTo>
                  <a:lnTo>
                    <a:pt x="5715" y="2344"/>
                  </a:lnTo>
                  <a:lnTo>
                    <a:pt x="5715" y="3839"/>
                  </a:lnTo>
                  <a:lnTo>
                    <a:pt x="5711" y="3960"/>
                  </a:lnTo>
                  <a:lnTo>
                    <a:pt x="5696" y="4076"/>
                  </a:lnTo>
                  <a:lnTo>
                    <a:pt x="5671" y="4190"/>
                  </a:lnTo>
                  <a:lnTo>
                    <a:pt x="5638" y="4303"/>
                  </a:lnTo>
                  <a:lnTo>
                    <a:pt x="5595" y="4410"/>
                  </a:lnTo>
                  <a:lnTo>
                    <a:pt x="5544" y="4515"/>
                  </a:lnTo>
                  <a:lnTo>
                    <a:pt x="5484" y="4614"/>
                  </a:lnTo>
                  <a:lnTo>
                    <a:pt x="5416" y="4708"/>
                  </a:lnTo>
                  <a:lnTo>
                    <a:pt x="5340" y="4796"/>
                  </a:lnTo>
                  <a:lnTo>
                    <a:pt x="5257" y="4879"/>
                  </a:lnTo>
                  <a:lnTo>
                    <a:pt x="5167" y="4956"/>
                  </a:lnTo>
                  <a:lnTo>
                    <a:pt x="5069" y="5023"/>
                  </a:lnTo>
                  <a:lnTo>
                    <a:pt x="3625" y="5958"/>
                  </a:lnTo>
                  <a:lnTo>
                    <a:pt x="3522" y="6016"/>
                  </a:lnTo>
                  <a:lnTo>
                    <a:pt x="3417" y="6069"/>
                  </a:lnTo>
                  <a:lnTo>
                    <a:pt x="3308" y="6110"/>
                  </a:lnTo>
                  <a:lnTo>
                    <a:pt x="3198" y="6142"/>
                  </a:lnTo>
                  <a:lnTo>
                    <a:pt x="3085" y="6164"/>
                  </a:lnTo>
                  <a:lnTo>
                    <a:pt x="2971" y="6179"/>
                  </a:lnTo>
                  <a:lnTo>
                    <a:pt x="2856" y="6183"/>
                  </a:lnTo>
                  <a:lnTo>
                    <a:pt x="2742" y="6179"/>
                  </a:lnTo>
                  <a:lnTo>
                    <a:pt x="2629" y="6164"/>
                  </a:lnTo>
                  <a:lnTo>
                    <a:pt x="2517" y="6142"/>
                  </a:lnTo>
                  <a:lnTo>
                    <a:pt x="2406" y="6110"/>
                  </a:lnTo>
                  <a:lnTo>
                    <a:pt x="2297" y="6069"/>
                  </a:lnTo>
                  <a:lnTo>
                    <a:pt x="2192" y="6016"/>
                  </a:lnTo>
                  <a:lnTo>
                    <a:pt x="2089" y="5958"/>
                  </a:lnTo>
                  <a:lnTo>
                    <a:pt x="645" y="5023"/>
                  </a:lnTo>
                  <a:lnTo>
                    <a:pt x="548" y="4956"/>
                  </a:lnTo>
                  <a:lnTo>
                    <a:pt x="458" y="4879"/>
                  </a:lnTo>
                  <a:lnTo>
                    <a:pt x="375" y="4796"/>
                  </a:lnTo>
                  <a:lnTo>
                    <a:pt x="298" y="4708"/>
                  </a:lnTo>
                  <a:lnTo>
                    <a:pt x="231" y="4614"/>
                  </a:lnTo>
                  <a:lnTo>
                    <a:pt x="171" y="4515"/>
                  </a:lnTo>
                  <a:lnTo>
                    <a:pt x="120" y="4410"/>
                  </a:lnTo>
                  <a:lnTo>
                    <a:pt x="77" y="4303"/>
                  </a:lnTo>
                  <a:lnTo>
                    <a:pt x="43" y="4190"/>
                  </a:lnTo>
                  <a:lnTo>
                    <a:pt x="19" y="4076"/>
                  </a:lnTo>
                  <a:lnTo>
                    <a:pt x="4" y="3960"/>
                  </a:lnTo>
                  <a:lnTo>
                    <a:pt x="0" y="3839"/>
                  </a:lnTo>
                  <a:lnTo>
                    <a:pt x="0" y="2344"/>
                  </a:lnTo>
                  <a:lnTo>
                    <a:pt x="4" y="2224"/>
                  </a:lnTo>
                  <a:lnTo>
                    <a:pt x="19" y="2108"/>
                  </a:lnTo>
                  <a:lnTo>
                    <a:pt x="43" y="1993"/>
                  </a:lnTo>
                  <a:lnTo>
                    <a:pt x="77" y="1882"/>
                  </a:lnTo>
                  <a:lnTo>
                    <a:pt x="120" y="1774"/>
                  </a:lnTo>
                  <a:lnTo>
                    <a:pt x="171" y="1668"/>
                  </a:lnTo>
                  <a:lnTo>
                    <a:pt x="231" y="1569"/>
                  </a:lnTo>
                  <a:lnTo>
                    <a:pt x="298" y="1475"/>
                  </a:lnTo>
                  <a:lnTo>
                    <a:pt x="375" y="1387"/>
                  </a:lnTo>
                  <a:lnTo>
                    <a:pt x="458" y="1304"/>
                  </a:lnTo>
                  <a:lnTo>
                    <a:pt x="548" y="1228"/>
                  </a:lnTo>
                  <a:lnTo>
                    <a:pt x="645" y="1160"/>
                  </a:lnTo>
                  <a:lnTo>
                    <a:pt x="2089" y="227"/>
                  </a:lnTo>
                  <a:lnTo>
                    <a:pt x="2192" y="167"/>
                  </a:lnTo>
                  <a:lnTo>
                    <a:pt x="2297" y="117"/>
                  </a:lnTo>
                  <a:lnTo>
                    <a:pt x="2406" y="74"/>
                  </a:lnTo>
                  <a:lnTo>
                    <a:pt x="2517" y="42"/>
                  </a:lnTo>
                  <a:lnTo>
                    <a:pt x="2629" y="19"/>
                  </a:lnTo>
                  <a:lnTo>
                    <a:pt x="2742" y="6"/>
                  </a:lnTo>
                  <a:lnTo>
                    <a:pt x="2856" y="0"/>
                  </a:lnTo>
                  <a:close/>
                </a:path>
              </a:pathLst>
            </a:custGeom>
            <a:noFill/>
            <a:ln w="57150">
              <a:solidFill>
                <a:srgbClr val="BB2FB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ko-KR" altLang="en-US" b="1" dirty="0"/>
                <a:t>이경훈</a:t>
              </a: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2442630" y="2077499"/>
              <a:ext cx="58275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/>
            <p:cNvSpPr/>
            <p:nvPr/>
          </p:nvSpPr>
          <p:spPr>
            <a:xfrm>
              <a:off x="3159682" y="1831723"/>
              <a:ext cx="7609467" cy="8600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 smtClean="0"/>
                <a:t>프로젝트를 진행하면서 예상치 못했던 문제들을 많이 겪었고</a:t>
              </a:r>
              <a:r>
                <a:rPr lang="en-US" altLang="ko-KR" b="1" dirty="0" smtClean="0"/>
                <a:t>,</a:t>
              </a:r>
              <a:br>
                <a:rPr lang="en-US" altLang="ko-KR" b="1" dirty="0" smtClean="0"/>
              </a:br>
              <a:r>
                <a:rPr lang="ko-KR" altLang="en-US" b="1" dirty="0" smtClean="0"/>
                <a:t>이를 해결하며 새로운 지식과 </a:t>
              </a:r>
              <a:r>
                <a:rPr lang="ko-KR" altLang="en-US" b="1" dirty="0" smtClean="0"/>
                <a:t>경험을 </a:t>
              </a:r>
              <a:r>
                <a:rPr lang="ko-KR" altLang="en-US" b="1" dirty="0" smtClean="0"/>
                <a:t>얻을 수 있었습니다</a:t>
              </a:r>
              <a:r>
                <a:rPr lang="en-US" altLang="ko-KR" b="1" dirty="0" smtClean="0"/>
                <a:t>.</a:t>
              </a:r>
              <a:endParaRPr lang="en-US" altLang="ko-KR" sz="1300" dirty="0"/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26143" y="923916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199" y="169249"/>
            <a:ext cx="1341363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/>
              <a:t>10</a:t>
            </a:r>
            <a:r>
              <a:rPr lang="en-US" altLang="ko-KR" sz="2000" b="1"/>
              <a:t>. </a:t>
            </a:r>
            <a:r>
              <a:rPr lang="ko-KR" altLang="en-US" sz="2000" b="1" dirty="0"/>
              <a:t>후기</a:t>
            </a:r>
          </a:p>
        </p:txBody>
      </p:sp>
      <p:sp>
        <p:nvSpPr>
          <p:cNvPr id="31" name="Freeform 6"/>
          <p:cNvSpPr>
            <a:spLocks/>
          </p:cNvSpPr>
          <p:nvPr/>
        </p:nvSpPr>
        <p:spPr bwMode="auto">
          <a:xfrm>
            <a:off x="1285644" y="3314060"/>
            <a:ext cx="892305" cy="965388"/>
          </a:xfrm>
          <a:custGeom>
            <a:avLst/>
            <a:gdLst>
              <a:gd name="T0" fmla="*/ 2971 w 5715"/>
              <a:gd name="T1" fmla="*/ 6 h 6183"/>
              <a:gd name="T2" fmla="*/ 3198 w 5715"/>
              <a:gd name="T3" fmla="*/ 42 h 6183"/>
              <a:gd name="T4" fmla="*/ 3417 w 5715"/>
              <a:gd name="T5" fmla="*/ 117 h 6183"/>
              <a:gd name="T6" fmla="*/ 3625 w 5715"/>
              <a:gd name="T7" fmla="*/ 227 h 6183"/>
              <a:gd name="T8" fmla="*/ 5167 w 5715"/>
              <a:gd name="T9" fmla="*/ 1228 h 6183"/>
              <a:gd name="T10" fmla="*/ 5340 w 5715"/>
              <a:gd name="T11" fmla="*/ 1387 h 6183"/>
              <a:gd name="T12" fmla="*/ 5484 w 5715"/>
              <a:gd name="T13" fmla="*/ 1569 h 6183"/>
              <a:gd name="T14" fmla="*/ 5595 w 5715"/>
              <a:gd name="T15" fmla="*/ 1774 h 6183"/>
              <a:gd name="T16" fmla="*/ 5671 w 5715"/>
              <a:gd name="T17" fmla="*/ 1993 h 6183"/>
              <a:gd name="T18" fmla="*/ 5711 w 5715"/>
              <a:gd name="T19" fmla="*/ 2224 h 6183"/>
              <a:gd name="T20" fmla="*/ 5715 w 5715"/>
              <a:gd name="T21" fmla="*/ 3839 h 6183"/>
              <a:gd name="T22" fmla="*/ 5696 w 5715"/>
              <a:gd name="T23" fmla="*/ 4076 h 6183"/>
              <a:gd name="T24" fmla="*/ 5638 w 5715"/>
              <a:gd name="T25" fmla="*/ 4303 h 6183"/>
              <a:gd name="T26" fmla="*/ 5544 w 5715"/>
              <a:gd name="T27" fmla="*/ 4515 h 6183"/>
              <a:gd name="T28" fmla="*/ 5416 w 5715"/>
              <a:gd name="T29" fmla="*/ 4708 h 6183"/>
              <a:gd name="T30" fmla="*/ 5257 w 5715"/>
              <a:gd name="T31" fmla="*/ 4879 h 6183"/>
              <a:gd name="T32" fmla="*/ 5069 w 5715"/>
              <a:gd name="T33" fmla="*/ 5023 h 6183"/>
              <a:gd name="T34" fmla="*/ 3522 w 5715"/>
              <a:gd name="T35" fmla="*/ 6016 h 6183"/>
              <a:gd name="T36" fmla="*/ 3308 w 5715"/>
              <a:gd name="T37" fmla="*/ 6110 h 6183"/>
              <a:gd name="T38" fmla="*/ 3085 w 5715"/>
              <a:gd name="T39" fmla="*/ 6164 h 6183"/>
              <a:gd name="T40" fmla="*/ 2856 w 5715"/>
              <a:gd name="T41" fmla="*/ 6183 h 6183"/>
              <a:gd name="T42" fmla="*/ 2629 w 5715"/>
              <a:gd name="T43" fmla="*/ 6164 h 6183"/>
              <a:gd name="T44" fmla="*/ 2406 w 5715"/>
              <a:gd name="T45" fmla="*/ 6110 h 6183"/>
              <a:gd name="T46" fmla="*/ 2192 w 5715"/>
              <a:gd name="T47" fmla="*/ 6016 h 6183"/>
              <a:gd name="T48" fmla="*/ 645 w 5715"/>
              <a:gd name="T49" fmla="*/ 5023 h 6183"/>
              <a:gd name="T50" fmla="*/ 458 w 5715"/>
              <a:gd name="T51" fmla="*/ 4879 h 6183"/>
              <a:gd name="T52" fmla="*/ 298 w 5715"/>
              <a:gd name="T53" fmla="*/ 4708 h 6183"/>
              <a:gd name="T54" fmla="*/ 171 w 5715"/>
              <a:gd name="T55" fmla="*/ 4515 h 6183"/>
              <a:gd name="T56" fmla="*/ 77 w 5715"/>
              <a:gd name="T57" fmla="*/ 4303 h 6183"/>
              <a:gd name="T58" fmla="*/ 19 w 5715"/>
              <a:gd name="T59" fmla="*/ 4076 h 6183"/>
              <a:gd name="T60" fmla="*/ 0 w 5715"/>
              <a:gd name="T61" fmla="*/ 3839 h 6183"/>
              <a:gd name="T62" fmla="*/ 4 w 5715"/>
              <a:gd name="T63" fmla="*/ 2224 h 6183"/>
              <a:gd name="T64" fmla="*/ 43 w 5715"/>
              <a:gd name="T65" fmla="*/ 1993 h 6183"/>
              <a:gd name="T66" fmla="*/ 120 w 5715"/>
              <a:gd name="T67" fmla="*/ 1774 h 6183"/>
              <a:gd name="T68" fmla="*/ 231 w 5715"/>
              <a:gd name="T69" fmla="*/ 1569 h 6183"/>
              <a:gd name="T70" fmla="*/ 375 w 5715"/>
              <a:gd name="T71" fmla="*/ 1387 h 6183"/>
              <a:gd name="T72" fmla="*/ 548 w 5715"/>
              <a:gd name="T73" fmla="*/ 1228 h 6183"/>
              <a:gd name="T74" fmla="*/ 2089 w 5715"/>
              <a:gd name="T75" fmla="*/ 227 h 6183"/>
              <a:gd name="T76" fmla="*/ 2297 w 5715"/>
              <a:gd name="T77" fmla="*/ 117 h 6183"/>
              <a:gd name="T78" fmla="*/ 2517 w 5715"/>
              <a:gd name="T79" fmla="*/ 42 h 6183"/>
              <a:gd name="T80" fmla="*/ 2742 w 5715"/>
              <a:gd name="T81" fmla="*/ 6 h 6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715" h="6183">
                <a:moveTo>
                  <a:pt x="2856" y="0"/>
                </a:moveTo>
                <a:lnTo>
                  <a:pt x="2971" y="6"/>
                </a:lnTo>
                <a:lnTo>
                  <a:pt x="3085" y="19"/>
                </a:lnTo>
                <a:lnTo>
                  <a:pt x="3198" y="42"/>
                </a:lnTo>
                <a:lnTo>
                  <a:pt x="3308" y="74"/>
                </a:lnTo>
                <a:lnTo>
                  <a:pt x="3417" y="117"/>
                </a:lnTo>
                <a:lnTo>
                  <a:pt x="3522" y="167"/>
                </a:lnTo>
                <a:lnTo>
                  <a:pt x="3625" y="227"/>
                </a:lnTo>
                <a:lnTo>
                  <a:pt x="5069" y="1160"/>
                </a:lnTo>
                <a:lnTo>
                  <a:pt x="5167" y="1228"/>
                </a:lnTo>
                <a:lnTo>
                  <a:pt x="5257" y="1304"/>
                </a:lnTo>
                <a:lnTo>
                  <a:pt x="5340" y="1387"/>
                </a:lnTo>
                <a:lnTo>
                  <a:pt x="5416" y="1475"/>
                </a:lnTo>
                <a:lnTo>
                  <a:pt x="5484" y="1569"/>
                </a:lnTo>
                <a:lnTo>
                  <a:pt x="5544" y="1668"/>
                </a:lnTo>
                <a:lnTo>
                  <a:pt x="5595" y="1774"/>
                </a:lnTo>
                <a:lnTo>
                  <a:pt x="5638" y="1882"/>
                </a:lnTo>
                <a:lnTo>
                  <a:pt x="5671" y="1993"/>
                </a:lnTo>
                <a:lnTo>
                  <a:pt x="5696" y="2108"/>
                </a:lnTo>
                <a:lnTo>
                  <a:pt x="5711" y="2224"/>
                </a:lnTo>
                <a:lnTo>
                  <a:pt x="5715" y="2344"/>
                </a:lnTo>
                <a:lnTo>
                  <a:pt x="5715" y="3839"/>
                </a:lnTo>
                <a:lnTo>
                  <a:pt x="5711" y="3960"/>
                </a:lnTo>
                <a:lnTo>
                  <a:pt x="5696" y="4076"/>
                </a:lnTo>
                <a:lnTo>
                  <a:pt x="5671" y="4190"/>
                </a:lnTo>
                <a:lnTo>
                  <a:pt x="5638" y="4303"/>
                </a:lnTo>
                <a:lnTo>
                  <a:pt x="5595" y="4410"/>
                </a:lnTo>
                <a:lnTo>
                  <a:pt x="5544" y="4515"/>
                </a:lnTo>
                <a:lnTo>
                  <a:pt x="5484" y="4614"/>
                </a:lnTo>
                <a:lnTo>
                  <a:pt x="5416" y="4708"/>
                </a:lnTo>
                <a:lnTo>
                  <a:pt x="5340" y="4796"/>
                </a:lnTo>
                <a:lnTo>
                  <a:pt x="5257" y="4879"/>
                </a:lnTo>
                <a:lnTo>
                  <a:pt x="5167" y="4956"/>
                </a:lnTo>
                <a:lnTo>
                  <a:pt x="5069" y="5023"/>
                </a:lnTo>
                <a:lnTo>
                  <a:pt x="3625" y="5958"/>
                </a:lnTo>
                <a:lnTo>
                  <a:pt x="3522" y="6016"/>
                </a:lnTo>
                <a:lnTo>
                  <a:pt x="3417" y="6069"/>
                </a:lnTo>
                <a:lnTo>
                  <a:pt x="3308" y="6110"/>
                </a:lnTo>
                <a:lnTo>
                  <a:pt x="3198" y="6142"/>
                </a:lnTo>
                <a:lnTo>
                  <a:pt x="3085" y="6164"/>
                </a:lnTo>
                <a:lnTo>
                  <a:pt x="2971" y="6179"/>
                </a:lnTo>
                <a:lnTo>
                  <a:pt x="2856" y="6183"/>
                </a:lnTo>
                <a:lnTo>
                  <a:pt x="2742" y="6179"/>
                </a:lnTo>
                <a:lnTo>
                  <a:pt x="2629" y="6164"/>
                </a:lnTo>
                <a:lnTo>
                  <a:pt x="2517" y="6142"/>
                </a:lnTo>
                <a:lnTo>
                  <a:pt x="2406" y="6110"/>
                </a:lnTo>
                <a:lnTo>
                  <a:pt x="2297" y="6069"/>
                </a:lnTo>
                <a:lnTo>
                  <a:pt x="2192" y="6016"/>
                </a:lnTo>
                <a:lnTo>
                  <a:pt x="2089" y="5958"/>
                </a:lnTo>
                <a:lnTo>
                  <a:pt x="645" y="5023"/>
                </a:lnTo>
                <a:lnTo>
                  <a:pt x="548" y="4956"/>
                </a:lnTo>
                <a:lnTo>
                  <a:pt x="458" y="4879"/>
                </a:lnTo>
                <a:lnTo>
                  <a:pt x="375" y="4796"/>
                </a:lnTo>
                <a:lnTo>
                  <a:pt x="298" y="4708"/>
                </a:lnTo>
                <a:lnTo>
                  <a:pt x="231" y="4614"/>
                </a:lnTo>
                <a:lnTo>
                  <a:pt x="171" y="4515"/>
                </a:lnTo>
                <a:lnTo>
                  <a:pt x="120" y="4410"/>
                </a:lnTo>
                <a:lnTo>
                  <a:pt x="77" y="4303"/>
                </a:lnTo>
                <a:lnTo>
                  <a:pt x="43" y="4190"/>
                </a:lnTo>
                <a:lnTo>
                  <a:pt x="19" y="4076"/>
                </a:lnTo>
                <a:lnTo>
                  <a:pt x="4" y="3960"/>
                </a:lnTo>
                <a:lnTo>
                  <a:pt x="0" y="3839"/>
                </a:lnTo>
                <a:lnTo>
                  <a:pt x="0" y="2344"/>
                </a:lnTo>
                <a:lnTo>
                  <a:pt x="4" y="2224"/>
                </a:lnTo>
                <a:lnTo>
                  <a:pt x="19" y="2108"/>
                </a:lnTo>
                <a:lnTo>
                  <a:pt x="43" y="1993"/>
                </a:lnTo>
                <a:lnTo>
                  <a:pt x="77" y="1882"/>
                </a:lnTo>
                <a:lnTo>
                  <a:pt x="120" y="1774"/>
                </a:lnTo>
                <a:lnTo>
                  <a:pt x="171" y="1668"/>
                </a:lnTo>
                <a:lnTo>
                  <a:pt x="231" y="1569"/>
                </a:lnTo>
                <a:lnTo>
                  <a:pt x="298" y="1475"/>
                </a:lnTo>
                <a:lnTo>
                  <a:pt x="375" y="1387"/>
                </a:lnTo>
                <a:lnTo>
                  <a:pt x="458" y="1304"/>
                </a:lnTo>
                <a:lnTo>
                  <a:pt x="548" y="1228"/>
                </a:lnTo>
                <a:lnTo>
                  <a:pt x="645" y="1160"/>
                </a:lnTo>
                <a:lnTo>
                  <a:pt x="2089" y="227"/>
                </a:lnTo>
                <a:lnTo>
                  <a:pt x="2192" y="167"/>
                </a:lnTo>
                <a:lnTo>
                  <a:pt x="2297" y="117"/>
                </a:lnTo>
                <a:lnTo>
                  <a:pt x="2406" y="74"/>
                </a:lnTo>
                <a:lnTo>
                  <a:pt x="2517" y="42"/>
                </a:lnTo>
                <a:lnTo>
                  <a:pt x="2629" y="19"/>
                </a:lnTo>
                <a:lnTo>
                  <a:pt x="2742" y="6"/>
                </a:lnTo>
                <a:lnTo>
                  <a:pt x="2856" y="0"/>
                </a:lnTo>
                <a:close/>
              </a:path>
            </a:pathLst>
          </a:custGeom>
          <a:noFill/>
          <a:ln w="57150">
            <a:solidFill>
              <a:srgbClr val="BB2FB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b="1" dirty="0" err="1" smtClean="0"/>
              <a:t>차효동</a:t>
            </a:r>
            <a:endParaRPr lang="ko-KR" altLang="en-US" sz="1500" b="1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2529468" y="3724187"/>
            <a:ext cx="62566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3230651" y="3478983"/>
            <a:ext cx="8832047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학원 </a:t>
            </a:r>
            <a:r>
              <a:rPr lang="ko-KR" altLang="en-US" b="1" dirty="0" err="1"/>
              <a:t>수업중</a:t>
            </a:r>
            <a:r>
              <a:rPr lang="ko-KR" altLang="en-US" b="1" dirty="0"/>
              <a:t> 예제를 통해 지지고 볶고 펜으로 필기하고 적으며 반복하고 쓰면서 패턴 외우기에만 </a:t>
            </a:r>
            <a:r>
              <a:rPr lang="ko-KR" altLang="en-US" b="1" dirty="0" err="1"/>
              <a:t>급급한게</a:t>
            </a:r>
            <a:r>
              <a:rPr lang="ko-KR" altLang="en-US" b="1" dirty="0"/>
              <a:t> 엊그제 같은데 각자의 파트를 맡아 </a:t>
            </a:r>
            <a:r>
              <a:rPr lang="ko-KR" altLang="en-US" b="1" dirty="0" err="1"/>
              <a:t>할수</a:t>
            </a:r>
            <a:r>
              <a:rPr lang="ko-KR" altLang="en-US" b="1" dirty="0"/>
              <a:t> </a:t>
            </a:r>
            <a:r>
              <a:rPr lang="ko-KR" altLang="en-US" b="1" dirty="0" err="1"/>
              <a:t>있을정도로</a:t>
            </a:r>
            <a:r>
              <a:rPr lang="ko-KR" altLang="en-US" b="1" dirty="0"/>
              <a:t> </a:t>
            </a:r>
            <a:r>
              <a:rPr lang="ko-KR" altLang="en-US" b="1" dirty="0" err="1"/>
              <a:t>향샹된걸</a:t>
            </a:r>
            <a:r>
              <a:rPr lang="ko-KR" altLang="en-US" b="1" dirty="0"/>
              <a:t> </a:t>
            </a:r>
            <a:r>
              <a:rPr lang="ko-KR" altLang="en-US" b="1" dirty="0" smtClean="0"/>
              <a:t>느꼈고 혼자 </a:t>
            </a:r>
            <a:r>
              <a:rPr lang="ko-KR" altLang="en-US" b="1" dirty="0"/>
              <a:t>했으면 완성도 못해볼 큰 프로젝트를 팀원들과의 </a:t>
            </a:r>
            <a:r>
              <a:rPr lang="ko-KR" altLang="en-US" b="1" dirty="0" smtClean="0"/>
              <a:t>협업을 </a:t>
            </a:r>
            <a:r>
              <a:rPr lang="ko-KR" altLang="en-US" b="1" dirty="0"/>
              <a:t>통해 하나의 </a:t>
            </a:r>
            <a:r>
              <a:rPr lang="ko-KR" altLang="en-US" b="1" dirty="0" err="1"/>
              <a:t>웹페이지를</a:t>
            </a:r>
            <a:r>
              <a:rPr lang="ko-KR" altLang="en-US" b="1" dirty="0"/>
              <a:t> 구성도 해보고 </a:t>
            </a:r>
            <a:r>
              <a:rPr lang="ko-KR" altLang="en-US" b="1" dirty="0" smtClean="0"/>
              <a:t>앞으로도 </a:t>
            </a:r>
            <a:r>
              <a:rPr lang="ko-KR" altLang="en-US" b="1" dirty="0"/>
              <a:t>협업을 통한 프로젝트 진행을 많이 </a:t>
            </a:r>
            <a:r>
              <a:rPr lang="ko-KR" altLang="en-US" b="1" dirty="0" err="1"/>
              <a:t>할텐데</a:t>
            </a:r>
            <a:endParaRPr lang="ko-KR" altLang="en-US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팀프로젝트로 실무에 대한 간접 </a:t>
            </a:r>
            <a:r>
              <a:rPr lang="ko-KR" altLang="en-US" b="1" dirty="0" smtClean="0"/>
              <a:t>경험을 </a:t>
            </a:r>
            <a:r>
              <a:rPr lang="ko-KR" altLang="en-US" b="1" dirty="0"/>
              <a:t>해보는 매우 의미 있던 </a:t>
            </a:r>
            <a:r>
              <a:rPr lang="ko-KR" altLang="en-US" b="1" dirty="0" smtClean="0"/>
              <a:t>시간이었습니다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132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26143" y="923916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199" y="169249"/>
            <a:ext cx="1341363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/>
              <a:t>10</a:t>
            </a:r>
            <a:r>
              <a:rPr lang="en-US" altLang="ko-KR" sz="2000" b="1"/>
              <a:t>. </a:t>
            </a:r>
            <a:r>
              <a:rPr lang="ko-KR" altLang="en-US" sz="2000" b="1" dirty="0"/>
              <a:t>후기</a:t>
            </a:r>
          </a:p>
        </p:txBody>
      </p:sp>
      <p:sp>
        <p:nvSpPr>
          <p:cNvPr id="19" name="Freeform 6"/>
          <p:cNvSpPr>
            <a:spLocks/>
          </p:cNvSpPr>
          <p:nvPr/>
        </p:nvSpPr>
        <p:spPr bwMode="auto">
          <a:xfrm>
            <a:off x="1285170" y="1283963"/>
            <a:ext cx="885156" cy="957654"/>
          </a:xfrm>
          <a:custGeom>
            <a:avLst/>
            <a:gdLst>
              <a:gd name="T0" fmla="*/ 2971 w 5715"/>
              <a:gd name="T1" fmla="*/ 6 h 6183"/>
              <a:gd name="T2" fmla="*/ 3198 w 5715"/>
              <a:gd name="T3" fmla="*/ 42 h 6183"/>
              <a:gd name="T4" fmla="*/ 3417 w 5715"/>
              <a:gd name="T5" fmla="*/ 117 h 6183"/>
              <a:gd name="T6" fmla="*/ 3625 w 5715"/>
              <a:gd name="T7" fmla="*/ 227 h 6183"/>
              <a:gd name="T8" fmla="*/ 5167 w 5715"/>
              <a:gd name="T9" fmla="*/ 1228 h 6183"/>
              <a:gd name="T10" fmla="*/ 5340 w 5715"/>
              <a:gd name="T11" fmla="*/ 1387 h 6183"/>
              <a:gd name="T12" fmla="*/ 5484 w 5715"/>
              <a:gd name="T13" fmla="*/ 1569 h 6183"/>
              <a:gd name="T14" fmla="*/ 5595 w 5715"/>
              <a:gd name="T15" fmla="*/ 1774 h 6183"/>
              <a:gd name="T16" fmla="*/ 5671 w 5715"/>
              <a:gd name="T17" fmla="*/ 1993 h 6183"/>
              <a:gd name="T18" fmla="*/ 5711 w 5715"/>
              <a:gd name="T19" fmla="*/ 2224 h 6183"/>
              <a:gd name="T20" fmla="*/ 5715 w 5715"/>
              <a:gd name="T21" fmla="*/ 3839 h 6183"/>
              <a:gd name="T22" fmla="*/ 5696 w 5715"/>
              <a:gd name="T23" fmla="*/ 4076 h 6183"/>
              <a:gd name="T24" fmla="*/ 5638 w 5715"/>
              <a:gd name="T25" fmla="*/ 4303 h 6183"/>
              <a:gd name="T26" fmla="*/ 5544 w 5715"/>
              <a:gd name="T27" fmla="*/ 4515 h 6183"/>
              <a:gd name="T28" fmla="*/ 5416 w 5715"/>
              <a:gd name="T29" fmla="*/ 4708 h 6183"/>
              <a:gd name="T30" fmla="*/ 5257 w 5715"/>
              <a:gd name="T31" fmla="*/ 4879 h 6183"/>
              <a:gd name="T32" fmla="*/ 5069 w 5715"/>
              <a:gd name="T33" fmla="*/ 5023 h 6183"/>
              <a:gd name="T34" fmla="*/ 3522 w 5715"/>
              <a:gd name="T35" fmla="*/ 6016 h 6183"/>
              <a:gd name="T36" fmla="*/ 3308 w 5715"/>
              <a:gd name="T37" fmla="*/ 6110 h 6183"/>
              <a:gd name="T38" fmla="*/ 3085 w 5715"/>
              <a:gd name="T39" fmla="*/ 6164 h 6183"/>
              <a:gd name="T40" fmla="*/ 2856 w 5715"/>
              <a:gd name="T41" fmla="*/ 6183 h 6183"/>
              <a:gd name="T42" fmla="*/ 2629 w 5715"/>
              <a:gd name="T43" fmla="*/ 6164 h 6183"/>
              <a:gd name="T44" fmla="*/ 2406 w 5715"/>
              <a:gd name="T45" fmla="*/ 6110 h 6183"/>
              <a:gd name="T46" fmla="*/ 2192 w 5715"/>
              <a:gd name="T47" fmla="*/ 6016 h 6183"/>
              <a:gd name="T48" fmla="*/ 645 w 5715"/>
              <a:gd name="T49" fmla="*/ 5023 h 6183"/>
              <a:gd name="T50" fmla="*/ 458 w 5715"/>
              <a:gd name="T51" fmla="*/ 4879 h 6183"/>
              <a:gd name="T52" fmla="*/ 298 w 5715"/>
              <a:gd name="T53" fmla="*/ 4708 h 6183"/>
              <a:gd name="T54" fmla="*/ 171 w 5715"/>
              <a:gd name="T55" fmla="*/ 4515 h 6183"/>
              <a:gd name="T56" fmla="*/ 77 w 5715"/>
              <a:gd name="T57" fmla="*/ 4303 h 6183"/>
              <a:gd name="T58" fmla="*/ 19 w 5715"/>
              <a:gd name="T59" fmla="*/ 4076 h 6183"/>
              <a:gd name="T60" fmla="*/ 0 w 5715"/>
              <a:gd name="T61" fmla="*/ 3839 h 6183"/>
              <a:gd name="T62" fmla="*/ 4 w 5715"/>
              <a:gd name="T63" fmla="*/ 2224 h 6183"/>
              <a:gd name="T64" fmla="*/ 43 w 5715"/>
              <a:gd name="T65" fmla="*/ 1993 h 6183"/>
              <a:gd name="T66" fmla="*/ 120 w 5715"/>
              <a:gd name="T67" fmla="*/ 1774 h 6183"/>
              <a:gd name="T68" fmla="*/ 231 w 5715"/>
              <a:gd name="T69" fmla="*/ 1569 h 6183"/>
              <a:gd name="T70" fmla="*/ 375 w 5715"/>
              <a:gd name="T71" fmla="*/ 1387 h 6183"/>
              <a:gd name="T72" fmla="*/ 548 w 5715"/>
              <a:gd name="T73" fmla="*/ 1228 h 6183"/>
              <a:gd name="T74" fmla="*/ 2089 w 5715"/>
              <a:gd name="T75" fmla="*/ 227 h 6183"/>
              <a:gd name="T76" fmla="*/ 2297 w 5715"/>
              <a:gd name="T77" fmla="*/ 117 h 6183"/>
              <a:gd name="T78" fmla="*/ 2517 w 5715"/>
              <a:gd name="T79" fmla="*/ 42 h 6183"/>
              <a:gd name="T80" fmla="*/ 2742 w 5715"/>
              <a:gd name="T81" fmla="*/ 6 h 6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715" h="6183">
                <a:moveTo>
                  <a:pt x="2856" y="0"/>
                </a:moveTo>
                <a:lnTo>
                  <a:pt x="2971" y="6"/>
                </a:lnTo>
                <a:lnTo>
                  <a:pt x="3085" y="19"/>
                </a:lnTo>
                <a:lnTo>
                  <a:pt x="3198" y="42"/>
                </a:lnTo>
                <a:lnTo>
                  <a:pt x="3308" y="74"/>
                </a:lnTo>
                <a:lnTo>
                  <a:pt x="3417" y="117"/>
                </a:lnTo>
                <a:lnTo>
                  <a:pt x="3522" y="167"/>
                </a:lnTo>
                <a:lnTo>
                  <a:pt x="3625" y="227"/>
                </a:lnTo>
                <a:lnTo>
                  <a:pt x="5069" y="1160"/>
                </a:lnTo>
                <a:lnTo>
                  <a:pt x="5167" y="1228"/>
                </a:lnTo>
                <a:lnTo>
                  <a:pt x="5257" y="1304"/>
                </a:lnTo>
                <a:lnTo>
                  <a:pt x="5340" y="1387"/>
                </a:lnTo>
                <a:lnTo>
                  <a:pt x="5416" y="1475"/>
                </a:lnTo>
                <a:lnTo>
                  <a:pt x="5484" y="1569"/>
                </a:lnTo>
                <a:lnTo>
                  <a:pt x="5544" y="1668"/>
                </a:lnTo>
                <a:lnTo>
                  <a:pt x="5595" y="1774"/>
                </a:lnTo>
                <a:lnTo>
                  <a:pt x="5638" y="1882"/>
                </a:lnTo>
                <a:lnTo>
                  <a:pt x="5671" y="1993"/>
                </a:lnTo>
                <a:lnTo>
                  <a:pt x="5696" y="2108"/>
                </a:lnTo>
                <a:lnTo>
                  <a:pt x="5711" y="2224"/>
                </a:lnTo>
                <a:lnTo>
                  <a:pt x="5715" y="2344"/>
                </a:lnTo>
                <a:lnTo>
                  <a:pt x="5715" y="3839"/>
                </a:lnTo>
                <a:lnTo>
                  <a:pt x="5711" y="3960"/>
                </a:lnTo>
                <a:lnTo>
                  <a:pt x="5696" y="4076"/>
                </a:lnTo>
                <a:lnTo>
                  <a:pt x="5671" y="4190"/>
                </a:lnTo>
                <a:lnTo>
                  <a:pt x="5638" y="4303"/>
                </a:lnTo>
                <a:lnTo>
                  <a:pt x="5595" y="4410"/>
                </a:lnTo>
                <a:lnTo>
                  <a:pt x="5544" y="4515"/>
                </a:lnTo>
                <a:lnTo>
                  <a:pt x="5484" y="4614"/>
                </a:lnTo>
                <a:lnTo>
                  <a:pt x="5416" y="4708"/>
                </a:lnTo>
                <a:lnTo>
                  <a:pt x="5340" y="4796"/>
                </a:lnTo>
                <a:lnTo>
                  <a:pt x="5257" y="4879"/>
                </a:lnTo>
                <a:lnTo>
                  <a:pt x="5167" y="4956"/>
                </a:lnTo>
                <a:lnTo>
                  <a:pt x="5069" y="5023"/>
                </a:lnTo>
                <a:lnTo>
                  <a:pt x="3625" y="5958"/>
                </a:lnTo>
                <a:lnTo>
                  <a:pt x="3522" y="6016"/>
                </a:lnTo>
                <a:lnTo>
                  <a:pt x="3417" y="6069"/>
                </a:lnTo>
                <a:lnTo>
                  <a:pt x="3308" y="6110"/>
                </a:lnTo>
                <a:lnTo>
                  <a:pt x="3198" y="6142"/>
                </a:lnTo>
                <a:lnTo>
                  <a:pt x="3085" y="6164"/>
                </a:lnTo>
                <a:lnTo>
                  <a:pt x="2971" y="6179"/>
                </a:lnTo>
                <a:lnTo>
                  <a:pt x="2856" y="6183"/>
                </a:lnTo>
                <a:lnTo>
                  <a:pt x="2742" y="6179"/>
                </a:lnTo>
                <a:lnTo>
                  <a:pt x="2629" y="6164"/>
                </a:lnTo>
                <a:lnTo>
                  <a:pt x="2517" y="6142"/>
                </a:lnTo>
                <a:lnTo>
                  <a:pt x="2406" y="6110"/>
                </a:lnTo>
                <a:lnTo>
                  <a:pt x="2297" y="6069"/>
                </a:lnTo>
                <a:lnTo>
                  <a:pt x="2192" y="6016"/>
                </a:lnTo>
                <a:lnTo>
                  <a:pt x="2089" y="5958"/>
                </a:lnTo>
                <a:lnTo>
                  <a:pt x="645" y="5023"/>
                </a:lnTo>
                <a:lnTo>
                  <a:pt x="548" y="4956"/>
                </a:lnTo>
                <a:lnTo>
                  <a:pt x="458" y="4879"/>
                </a:lnTo>
                <a:lnTo>
                  <a:pt x="375" y="4796"/>
                </a:lnTo>
                <a:lnTo>
                  <a:pt x="298" y="4708"/>
                </a:lnTo>
                <a:lnTo>
                  <a:pt x="231" y="4614"/>
                </a:lnTo>
                <a:lnTo>
                  <a:pt x="171" y="4515"/>
                </a:lnTo>
                <a:lnTo>
                  <a:pt x="120" y="4410"/>
                </a:lnTo>
                <a:lnTo>
                  <a:pt x="77" y="4303"/>
                </a:lnTo>
                <a:lnTo>
                  <a:pt x="43" y="4190"/>
                </a:lnTo>
                <a:lnTo>
                  <a:pt x="19" y="4076"/>
                </a:lnTo>
                <a:lnTo>
                  <a:pt x="4" y="3960"/>
                </a:lnTo>
                <a:lnTo>
                  <a:pt x="0" y="3839"/>
                </a:lnTo>
                <a:lnTo>
                  <a:pt x="0" y="2344"/>
                </a:lnTo>
                <a:lnTo>
                  <a:pt x="4" y="2224"/>
                </a:lnTo>
                <a:lnTo>
                  <a:pt x="19" y="2108"/>
                </a:lnTo>
                <a:lnTo>
                  <a:pt x="43" y="1993"/>
                </a:lnTo>
                <a:lnTo>
                  <a:pt x="77" y="1882"/>
                </a:lnTo>
                <a:lnTo>
                  <a:pt x="120" y="1774"/>
                </a:lnTo>
                <a:lnTo>
                  <a:pt x="171" y="1668"/>
                </a:lnTo>
                <a:lnTo>
                  <a:pt x="231" y="1569"/>
                </a:lnTo>
                <a:lnTo>
                  <a:pt x="298" y="1475"/>
                </a:lnTo>
                <a:lnTo>
                  <a:pt x="375" y="1387"/>
                </a:lnTo>
                <a:lnTo>
                  <a:pt x="458" y="1304"/>
                </a:lnTo>
                <a:lnTo>
                  <a:pt x="548" y="1228"/>
                </a:lnTo>
                <a:lnTo>
                  <a:pt x="645" y="1160"/>
                </a:lnTo>
                <a:lnTo>
                  <a:pt x="2089" y="227"/>
                </a:lnTo>
                <a:lnTo>
                  <a:pt x="2192" y="167"/>
                </a:lnTo>
                <a:lnTo>
                  <a:pt x="2297" y="117"/>
                </a:lnTo>
                <a:lnTo>
                  <a:pt x="2406" y="74"/>
                </a:lnTo>
                <a:lnTo>
                  <a:pt x="2517" y="42"/>
                </a:lnTo>
                <a:lnTo>
                  <a:pt x="2629" y="19"/>
                </a:lnTo>
                <a:lnTo>
                  <a:pt x="2742" y="6"/>
                </a:lnTo>
                <a:lnTo>
                  <a:pt x="2856" y="0"/>
                </a:lnTo>
                <a:close/>
              </a:path>
            </a:pathLst>
          </a:custGeom>
          <a:noFill/>
          <a:ln w="57150">
            <a:solidFill>
              <a:srgbClr val="BB2FB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b="1" dirty="0" err="1" smtClean="0"/>
              <a:t>구태완</a:t>
            </a:r>
            <a:endParaRPr lang="ko-KR" altLang="en-US" b="1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2527174" y="1735205"/>
            <a:ext cx="62566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297024" y="1471332"/>
            <a:ext cx="836850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전공도 아니었음에도 불구하고 여기까지 오게 된 </a:t>
            </a:r>
            <a:r>
              <a:rPr lang="ko-KR" altLang="en-US" b="1" dirty="0" smtClean="0"/>
              <a:t>걸 보며 </a:t>
            </a:r>
            <a:r>
              <a:rPr lang="ko-KR" altLang="en-US" b="1" dirty="0"/>
              <a:t>제 자신이 할 수 </a:t>
            </a:r>
            <a:r>
              <a:rPr lang="ko-KR" altLang="en-US" b="1" dirty="0" err="1" smtClean="0"/>
              <a:t>있단걸</a:t>
            </a:r>
            <a:r>
              <a:rPr lang="ko-KR" altLang="en-US" b="1" dirty="0" smtClean="0"/>
              <a:t> </a:t>
            </a:r>
            <a:r>
              <a:rPr lang="ko-KR" altLang="en-US" b="1" dirty="0"/>
              <a:t>느끼게 됐고</a:t>
            </a:r>
            <a:r>
              <a:rPr lang="en-US" altLang="ko-KR" b="1" dirty="0"/>
              <a:t>, </a:t>
            </a:r>
            <a:r>
              <a:rPr lang="ko-KR" altLang="en-US" b="1" dirty="0"/>
              <a:t>팀원들과 소통</a:t>
            </a:r>
            <a:r>
              <a:rPr lang="en-US" altLang="ko-KR" b="1" dirty="0"/>
              <a:t>,</a:t>
            </a:r>
            <a:r>
              <a:rPr lang="ko-KR" altLang="en-US" b="1" dirty="0" smtClean="0"/>
              <a:t>공감했기 때문에 </a:t>
            </a:r>
            <a:r>
              <a:rPr lang="ko-KR" altLang="en-US" b="1" dirty="0"/>
              <a:t>여기까지 올 수 </a:t>
            </a:r>
            <a:r>
              <a:rPr lang="ko-KR" altLang="en-US" b="1" dirty="0" err="1" smtClean="0"/>
              <a:t>있었단걸</a:t>
            </a:r>
            <a:r>
              <a:rPr lang="ko-KR" altLang="en-US" b="1" dirty="0" smtClean="0"/>
              <a:t> </a:t>
            </a:r>
            <a:r>
              <a:rPr lang="ko-KR" altLang="en-US" b="1" dirty="0"/>
              <a:t>말하고 싶습니다</a:t>
            </a:r>
            <a:r>
              <a:rPr lang="en-US" altLang="ko-KR" b="1" dirty="0"/>
              <a:t>. </a:t>
            </a:r>
            <a:r>
              <a:rPr lang="ko-KR" altLang="en-US" b="1" dirty="0"/>
              <a:t>앞으로 더 성장하는 제 모습을 보고싶고 이보다 더 큰 프로젝트도 맡고 </a:t>
            </a:r>
            <a:r>
              <a:rPr lang="ko-KR" altLang="en-US" b="1" dirty="0" smtClean="0"/>
              <a:t>싶다는 욕심이 </a:t>
            </a:r>
            <a:r>
              <a:rPr lang="ko-KR" altLang="en-US" b="1" dirty="0"/>
              <a:t>생겼습니다</a:t>
            </a:r>
            <a:r>
              <a:rPr lang="en-US" altLang="ko-KR" b="1" dirty="0"/>
              <a:t>.</a:t>
            </a:r>
            <a:endParaRPr lang="en-US" altLang="ko-KR" sz="1300" dirty="0"/>
          </a:p>
        </p:txBody>
      </p:sp>
      <p:sp>
        <p:nvSpPr>
          <p:cNvPr id="39" name="Freeform 6"/>
          <p:cNvSpPr>
            <a:spLocks/>
          </p:cNvSpPr>
          <p:nvPr/>
        </p:nvSpPr>
        <p:spPr bwMode="auto">
          <a:xfrm>
            <a:off x="1305265" y="3312707"/>
            <a:ext cx="885156" cy="957654"/>
          </a:xfrm>
          <a:custGeom>
            <a:avLst/>
            <a:gdLst>
              <a:gd name="T0" fmla="*/ 2971 w 5715"/>
              <a:gd name="T1" fmla="*/ 6 h 6183"/>
              <a:gd name="T2" fmla="*/ 3198 w 5715"/>
              <a:gd name="T3" fmla="*/ 42 h 6183"/>
              <a:gd name="T4" fmla="*/ 3417 w 5715"/>
              <a:gd name="T5" fmla="*/ 117 h 6183"/>
              <a:gd name="T6" fmla="*/ 3625 w 5715"/>
              <a:gd name="T7" fmla="*/ 227 h 6183"/>
              <a:gd name="T8" fmla="*/ 5167 w 5715"/>
              <a:gd name="T9" fmla="*/ 1228 h 6183"/>
              <a:gd name="T10" fmla="*/ 5340 w 5715"/>
              <a:gd name="T11" fmla="*/ 1387 h 6183"/>
              <a:gd name="T12" fmla="*/ 5484 w 5715"/>
              <a:gd name="T13" fmla="*/ 1569 h 6183"/>
              <a:gd name="T14" fmla="*/ 5595 w 5715"/>
              <a:gd name="T15" fmla="*/ 1774 h 6183"/>
              <a:gd name="T16" fmla="*/ 5671 w 5715"/>
              <a:gd name="T17" fmla="*/ 1993 h 6183"/>
              <a:gd name="T18" fmla="*/ 5711 w 5715"/>
              <a:gd name="T19" fmla="*/ 2224 h 6183"/>
              <a:gd name="T20" fmla="*/ 5715 w 5715"/>
              <a:gd name="T21" fmla="*/ 3839 h 6183"/>
              <a:gd name="T22" fmla="*/ 5696 w 5715"/>
              <a:gd name="T23" fmla="*/ 4076 h 6183"/>
              <a:gd name="T24" fmla="*/ 5638 w 5715"/>
              <a:gd name="T25" fmla="*/ 4303 h 6183"/>
              <a:gd name="T26" fmla="*/ 5544 w 5715"/>
              <a:gd name="T27" fmla="*/ 4515 h 6183"/>
              <a:gd name="T28" fmla="*/ 5416 w 5715"/>
              <a:gd name="T29" fmla="*/ 4708 h 6183"/>
              <a:gd name="T30" fmla="*/ 5257 w 5715"/>
              <a:gd name="T31" fmla="*/ 4879 h 6183"/>
              <a:gd name="T32" fmla="*/ 5069 w 5715"/>
              <a:gd name="T33" fmla="*/ 5023 h 6183"/>
              <a:gd name="T34" fmla="*/ 3522 w 5715"/>
              <a:gd name="T35" fmla="*/ 6016 h 6183"/>
              <a:gd name="T36" fmla="*/ 3308 w 5715"/>
              <a:gd name="T37" fmla="*/ 6110 h 6183"/>
              <a:gd name="T38" fmla="*/ 3085 w 5715"/>
              <a:gd name="T39" fmla="*/ 6164 h 6183"/>
              <a:gd name="T40" fmla="*/ 2856 w 5715"/>
              <a:gd name="T41" fmla="*/ 6183 h 6183"/>
              <a:gd name="T42" fmla="*/ 2629 w 5715"/>
              <a:gd name="T43" fmla="*/ 6164 h 6183"/>
              <a:gd name="T44" fmla="*/ 2406 w 5715"/>
              <a:gd name="T45" fmla="*/ 6110 h 6183"/>
              <a:gd name="T46" fmla="*/ 2192 w 5715"/>
              <a:gd name="T47" fmla="*/ 6016 h 6183"/>
              <a:gd name="T48" fmla="*/ 645 w 5715"/>
              <a:gd name="T49" fmla="*/ 5023 h 6183"/>
              <a:gd name="T50" fmla="*/ 458 w 5715"/>
              <a:gd name="T51" fmla="*/ 4879 h 6183"/>
              <a:gd name="T52" fmla="*/ 298 w 5715"/>
              <a:gd name="T53" fmla="*/ 4708 h 6183"/>
              <a:gd name="T54" fmla="*/ 171 w 5715"/>
              <a:gd name="T55" fmla="*/ 4515 h 6183"/>
              <a:gd name="T56" fmla="*/ 77 w 5715"/>
              <a:gd name="T57" fmla="*/ 4303 h 6183"/>
              <a:gd name="T58" fmla="*/ 19 w 5715"/>
              <a:gd name="T59" fmla="*/ 4076 h 6183"/>
              <a:gd name="T60" fmla="*/ 0 w 5715"/>
              <a:gd name="T61" fmla="*/ 3839 h 6183"/>
              <a:gd name="T62" fmla="*/ 4 w 5715"/>
              <a:gd name="T63" fmla="*/ 2224 h 6183"/>
              <a:gd name="T64" fmla="*/ 43 w 5715"/>
              <a:gd name="T65" fmla="*/ 1993 h 6183"/>
              <a:gd name="T66" fmla="*/ 120 w 5715"/>
              <a:gd name="T67" fmla="*/ 1774 h 6183"/>
              <a:gd name="T68" fmla="*/ 231 w 5715"/>
              <a:gd name="T69" fmla="*/ 1569 h 6183"/>
              <a:gd name="T70" fmla="*/ 375 w 5715"/>
              <a:gd name="T71" fmla="*/ 1387 h 6183"/>
              <a:gd name="T72" fmla="*/ 548 w 5715"/>
              <a:gd name="T73" fmla="*/ 1228 h 6183"/>
              <a:gd name="T74" fmla="*/ 2089 w 5715"/>
              <a:gd name="T75" fmla="*/ 227 h 6183"/>
              <a:gd name="T76" fmla="*/ 2297 w 5715"/>
              <a:gd name="T77" fmla="*/ 117 h 6183"/>
              <a:gd name="T78" fmla="*/ 2517 w 5715"/>
              <a:gd name="T79" fmla="*/ 42 h 6183"/>
              <a:gd name="T80" fmla="*/ 2742 w 5715"/>
              <a:gd name="T81" fmla="*/ 6 h 6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715" h="6183">
                <a:moveTo>
                  <a:pt x="2856" y="0"/>
                </a:moveTo>
                <a:lnTo>
                  <a:pt x="2971" y="6"/>
                </a:lnTo>
                <a:lnTo>
                  <a:pt x="3085" y="19"/>
                </a:lnTo>
                <a:lnTo>
                  <a:pt x="3198" y="42"/>
                </a:lnTo>
                <a:lnTo>
                  <a:pt x="3308" y="74"/>
                </a:lnTo>
                <a:lnTo>
                  <a:pt x="3417" y="117"/>
                </a:lnTo>
                <a:lnTo>
                  <a:pt x="3522" y="167"/>
                </a:lnTo>
                <a:lnTo>
                  <a:pt x="3625" y="227"/>
                </a:lnTo>
                <a:lnTo>
                  <a:pt x="5069" y="1160"/>
                </a:lnTo>
                <a:lnTo>
                  <a:pt x="5167" y="1228"/>
                </a:lnTo>
                <a:lnTo>
                  <a:pt x="5257" y="1304"/>
                </a:lnTo>
                <a:lnTo>
                  <a:pt x="5340" y="1387"/>
                </a:lnTo>
                <a:lnTo>
                  <a:pt x="5416" y="1475"/>
                </a:lnTo>
                <a:lnTo>
                  <a:pt x="5484" y="1569"/>
                </a:lnTo>
                <a:lnTo>
                  <a:pt x="5544" y="1668"/>
                </a:lnTo>
                <a:lnTo>
                  <a:pt x="5595" y="1774"/>
                </a:lnTo>
                <a:lnTo>
                  <a:pt x="5638" y="1882"/>
                </a:lnTo>
                <a:lnTo>
                  <a:pt x="5671" y="1993"/>
                </a:lnTo>
                <a:lnTo>
                  <a:pt x="5696" y="2108"/>
                </a:lnTo>
                <a:lnTo>
                  <a:pt x="5711" y="2224"/>
                </a:lnTo>
                <a:lnTo>
                  <a:pt x="5715" y="2344"/>
                </a:lnTo>
                <a:lnTo>
                  <a:pt x="5715" y="3839"/>
                </a:lnTo>
                <a:lnTo>
                  <a:pt x="5711" y="3960"/>
                </a:lnTo>
                <a:lnTo>
                  <a:pt x="5696" y="4076"/>
                </a:lnTo>
                <a:lnTo>
                  <a:pt x="5671" y="4190"/>
                </a:lnTo>
                <a:lnTo>
                  <a:pt x="5638" y="4303"/>
                </a:lnTo>
                <a:lnTo>
                  <a:pt x="5595" y="4410"/>
                </a:lnTo>
                <a:lnTo>
                  <a:pt x="5544" y="4515"/>
                </a:lnTo>
                <a:lnTo>
                  <a:pt x="5484" y="4614"/>
                </a:lnTo>
                <a:lnTo>
                  <a:pt x="5416" y="4708"/>
                </a:lnTo>
                <a:lnTo>
                  <a:pt x="5340" y="4796"/>
                </a:lnTo>
                <a:lnTo>
                  <a:pt x="5257" y="4879"/>
                </a:lnTo>
                <a:lnTo>
                  <a:pt x="5167" y="4956"/>
                </a:lnTo>
                <a:lnTo>
                  <a:pt x="5069" y="5023"/>
                </a:lnTo>
                <a:lnTo>
                  <a:pt x="3625" y="5958"/>
                </a:lnTo>
                <a:lnTo>
                  <a:pt x="3522" y="6016"/>
                </a:lnTo>
                <a:lnTo>
                  <a:pt x="3417" y="6069"/>
                </a:lnTo>
                <a:lnTo>
                  <a:pt x="3308" y="6110"/>
                </a:lnTo>
                <a:lnTo>
                  <a:pt x="3198" y="6142"/>
                </a:lnTo>
                <a:lnTo>
                  <a:pt x="3085" y="6164"/>
                </a:lnTo>
                <a:lnTo>
                  <a:pt x="2971" y="6179"/>
                </a:lnTo>
                <a:lnTo>
                  <a:pt x="2856" y="6183"/>
                </a:lnTo>
                <a:lnTo>
                  <a:pt x="2742" y="6179"/>
                </a:lnTo>
                <a:lnTo>
                  <a:pt x="2629" y="6164"/>
                </a:lnTo>
                <a:lnTo>
                  <a:pt x="2517" y="6142"/>
                </a:lnTo>
                <a:lnTo>
                  <a:pt x="2406" y="6110"/>
                </a:lnTo>
                <a:lnTo>
                  <a:pt x="2297" y="6069"/>
                </a:lnTo>
                <a:lnTo>
                  <a:pt x="2192" y="6016"/>
                </a:lnTo>
                <a:lnTo>
                  <a:pt x="2089" y="5958"/>
                </a:lnTo>
                <a:lnTo>
                  <a:pt x="645" y="5023"/>
                </a:lnTo>
                <a:lnTo>
                  <a:pt x="548" y="4956"/>
                </a:lnTo>
                <a:lnTo>
                  <a:pt x="458" y="4879"/>
                </a:lnTo>
                <a:lnTo>
                  <a:pt x="375" y="4796"/>
                </a:lnTo>
                <a:lnTo>
                  <a:pt x="298" y="4708"/>
                </a:lnTo>
                <a:lnTo>
                  <a:pt x="231" y="4614"/>
                </a:lnTo>
                <a:lnTo>
                  <a:pt x="171" y="4515"/>
                </a:lnTo>
                <a:lnTo>
                  <a:pt x="120" y="4410"/>
                </a:lnTo>
                <a:lnTo>
                  <a:pt x="77" y="4303"/>
                </a:lnTo>
                <a:lnTo>
                  <a:pt x="43" y="4190"/>
                </a:lnTo>
                <a:lnTo>
                  <a:pt x="19" y="4076"/>
                </a:lnTo>
                <a:lnTo>
                  <a:pt x="4" y="3960"/>
                </a:lnTo>
                <a:lnTo>
                  <a:pt x="0" y="3839"/>
                </a:lnTo>
                <a:lnTo>
                  <a:pt x="0" y="2344"/>
                </a:lnTo>
                <a:lnTo>
                  <a:pt x="4" y="2224"/>
                </a:lnTo>
                <a:lnTo>
                  <a:pt x="19" y="2108"/>
                </a:lnTo>
                <a:lnTo>
                  <a:pt x="43" y="1993"/>
                </a:lnTo>
                <a:lnTo>
                  <a:pt x="77" y="1882"/>
                </a:lnTo>
                <a:lnTo>
                  <a:pt x="120" y="1774"/>
                </a:lnTo>
                <a:lnTo>
                  <a:pt x="171" y="1668"/>
                </a:lnTo>
                <a:lnTo>
                  <a:pt x="231" y="1569"/>
                </a:lnTo>
                <a:lnTo>
                  <a:pt x="298" y="1475"/>
                </a:lnTo>
                <a:lnTo>
                  <a:pt x="375" y="1387"/>
                </a:lnTo>
                <a:lnTo>
                  <a:pt x="458" y="1304"/>
                </a:lnTo>
                <a:lnTo>
                  <a:pt x="548" y="1228"/>
                </a:lnTo>
                <a:lnTo>
                  <a:pt x="645" y="1160"/>
                </a:lnTo>
                <a:lnTo>
                  <a:pt x="2089" y="227"/>
                </a:lnTo>
                <a:lnTo>
                  <a:pt x="2192" y="167"/>
                </a:lnTo>
                <a:lnTo>
                  <a:pt x="2297" y="117"/>
                </a:lnTo>
                <a:lnTo>
                  <a:pt x="2406" y="74"/>
                </a:lnTo>
                <a:lnTo>
                  <a:pt x="2517" y="42"/>
                </a:lnTo>
                <a:lnTo>
                  <a:pt x="2629" y="19"/>
                </a:lnTo>
                <a:lnTo>
                  <a:pt x="2742" y="6"/>
                </a:lnTo>
                <a:lnTo>
                  <a:pt x="2856" y="0"/>
                </a:lnTo>
                <a:close/>
              </a:path>
            </a:pathLst>
          </a:custGeom>
          <a:noFill/>
          <a:ln w="57150">
            <a:solidFill>
              <a:srgbClr val="BB2FB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b="1" dirty="0" smtClean="0"/>
              <a:t>정유진</a:t>
            </a:r>
            <a:endParaRPr lang="ko-KR" altLang="en-US" sz="1500" b="1" dirty="0"/>
          </a:p>
        </p:txBody>
      </p:sp>
      <p:cxnSp>
        <p:nvCxnSpPr>
          <p:cNvPr id="40" name="직선 연결선 39"/>
          <p:cNvCxnSpPr/>
          <p:nvPr/>
        </p:nvCxnSpPr>
        <p:spPr>
          <a:xfrm>
            <a:off x="2546363" y="3740766"/>
            <a:ext cx="62566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3319858" y="3489264"/>
            <a:ext cx="835732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/>
              <a:t>변변치않은</a:t>
            </a:r>
            <a:r>
              <a:rPr lang="ko-KR" altLang="en-US" b="1" dirty="0"/>
              <a:t> 실력으로 걱정이 많았지만 팀원들의 배려에 할 수 있는 </a:t>
            </a:r>
            <a:r>
              <a:rPr lang="ko-KR" altLang="en-US" b="1" dirty="0" err="1"/>
              <a:t>작은것부터</a:t>
            </a:r>
            <a:r>
              <a:rPr lang="ko-KR" altLang="en-US" b="1" dirty="0"/>
              <a:t> 배워가며 만들었고 어느새 이런 큰 프로젝트가 </a:t>
            </a:r>
            <a:r>
              <a:rPr lang="ko-KR" altLang="en-US" b="1" dirty="0" smtClean="0"/>
              <a:t>완성되었습니다</a:t>
            </a:r>
            <a:r>
              <a:rPr lang="en-US" altLang="ko-KR" b="1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b="1" dirty="0"/>
              <a:t>실력도 향상되고 좋은 팀을 만나 협력의 경험도 쌓은 좋은 시간이었다고 생각합니다</a:t>
            </a:r>
            <a:r>
              <a:rPr lang="en-US" altLang="ko-KR" b="1" dirty="0"/>
              <a:t>. ^^</a:t>
            </a: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120909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26143" y="923916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1BE34680-605D-462E-A2EF-9CDCB140DB73}"/>
              </a:ext>
            </a:extLst>
          </p:cNvPr>
          <p:cNvSpPr/>
          <p:nvPr/>
        </p:nvSpPr>
        <p:spPr>
          <a:xfrm>
            <a:off x="838199" y="169249"/>
            <a:ext cx="1341363" cy="575764"/>
          </a:xfrm>
          <a:prstGeom prst="roundRect">
            <a:avLst>
              <a:gd name="adj" fmla="val 50000"/>
            </a:avLst>
          </a:prstGeom>
          <a:solidFill>
            <a:srgbClr val="A04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/>
              <a:t>10</a:t>
            </a:r>
            <a:r>
              <a:rPr lang="en-US" altLang="ko-KR" sz="2000" b="1"/>
              <a:t>. </a:t>
            </a:r>
            <a:r>
              <a:rPr lang="ko-KR" altLang="en-US" sz="2000" b="1" dirty="0"/>
              <a:t>후기</a:t>
            </a:r>
          </a:p>
        </p:txBody>
      </p:sp>
      <p:sp>
        <p:nvSpPr>
          <p:cNvPr id="34" name="Freeform 6"/>
          <p:cNvSpPr>
            <a:spLocks/>
          </p:cNvSpPr>
          <p:nvPr/>
        </p:nvSpPr>
        <p:spPr bwMode="auto">
          <a:xfrm>
            <a:off x="1293610" y="1284229"/>
            <a:ext cx="885156" cy="957654"/>
          </a:xfrm>
          <a:custGeom>
            <a:avLst/>
            <a:gdLst>
              <a:gd name="T0" fmla="*/ 2971 w 5715"/>
              <a:gd name="T1" fmla="*/ 6 h 6183"/>
              <a:gd name="T2" fmla="*/ 3198 w 5715"/>
              <a:gd name="T3" fmla="*/ 42 h 6183"/>
              <a:gd name="T4" fmla="*/ 3417 w 5715"/>
              <a:gd name="T5" fmla="*/ 117 h 6183"/>
              <a:gd name="T6" fmla="*/ 3625 w 5715"/>
              <a:gd name="T7" fmla="*/ 227 h 6183"/>
              <a:gd name="T8" fmla="*/ 5167 w 5715"/>
              <a:gd name="T9" fmla="*/ 1228 h 6183"/>
              <a:gd name="T10" fmla="*/ 5340 w 5715"/>
              <a:gd name="T11" fmla="*/ 1387 h 6183"/>
              <a:gd name="T12" fmla="*/ 5484 w 5715"/>
              <a:gd name="T13" fmla="*/ 1569 h 6183"/>
              <a:gd name="T14" fmla="*/ 5595 w 5715"/>
              <a:gd name="T15" fmla="*/ 1774 h 6183"/>
              <a:gd name="T16" fmla="*/ 5671 w 5715"/>
              <a:gd name="T17" fmla="*/ 1993 h 6183"/>
              <a:gd name="T18" fmla="*/ 5711 w 5715"/>
              <a:gd name="T19" fmla="*/ 2224 h 6183"/>
              <a:gd name="T20" fmla="*/ 5715 w 5715"/>
              <a:gd name="T21" fmla="*/ 3839 h 6183"/>
              <a:gd name="T22" fmla="*/ 5696 w 5715"/>
              <a:gd name="T23" fmla="*/ 4076 h 6183"/>
              <a:gd name="T24" fmla="*/ 5638 w 5715"/>
              <a:gd name="T25" fmla="*/ 4303 h 6183"/>
              <a:gd name="T26" fmla="*/ 5544 w 5715"/>
              <a:gd name="T27" fmla="*/ 4515 h 6183"/>
              <a:gd name="T28" fmla="*/ 5416 w 5715"/>
              <a:gd name="T29" fmla="*/ 4708 h 6183"/>
              <a:gd name="T30" fmla="*/ 5257 w 5715"/>
              <a:gd name="T31" fmla="*/ 4879 h 6183"/>
              <a:gd name="T32" fmla="*/ 5069 w 5715"/>
              <a:gd name="T33" fmla="*/ 5023 h 6183"/>
              <a:gd name="T34" fmla="*/ 3522 w 5715"/>
              <a:gd name="T35" fmla="*/ 6016 h 6183"/>
              <a:gd name="T36" fmla="*/ 3308 w 5715"/>
              <a:gd name="T37" fmla="*/ 6110 h 6183"/>
              <a:gd name="T38" fmla="*/ 3085 w 5715"/>
              <a:gd name="T39" fmla="*/ 6164 h 6183"/>
              <a:gd name="T40" fmla="*/ 2856 w 5715"/>
              <a:gd name="T41" fmla="*/ 6183 h 6183"/>
              <a:gd name="T42" fmla="*/ 2629 w 5715"/>
              <a:gd name="T43" fmla="*/ 6164 h 6183"/>
              <a:gd name="T44" fmla="*/ 2406 w 5715"/>
              <a:gd name="T45" fmla="*/ 6110 h 6183"/>
              <a:gd name="T46" fmla="*/ 2192 w 5715"/>
              <a:gd name="T47" fmla="*/ 6016 h 6183"/>
              <a:gd name="T48" fmla="*/ 645 w 5715"/>
              <a:gd name="T49" fmla="*/ 5023 h 6183"/>
              <a:gd name="T50" fmla="*/ 458 w 5715"/>
              <a:gd name="T51" fmla="*/ 4879 h 6183"/>
              <a:gd name="T52" fmla="*/ 298 w 5715"/>
              <a:gd name="T53" fmla="*/ 4708 h 6183"/>
              <a:gd name="T54" fmla="*/ 171 w 5715"/>
              <a:gd name="T55" fmla="*/ 4515 h 6183"/>
              <a:gd name="T56" fmla="*/ 77 w 5715"/>
              <a:gd name="T57" fmla="*/ 4303 h 6183"/>
              <a:gd name="T58" fmla="*/ 19 w 5715"/>
              <a:gd name="T59" fmla="*/ 4076 h 6183"/>
              <a:gd name="T60" fmla="*/ 0 w 5715"/>
              <a:gd name="T61" fmla="*/ 3839 h 6183"/>
              <a:gd name="T62" fmla="*/ 4 w 5715"/>
              <a:gd name="T63" fmla="*/ 2224 h 6183"/>
              <a:gd name="T64" fmla="*/ 43 w 5715"/>
              <a:gd name="T65" fmla="*/ 1993 h 6183"/>
              <a:gd name="T66" fmla="*/ 120 w 5715"/>
              <a:gd name="T67" fmla="*/ 1774 h 6183"/>
              <a:gd name="T68" fmla="*/ 231 w 5715"/>
              <a:gd name="T69" fmla="*/ 1569 h 6183"/>
              <a:gd name="T70" fmla="*/ 375 w 5715"/>
              <a:gd name="T71" fmla="*/ 1387 h 6183"/>
              <a:gd name="T72" fmla="*/ 548 w 5715"/>
              <a:gd name="T73" fmla="*/ 1228 h 6183"/>
              <a:gd name="T74" fmla="*/ 2089 w 5715"/>
              <a:gd name="T75" fmla="*/ 227 h 6183"/>
              <a:gd name="T76" fmla="*/ 2297 w 5715"/>
              <a:gd name="T77" fmla="*/ 117 h 6183"/>
              <a:gd name="T78" fmla="*/ 2517 w 5715"/>
              <a:gd name="T79" fmla="*/ 42 h 6183"/>
              <a:gd name="T80" fmla="*/ 2742 w 5715"/>
              <a:gd name="T81" fmla="*/ 6 h 6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715" h="6183">
                <a:moveTo>
                  <a:pt x="2856" y="0"/>
                </a:moveTo>
                <a:lnTo>
                  <a:pt x="2971" y="6"/>
                </a:lnTo>
                <a:lnTo>
                  <a:pt x="3085" y="19"/>
                </a:lnTo>
                <a:lnTo>
                  <a:pt x="3198" y="42"/>
                </a:lnTo>
                <a:lnTo>
                  <a:pt x="3308" y="74"/>
                </a:lnTo>
                <a:lnTo>
                  <a:pt x="3417" y="117"/>
                </a:lnTo>
                <a:lnTo>
                  <a:pt x="3522" y="167"/>
                </a:lnTo>
                <a:lnTo>
                  <a:pt x="3625" y="227"/>
                </a:lnTo>
                <a:lnTo>
                  <a:pt x="5069" y="1160"/>
                </a:lnTo>
                <a:lnTo>
                  <a:pt x="5167" y="1228"/>
                </a:lnTo>
                <a:lnTo>
                  <a:pt x="5257" y="1304"/>
                </a:lnTo>
                <a:lnTo>
                  <a:pt x="5340" y="1387"/>
                </a:lnTo>
                <a:lnTo>
                  <a:pt x="5416" y="1475"/>
                </a:lnTo>
                <a:lnTo>
                  <a:pt x="5484" y="1569"/>
                </a:lnTo>
                <a:lnTo>
                  <a:pt x="5544" y="1668"/>
                </a:lnTo>
                <a:lnTo>
                  <a:pt x="5595" y="1774"/>
                </a:lnTo>
                <a:lnTo>
                  <a:pt x="5638" y="1882"/>
                </a:lnTo>
                <a:lnTo>
                  <a:pt x="5671" y="1993"/>
                </a:lnTo>
                <a:lnTo>
                  <a:pt x="5696" y="2108"/>
                </a:lnTo>
                <a:lnTo>
                  <a:pt x="5711" y="2224"/>
                </a:lnTo>
                <a:lnTo>
                  <a:pt x="5715" y="2344"/>
                </a:lnTo>
                <a:lnTo>
                  <a:pt x="5715" y="3839"/>
                </a:lnTo>
                <a:lnTo>
                  <a:pt x="5711" y="3960"/>
                </a:lnTo>
                <a:lnTo>
                  <a:pt x="5696" y="4076"/>
                </a:lnTo>
                <a:lnTo>
                  <a:pt x="5671" y="4190"/>
                </a:lnTo>
                <a:lnTo>
                  <a:pt x="5638" y="4303"/>
                </a:lnTo>
                <a:lnTo>
                  <a:pt x="5595" y="4410"/>
                </a:lnTo>
                <a:lnTo>
                  <a:pt x="5544" y="4515"/>
                </a:lnTo>
                <a:lnTo>
                  <a:pt x="5484" y="4614"/>
                </a:lnTo>
                <a:lnTo>
                  <a:pt x="5416" y="4708"/>
                </a:lnTo>
                <a:lnTo>
                  <a:pt x="5340" y="4796"/>
                </a:lnTo>
                <a:lnTo>
                  <a:pt x="5257" y="4879"/>
                </a:lnTo>
                <a:lnTo>
                  <a:pt x="5167" y="4956"/>
                </a:lnTo>
                <a:lnTo>
                  <a:pt x="5069" y="5023"/>
                </a:lnTo>
                <a:lnTo>
                  <a:pt x="3625" y="5958"/>
                </a:lnTo>
                <a:lnTo>
                  <a:pt x="3522" y="6016"/>
                </a:lnTo>
                <a:lnTo>
                  <a:pt x="3417" y="6069"/>
                </a:lnTo>
                <a:lnTo>
                  <a:pt x="3308" y="6110"/>
                </a:lnTo>
                <a:lnTo>
                  <a:pt x="3198" y="6142"/>
                </a:lnTo>
                <a:lnTo>
                  <a:pt x="3085" y="6164"/>
                </a:lnTo>
                <a:lnTo>
                  <a:pt x="2971" y="6179"/>
                </a:lnTo>
                <a:lnTo>
                  <a:pt x="2856" y="6183"/>
                </a:lnTo>
                <a:lnTo>
                  <a:pt x="2742" y="6179"/>
                </a:lnTo>
                <a:lnTo>
                  <a:pt x="2629" y="6164"/>
                </a:lnTo>
                <a:lnTo>
                  <a:pt x="2517" y="6142"/>
                </a:lnTo>
                <a:lnTo>
                  <a:pt x="2406" y="6110"/>
                </a:lnTo>
                <a:lnTo>
                  <a:pt x="2297" y="6069"/>
                </a:lnTo>
                <a:lnTo>
                  <a:pt x="2192" y="6016"/>
                </a:lnTo>
                <a:lnTo>
                  <a:pt x="2089" y="5958"/>
                </a:lnTo>
                <a:lnTo>
                  <a:pt x="645" y="5023"/>
                </a:lnTo>
                <a:lnTo>
                  <a:pt x="548" y="4956"/>
                </a:lnTo>
                <a:lnTo>
                  <a:pt x="458" y="4879"/>
                </a:lnTo>
                <a:lnTo>
                  <a:pt x="375" y="4796"/>
                </a:lnTo>
                <a:lnTo>
                  <a:pt x="298" y="4708"/>
                </a:lnTo>
                <a:lnTo>
                  <a:pt x="231" y="4614"/>
                </a:lnTo>
                <a:lnTo>
                  <a:pt x="171" y="4515"/>
                </a:lnTo>
                <a:lnTo>
                  <a:pt x="120" y="4410"/>
                </a:lnTo>
                <a:lnTo>
                  <a:pt x="77" y="4303"/>
                </a:lnTo>
                <a:lnTo>
                  <a:pt x="43" y="4190"/>
                </a:lnTo>
                <a:lnTo>
                  <a:pt x="19" y="4076"/>
                </a:lnTo>
                <a:lnTo>
                  <a:pt x="4" y="3960"/>
                </a:lnTo>
                <a:lnTo>
                  <a:pt x="0" y="3839"/>
                </a:lnTo>
                <a:lnTo>
                  <a:pt x="0" y="2344"/>
                </a:lnTo>
                <a:lnTo>
                  <a:pt x="4" y="2224"/>
                </a:lnTo>
                <a:lnTo>
                  <a:pt x="19" y="2108"/>
                </a:lnTo>
                <a:lnTo>
                  <a:pt x="43" y="1993"/>
                </a:lnTo>
                <a:lnTo>
                  <a:pt x="77" y="1882"/>
                </a:lnTo>
                <a:lnTo>
                  <a:pt x="120" y="1774"/>
                </a:lnTo>
                <a:lnTo>
                  <a:pt x="171" y="1668"/>
                </a:lnTo>
                <a:lnTo>
                  <a:pt x="231" y="1569"/>
                </a:lnTo>
                <a:lnTo>
                  <a:pt x="298" y="1475"/>
                </a:lnTo>
                <a:lnTo>
                  <a:pt x="375" y="1387"/>
                </a:lnTo>
                <a:lnTo>
                  <a:pt x="458" y="1304"/>
                </a:lnTo>
                <a:lnTo>
                  <a:pt x="548" y="1228"/>
                </a:lnTo>
                <a:lnTo>
                  <a:pt x="645" y="1160"/>
                </a:lnTo>
                <a:lnTo>
                  <a:pt x="2089" y="227"/>
                </a:lnTo>
                <a:lnTo>
                  <a:pt x="2192" y="167"/>
                </a:lnTo>
                <a:lnTo>
                  <a:pt x="2297" y="117"/>
                </a:lnTo>
                <a:lnTo>
                  <a:pt x="2406" y="74"/>
                </a:lnTo>
                <a:lnTo>
                  <a:pt x="2517" y="42"/>
                </a:lnTo>
                <a:lnTo>
                  <a:pt x="2629" y="19"/>
                </a:lnTo>
                <a:lnTo>
                  <a:pt x="2742" y="6"/>
                </a:lnTo>
                <a:lnTo>
                  <a:pt x="2856" y="0"/>
                </a:lnTo>
                <a:close/>
              </a:path>
            </a:pathLst>
          </a:custGeom>
          <a:noFill/>
          <a:ln w="57150">
            <a:solidFill>
              <a:srgbClr val="BB2FB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b="1" dirty="0" err="1" smtClean="0"/>
              <a:t>배광병</a:t>
            </a:r>
            <a:endParaRPr lang="ko-KR" altLang="en-US" sz="1500" b="1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2534708" y="1712288"/>
            <a:ext cx="62566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3308204" y="1460784"/>
            <a:ext cx="845485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프로젝트 </a:t>
            </a:r>
            <a:r>
              <a:rPr lang="ko-KR" altLang="en-US" b="1" dirty="0" err="1" smtClean="0"/>
              <a:t>시작전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수업중</a:t>
            </a:r>
            <a:r>
              <a:rPr lang="ko-KR" altLang="en-US" b="1" dirty="0" smtClean="0"/>
              <a:t> 배운내용들이 어떻게 활용 되는지 이해하기 어려웠습니다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마치 </a:t>
            </a:r>
            <a:r>
              <a:rPr lang="ko-KR" altLang="en-US" b="1" dirty="0" smtClean="0"/>
              <a:t>영어 공부를 </a:t>
            </a:r>
            <a:r>
              <a:rPr lang="ko-KR" altLang="en-US" b="1" dirty="0" err="1" smtClean="0"/>
              <a:t>할때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영어단어만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외운느낌이었습니다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그렇지만 </a:t>
            </a:r>
            <a:r>
              <a:rPr lang="ko-KR" altLang="en-US" b="1" dirty="0"/>
              <a:t>프로젝트를 </a:t>
            </a:r>
            <a:r>
              <a:rPr lang="ko-KR" altLang="en-US" b="1" dirty="0" smtClean="0"/>
              <a:t>수행하며 </a:t>
            </a:r>
            <a:r>
              <a:rPr lang="ko-KR" altLang="en-US" b="1" dirty="0" err="1" smtClean="0"/>
              <a:t>입력양식의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value</a:t>
            </a:r>
            <a:r>
              <a:rPr lang="ko-KR" altLang="en-US" b="1" dirty="0" smtClean="0"/>
              <a:t>값이 </a:t>
            </a:r>
            <a:r>
              <a:rPr lang="en-US" altLang="ko-KR" b="1" dirty="0" smtClean="0"/>
              <a:t>DB</a:t>
            </a:r>
            <a:r>
              <a:rPr lang="ko-KR" altLang="en-US" b="1" dirty="0" smtClean="0"/>
              <a:t>에 저장되는 흐름을 명확하게 익힐 수 있었고 </a:t>
            </a:r>
            <a:r>
              <a:rPr lang="ko-KR" altLang="en-US" b="1" dirty="0" err="1" smtClean="0"/>
              <a:t>이를통해</a:t>
            </a:r>
            <a:r>
              <a:rPr lang="ko-KR" altLang="en-US" b="1" dirty="0" smtClean="0"/>
              <a:t> 수업시간의 내용들이 어떻게 활용되는지 이해하게 되었습니다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 비유하자면 예전에는 </a:t>
            </a:r>
            <a:r>
              <a:rPr lang="ko-KR" altLang="en-US" b="1" dirty="0" err="1" smtClean="0"/>
              <a:t>영어단어만</a:t>
            </a:r>
            <a:r>
              <a:rPr lang="ko-KR" altLang="en-US" b="1" dirty="0" smtClean="0"/>
              <a:t> 알았다면 이제는 영어문장을 해석할 수 있게 된 것 같습니다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또한 초기의 기획과 </a:t>
            </a:r>
            <a:r>
              <a:rPr lang="en-US" altLang="ko-KR" b="1" dirty="0" smtClean="0"/>
              <a:t>DB</a:t>
            </a:r>
            <a:r>
              <a:rPr lang="ko-KR" altLang="en-US" b="1" dirty="0" smtClean="0"/>
              <a:t>설계에 따라 프로젝트의 전체 진행방향이 </a:t>
            </a:r>
            <a:r>
              <a:rPr lang="ko-KR" altLang="en-US" b="1" dirty="0"/>
              <a:t>결정된다는 것을 프로젝트를 </a:t>
            </a:r>
            <a:r>
              <a:rPr lang="ko-KR" altLang="en-US" b="1" dirty="0" smtClean="0"/>
              <a:t>수행하며 </a:t>
            </a:r>
            <a:r>
              <a:rPr lang="ko-KR" altLang="en-US" b="1" dirty="0" err="1" smtClean="0"/>
              <a:t>느끼게되었고</a:t>
            </a:r>
            <a:r>
              <a:rPr lang="ko-KR" altLang="en-US" b="1" dirty="0" smtClean="0"/>
              <a:t> 기획과 </a:t>
            </a:r>
            <a:r>
              <a:rPr lang="en-US" altLang="ko-KR" b="1" dirty="0" smtClean="0"/>
              <a:t>DB</a:t>
            </a:r>
            <a:r>
              <a:rPr lang="ko-KR" altLang="en-US" b="1" dirty="0" smtClean="0"/>
              <a:t>설계의 중요성을 깨닫게 되었습니다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이번 프로젝트를 수행하며 배우고 </a:t>
            </a:r>
            <a:r>
              <a:rPr lang="ko-KR" altLang="en-US" b="1" dirty="0" err="1" smtClean="0"/>
              <a:t>느낀점을</a:t>
            </a:r>
            <a:r>
              <a:rPr lang="ko-KR" altLang="en-US" b="1" dirty="0" smtClean="0"/>
              <a:t> 기반으로 현업에서는 더욱더 열심히 노력하여 프로젝트 기간 안에 주어진 과제를 해결 할 수 있도록 하겠습니다</a:t>
            </a:r>
            <a:r>
              <a:rPr lang="en-US" altLang="ko-KR" b="1" dirty="0" smtClean="0"/>
              <a:t>.</a:t>
            </a: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29104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526143" y="3147786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026333" y="2378794"/>
            <a:ext cx="22137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 smtClean="0"/>
              <a:t> </a:t>
            </a:r>
            <a:r>
              <a:rPr lang="ko-KR" altLang="en-US" sz="2800" b="1" dirty="0" smtClean="0"/>
              <a:t>감사합니다</a:t>
            </a:r>
            <a:r>
              <a:rPr lang="en-US" altLang="ko-KR" sz="2800" b="1" i="1" dirty="0" smtClean="0"/>
              <a:t> </a:t>
            </a:r>
            <a:endParaRPr lang="en-US" altLang="ko-KR" sz="2800" b="1" i="1" dirty="0"/>
          </a:p>
        </p:txBody>
      </p:sp>
      <p:sp>
        <p:nvSpPr>
          <p:cNvPr id="4" name="직사각형 3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</p:spTree>
    <p:extLst>
      <p:ext uri="{BB962C8B-B14F-4D97-AF65-F5344CB8AC3E}">
        <p14:creationId xmlns:p14="http://schemas.microsoft.com/office/powerpoint/2010/main" val="313902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526143" y="3147786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606953" y="2322810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000" i="1" dirty="0" smtClean="0"/>
              <a:t> </a:t>
            </a:r>
            <a:r>
              <a:rPr lang="en-US" altLang="ko-KR" sz="2800" b="1" i="1" dirty="0" smtClean="0"/>
              <a:t>4. </a:t>
            </a:r>
            <a:r>
              <a:rPr lang="ko-KR" altLang="en-US" sz="2800" b="1" i="1" dirty="0" smtClean="0"/>
              <a:t>카테고리 </a:t>
            </a:r>
            <a:endParaRPr lang="en-US" altLang="ko-KR" sz="2800" b="1" i="1" dirty="0"/>
          </a:p>
        </p:txBody>
      </p:sp>
      <p:sp>
        <p:nvSpPr>
          <p:cNvPr id="4" name="직사각형 3"/>
          <p:cNvSpPr/>
          <p:nvPr/>
        </p:nvSpPr>
        <p:spPr>
          <a:xfrm>
            <a:off x="9124509" y="6243032"/>
            <a:ext cx="263854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000" i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ko-KR" altLang="en-US" sz="1500" b="1" i="1" dirty="0">
                <a:solidFill>
                  <a:schemeClr val="bg1">
                    <a:lumMod val="50000"/>
                  </a:schemeClr>
                </a:solidFill>
              </a:rPr>
              <a:t>교육센터 관리 </a:t>
            </a:r>
            <a:r>
              <a:rPr lang="en-US" altLang="ko-KR" sz="1500" b="1" i="1" dirty="0">
                <a:solidFill>
                  <a:schemeClr val="bg1">
                    <a:lumMod val="50000"/>
                  </a:schemeClr>
                </a:solidFill>
              </a:rPr>
              <a:t>ERP</a:t>
            </a:r>
          </a:p>
        </p:txBody>
      </p:sp>
    </p:spTree>
    <p:extLst>
      <p:ext uri="{BB962C8B-B14F-4D97-AF65-F5344CB8AC3E}">
        <p14:creationId xmlns:p14="http://schemas.microsoft.com/office/powerpoint/2010/main" val="203880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4067</TotalTime>
  <Words>5436</Words>
  <Application>Microsoft Office PowerPoint</Application>
  <PresentationFormat>와이드스크린</PresentationFormat>
  <Paragraphs>1626</Paragraphs>
  <Slides>83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83</vt:i4>
      </vt:variant>
    </vt:vector>
  </HeadingPairs>
  <TitlesOfParts>
    <vt:vector size="90" baseType="lpstr">
      <vt:lpstr>굴림</vt:lpstr>
      <vt:lpstr>나눔고딕</vt:lpstr>
      <vt:lpstr>나눔고딕코딩</vt:lpstr>
      <vt:lpstr>돋움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Windows User</cp:lastModifiedBy>
  <cp:revision>684</cp:revision>
  <dcterms:created xsi:type="dcterms:W3CDTF">2018-05-09T06:13:43Z</dcterms:created>
  <dcterms:modified xsi:type="dcterms:W3CDTF">2018-07-30T01:05:59Z</dcterms:modified>
</cp:coreProperties>
</file>