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7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B050"/>
    <a:srgbClr val="596166"/>
    <a:srgbClr val="B93632"/>
    <a:srgbClr val="BFBFBF"/>
    <a:srgbClr val="383838"/>
    <a:srgbClr val="EA4F3E"/>
    <a:srgbClr val="132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>
        <p:scale>
          <a:sx n="100" d="100"/>
          <a:sy n="100" d="100"/>
        </p:scale>
        <p:origin x="-1712" y="-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820" y="7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070202-427D-4B4C-BA42-579EA7F04F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31F0F-F43D-440D-941B-782D260B6A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990C6-0F2C-4B49-B9D8-A6A41684FFEB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3C14B-83FE-4718-9880-8FD8F30F81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68B7E-0FEE-4C90-B15E-6AC4F73694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5A32D-F7C9-49EB-8472-57F1B5BD6A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79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0E64-E0D7-4CFF-B27B-018D6B5E9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031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EA4F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819E0-0342-45C9-B6BB-C57CAEA38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031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EA4F3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B00C-5551-402D-98F3-6D415BC9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80914C5D-ABDB-4AEE-9173-EE9A77300385}" type="datetimeFigureOut">
              <a:rPr lang="en-GB" smtClean="0"/>
              <a:pPr/>
              <a:t>24/11/2020</a:t>
            </a:fld>
            <a:endParaRPr lang="en-GB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115A-4631-4037-BB5F-CE4AE361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0D95-3D8E-44B2-9B33-1FDCCF7D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74B570-07D4-43CB-8E8B-910FC55E7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13" y="425512"/>
            <a:ext cx="3087757" cy="2951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7C3DEE-7FB9-4A1B-8F2C-6475946CCF43}"/>
              </a:ext>
            </a:extLst>
          </p:cNvPr>
          <p:cNvCxnSpPr>
            <a:cxnSpLocks/>
          </p:cNvCxnSpPr>
          <p:nvPr userDrawn="1"/>
        </p:nvCxnSpPr>
        <p:spPr>
          <a:xfrm>
            <a:off x="11648661" y="1122363"/>
            <a:ext cx="0" cy="57356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82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DD4E-7B00-4336-9ADF-71262E58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0FC57-025C-41C0-B5E3-E3E0FB6E8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4EE2B-AC56-4281-B509-A2027F268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00B35-7A9A-4041-B246-31014C2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C396F-D8DC-49B6-A8F0-ACFD5B36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4D29F-4B3D-4211-B7A7-77CD4E03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9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D9D2-31D1-40AB-84EF-4A40CB03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0339E-012D-4C37-8495-C25BF4B01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E3F5-5C52-417E-BCF6-A7FC17CE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85A73-14B3-4EDF-8C17-0F79E4C6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2CAB7-CB1B-45F8-9810-D9D76603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7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B255F-81A0-4393-96EC-1A281BBA7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4C488-418E-4607-AE58-7FD2717A6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A19E-F4EE-492C-A459-D70552D8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942D-A1BF-42BA-ABCF-BB62A621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D07-7D51-4C6E-8C8E-A29C3288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1C55-21D5-4499-8F2D-8E842053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5" y="192070"/>
            <a:ext cx="10515600" cy="662781"/>
          </a:xfrm>
        </p:spPr>
        <p:txBody>
          <a:bodyPr/>
          <a:lstStyle>
            <a:lvl1pPr>
              <a:defRPr>
                <a:solidFill>
                  <a:srgbClr val="EA4F3E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E7610-35F6-4CA9-81D2-35C5722A38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7722"/>
            <a:ext cx="3087757" cy="295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437D4-733C-4658-8A8A-21D50FFE80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133" y="1517428"/>
            <a:ext cx="7191375" cy="26193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2D0C4E-2332-4F37-9444-1CEBBE576E01}"/>
              </a:ext>
            </a:extLst>
          </p:cNvPr>
          <p:cNvCxnSpPr>
            <a:stCxn id="7" idx="3"/>
          </p:cNvCxnSpPr>
          <p:nvPr userDrawn="1"/>
        </p:nvCxnSpPr>
        <p:spPr>
          <a:xfrm flipV="1">
            <a:off x="3087757" y="6345298"/>
            <a:ext cx="826604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73EA3D-26E9-4449-BC0A-C2270814EF6D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252" y="523460"/>
            <a:ext cx="705677" cy="1"/>
          </a:xfrm>
          <a:prstGeom prst="line">
            <a:avLst/>
          </a:prstGeom>
          <a:ln w="225425">
            <a:solidFill>
              <a:srgbClr val="EA4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C718FC-731A-46A3-A7A6-236C798764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2150" y="782346"/>
            <a:ext cx="10515600" cy="1298575"/>
          </a:xfrm>
        </p:spPr>
        <p:txBody>
          <a:bodyPr/>
          <a:lstStyle>
            <a:lvl1pPr marL="0">
              <a:buNone/>
              <a:defRPr>
                <a:solidFill>
                  <a:srgbClr val="EA4F3E"/>
                </a:solidFill>
              </a:defRPr>
            </a:lvl1pPr>
          </a:lstStyle>
          <a:p>
            <a:pPr lvl="0"/>
            <a:r>
              <a:rPr lang="pt-BR" noProof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6875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1C55-21D5-4499-8F2D-8E842053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5" y="192070"/>
            <a:ext cx="10515600" cy="662781"/>
          </a:xfrm>
        </p:spPr>
        <p:txBody>
          <a:bodyPr/>
          <a:lstStyle>
            <a:lvl1pPr>
              <a:defRPr>
                <a:solidFill>
                  <a:srgbClr val="EA4F3E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E7610-35F6-4CA9-81D2-35C5722A38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7722"/>
            <a:ext cx="3087757" cy="295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437D4-733C-4658-8A8A-21D50FFE80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133" y="1517428"/>
            <a:ext cx="7191375" cy="26193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2D0C4E-2332-4F37-9444-1CEBBE576E01}"/>
              </a:ext>
            </a:extLst>
          </p:cNvPr>
          <p:cNvCxnSpPr>
            <a:stCxn id="7" idx="3"/>
          </p:cNvCxnSpPr>
          <p:nvPr userDrawn="1"/>
        </p:nvCxnSpPr>
        <p:spPr>
          <a:xfrm flipV="1">
            <a:off x="3087757" y="6345298"/>
            <a:ext cx="8266043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73EA3D-26E9-4449-BC0A-C2270814EF6D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252" y="523460"/>
            <a:ext cx="705677" cy="1"/>
          </a:xfrm>
          <a:prstGeom prst="line">
            <a:avLst/>
          </a:prstGeom>
          <a:ln w="225425">
            <a:solidFill>
              <a:srgbClr val="EA4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C718FC-731A-46A3-A7A6-236C798764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73356" y="1068938"/>
            <a:ext cx="4926219" cy="1382706"/>
          </a:xfrm>
        </p:spPr>
        <p:txBody>
          <a:bodyPr/>
          <a:lstStyle>
            <a:lvl1pPr>
              <a:buNone/>
              <a:defRPr>
                <a:solidFill>
                  <a:srgbClr val="EA4F3E"/>
                </a:solidFill>
              </a:defRPr>
            </a:lvl1pPr>
          </a:lstStyle>
          <a:p>
            <a:pPr lvl="0"/>
            <a:r>
              <a:rPr lang="pt-BR" noProof="0"/>
              <a:t>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1FEC20-3A1C-4288-A537-5C0B5A1C9A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425" y="1068938"/>
            <a:ext cx="5589588" cy="4981205"/>
          </a:xfrm>
        </p:spPr>
        <p:txBody>
          <a:bodyPr/>
          <a:lstStyle/>
          <a:p>
            <a:endParaRPr lang="pt-BR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4857C9E4-DB03-4C0B-8047-4290FE120D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73356" y="3586035"/>
            <a:ext cx="4926219" cy="1382706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dirty="0" err="1"/>
              <a:t>Text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52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D378-EC38-4AA6-B26A-486318D3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DA739-0D0B-430B-9926-DC8D32E0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F4F1-488C-4160-97DC-0C93AB0D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0F89-8FC3-4DD4-90AE-BADC33B2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78EE-6DF5-4445-8928-B913B87A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52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0F8-301F-4A0E-9678-568F36AA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6DB0-D73A-45EE-977C-D3E2CC976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0BD8F-9BC9-49A3-8164-0E5357E0A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C2AAC-CA17-4B16-B9DD-68D25B06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EE8A8-FB2B-47AF-9ED4-68B8E036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091D0-4605-4E7E-BA42-95AE85DF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62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B4-4A81-4F7D-80F6-38E6FE6C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737D1-AE9B-46E2-93CB-D86827A26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2A6FD-0D48-4CC6-8137-514D61222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F38FD-B9CF-43A7-889B-D30009206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2A09E-8975-4913-967F-70DA541D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F7E74-E6A9-4936-BD47-575B760E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FDA9E-CAA8-4C4C-95F3-DA27C7CB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6288D-E86E-4855-824C-2820E8E6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4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EECA-5974-415D-BA2E-BE9C276E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D95B8-9E25-4DD6-A38B-CECF427D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279AF-592E-44E6-B41F-7430C113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9444-8998-4B76-998C-BDEA1A1B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8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1258D-1A33-42F2-8069-B24AF2CF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8997B-F07C-4197-8682-68C65710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99E4F-D2A0-4916-9F28-D765BED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9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70BB-3F9E-4DA6-977D-141A33AC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4605-5326-434F-86B2-FA5A5D93E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DB5A2-2465-4059-84B8-690B3035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0CC74-18AB-4DBF-B18C-F7844BEC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4C5D-ABDB-4AEE-9173-EE9A77300385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F7DAA-98A1-4747-9F39-BA2D4A05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89975-B81C-4D8A-8BB0-A3546EB5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8447-87D7-4742-A9AC-67521EFA9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1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BBF85-DD13-4CBB-9D5A-63752A95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6D956-B563-418F-A689-0CE25174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BA92-3E67-403A-B2E0-3F9DC0021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4C5D-ABDB-4AEE-9173-EE9A77300385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2BE8-66F0-4376-B93C-6C4882259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D81C-589C-40CA-8E05-86D572EF7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C8447-87D7-4742-A9AC-67521EFA9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A223-7E74-400C-8C57-532DC79A2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Análise de Risco Financeiro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57E2D-9A8E-474A-9051-98E3605E3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João Victor Amato Spadão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6D75A3-7E22-4CBF-8E77-3DC17BBE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133" y="1517428"/>
            <a:ext cx="7191375" cy="261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7DB19C-C5BA-402D-A454-B43B05C32E37}"/>
              </a:ext>
            </a:extLst>
          </p:cNvPr>
          <p:cNvSpPr txBox="1"/>
          <p:nvPr/>
        </p:nvSpPr>
        <p:spPr>
          <a:xfrm flipH="1">
            <a:off x="757031" y="6488668"/>
            <a:ext cx="293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24/11/2020</a:t>
            </a:r>
          </a:p>
        </p:txBody>
      </p:sp>
    </p:spTree>
    <p:extLst>
      <p:ext uri="{BB962C8B-B14F-4D97-AF65-F5344CB8AC3E}">
        <p14:creationId xmlns:p14="http://schemas.microsoft.com/office/powerpoint/2010/main" val="45681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88F437-9812-4D31-9565-DED95A18D269}"/>
              </a:ext>
            </a:extLst>
          </p:cNvPr>
          <p:cNvSpPr/>
          <p:nvPr/>
        </p:nvSpPr>
        <p:spPr>
          <a:xfrm rot="5400000" flipH="1">
            <a:off x="1757673" y="1015118"/>
            <a:ext cx="1087850" cy="3219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08A0A-8380-4C74-B215-A2580D74E6ED}"/>
              </a:ext>
            </a:extLst>
          </p:cNvPr>
          <p:cNvSpPr/>
          <p:nvPr/>
        </p:nvSpPr>
        <p:spPr>
          <a:xfrm rot="5400000" flipH="1">
            <a:off x="1355567" y="2505073"/>
            <a:ext cx="1892058" cy="32194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E84D9-BE86-4A1E-B200-EB3BBF663D73}"/>
              </a:ext>
            </a:extLst>
          </p:cNvPr>
          <p:cNvSpPr/>
          <p:nvPr/>
        </p:nvSpPr>
        <p:spPr>
          <a:xfrm rot="5400000" flipH="1">
            <a:off x="2105626" y="3647074"/>
            <a:ext cx="391941" cy="321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A275B6-FE11-4744-987B-5BAC7168CA69}"/>
              </a:ext>
            </a:extLst>
          </p:cNvPr>
          <p:cNvCxnSpPr>
            <a:cxnSpLocks/>
          </p:cNvCxnSpPr>
          <p:nvPr/>
        </p:nvCxnSpPr>
        <p:spPr>
          <a:xfrm>
            <a:off x="3911322" y="2080918"/>
            <a:ext cx="928097" cy="16596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8432B-C12D-4D43-B2B2-4710431EC126}"/>
              </a:ext>
            </a:extLst>
          </p:cNvPr>
          <p:cNvSpPr txBox="1">
            <a:spLocks/>
          </p:cNvSpPr>
          <p:nvPr/>
        </p:nvSpPr>
        <p:spPr>
          <a:xfrm>
            <a:off x="4839419" y="2246885"/>
            <a:ext cx="6368331" cy="3631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No topo temos as variáveis com maiores correlações e que podem contribuir para um modelo mais preciso.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As variáveis de cheque sem fundo, dependentes e renda mensal são opções viáveis para o modelo (sendo necessário lidar com os valores nulos da renda mensal caso utilizada)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O estado civil pode ser considerado mas com ressalvas pois a classificação numérica dos estados civis pode gerar um viés errado no modelo </a:t>
            </a:r>
            <a:r>
              <a:rPr lang="pt-BR" sz="1600" dirty="0">
                <a:solidFill>
                  <a:schemeClr val="bg1"/>
                </a:solidFill>
                <a:sym typeface="Wingdings" panose="05000000000000000000" pitchFamily="2" charset="2"/>
              </a:rPr>
              <a:t> Caso isso ocorra uma consolidação dos valores poderia ser feita para reduzir a variabilidade (Ex.: Apenas solteiro, casado, separado e outros)</a:t>
            </a:r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 variável ID é um número de identificação do tomador de empréstimo e é uma falsa correlação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C92E06-0C71-4B49-AC43-4F9198AAB0DD}"/>
              </a:ext>
            </a:extLst>
          </p:cNvPr>
          <p:cNvGrpSpPr/>
          <p:nvPr/>
        </p:nvGrpSpPr>
        <p:grpSpPr>
          <a:xfrm>
            <a:off x="137216" y="2380508"/>
            <a:ext cx="4702203" cy="3072262"/>
            <a:chOff x="7293231" y="2216890"/>
            <a:chExt cx="4702203" cy="30722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74DC9F-123C-4451-96A4-12097A36871B}"/>
                </a:ext>
              </a:extLst>
            </p:cNvPr>
            <p:cNvSpPr/>
            <p:nvPr/>
          </p:nvSpPr>
          <p:spPr>
            <a:xfrm>
              <a:off x="7366959" y="2285473"/>
              <a:ext cx="4563374" cy="2973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FEAE37FB-76F3-40EC-857C-01B513D9B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3231" y="2216890"/>
              <a:ext cx="4702203" cy="3072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46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88F437-9812-4D31-9565-DED95A18D269}"/>
              </a:ext>
            </a:extLst>
          </p:cNvPr>
          <p:cNvSpPr/>
          <p:nvPr/>
        </p:nvSpPr>
        <p:spPr>
          <a:xfrm rot="5400000" flipH="1">
            <a:off x="1757673" y="1015118"/>
            <a:ext cx="1087850" cy="3219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08A0A-8380-4C74-B215-A2580D74E6ED}"/>
              </a:ext>
            </a:extLst>
          </p:cNvPr>
          <p:cNvSpPr/>
          <p:nvPr/>
        </p:nvSpPr>
        <p:spPr>
          <a:xfrm rot="5400000" flipH="1">
            <a:off x="1355567" y="2505073"/>
            <a:ext cx="1892058" cy="32194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E84D9-BE86-4A1E-B200-EB3BBF663D73}"/>
              </a:ext>
            </a:extLst>
          </p:cNvPr>
          <p:cNvSpPr/>
          <p:nvPr/>
        </p:nvSpPr>
        <p:spPr>
          <a:xfrm rot="5400000" flipH="1">
            <a:off x="2105626" y="3647074"/>
            <a:ext cx="391941" cy="321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A275B6-FE11-4744-987B-5BAC7168CA69}"/>
              </a:ext>
            </a:extLst>
          </p:cNvPr>
          <p:cNvCxnSpPr>
            <a:cxnSpLocks/>
          </p:cNvCxnSpPr>
          <p:nvPr/>
        </p:nvCxnSpPr>
        <p:spPr>
          <a:xfrm flipV="1">
            <a:off x="3911322" y="2246885"/>
            <a:ext cx="928097" cy="921884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8432B-C12D-4D43-B2B2-4710431EC126}"/>
              </a:ext>
            </a:extLst>
          </p:cNvPr>
          <p:cNvSpPr txBox="1"/>
          <p:nvPr/>
        </p:nvSpPr>
        <p:spPr>
          <a:xfrm>
            <a:off x="4839419" y="2246885"/>
            <a:ext cx="6368331" cy="28623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 meio temos as variáveis que tem uma correlação baixa (&lt;10%) com a variável a ser predita, mas que podem ser incluídas caso tenham relação de negócio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Nesta seção temos as variáveis com valores nulos (Escolaridade, </a:t>
            </a:r>
            <a:r>
              <a:rPr lang="pt-BR" dirty="0" err="1">
                <a:solidFill>
                  <a:schemeClr val="bg1"/>
                </a:solidFill>
              </a:rPr>
              <a:t>Qtde</a:t>
            </a:r>
            <a:r>
              <a:rPr lang="pt-BR" dirty="0">
                <a:solidFill>
                  <a:schemeClr val="bg1"/>
                </a:solidFill>
              </a:rPr>
              <a:t> Fonte de renda e </a:t>
            </a:r>
            <a:r>
              <a:rPr lang="pt-BR" dirty="0" err="1">
                <a:solidFill>
                  <a:schemeClr val="bg1"/>
                </a:solidFill>
              </a:rPr>
              <a:t>Qtde</a:t>
            </a:r>
            <a:r>
              <a:rPr lang="pt-BR" dirty="0">
                <a:solidFill>
                  <a:schemeClr val="bg1"/>
                </a:solidFill>
              </a:rPr>
              <a:t> adiantamento) que podem ser boas opções caso exista possibilidade de sanar os valores nulos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As variáveis restantes são relevantes para o negócio e não possuem valores nulos podendo ser utilizadas pelo modelo</a:t>
            </a:r>
          </a:p>
        </p:txBody>
      </p:sp>
    </p:spTree>
    <p:extLst>
      <p:ext uri="{BB962C8B-B14F-4D97-AF65-F5344CB8AC3E}">
        <p14:creationId xmlns:p14="http://schemas.microsoft.com/office/powerpoint/2010/main" val="33132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B9B7B69-6A25-44CE-8C64-1FAA2D5BE46F}"/>
              </a:ext>
            </a:extLst>
          </p:cNvPr>
          <p:cNvGrpSpPr>
            <a:grpSpLocks noChangeAspect="1"/>
          </p:cNvGrpSpPr>
          <p:nvPr/>
        </p:nvGrpSpPr>
        <p:grpSpPr>
          <a:xfrm>
            <a:off x="4681418" y="3749540"/>
            <a:ext cx="6818707" cy="1905698"/>
            <a:chOff x="1296346" y="1888308"/>
            <a:chExt cx="10682003" cy="298541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087425-7A5C-41DD-8922-69F58B0A5B6D}"/>
                </a:ext>
              </a:extLst>
            </p:cNvPr>
            <p:cNvSpPr/>
            <p:nvPr/>
          </p:nvSpPr>
          <p:spPr>
            <a:xfrm>
              <a:off x="1296348" y="1888308"/>
              <a:ext cx="10614003" cy="293098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E955B17-EDA4-4E5B-B214-6238C8ED47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59"/>
            <a:stretch/>
          </p:blipFill>
          <p:spPr bwMode="auto">
            <a:xfrm>
              <a:off x="1296346" y="2092423"/>
              <a:ext cx="10682003" cy="2781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88F437-9812-4D31-9565-DED95A18D269}"/>
              </a:ext>
            </a:extLst>
          </p:cNvPr>
          <p:cNvSpPr/>
          <p:nvPr/>
        </p:nvSpPr>
        <p:spPr>
          <a:xfrm rot="5400000" flipH="1">
            <a:off x="1757673" y="1015118"/>
            <a:ext cx="1087850" cy="3219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08A0A-8380-4C74-B215-A2580D74E6ED}"/>
              </a:ext>
            </a:extLst>
          </p:cNvPr>
          <p:cNvSpPr/>
          <p:nvPr/>
        </p:nvSpPr>
        <p:spPr>
          <a:xfrm rot="5400000" flipH="1">
            <a:off x="1355567" y="2505073"/>
            <a:ext cx="1892058" cy="32194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E84D9-BE86-4A1E-B200-EB3BBF663D73}"/>
              </a:ext>
            </a:extLst>
          </p:cNvPr>
          <p:cNvSpPr/>
          <p:nvPr/>
        </p:nvSpPr>
        <p:spPr>
          <a:xfrm rot="5400000" flipH="1">
            <a:off x="2105626" y="3647074"/>
            <a:ext cx="391941" cy="321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8432B-C12D-4D43-B2B2-4710431EC126}"/>
              </a:ext>
            </a:extLst>
          </p:cNvPr>
          <p:cNvSpPr txBox="1"/>
          <p:nvPr/>
        </p:nvSpPr>
        <p:spPr>
          <a:xfrm>
            <a:off x="4839419" y="2246885"/>
            <a:ext cx="636833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As variáveis de gênero e estado tem correlação próxima de 0 e portanto não tem relevância para o modelo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A81126-9FB5-4C4F-ADE7-F2126127E3CE}"/>
              </a:ext>
            </a:extLst>
          </p:cNvPr>
          <p:cNvCxnSpPr/>
          <p:nvPr/>
        </p:nvCxnSpPr>
        <p:spPr>
          <a:xfrm>
            <a:off x="3902696" y="5060828"/>
            <a:ext cx="4708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19674-CD1D-4BF5-989C-3BC8431DCAD1}"/>
              </a:ext>
            </a:extLst>
          </p:cNvPr>
          <p:cNvCxnSpPr>
            <a:cxnSpLocks/>
          </p:cNvCxnSpPr>
          <p:nvPr/>
        </p:nvCxnSpPr>
        <p:spPr>
          <a:xfrm>
            <a:off x="4373593" y="2246884"/>
            <a:ext cx="0" cy="28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308587-BF09-440B-93CF-5958E126ED12}"/>
              </a:ext>
            </a:extLst>
          </p:cNvPr>
          <p:cNvCxnSpPr>
            <a:cxnSpLocks/>
          </p:cNvCxnSpPr>
          <p:nvPr/>
        </p:nvCxnSpPr>
        <p:spPr>
          <a:xfrm>
            <a:off x="4354183" y="2246885"/>
            <a:ext cx="4830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D3DE50-10E5-43F9-8837-F24F9E1B148A}"/>
              </a:ext>
            </a:extLst>
          </p:cNvPr>
          <p:cNvSpPr txBox="1"/>
          <p:nvPr/>
        </p:nvSpPr>
        <p:spPr>
          <a:xfrm>
            <a:off x="6613924" y="3749540"/>
            <a:ext cx="295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Visualização de diferentes correlações</a:t>
            </a:r>
          </a:p>
        </p:txBody>
      </p:sp>
    </p:spTree>
    <p:extLst>
      <p:ext uri="{BB962C8B-B14F-4D97-AF65-F5344CB8AC3E}">
        <p14:creationId xmlns:p14="http://schemas.microsoft.com/office/powerpoint/2010/main" val="33847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88194A-E9BD-4068-9DD9-0FE37EF73EBB}"/>
              </a:ext>
            </a:extLst>
          </p:cNvPr>
          <p:cNvGrpSpPr/>
          <p:nvPr/>
        </p:nvGrpSpPr>
        <p:grpSpPr>
          <a:xfrm>
            <a:off x="608948" y="2038350"/>
            <a:ext cx="10682003" cy="2781300"/>
            <a:chOff x="1296346" y="2092423"/>
            <a:chExt cx="10682003" cy="2781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E922DA-0C6D-448A-AF4B-1F2D74D49566}"/>
                </a:ext>
              </a:extLst>
            </p:cNvPr>
            <p:cNvSpPr/>
            <p:nvPr/>
          </p:nvSpPr>
          <p:spPr>
            <a:xfrm>
              <a:off x="1296347" y="2431915"/>
              <a:ext cx="10614002" cy="2387376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5B13FF30-D50C-4F91-9740-A89AC9D345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59"/>
            <a:stretch/>
          </p:blipFill>
          <p:spPr bwMode="auto">
            <a:xfrm>
              <a:off x="1296346" y="2092423"/>
              <a:ext cx="10682003" cy="2781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E47C92-7214-4014-81C1-8D18678A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068A-B971-486A-AD27-01FE70D39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Aprofundando a relação entre a variável a ser prevista (Pago) com </a:t>
            </a:r>
          </a:p>
        </p:txBody>
      </p:sp>
    </p:spTree>
    <p:extLst>
      <p:ext uri="{BB962C8B-B14F-4D97-AF65-F5344CB8AC3E}">
        <p14:creationId xmlns:p14="http://schemas.microsoft.com/office/powerpoint/2010/main" val="286931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C0F6-5094-4926-B1F7-EDF5DDFE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BASE DE DADOS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C5C7-33FF-4EA1-8B3C-CB60A10F0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</a:t>
            </a:r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carregando</a:t>
            </a:r>
            <a:r>
              <a:rPr lang="en-GB" dirty="0"/>
              <a:t> e </a:t>
            </a:r>
            <a:r>
              <a:rPr lang="pt-BR" dirty="0"/>
              <a:t>entendendo</a:t>
            </a:r>
            <a:r>
              <a:rPr lang="en-GB" dirty="0"/>
              <a:t> a </a:t>
            </a:r>
            <a:r>
              <a:rPr lang="en-GB" dirty="0" err="1"/>
              <a:t>estruturação</a:t>
            </a:r>
            <a:r>
              <a:rPr lang="en-GB" dirty="0"/>
              <a:t> da base</a:t>
            </a:r>
            <a:endParaRPr lang="pt-B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5F23D4-7FF2-4969-BB6A-58E176030DA6}"/>
              </a:ext>
            </a:extLst>
          </p:cNvPr>
          <p:cNvGrpSpPr/>
          <p:nvPr/>
        </p:nvGrpSpPr>
        <p:grpSpPr>
          <a:xfrm>
            <a:off x="692150" y="1824635"/>
            <a:ext cx="3959477" cy="3868622"/>
            <a:chOff x="692150" y="2155940"/>
            <a:chExt cx="3959477" cy="38686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538987-465C-454D-8253-E072D4678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150" y="2475360"/>
              <a:ext cx="3959477" cy="35492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0351D4-1F97-462D-8AE8-B064AC51C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150" y="2155940"/>
              <a:ext cx="3959477" cy="31942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2803EC7-D7B5-4069-9956-A6382D3BE013}"/>
              </a:ext>
            </a:extLst>
          </p:cNvPr>
          <p:cNvSpPr txBox="1"/>
          <p:nvPr/>
        </p:nvSpPr>
        <p:spPr>
          <a:xfrm>
            <a:off x="5318110" y="2144055"/>
            <a:ext cx="62849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Já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notamos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algumas características </a:t>
            </a:r>
            <a:r>
              <a:rPr lang="en-GB" sz="2400" dirty="0">
                <a:solidFill>
                  <a:schemeClr val="bg1"/>
                </a:solidFill>
              </a:rPr>
              <a:t>dos dados: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Variáveis tanto numéricas quanto categóricas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Colunas com valores nulos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Colunas 100% nulas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0E47A-9259-4321-9E84-F73633D60FF5}"/>
              </a:ext>
            </a:extLst>
          </p:cNvPr>
          <p:cNvSpPr txBox="1"/>
          <p:nvPr/>
        </p:nvSpPr>
        <p:spPr>
          <a:xfrm>
            <a:off x="5021371" y="5326084"/>
            <a:ext cx="6705277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Podemos aliar essas informações com o dicionário de dados para ter um panorama geral dos dados</a:t>
            </a:r>
          </a:p>
        </p:txBody>
      </p:sp>
    </p:spTree>
    <p:extLst>
      <p:ext uri="{BB962C8B-B14F-4D97-AF65-F5344CB8AC3E}">
        <p14:creationId xmlns:p14="http://schemas.microsoft.com/office/powerpoint/2010/main" val="33072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ED34D4-1875-4348-BB9D-6622FBD171BD}"/>
              </a:ext>
            </a:extLst>
          </p:cNvPr>
          <p:cNvSpPr/>
          <p:nvPr/>
        </p:nvSpPr>
        <p:spPr>
          <a:xfrm>
            <a:off x="741871" y="4727642"/>
            <a:ext cx="5400137" cy="139257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BB5A44A-2DA6-4D44-ABCC-41902CEF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BASE DE DADOS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6B7554-275B-4487-ADB1-532814E27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73356" y="905541"/>
            <a:ext cx="4926219" cy="1382706"/>
          </a:xfrm>
        </p:spPr>
        <p:txBody>
          <a:bodyPr/>
          <a:lstStyle/>
          <a:p>
            <a:pPr marL="0" algn="ctr"/>
            <a:r>
              <a:rPr lang="pt-BR" dirty="0"/>
              <a:t>Aqui podemos visualizar melhor os dados nulos (em amarelo) presentes nas colunas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881B01-E06F-49CF-BFD1-B10AC414FF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73356" y="2338937"/>
            <a:ext cx="4926219" cy="1989996"/>
          </a:xfrm>
        </p:spPr>
        <p:txBody>
          <a:bodyPr>
            <a:normAutofit fontScale="62500" lnSpcReduction="20000"/>
          </a:bodyPr>
          <a:lstStyle/>
          <a:p>
            <a:pPr marL="0" algn="ctr"/>
            <a:r>
              <a:rPr lang="pt-BR" dirty="0"/>
              <a:t>Considerando o contexto de negócio temos uma alta concentração de valores nulos em informações potencialmente cruciais para o modelo estatístico</a:t>
            </a:r>
          </a:p>
          <a:p>
            <a:pPr marL="0" algn="ctr"/>
            <a:endParaRPr lang="pt-BR" dirty="0"/>
          </a:p>
          <a:p>
            <a:pPr marL="0" algn="ctr"/>
            <a:r>
              <a:rPr lang="pt-BR" dirty="0"/>
              <a:t>Essa crucialidade dos dados nulos deve ser analisada para se definir o melhor caminho a se tomar com relação a eles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2C8524-606E-4300-9639-DEBB92F38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4" y="905541"/>
            <a:ext cx="5492781" cy="516398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E5FD016-0A96-4F60-8101-02680D86AA19}"/>
              </a:ext>
            </a:extLst>
          </p:cNvPr>
          <p:cNvGrpSpPr/>
          <p:nvPr/>
        </p:nvGrpSpPr>
        <p:grpSpPr>
          <a:xfrm>
            <a:off x="7468578" y="4488103"/>
            <a:ext cx="3135774" cy="1464356"/>
            <a:chOff x="7468578" y="4744738"/>
            <a:chExt cx="3135774" cy="146435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BC07B6-0855-4619-BAA3-4D91CBA4A7A5}"/>
                </a:ext>
              </a:extLst>
            </p:cNvPr>
            <p:cNvSpPr/>
            <p:nvPr/>
          </p:nvSpPr>
          <p:spPr>
            <a:xfrm>
              <a:off x="7468578" y="4744738"/>
              <a:ext cx="3135774" cy="1464356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CFA819C-464E-4816-80AC-77633C4B20E8}"/>
                </a:ext>
              </a:extLst>
            </p:cNvPr>
            <p:cNvGrpSpPr/>
            <p:nvPr/>
          </p:nvGrpSpPr>
          <p:grpSpPr>
            <a:xfrm>
              <a:off x="7468578" y="4744738"/>
              <a:ext cx="3135774" cy="1464356"/>
              <a:chOff x="7468578" y="4744738"/>
              <a:chExt cx="3135774" cy="146435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BDEBFA3-1737-44F8-A490-338BE4ED7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8578" y="4986142"/>
                <a:ext cx="3135774" cy="122295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04ACCD-D907-4537-AFB2-BFF33898C9D6}"/>
                  </a:ext>
                </a:extLst>
              </p:cNvPr>
              <p:cNvSpPr txBox="1"/>
              <p:nvPr/>
            </p:nvSpPr>
            <p:spPr>
              <a:xfrm>
                <a:off x="8446111" y="4744738"/>
                <a:ext cx="1180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>
                    <a:solidFill>
                      <a:srgbClr val="BFBFBF"/>
                    </a:solidFill>
                  </a:rPr>
                  <a:t>% Valores Nulos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827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0AC401-3E70-42E4-BC42-00C3C529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BASE DE DADOS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90AF55-1101-4572-A42A-CD4FF8CF4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pPr marL="0"/>
            <a:r>
              <a:rPr lang="pt-BR" dirty="0"/>
              <a:t>Para analisar os dados categóricos foi utilizada a função </a:t>
            </a:r>
            <a:r>
              <a:rPr lang="pt-BR" dirty="0" err="1"/>
              <a:t>get_dummies</a:t>
            </a:r>
            <a:r>
              <a:rPr lang="pt-BR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3115FD-7195-4191-B144-A0D71022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69" y="1863663"/>
            <a:ext cx="7935712" cy="31306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60087B-B354-404E-A104-F5726B71181E}"/>
              </a:ext>
            </a:extLst>
          </p:cNvPr>
          <p:cNvSpPr txBox="1"/>
          <p:nvPr/>
        </p:nvSpPr>
        <p:spPr>
          <a:xfrm>
            <a:off x="692426" y="5326084"/>
            <a:ext cx="1051559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Caso seja observado que a diferença de valores dos </a:t>
            </a:r>
            <a:r>
              <a:rPr lang="pt-BR" dirty="0" err="1">
                <a:solidFill>
                  <a:schemeClr val="bg1"/>
                </a:solidFill>
              </a:rPr>
              <a:t>dummies</a:t>
            </a:r>
            <a:r>
              <a:rPr lang="pt-BR" dirty="0">
                <a:solidFill>
                  <a:schemeClr val="bg1"/>
                </a:solidFill>
              </a:rPr>
              <a:t> esteja criando um viés indesejado no modelo pode-se optar pela utilização do </a:t>
            </a:r>
            <a:r>
              <a:rPr lang="pt-BR" dirty="0" err="1">
                <a:solidFill>
                  <a:schemeClr val="bg1"/>
                </a:solidFill>
              </a:rPr>
              <a:t>one</a:t>
            </a:r>
            <a:r>
              <a:rPr lang="pt-BR" dirty="0">
                <a:solidFill>
                  <a:schemeClr val="bg1"/>
                </a:solidFill>
              </a:rPr>
              <a:t>-hot </a:t>
            </a:r>
            <a:r>
              <a:rPr lang="pt-BR" dirty="0" err="1">
                <a:solidFill>
                  <a:schemeClr val="bg1"/>
                </a:solidFill>
              </a:rPr>
              <a:t>encoder</a:t>
            </a:r>
            <a:r>
              <a:rPr lang="pt-BR" dirty="0">
                <a:solidFill>
                  <a:schemeClr val="bg1"/>
                </a:solidFill>
              </a:rPr>
              <a:t> (aumento de dimensionalidade)</a:t>
            </a:r>
          </a:p>
        </p:txBody>
      </p:sp>
    </p:spTree>
    <p:extLst>
      <p:ext uri="{BB962C8B-B14F-4D97-AF65-F5344CB8AC3E}">
        <p14:creationId xmlns:p14="http://schemas.microsoft.com/office/powerpoint/2010/main" val="28678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6E40-6DA4-406B-8073-1BBEF28F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83B4-B389-4038-A73D-4CC6F7BC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 das variáveis com uma análise da correlação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DAAAF-98AA-49EE-92AD-108EEEA864D9}"/>
              </a:ext>
            </a:extLst>
          </p:cNvPr>
          <p:cNvGrpSpPr/>
          <p:nvPr/>
        </p:nvGrpSpPr>
        <p:grpSpPr>
          <a:xfrm>
            <a:off x="145336" y="1318459"/>
            <a:ext cx="5522648" cy="4757195"/>
            <a:chOff x="-3" y="1435260"/>
            <a:chExt cx="5522648" cy="4757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4658B-69C4-412A-B3E0-F2FEB7F7E49B}"/>
                </a:ext>
              </a:extLst>
            </p:cNvPr>
            <p:cNvSpPr/>
            <p:nvPr/>
          </p:nvSpPr>
          <p:spPr>
            <a:xfrm rot="5400000">
              <a:off x="-1208220" y="2643478"/>
              <a:ext cx="3645697" cy="122926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solidFill>
                <a:srgbClr val="596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CA159-CA64-4DE5-B724-DF914133FD91}"/>
                </a:ext>
              </a:extLst>
            </p:cNvPr>
            <p:cNvSpPr/>
            <p:nvPr/>
          </p:nvSpPr>
          <p:spPr>
            <a:xfrm>
              <a:off x="1229262" y="5080958"/>
              <a:ext cx="4260013" cy="1111497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1EE69BB-985D-424D-AFF4-D87F4494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5260"/>
              <a:ext cx="5522645" cy="475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EF741D-EC3E-4520-A797-0D3C1EB10736}"/>
              </a:ext>
            </a:extLst>
          </p:cNvPr>
          <p:cNvSpPr/>
          <p:nvPr/>
        </p:nvSpPr>
        <p:spPr>
          <a:xfrm rot="5400000">
            <a:off x="3250781" y="2050153"/>
            <a:ext cx="237229" cy="45304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D265-CD53-4BA0-8EFA-2CA1F7A2DF5F}"/>
              </a:ext>
            </a:extLst>
          </p:cNvPr>
          <p:cNvSpPr txBox="1"/>
          <p:nvPr/>
        </p:nvSpPr>
        <p:spPr>
          <a:xfrm>
            <a:off x="5761736" y="1318459"/>
            <a:ext cx="628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Analisando o mapa de correlação podemos identificar: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D2E531F3-D9A8-44F1-B899-91A149E52607}"/>
              </a:ext>
            </a:extLst>
          </p:cNvPr>
          <p:cNvSpPr/>
          <p:nvPr/>
        </p:nvSpPr>
        <p:spPr>
          <a:xfrm>
            <a:off x="6897246" y="3133956"/>
            <a:ext cx="4511187" cy="18886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731"/>
              <a:gd name="adj6" fmla="val -285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possível falsa causalidade entre a variável PAGO 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Sem variáveis com correlação forte (&gt;40%)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Correlação intermediária (&gt;10%) com colunas populadas com valores nulos (Escolaridade e Renda Mensal)</a:t>
            </a:r>
          </a:p>
        </p:txBody>
      </p:sp>
    </p:spTree>
    <p:extLst>
      <p:ext uri="{BB962C8B-B14F-4D97-AF65-F5344CB8AC3E}">
        <p14:creationId xmlns:p14="http://schemas.microsoft.com/office/powerpoint/2010/main" val="300705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6E40-6DA4-406B-8073-1BBEF28F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83B4-B389-4038-A73D-4CC6F7BC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 das variáveis com uma análise da correlação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DAAAF-98AA-49EE-92AD-108EEEA864D9}"/>
              </a:ext>
            </a:extLst>
          </p:cNvPr>
          <p:cNvGrpSpPr/>
          <p:nvPr/>
        </p:nvGrpSpPr>
        <p:grpSpPr>
          <a:xfrm>
            <a:off x="145336" y="1318459"/>
            <a:ext cx="5522648" cy="4757195"/>
            <a:chOff x="-3" y="1435260"/>
            <a:chExt cx="5522648" cy="4757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4658B-69C4-412A-B3E0-F2FEB7F7E49B}"/>
                </a:ext>
              </a:extLst>
            </p:cNvPr>
            <p:cNvSpPr/>
            <p:nvPr/>
          </p:nvSpPr>
          <p:spPr>
            <a:xfrm rot="5400000">
              <a:off x="-1208220" y="2643478"/>
              <a:ext cx="3645697" cy="122926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solidFill>
                <a:srgbClr val="596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CA159-CA64-4DE5-B724-DF914133FD91}"/>
                </a:ext>
              </a:extLst>
            </p:cNvPr>
            <p:cNvSpPr/>
            <p:nvPr/>
          </p:nvSpPr>
          <p:spPr>
            <a:xfrm>
              <a:off x="1229262" y="5080958"/>
              <a:ext cx="4260013" cy="1111497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1EE69BB-985D-424D-AFF4-D87F4494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5260"/>
              <a:ext cx="5522645" cy="475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EF741D-EC3E-4520-A797-0D3C1EB10736}"/>
              </a:ext>
            </a:extLst>
          </p:cNvPr>
          <p:cNvSpPr/>
          <p:nvPr/>
        </p:nvSpPr>
        <p:spPr>
          <a:xfrm rot="5400000" flipH="1">
            <a:off x="3907766" y="3359992"/>
            <a:ext cx="767752" cy="9057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D265-CD53-4BA0-8EFA-2CA1F7A2DF5F}"/>
              </a:ext>
            </a:extLst>
          </p:cNvPr>
          <p:cNvSpPr txBox="1"/>
          <p:nvPr/>
        </p:nvSpPr>
        <p:spPr>
          <a:xfrm>
            <a:off x="5761736" y="1318459"/>
            <a:ext cx="628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Analisando o mapa de correlação podemos identificar: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D2E531F3-D9A8-44F1-B899-91A149E52607}"/>
              </a:ext>
            </a:extLst>
          </p:cNvPr>
          <p:cNvSpPr/>
          <p:nvPr/>
        </p:nvSpPr>
        <p:spPr>
          <a:xfrm>
            <a:off x="6957631" y="2671197"/>
            <a:ext cx="4511187" cy="18886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991"/>
              <a:gd name="adj6" fmla="val -4915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Correlações muito fortes entre valor do empréstimo e valor dos juros e multa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Indicativo de variáveis </a:t>
            </a:r>
            <a:r>
              <a:rPr lang="pt-BR" dirty="0">
                <a:sym typeface="Wingdings" panose="05000000000000000000" pitchFamily="2" charset="2"/>
              </a:rPr>
              <a:t> Esperado aumento de juros com valor de empréstimo maior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73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6E40-6DA4-406B-8073-1BBEF28F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83B4-B389-4038-A73D-4CC6F7BC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 das variáveis com uma análise da correlação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DAAAF-98AA-49EE-92AD-108EEEA864D9}"/>
              </a:ext>
            </a:extLst>
          </p:cNvPr>
          <p:cNvGrpSpPr/>
          <p:nvPr/>
        </p:nvGrpSpPr>
        <p:grpSpPr>
          <a:xfrm>
            <a:off x="145336" y="1318459"/>
            <a:ext cx="5522648" cy="4757195"/>
            <a:chOff x="-3" y="1435260"/>
            <a:chExt cx="5522648" cy="4757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4658B-69C4-412A-B3E0-F2FEB7F7E49B}"/>
                </a:ext>
              </a:extLst>
            </p:cNvPr>
            <p:cNvSpPr/>
            <p:nvPr/>
          </p:nvSpPr>
          <p:spPr>
            <a:xfrm rot="5400000">
              <a:off x="-1208220" y="2643478"/>
              <a:ext cx="3645697" cy="122926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solidFill>
                <a:srgbClr val="596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CA159-CA64-4DE5-B724-DF914133FD91}"/>
                </a:ext>
              </a:extLst>
            </p:cNvPr>
            <p:cNvSpPr/>
            <p:nvPr/>
          </p:nvSpPr>
          <p:spPr>
            <a:xfrm>
              <a:off x="1229262" y="5080958"/>
              <a:ext cx="4260013" cy="1111497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1EE69BB-985D-424D-AFF4-D87F4494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5260"/>
              <a:ext cx="5522645" cy="475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EF741D-EC3E-4520-A797-0D3C1EB10736}"/>
              </a:ext>
            </a:extLst>
          </p:cNvPr>
          <p:cNvSpPr/>
          <p:nvPr/>
        </p:nvSpPr>
        <p:spPr>
          <a:xfrm rot="5400000" flipH="1">
            <a:off x="2812303" y="-1071151"/>
            <a:ext cx="432704" cy="521192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D265-CD53-4BA0-8EFA-2CA1F7A2DF5F}"/>
              </a:ext>
            </a:extLst>
          </p:cNvPr>
          <p:cNvSpPr txBox="1"/>
          <p:nvPr/>
        </p:nvSpPr>
        <p:spPr>
          <a:xfrm>
            <a:off x="5761736" y="1318459"/>
            <a:ext cx="628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Analisando o mapa de correlação podemos identificar: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D2E531F3-D9A8-44F1-B899-91A149E52607}"/>
              </a:ext>
            </a:extLst>
          </p:cNvPr>
          <p:cNvSpPr/>
          <p:nvPr/>
        </p:nvSpPr>
        <p:spPr>
          <a:xfrm>
            <a:off x="6983510" y="3080779"/>
            <a:ext cx="4511187" cy="21295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424"/>
              <a:gd name="adj6" fmla="val -7917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Variáveis com correlação forte e intermediárias com escolaridade e renda mensal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Possíveis preditoras para modelo auxiliar para determinar essas variáveis (para inserção posterior no modelo primário)</a:t>
            </a:r>
          </a:p>
        </p:txBody>
      </p:sp>
    </p:spTree>
    <p:extLst>
      <p:ext uri="{BB962C8B-B14F-4D97-AF65-F5344CB8AC3E}">
        <p14:creationId xmlns:p14="http://schemas.microsoft.com/office/powerpoint/2010/main" val="377372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6E40-6DA4-406B-8073-1BBEF28F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83B4-B389-4038-A73D-4CC6F7BC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50" y="782346"/>
            <a:ext cx="10515600" cy="1298575"/>
          </a:xfrm>
        </p:spPr>
        <p:txBody>
          <a:bodyPr/>
          <a:lstStyle/>
          <a:p>
            <a:r>
              <a:rPr lang="pt-BR" dirty="0"/>
              <a:t>Iniciamos a análise das variáveis com uma análise da correlação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DAAAF-98AA-49EE-92AD-108EEEA864D9}"/>
              </a:ext>
            </a:extLst>
          </p:cNvPr>
          <p:cNvGrpSpPr/>
          <p:nvPr/>
        </p:nvGrpSpPr>
        <p:grpSpPr>
          <a:xfrm>
            <a:off x="145336" y="1318459"/>
            <a:ext cx="5522648" cy="4757195"/>
            <a:chOff x="-3" y="1435260"/>
            <a:chExt cx="5522648" cy="4757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4658B-69C4-412A-B3E0-F2FEB7F7E49B}"/>
                </a:ext>
              </a:extLst>
            </p:cNvPr>
            <p:cNvSpPr/>
            <p:nvPr/>
          </p:nvSpPr>
          <p:spPr>
            <a:xfrm rot="5400000">
              <a:off x="-1208220" y="2643478"/>
              <a:ext cx="3645697" cy="1229263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solidFill>
                <a:srgbClr val="596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CA159-CA64-4DE5-B724-DF914133FD91}"/>
                </a:ext>
              </a:extLst>
            </p:cNvPr>
            <p:cNvSpPr/>
            <p:nvPr/>
          </p:nvSpPr>
          <p:spPr>
            <a:xfrm>
              <a:off x="1229262" y="5080958"/>
              <a:ext cx="4260013" cy="1111497"/>
            </a:xfrm>
            <a:prstGeom prst="rect">
              <a:avLst/>
            </a:prstGeom>
            <a:solidFill>
              <a:schemeClr val="bg1">
                <a:lumMod val="65000"/>
                <a:alpha val="48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1EE69BB-985D-424D-AFF4-D87F4494B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35260"/>
              <a:ext cx="5522645" cy="475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EF741D-EC3E-4520-A797-0D3C1EB10736}"/>
              </a:ext>
            </a:extLst>
          </p:cNvPr>
          <p:cNvSpPr/>
          <p:nvPr/>
        </p:nvSpPr>
        <p:spPr>
          <a:xfrm rot="5400000" flipH="1">
            <a:off x="2673624" y="142909"/>
            <a:ext cx="432704" cy="548928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9D265-CD53-4BA0-8EFA-2CA1F7A2DF5F}"/>
              </a:ext>
            </a:extLst>
          </p:cNvPr>
          <p:cNvSpPr txBox="1"/>
          <p:nvPr/>
        </p:nvSpPr>
        <p:spPr>
          <a:xfrm>
            <a:off x="5761736" y="1318459"/>
            <a:ext cx="628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Analisando o mapa de correlação podemos identificar: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D2E531F3-D9A8-44F1-B899-91A149E52607}"/>
              </a:ext>
            </a:extLst>
          </p:cNvPr>
          <p:cNvSpPr/>
          <p:nvPr/>
        </p:nvSpPr>
        <p:spPr>
          <a:xfrm>
            <a:off x="6983510" y="3080779"/>
            <a:ext cx="4511187" cy="21295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54"/>
              <a:gd name="adj6" fmla="val -2945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as variáveis </a:t>
            </a:r>
            <a:r>
              <a:rPr lang="pt-BR" dirty="0" err="1"/>
              <a:t>Qtde</a:t>
            </a:r>
            <a:r>
              <a:rPr lang="pt-BR" dirty="0"/>
              <a:t> adiantamento e </a:t>
            </a:r>
            <a:r>
              <a:rPr lang="pt-BR" dirty="0" err="1"/>
              <a:t>Qtde</a:t>
            </a:r>
            <a:r>
              <a:rPr lang="pt-BR" dirty="0"/>
              <a:t> fonte de renda as correlações são menos expressivas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modelo auxiliar para corrigir os valores nulos será potencialmente menos preciso</a:t>
            </a:r>
          </a:p>
        </p:txBody>
      </p:sp>
    </p:spTree>
    <p:extLst>
      <p:ext uri="{BB962C8B-B14F-4D97-AF65-F5344CB8AC3E}">
        <p14:creationId xmlns:p14="http://schemas.microsoft.com/office/powerpoint/2010/main" val="192364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2BE-D0A5-4284-88CF-D8F05AB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843E-4D56-4BEF-A910-9CF851BD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Elencando as variáveis de acordo com o módulo da correlação iniciamos o aprofundamento da seleção das variáveis do modelo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BA80D-24E4-48BF-B4E9-BBC634A1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5" y="2080921"/>
            <a:ext cx="3219450" cy="337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88F437-9812-4D31-9565-DED95A18D269}"/>
              </a:ext>
            </a:extLst>
          </p:cNvPr>
          <p:cNvSpPr/>
          <p:nvPr/>
        </p:nvSpPr>
        <p:spPr>
          <a:xfrm rot="5400000" flipH="1">
            <a:off x="1757673" y="1015118"/>
            <a:ext cx="1087850" cy="3219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08A0A-8380-4C74-B215-A2580D74E6ED}"/>
              </a:ext>
            </a:extLst>
          </p:cNvPr>
          <p:cNvSpPr/>
          <p:nvPr/>
        </p:nvSpPr>
        <p:spPr>
          <a:xfrm rot="5400000" flipH="1">
            <a:off x="1355567" y="2505073"/>
            <a:ext cx="1892058" cy="32194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E84D9-BE86-4A1E-B200-EB3BBF663D73}"/>
              </a:ext>
            </a:extLst>
          </p:cNvPr>
          <p:cNvSpPr/>
          <p:nvPr/>
        </p:nvSpPr>
        <p:spPr>
          <a:xfrm rot="5400000" flipH="1">
            <a:off x="2105626" y="3647074"/>
            <a:ext cx="391941" cy="3219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A275B6-FE11-4744-987B-5BAC7168CA69}"/>
              </a:ext>
            </a:extLst>
          </p:cNvPr>
          <p:cNvCxnSpPr>
            <a:cxnSpLocks/>
          </p:cNvCxnSpPr>
          <p:nvPr/>
        </p:nvCxnSpPr>
        <p:spPr>
          <a:xfrm>
            <a:off x="3911322" y="2080918"/>
            <a:ext cx="928097" cy="16596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8432B-C12D-4D43-B2B2-4710431EC126}"/>
              </a:ext>
            </a:extLst>
          </p:cNvPr>
          <p:cNvSpPr txBox="1"/>
          <p:nvPr/>
        </p:nvSpPr>
        <p:spPr>
          <a:xfrm>
            <a:off x="4839419" y="2246885"/>
            <a:ext cx="6368331" cy="3631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No topo temos as variáveis com maiores correlações e que podem contribuir para um modelo mais preciso.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As variáveis de cheque sem fundo, dependentes e renda mensal são opções viáveis para o modelo (sendo necessário lidar com os valores nulos da renda mensal caso utilizada)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O estado civil pode ser considerado mas com ressalvas pois a classificação numérica dos estados civis pode gerar um viés errado no modelo </a:t>
            </a:r>
            <a:r>
              <a:rPr lang="pt-BR" sz="1600" dirty="0">
                <a:solidFill>
                  <a:schemeClr val="bg1"/>
                </a:solidFill>
                <a:sym typeface="Wingdings" panose="05000000000000000000" pitchFamily="2" charset="2"/>
              </a:rPr>
              <a:t> Caso isso ocorra uma consolidação dos valores poderia ser feita para reduzir a variabilidade (Ex.: Apenas solteiro, casado, separado e outros)</a:t>
            </a:r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 variável ID é um número de identificação do tomador de empréstimo e é uma falsa correlação</a:t>
            </a:r>
          </a:p>
        </p:txBody>
      </p:sp>
    </p:spTree>
    <p:extLst>
      <p:ext uri="{BB962C8B-B14F-4D97-AF65-F5344CB8AC3E}">
        <p14:creationId xmlns:p14="http://schemas.microsoft.com/office/powerpoint/2010/main" val="268360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785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Análise de Risco Financeiro</vt:lpstr>
      <vt:lpstr>BASE DE DADOS</vt:lpstr>
      <vt:lpstr>BASE DE DADOS</vt:lpstr>
      <vt:lpstr>BASE DE DADOS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Victor Spadão</dc:creator>
  <cp:lastModifiedBy>João Victor Spadão</cp:lastModifiedBy>
  <cp:revision>24</cp:revision>
  <dcterms:created xsi:type="dcterms:W3CDTF">2020-11-24T20:41:49Z</dcterms:created>
  <dcterms:modified xsi:type="dcterms:W3CDTF">2020-11-25T01:32:23Z</dcterms:modified>
</cp:coreProperties>
</file>