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76" r:id="rId3"/>
    <p:sldId id="257" r:id="rId4"/>
    <p:sldId id="258" r:id="rId5"/>
    <p:sldId id="259" r:id="rId6"/>
    <p:sldId id="274" r:id="rId7"/>
    <p:sldId id="260" r:id="rId8"/>
    <p:sldId id="262" r:id="rId9"/>
    <p:sldId id="261" r:id="rId10"/>
    <p:sldId id="268" r:id="rId11"/>
    <p:sldId id="265" r:id="rId12"/>
    <p:sldId id="266" r:id="rId13"/>
    <p:sldId id="267" r:id="rId14"/>
    <p:sldId id="269" r:id="rId15"/>
    <p:sldId id="271" r:id="rId16"/>
    <p:sldId id="263" r:id="rId17"/>
    <p:sldId id="270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3E"/>
    <a:srgbClr val="B93632"/>
    <a:srgbClr val="13232C"/>
    <a:srgbClr val="FF0000"/>
    <a:srgbClr val="E83C37"/>
    <a:srgbClr val="FFFF00"/>
    <a:srgbClr val="00B050"/>
    <a:srgbClr val="596166"/>
    <a:srgbClr val="BFBFBF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20" y="7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070202-427D-4B4C-BA42-579EA7F04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31F0F-F43D-440D-941B-782D260B6A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90C6-0F2C-4B49-B9D8-A6A41684FFEB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3C14B-83FE-4718-9880-8FD8F30F81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8B7E-0FEE-4C90-B15E-6AC4F73694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5A32D-F7C9-49EB-8472-57F1B5BD6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E64-E0D7-4CFF-B27B-018D6B5E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31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A4F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19E0-0342-45C9-B6BB-C57CAEA3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31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EA4F3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B00C-5551-402D-98F3-6D415BC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80914C5D-ABDB-4AEE-9173-EE9A77300385}" type="datetimeFigureOut">
              <a:rPr lang="en-GB" smtClean="0"/>
              <a:pPr/>
              <a:t>26/11/2020</a:t>
            </a:fld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115A-4631-4037-BB5F-CE4AE361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0D95-3D8E-44B2-9B33-1FDCCF7D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4B570-07D4-43CB-8E8B-910FC55E7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425512"/>
            <a:ext cx="3087757" cy="2951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7C3DEE-7FB9-4A1B-8F2C-6475946CCF43}"/>
              </a:ext>
            </a:extLst>
          </p:cNvPr>
          <p:cNvCxnSpPr>
            <a:cxnSpLocks/>
          </p:cNvCxnSpPr>
          <p:nvPr userDrawn="1"/>
        </p:nvCxnSpPr>
        <p:spPr>
          <a:xfrm>
            <a:off x="11648661" y="1122363"/>
            <a:ext cx="0" cy="57356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DD4E-7B00-4336-9ADF-71262E58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FC57-025C-41C0-B5E3-E3E0FB6E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EE2B-AC56-4281-B509-A2027F26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0B35-7A9A-4041-B246-31014C2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C396F-D8DC-49B6-A8F0-ACFD5B36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D29F-4B3D-4211-B7A7-77CD4E03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D9D2-31D1-40AB-84EF-4A40CB0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0339E-012D-4C37-8495-C25BF4B0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E3F5-5C52-417E-BCF6-A7FC17C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85A73-14B3-4EDF-8C17-0F79E4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CAB7-CB1B-45F8-9810-D9D76603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B255F-81A0-4393-96EC-1A281BBA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4C488-418E-4607-AE58-7FD2717A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A19E-F4EE-492C-A459-D70552D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942D-A1BF-42BA-ABCF-BB62A62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D07-7D51-4C6E-8C8E-A29C328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782346"/>
            <a:ext cx="10515600" cy="1298575"/>
          </a:xfrm>
        </p:spPr>
        <p:txBody>
          <a:bodyPr/>
          <a:lstStyle>
            <a:lvl1pPr marL="0"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687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3356" y="1068938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1FEC20-3A1C-4288-A537-5C0B5A1C9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425" y="1068938"/>
            <a:ext cx="5589588" cy="498120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857C9E4-DB03-4C0B-8047-4290FE120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3356" y="3586035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err="1"/>
              <a:t>Text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52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378-EC38-4AA6-B26A-486318D3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A739-0D0B-430B-9926-DC8D32E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F4F1-488C-4160-97DC-0C93AB0D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0F89-8FC3-4DD4-90AE-BADC33B2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78EE-6DF5-4445-8928-B913B87A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0F8-301F-4A0E-9678-568F36A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DB0-D73A-45EE-977C-D3E2CC976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BD8F-9BC9-49A3-8164-0E5357E0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2AAC-CA17-4B16-B9DD-68D25B06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EE8A8-FB2B-47AF-9ED4-68B8E036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91D0-4605-4E7E-BA42-95AE85D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2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B4-4A81-4F7D-80F6-38E6FE6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37D1-AE9B-46E2-93CB-D86827A2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A6FD-0D48-4CC6-8137-514D6122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F38FD-B9CF-43A7-889B-D3000920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A09E-8975-4913-967F-70DA541D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F7E74-E6A9-4936-BD47-575B760E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FDA9E-CAA8-4C4C-95F3-DA27C7C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6288D-E86E-4855-824C-2820E8E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ECA-5974-415D-BA2E-BE9C276E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D95B8-9E25-4DD6-A38B-CECF427D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279AF-592E-44E6-B41F-7430C113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9444-8998-4B76-998C-BDEA1A1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1258D-1A33-42F2-8069-B24AF2C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8997B-F07C-4197-8682-68C65710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9E4F-D2A0-4916-9F28-D765BED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0BB-3F9E-4DA6-977D-141A33A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4605-5326-434F-86B2-FA5A5D93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B5A2-2465-4059-84B8-690B3035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CC74-18AB-4DBF-B18C-F7844BE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7DAA-98A1-4747-9F39-BA2D4A0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9975-B81C-4D8A-8BB0-A3546EB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BBF85-DD13-4CBB-9D5A-63752A95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D956-B563-418F-A689-0CE25174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BA92-3E67-403A-B2E0-3F9DC0021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4C5D-ABDB-4AEE-9173-EE9A773003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2BE8-66F0-4376-B93C-6C488225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D81C-589C-40CA-8E05-86D572EF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8447-87D7-4742-A9AC-67521EFA977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A223-7E74-400C-8C57-532DC79A2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Análise de Risco Financeiro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57E2D-9A8E-474A-9051-98E3605E3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João Victor Amato Spadão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D75A3-7E22-4CBF-8E77-3DC17BBE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DB19C-C5BA-402D-A454-B43B05C32E37}"/>
              </a:ext>
            </a:extLst>
          </p:cNvPr>
          <p:cNvSpPr txBox="1"/>
          <p:nvPr/>
        </p:nvSpPr>
        <p:spPr>
          <a:xfrm flipH="1">
            <a:off x="757031" y="6488668"/>
            <a:ext cx="29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A4F3E"/>
                </a:solidFill>
              </a:rPr>
              <a:t>24/11/2020</a:t>
            </a:r>
          </a:p>
        </p:txBody>
      </p:sp>
    </p:spTree>
    <p:extLst>
      <p:ext uri="{BB962C8B-B14F-4D97-AF65-F5344CB8AC3E}">
        <p14:creationId xmlns:p14="http://schemas.microsoft.com/office/powerpoint/2010/main" val="45681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673624" y="142909"/>
            <a:ext cx="432704" cy="54892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4"/>
              <a:gd name="adj6" fmla="val -2945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as variáveis </a:t>
            </a:r>
            <a:r>
              <a:rPr lang="pt-BR" dirty="0" err="1"/>
              <a:t>Qtde</a:t>
            </a:r>
            <a:r>
              <a:rPr lang="pt-BR" dirty="0"/>
              <a:t> adiantamento e </a:t>
            </a:r>
            <a:r>
              <a:rPr lang="pt-BR" dirty="0" err="1"/>
              <a:t>Qtde</a:t>
            </a:r>
            <a:r>
              <a:rPr lang="pt-BR" dirty="0"/>
              <a:t> fonte de renda as correlações são menos expressivas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modelo auxiliar para corrigir os valores nulos será potencialmente menos preciso</a:t>
            </a:r>
          </a:p>
        </p:txBody>
      </p:sp>
    </p:spTree>
    <p:extLst>
      <p:ext uri="{BB962C8B-B14F-4D97-AF65-F5344CB8AC3E}">
        <p14:creationId xmlns:p14="http://schemas.microsoft.com/office/powerpoint/2010/main" val="19236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</p:spTree>
    <p:extLst>
      <p:ext uri="{BB962C8B-B14F-4D97-AF65-F5344CB8AC3E}">
        <p14:creationId xmlns:p14="http://schemas.microsoft.com/office/powerpoint/2010/main" val="268360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>
            <a:spLocks/>
          </p:cNvSpPr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92E06-0C71-4B49-AC43-4F9198AAB0DD}"/>
              </a:ext>
            </a:extLst>
          </p:cNvPr>
          <p:cNvGrpSpPr/>
          <p:nvPr/>
        </p:nvGrpSpPr>
        <p:grpSpPr>
          <a:xfrm>
            <a:off x="137216" y="2380508"/>
            <a:ext cx="4702203" cy="3072262"/>
            <a:chOff x="7293231" y="2216890"/>
            <a:chExt cx="4702203" cy="30722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74DC9F-123C-4451-96A4-12097A36871B}"/>
                </a:ext>
              </a:extLst>
            </p:cNvPr>
            <p:cNvSpPr/>
            <p:nvPr/>
          </p:nvSpPr>
          <p:spPr>
            <a:xfrm>
              <a:off x="7366959" y="2285473"/>
              <a:ext cx="4563374" cy="297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EAE37FB-76F3-40EC-857C-01B513D9B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231" y="2216890"/>
              <a:ext cx="4702203" cy="3072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4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2862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meio temos as variáveis que tem uma correlação baixa (&lt;10%) com a variável a ser predita, mas que podem ser incluídas caso tenham relação de negócio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Nesta seção temos as variáveis com valores nulos (Escolaridade,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Fonte de renda e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adiantamento) que podem ser boas opções caso exista possibilidade de sanar os valores nulos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restantes são relevantes para o negócio e não possuem valores nulos podendo ser utilizadas pelo modelo</a:t>
            </a:r>
          </a:p>
        </p:txBody>
      </p:sp>
    </p:spTree>
    <p:extLst>
      <p:ext uri="{BB962C8B-B14F-4D97-AF65-F5344CB8AC3E}">
        <p14:creationId xmlns:p14="http://schemas.microsoft.com/office/powerpoint/2010/main" val="3313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9B7B69-6A25-44CE-8C64-1FAA2D5BE46F}"/>
              </a:ext>
            </a:extLst>
          </p:cNvPr>
          <p:cNvGrpSpPr>
            <a:grpSpLocks noChangeAspect="1"/>
          </p:cNvGrpSpPr>
          <p:nvPr/>
        </p:nvGrpSpPr>
        <p:grpSpPr>
          <a:xfrm>
            <a:off x="4614230" y="3749540"/>
            <a:ext cx="6818707" cy="1905698"/>
            <a:chOff x="1296346" y="1888308"/>
            <a:chExt cx="10682003" cy="29854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087425-7A5C-41DD-8922-69F58B0A5B6D}"/>
                </a:ext>
              </a:extLst>
            </p:cNvPr>
            <p:cNvSpPr/>
            <p:nvPr/>
          </p:nvSpPr>
          <p:spPr>
            <a:xfrm>
              <a:off x="1296348" y="1888308"/>
              <a:ext cx="10614003" cy="293098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E955B17-EDA4-4E5B-B214-6238C8ED4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"/>
            <a:stretch/>
          </p:blipFill>
          <p:spPr bwMode="auto">
            <a:xfrm>
              <a:off x="1296346" y="2092423"/>
              <a:ext cx="10682003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variáveis de gênero e estado tem correlação próxima de 0 e portanto não tem relevância para o modelo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81126-9FB5-4C4F-ADE7-F2126127E3CE}"/>
              </a:ext>
            </a:extLst>
          </p:cNvPr>
          <p:cNvCxnSpPr/>
          <p:nvPr/>
        </p:nvCxnSpPr>
        <p:spPr>
          <a:xfrm>
            <a:off x="3902696" y="5060828"/>
            <a:ext cx="470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19674-CD1D-4BF5-989C-3BC8431DCAD1}"/>
              </a:ext>
            </a:extLst>
          </p:cNvPr>
          <p:cNvCxnSpPr>
            <a:cxnSpLocks/>
          </p:cNvCxnSpPr>
          <p:nvPr/>
        </p:nvCxnSpPr>
        <p:spPr>
          <a:xfrm>
            <a:off x="4364715" y="2238006"/>
            <a:ext cx="0" cy="28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308587-BF09-440B-93CF-5958E126ED12}"/>
              </a:ext>
            </a:extLst>
          </p:cNvPr>
          <p:cNvCxnSpPr>
            <a:cxnSpLocks/>
          </p:cNvCxnSpPr>
          <p:nvPr/>
        </p:nvCxnSpPr>
        <p:spPr>
          <a:xfrm>
            <a:off x="4354183" y="2246885"/>
            <a:ext cx="4830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3DE50-10E5-43F9-8837-F24F9E1B148A}"/>
              </a:ext>
            </a:extLst>
          </p:cNvPr>
          <p:cNvSpPr txBox="1"/>
          <p:nvPr/>
        </p:nvSpPr>
        <p:spPr>
          <a:xfrm>
            <a:off x="6613924" y="3749540"/>
            <a:ext cx="295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Visualização de diferentes correlações</a:t>
            </a:r>
          </a:p>
        </p:txBody>
      </p:sp>
    </p:spTree>
    <p:extLst>
      <p:ext uri="{BB962C8B-B14F-4D97-AF65-F5344CB8AC3E}">
        <p14:creationId xmlns:p14="http://schemas.microsoft.com/office/powerpoint/2010/main" val="33847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99B755F-1A90-4A47-92C2-970BCB9E7B96}"/>
              </a:ext>
            </a:extLst>
          </p:cNvPr>
          <p:cNvSpPr/>
          <p:nvPr/>
        </p:nvSpPr>
        <p:spPr>
          <a:xfrm>
            <a:off x="695864" y="2080921"/>
            <a:ext cx="3215462" cy="386858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22625FC-90CA-47A9-8163-C3BDB3153E24}"/>
              </a:ext>
            </a:extLst>
          </p:cNvPr>
          <p:cNvSpPr/>
          <p:nvPr/>
        </p:nvSpPr>
        <p:spPr>
          <a:xfrm>
            <a:off x="695864" y="5068112"/>
            <a:ext cx="3215462" cy="384660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C9BC3E-6A24-49A1-838F-5B8513B2A09F}"/>
              </a:ext>
            </a:extLst>
          </p:cNvPr>
          <p:cNvSpPr txBox="1"/>
          <p:nvPr/>
        </p:nvSpPr>
        <p:spPr>
          <a:xfrm>
            <a:off x="2354093" y="29667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328D2B-14BF-492B-BF50-1C4313D20EE5}"/>
              </a:ext>
            </a:extLst>
          </p:cNvPr>
          <p:cNvSpPr txBox="1"/>
          <p:nvPr/>
        </p:nvSpPr>
        <p:spPr>
          <a:xfrm>
            <a:off x="1634246" y="31510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355E6C-1252-4D36-9E8A-0596E92820C5}"/>
              </a:ext>
            </a:extLst>
          </p:cNvPr>
          <p:cNvSpPr txBox="1"/>
          <p:nvPr/>
        </p:nvSpPr>
        <p:spPr>
          <a:xfrm>
            <a:off x="1844128" y="3314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6498DE-9109-4ED7-B900-7E4FEFFEFEB1}"/>
              </a:ext>
            </a:extLst>
          </p:cNvPr>
          <p:cNvSpPr txBox="1"/>
          <p:nvPr/>
        </p:nvSpPr>
        <p:spPr>
          <a:xfrm>
            <a:off x="2786499" y="3496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B93632"/>
                </a:solidFill>
              </a:rPr>
              <a:t>*</a:t>
            </a:r>
            <a:endParaRPr lang="pt-BR" dirty="0">
              <a:solidFill>
                <a:srgbClr val="B93632"/>
              </a:solidFill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C9FA256A-DEFF-494E-9004-764B9556ABB1}"/>
              </a:ext>
            </a:extLst>
          </p:cNvPr>
          <p:cNvSpPr txBox="1"/>
          <p:nvPr/>
        </p:nvSpPr>
        <p:spPr>
          <a:xfrm>
            <a:off x="4839419" y="2246885"/>
            <a:ext cx="6368331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Considerando o contexto de negócio e as variáveis elencamos quais seriam possíveis inputs para um modelo de previsão de inadimplência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valor empréstimo e valor empréstimo atualizado são linearmente dependentes, portanto a de maior correlação foi escolhida como </a:t>
            </a:r>
            <a:r>
              <a:rPr lang="pt-BR" dirty="0" err="1">
                <a:solidFill>
                  <a:schemeClr val="bg1"/>
                </a:solidFill>
              </a:rPr>
              <a:t>regressora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B93632"/>
                </a:solidFill>
              </a:rPr>
              <a:t>* Variáveis com valores nulos que devem ser tratados caso sejam utilizadas</a:t>
            </a:r>
          </a:p>
        </p:txBody>
      </p:sp>
      <p:cxnSp>
        <p:nvCxnSpPr>
          <p:cNvPr id="26" name="Connector: Elbow 10">
            <a:extLst>
              <a:ext uri="{FF2B5EF4-FFF2-40B4-BE49-F238E27FC236}">
                <a16:creationId xmlns:a16="http://schemas.microsoft.com/office/drawing/2014/main" id="{BCB77A2C-280D-43D9-8D6B-9EE7818E6733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04EC56AF-2AAF-4DC6-AEBF-93A91C363021}"/>
              </a:ext>
            </a:extLst>
          </p:cNvPr>
          <p:cNvSpPr/>
          <p:nvPr/>
        </p:nvSpPr>
        <p:spPr>
          <a:xfrm>
            <a:off x="691866" y="4042413"/>
            <a:ext cx="3215462" cy="18200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ADE4A9B-5734-4D07-A09C-E6BC9907E658}"/>
              </a:ext>
            </a:extLst>
          </p:cNvPr>
          <p:cNvSpPr/>
          <p:nvPr/>
        </p:nvSpPr>
        <p:spPr>
          <a:xfrm rot="5400000" flipH="1">
            <a:off x="1514278" y="1645370"/>
            <a:ext cx="1574634" cy="32194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61EC3B3-714B-4DA0-9B47-106C85ACD3D8}"/>
              </a:ext>
            </a:extLst>
          </p:cNvPr>
          <p:cNvSpPr/>
          <p:nvPr/>
        </p:nvSpPr>
        <p:spPr>
          <a:xfrm rot="5400000" flipH="1">
            <a:off x="1881040" y="3035246"/>
            <a:ext cx="841110" cy="32194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BF10DD9D-86DD-4083-A19C-1208755491D9}"/>
              </a:ext>
            </a:extLst>
          </p:cNvPr>
          <p:cNvCxnSpPr>
            <a:cxnSpLocks/>
          </p:cNvCxnSpPr>
          <p:nvPr/>
        </p:nvCxnSpPr>
        <p:spPr>
          <a:xfrm>
            <a:off x="4373593" y="3159891"/>
            <a:ext cx="0" cy="1922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7EA74889-B34A-4EB9-BF3C-75695F49A6E6}"/>
              </a:ext>
            </a:extLst>
          </p:cNvPr>
          <p:cNvCxnSpPr/>
          <p:nvPr/>
        </p:nvCxnSpPr>
        <p:spPr>
          <a:xfrm>
            <a:off x="3902696" y="5069706"/>
            <a:ext cx="470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Tendo definido as possíveis variáveis para o modelo avaliamos os dados com a função </a:t>
            </a:r>
            <a:r>
              <a:rPr lang="pt-BR" dirty="0" err="1"/>
              <a:t>describe</a:t>
            </a:r>
            <a:r>
              <a:rPr lang="pt-BR" dirty="0"/>
              <a:t>(), identificando possíveis outliers nas variáveis de renda mensal e valor de empréstimo (e seus correlatos)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D0C8D67-03BC-4736-B2BC-57E6B6CD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88" y="2388816"/>
            <a:ext cx="8380823" cy="29170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931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 o </a:t>
            </a:r>
            <a:r>
              <a:rPr lang="pt-BR" dirty="0" err="1"/>
              <a:t>boxplot</a:t>
            </a:r>
            <a:r>
              <a:rPr lang="pt-BR" dirty="0"/>
              <a:t> podemos observar mais facilmente a distribuição dos possíveis outliers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58B58E-A563-4839-BFED-35058CA00F0B}"/>
              </a:ext>
            </a:extLst>
          </p:cNvPr>
          <p:cNvSpPr/>
          <p:nvPr/>
        </p:nvSpPr>
        <p:spPr>
          <a:xfrm>
            <a:off x="123079" y="2025271"/>
            <a:ext cx="8375515" cy="39161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1D411C-7DC6-47F6-947D-2C5A7695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625" flipH="1" flipV="1">
            <a:off x="8649695" y="2293286"/>
            <a:ext cx="736365" cy="7363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65C331-36BD-4F7F-B5CA-D6B9FD8EB187}"/>
              </a:ext>
            </a:extLst>
          </p:cNvPr>
          <p:cNvSpPr txBox="1"/>
          <p:nvPr/>
        </p:nvSpPr>
        <p:spPr>
          <a:xfrm>
            <a:off x="8907432" y="2728623"/>
            <a:ext cx="3161489" cy="3416320"/>
          </a:xfrm>
          <a:prstGeom prst="rect">
            <a:avLst/>
          </a:prstGeom>
          <a:noFill/>
          <a:ln>
            <a:solidFill>
              <a:srgbClr val="EA4F3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Para a </a:t>
            </a:r>
            <a:r>
              <a:rPr lang="en-GB" sz="1200" dirty="0" err="1">
                <a:solidFill>
                  <a:schemeClr val="bg1"/>
                </a:solidFill>
              </a:rPr>
              <a:t>vari</a:t>
            </a:r>
            <a:r>
              <a:rPr lang="pt-BR" sz="1200" dirty="0" err="1">
                <a:solidFill>
                  <a:schemeClr val="bg1"/>
                </a:solidFill>
              </a:rPr>
              <a:t>ável</a:t>
            </a:r>
            <a:r>
              <a:rPr lang="pt-BR" sz="1200" dirty="0">
                <a:solidFill>
                  <a:schemeClr val="bg1"/>
                </a:solidFill>
              </a:rPr>
              <a:t> Renda, podemos identificar os outliers de maneira mais efetiva segmentando a visão pela escolaridade (alta correlação) e podemos notar outliers acima dos R$50k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O valor do empréstimo (e suas correlatas) possuem mais possíveis outliers, no entanto um corte na faixa dos R$40k seria um corte de menos de 8% dos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Para Juros e multa a relação e corte foram similares aos estipulados para o valor do empréstimo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Valor atualizado de empréstimo foi ignorado por ter dependência linear com as colunas valor empréstimo, juros e multa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ACDC64-E58D-4188-AF74-65D20439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038" y="1435399"/>
            <a:ext cx="9124545" cy="45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9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B58B58E-A563-4839-BFED-35058CA00F0B}"/>
              </a:ext>
            </a:extLst>
          </p:cNvPr>
          <p:cNvSpPr/>
          <p:nvPr/>
        </p:nvSpPr>
        <p:spPr>
          <a:xfrm>
            <a:off x="8879" y="2025271"/>
            <a:ext cx="8498594" cy="39161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0C385-1571-40F3-927B-1DF3369E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160" y="1435399"/>
            <a:ext cx="9124545" cy="45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Analisando mais a fundo a relação do valor do empréstimo e os valores de juros e multas podemos observar uma relação quase linear (com algumas exceções) e, portanto esperada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1D411C-7DC6-47F6-947D-2C5A7695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625" flipH="1" flipV="1">
            <a:off x="8649695" y="2293286"/>
            <a:ext cx="736365" cy="7363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65C331-36BD-4F7F-B5CA-D6B9FD8EB187}"/>
              </a:ext>
            </a:extLst>
          </p:cNvPr>
          <p:cNvSpPr txBox="1"/>
          <p:nvPr/>
        </p:nvSpPr>
        <p:spPr>
          <a:xfrm>
            <a:off x="8907432" y="2728623"/>
            <a:ext cx="3161489" cy="2862322"/>
          </a:xfrm>
          <a:prstGeom prst="rect">
            <a:avLst/>
          </a:prstGeom>
          <a:noFill/>
          <a:ln>
            <a:solidFill>
              <a:srgbClr val="EA4F3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Caso seja observado que os valores muito altos de juros, multas e valor de empréstimo pode-se retirar com os cortes previamente observados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Outra opção para tratamento dos dados seria o cálculo da taxa percentual de juros e multas e estabelecer um valor mínimo e máximo de corte com base no conhecimento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No entanto, no teste feito, como a relação entre as variáveis era próxima a esperada o resultado do modelo foi melhorado com a presença dos “outliers”</a:t>
            </a:r>
          </a:p>
        </p:txBody>
      </p:sp>
    </p:spTree>
    <p:extLst>
      <p:ext uri="{BB962C8B-B14F-4D97-AF65-F5344CB8AC3E}">
        <p14:creationId xmlns:p14="http://schemas.microsoft.com/office/powerpoint/2010/main" val="266288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56135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Como uma forma de validar as escolhas, um modelo simples de Floresta Aleatória foi treinado e testado com as variáveis escolhidas</a:t>
            </a:r>
          </a:p>
          <a:p>
            <a:endParaRPr lang="pt-BR" dirty="0"/>
          </a:p>
          <a:p>
            <a:r>
              <a:rPr lang="pt-BR" dirty="0"/>
              <a:t>As variáveis com valores nulos foram descartadas (caso necessárias poderia se determinar os valores utilizando uma regressão com variáveis correlatas)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6668427-F55A-4934-BC16-EC0EA00A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14844"/>
              </p:ext>
            </p:extLst>
          </p:nvPr>
        </p:nvGraphicFramePr>
        <p:xfrm>
          <a:off x="2093874" y="2687943"/>
          <a:ext cx="2290877" cy="14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8">
                  <a:extLst>
                    <a:ext uri="{9D8B030D-6E8A-4147-A177-3AD203B41FA5}">
                      <a16:colId xmlns:a16="http://schemas.microsoft.com/office/drawing/2014/main" val="2403269665"/>
                    </a:ext>
                  </a:extLst>
                </a:gridCol>
                <a:gridCol w="573499">
                  <a:extLst>
                    <a:ext uri="{9D8B030D-6E8A-4147-A177-3AD203B41FA5}">
                      <a16:colId xmlns:a16="http://schemas.microsoft.com/office/drawing/2014/main" val="17580291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33418119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17645300"/>
                    </a:ext>
                  </a:extLst>
                </a:gridCol>
              </a:tblGrid>
              <a:tr h="37157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Previsto</a:t>
                      </a:r>
                    </a:p>
                  </a:txBody>
                  <a:tcPr marL="92264" marR="92264" marT="46132" marB="461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23528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23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88590"/>
                  </a:ext>
                </a:extLst>
              </a:tr>
              <a:tr h="370180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marL="92264" marR="92264" marT="46132" marB="46132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1802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1322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9189"/>
                  </a:ext>
                </a:extLst>
              </a:tr>
              <a:tr h="37018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</a:txBody>
                  <a:tcPr marL="90874" marR="90874" marT="45437" marB="454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701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11292</a:t>
                      </a:r>
                    </a:p>
                  </a:txBody>
                  <a:tcPr marL="90874" marR="90874" marT="45437" marB="45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33420"/>
                  </a:ext>
                </a:extLst>
              </a:tr>
            </a:tbl>
          </a:graphicData>
        </a:graphic>
      </p:graphicFrame>
      <p:sp>
        <p:nvSpPr>
          <p:cNvPr id="13" name="TextBox 9">
            <a:extLst>
              <a:ext uri="{FF2B5EF4-FFF2-40B4-BE49-F238E27FC236}">
                <a16:creationId xmlns:a16="http://schemas.microsoft.com/office/drawing/2014/main" id="{12A87B29-1313-4251-80BE-0AE7CEE39294}"/>
              </a:ext>
            </a:extLst>
          </p:cNvPr>
          <p:cNvSpPr txBox="1"/>
          <p:nvPr/>
        </p:nvSpPr>
        <p:spPr>
          <a:xfrm>
            <a:off x="692426" y="4875325"/>
            <a:ext cx="1051559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Observamos um resultado bom para o modelo, no entanto com um viés voltado para o “Pago”, o que não é ideal para uma análise financeira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Pode-se otimizar o modelo através de um </a:t>
            </a:r>
            <a:r>
              <a:rPr lang="pt-BR" dirty="0" err="1">
                <a:solidFill>
                  <a:schemeClr val="bg1"/>
                </a:solidFill>
              </a:rPr>
              <a:t>GridSearchCV</a:t>
            </a:r>
            <a:r>
              <a:rPr lang="pt-BR" dirty="0">
                <a:solidFill>
                  <a:schemeClr val="bg1"/>
                </a:solidFill>
              </a:rPr>
              <a:t> para </a:t>
            </a:r>
            <a:r>
              <a:rPr lang="pt-BR" dirty="0" err="1">
                <a:solidFill>
                  <a:schemeClr val="bg1"/>
                </a:solidFill>
              </a:rPr>
              <a:t>tunagem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 ou também a modelagem das variáveis com valores nulos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5EF60C-D402-48A9-B934-C353DDF6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25" y="2814637"/>
            <a:ext cx="3619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A574B-4711-4751-B6C0-BD8EEE3A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AGENDA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69CCEA5-955A-4C29-9D1D-C100E6E3D956}"/>
              </a:ext>
            </a:extLst>
          </p:cNvPr>
          <p:cNvGrpSpPr/>
          <p:nvPr/>
        </p:nvGrpSpPr>
        <p:grpSpPr>
          <a:xfrm>
            <a:off x="506026" y="1447060"/>
            <a:ext cx="3813114" cy="488046"/>
            <a:chOff x="506026" y="1447060"/>
            <a:chExt cx="3813114" cy="488046"/>
          </a:xfrm>
        </p:grpSpPr>
        <p:sp>
          <p:nvSpPr>
            <p:cNvPr id="4" name="Seta: Pentágono 3">
              <a:extLst>
                <a:ext uri="{FF2B5EF4-FFF2-40B4-BE49-F238E27FC236}">
                  <a16:creationId xmlns:a16="http://schemas.microsoft.com/office/drawing/2014/main" id="{BEE356B0-8183-49A1-B5B7-807BA47CA693}"/>
                </a:ext>
              </a:extLst>
            </p:cNvPr>
            <p:cNvSpPr/>
            <p:nvPr/>
          </p:nvSpPr>
          <p:spPr>
            <a:xfrm>
              <a:off x="506026" y="1447060"/>
              <a:ext cx="1136343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80933C8E-B8C9-41CB-9F57-E68902FB33DB}"/>
                </a:ext>
              </a:extLst>
            </p:cNvPr>
            <p:cNvSpPr/>
            <p:nvPr/>
          </p:nvSpPr>
          <p:spPr>
            <a:xfrm>
              <a:off x="1642369" y="1450474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88E37D0-14A9-43D1-9F49-B63FCCEE8B38}"/>
                </a:ext>
              </a:extLst>
            </p:cNvPr>
            <p:cNvSpPr txBox="1"/>
            <p:nvPr/>
          </p:nvSpPr>
          <p:spPr>
            <a:xfrm>
              <a:off x="2127001" y="1467065"/>
              <a:ext cx="2192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BASE DE DADOS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D28CEA5-1E67-4FA6-B737-08ED8B67BE91}"/>
              </a:ext>
            </a:extLst>
          </p:cNvPr>
          <p:cNvGrpSpPr/>
          <p:nvPr/>
        </p:nvGrpSpPr>
        <p:grpSpPr>
          <a:xfrm>
            <a:off x="506026" y="2492998"/>
            <a:ext cx="4465625" cy="486482"/>
            <a:chOff x="506026" y="2244200"/>
            <a:chExt cx="4465625" cy="486482"/>
          </a:xfrm>
        </p:grpSpPr>
        <p:sp>
          <p:nvSpPr>
            <p:cNvPr id="13" name="Seta: Pentágono 12">
              <a:extLst>
                <a:ext uri="{FF2B5EF4-FFF2-40B4-BE49-F238E27FC236}">
                  <a16:creationId xmlns:a16="http://schemas.microsoft.com/office/drawing/2014/main" id="{CE54CBD9-982A-4DE7-A723-8016080AFE7E}"/>
                </a:ext>
              </a:extLst>
            </p:cNvPr>
            <p:cNvSpPr/>
            <p:nvPr/>
          </p:nvSpPr>
          <p:spPr>
            <a:xfrm>
              <a:off x="506026" y="2246050"/>
              <a:ext cx="2506487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Divisa 13">
              <a:extLst>
                <a:ext uri="{FF2B5EF4-FFF2-40B4-BE49-F238E27FC236}">
                  <a16:creationId xmlns:a16="http://schemas.microsoft.com/office/drawing/2014/main" id="{BA314239-93CA-43E7-AB37-B5D0FC63CA05}"/>
                </a:ext>
              </a:extLst>
            </p:cNvPr>
            <p:cNvSpPr/>
            <p:nvPr/>
          </p:nvSpPr>
          <p:spPr>
            <a:xfrm>
              <a:off x="3012513" y="2244200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40333FB-3F9A-4050-8FE0-1976DD7DC0AF}"/>
                </a:ext>
              </a:extLst>
            </p:cNvPr>
            <p:cNvSpPr txBox="1"/>
            <p:nvPr/>
          </p:nvSpPr>
          <p:spPr>
            <a:xfrm>
              <a:off x="3497145" y="2255683"/>
              <a:ext cx="1474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VARIÁVEIS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092E6D0-1039-4FDE-9A42-92CC0FFFCBC0}"/>
              </a:ext>
            </a:extLst>
          </p:cNvPr>
          <p:cNvGrpSpPr/>
          <p:nvPr/>
        </p:nvGrpSpPr>
        <p:grpSpPr>
          <a:xfrm>
            <a:off x="506026" y="3537372"/>
            <a:ext cx="5040936" cy="484632"/>
            <a:chOff x="506026" y="3186684"/>
            <a:chExt cx="5040936" cy="484632"/>
          </a:xfrm>
        </p:grpSpPr>
        <p:sp>
          <p:nvSpPr>
            <p:cNvPr id="17" name="Seta: Pentágono 16">
              <a:extLst>
                <a:ext uri="{FF2B5EF4-FFF2-40B4-BE49-F238E27FC236}">
                  <a16:creationId xmlns:a16="http://schemas.microsoft.com/office/drawing/2014/main" id="{69CA51CE-A0AF-4AE6-A8A1-59F70A24EE49}"/>
                </a:ext>
              </a:extLst>
            </p:cNvPr>
            <p:cNvSpPr/>
            <p:nvPr/>
          </p:nvSpPr>
          <p:spPr>
            <a:xfrm>
              <a:off x="506026" y="3186684"/>
              <a:ext cx="3158998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Divisa 17">
              <a:extLst>
                <a:ext uri="{FF2B5EF4-FFF2-40B4-BE49-F238E27FC236}">
                  <a16:creationId xmlns:a16="http://schemas.microsoft.com/office/drawing/2014/main" id="{18EF5A36-9B62-40A3-8CFE-901059452D27}"/>
                </a:ext>
              </a:extLst>
            </p:cNvPr>
            <p:cNvSpPr/>
            <p:nvPr/>
          </p:nvSpPr>
          <p:spPr>
            <a:xfrm>
              <a:off x="3665024" y="3186684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017DB53-9881-44E8-B503-4F3172B6903B}"/>
                </a:ext>
              </a:extLst>
            </p:cNvPr>
            <p:cNvSpPr txBox="1"/>
            <p:nvPr/>
          </p:nvSpPr>
          <p:spPr>
            <a:xfrm>
              <a:off x="4149656" y="3198167"/>
              <a:ext cx="1397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OUTLIERS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1F5A8E2-47D3-4B52-B1D5-0C072F467788}"/>
              </a:ext>
            </a:extLst>
          </p:cNvPr>
          <p:cNvGrpSpPr/>
          <p:nvPr/>
        </p:nvGrpSpPr>
        <p:grpSpPr>
          <a:xfrm>
            <a:off x="506025" y="4579896"/>
            <a:ext cx="6122988" cy="492252"/>
            <a:chOff x="506025" y="4010626"/>
            <a:chExt cx="6122988" cy="49225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9D4165C-FB60-4AB1-9016-5AA8ECFE8881}"/>
                </a:ext>
              </a:extLst>
            </p:cNvPr>
            <p:cNvSpPr txBox="1"/>
            <p:nvPr/>
          </p:nvSpPr>
          <p:spPr>
            <a:xfrm>
              <a:off x="4724966" y="4041213"/>
              <a:ext cx="1904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MODELAGEM</a:t>
              </a:r>
            </a:p>
          </p:txBody>
        </p:sp>
        <p:sp>
          <p:nvSpPr>
            <p:cNvPr id="25" name="Seta: Pentágono 24">
              <a:extLst>
                <a:ext uri="{FF2B5EF4-FFF2-40B4-BE49-F238E27FC236}">
                  <a16:creationId xmlns:a16="http://schemas.microsoft.com/office/drawing/2014/main" id="{E6835AC1-BBF9-488D-B932-D4E596326A24}"/>
                </a:ext>
              </a:extLst>
            </p:cNvPr>
            <p:cNvSpPr/>
            <p:nvPr/>
          </p:nvSpPr>
          <p:spPr>
            <a:xfrm>
              <a:off x="506025" y="4010626"/>
              <a:ext cx="3734309" cy="484632"/>
            </a:xfrm>
            <a:prstGeom prst="homePlate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Divisa 25">
              <a:extLst>
                <a:ext uri="{FF2B5EF4-FFF2-40B4-BE49-F238E27FC236}">
                  <a16:creationId xmlns:a16="http://schemas.microsoft.com/office/drawing/2014/main" id="{5316BD11-4B24-4CA5-B1AD-4EC9E7B08A45}"/>
                </a:ext>
              </a:extLst>
            </p:cNvPr>
            <p:cNvSpPr/>
            <p:nvPr/>
          </p:nvSpPr>
          <p:spPr>
            <a:xfrm>
              <a:off x="4240334" y="4010626"/>
              <a:ext cx="484632" cy="484632"/>
            </a:xfrm>
            <a:prstGeom prst="chevron">
              <a:avLst/>
            </a:prstGeom>
            <a:solidFill>
              <a:srgbClr val="EA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8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CE5F23A6-6466-42AD-BB20-F338FAA31162}"/>
              </a:ext>
            </a:extLst>
          </p:cNvPr>
          <p:cNvSpPr/>
          <p:nvPr/>
        </p:nvSpPr>
        <p:spPr>
          <a:xfrm>
            <a:off x="2473187" y="2291509"/>
            <a:ext cx="6882226" cy="346168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AA627-D3A1-4274-91E6-4D0F70D6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62" y="2219418"/>
            <a:ext cx="69532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5613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Além da classificação final o modelo também oferece a probabilidade de cada tomador de empréstimo ser inadimplente, o que também pode ser utilizado como input no cálculo de juros e outras análises de risco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3BCA08-FAD2-4B9E-AAAF-0776CC569C4A}"/>
              </a:ext>
            </a:extLst>
          </p:cNvPr>
          <p:cNvSpPr txBox="1"/>
          <p:nvPr/>
        </p:nvSpPr>
        <p:spPr>
          <a:xfrm>
            <a:off x="3992018" y="2312785"/>
            <a:ext cx="39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Distribuição das Probabilidades de Pago</a:t>
            </a:r>
          </a:p>
        </p:txBody>
      </p:sp>
    </p:spTree>
    <p:extLst>
      <p:ext uri="{BB962C8B-B14F-4D97-AF65-F5344CB8AC3E}">
        <p14:creationId xmlns:p14="http://schemas.microsoft.com/office/powerpoint/2010/main" val="29237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C0F6-5094-4926-B1F7-EDF5DDF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C5C7-33FF-4EA1-8B3C-CB60A10F0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</a:t>
            </a:r>
            <a:r>
              <a:rPr lang="en-GB" dirty="0"/>
              <a:t> </a:t>
            </a:r>
            <a:r>
              <a:rPr lang="pt-BR" dirty="0"/>
              <a:t>carregando</a:t>
            </a:r>
            <a:r>
              <a:rPr lang="en-GB" dirty="0"/>
              <a:t> e </a:t>
            </a:r>
            <a:r>
              <a:rPr lang="pt-BR" dirty="0"/>
              <a:t>entendendo</a:t>
            </a:r>
            <a:r>
              <a:rPr lang="en-GB" dirty="0"/>
              <a:t> a </a:t>
            </a:r>
            <a:r>
              <a:rPr lang="pt-BR" dirty="0"/>
              <a:t>estruturação</a:t>
            </a:r>
            <a:r>
              <a:rPr lang="en-GB" dirty="0"/>
              <a:t> da base</a:t>
            </a:r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F23D4-7FF2-4969-BB6A-58E176030DA6}"/>
              </a:ext>
            </a:extLst>
          </p:cNvPr>
          <p:cNvGrpSpPr/>
          <p:nvPr/>
        </p:nvGrpSpPr>
        <p:grpSpPr>
          <a:xfrm>
            <a:off x="692150" y="1824635"/>
            <a:ext cx="3959477" cy="3868622"/>
            <a:chOff x="692150" y="2155940"/>
            <a:chExt cx="3959477" cy="38686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38987-465C-454D-8253-E072D467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50" y="2475360"/>
              <a:ext cx="3959477" cy="35492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0351D4-1F97-462D-8AE8-B064AC51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2155940"/>
              <a:ext cx="3959477" cy="3194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803EC7-D7B5-4069-9956-A6382D3BE013}"/>
              </a:ext>
            </a:extLst>
          </p:cNvPr>
          <p:cNvSpPr txBox="1"/>
          <p:nvPr/>
        </p:nvSpPr>
        <p:spPr>
          <a:xfrm>
            <a:off x="5318110" y="2144055"/>
            <a:ext cx="6284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Já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notamos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algumas características </a:t>
            </a:r>
            <a:r>
              <a:rPr lang="en-GB" sz="2400" dirty="0">
                <a:solidFill>
                  <a:schemeClr val="bg1"/>
                </a:solidFill>
              </a:rPr>
              <a:t>dos dados: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Variáveis tanto numéricas quanto categóricas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com valores nulos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100% nulas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0E47A-9259-4321-9E84-F73633D60FF5}"/>
              </a:ext>
            </a:extLst>
          </p:cNvPr>
          <p:cNvSpPr txBox="1"/>
          <p:nvPr/>
        </p:nvSpPr>
        <p:spPr>
          <a:xfrm>
            <a:off x="5021371" y="5326084"/>
            <a:ext cx="670527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Podemos aliar essas informações com o dicionário de dados para ter um panorama geral dos dados</a:t>
            </a:r>
          </a:p>
        </p:txBody>
      </p:sp>
    </p:spTree>
    <p:extLst>
      <p:ext uri="{BB962C8B-B14F-4D97-AF65-F5344CB8AC3E}">
        <p14:creationId xmlns:p14="http://schemas.microsoft.com/office/powerpoint/2010/main" val="33072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ED34D4-1875-4348-BB9D-6622FBD171BD}"/>
              </a:ext>
            </a:extLst>
          </p:cNvPr>
          <p:cNvSpPr/>
          <p:nvPr/>
        </p:nvSpPr>
        <p:spPr>
          <a:xfrm>
            <a:off x="741871" y="4727642"/>
            <a:ext cx="5400137" cy="139257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B5A44A-2DA6-4D44-ABCC-41902CEF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B7554-275B-4487-ADB1-532814E27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3356" y="905541"/>
            <a:ext cx="4926219" cy="1382706"/>
          </a:xfrm>
        </p:spPr>
        <p:txBody>
          <a:bodyPr/>
          <a:lstStyle/>
          <a:p>
            <a:pPr marL="0" algn="ctr"/>
            <a:r>
              <a:rPr lang="pt-BR" dirty="0"/>
              <a:t>Aqui podemos visualizar melhor os dados nulos (em amarelo) presentes nas colunas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881B01-E06F-49CF-BFD1-B10AC414F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3356" y="2338937"/>
            <a:ext cx="4926219" cy="1989996"/>
          </a:xfrm>
        </p:spPr>
        <p:txBody>
          <a:bodyPr>
            <a:normAutofit fontScale="62500" lnSpcReduction="20000"/>
          </a:bodyPr>
          <a:lstStyle/>
          <a:p>
            <a:pPr marL="0" algn="ctr"/>
            <a:r>
              <a:rPr lang="pt-BR" dirty="0"/>
              <a:t>Considerando o contexto de negócio temos uma alta concentração de valores nulos em informações potencialmente cruciais para o modelo estatístico</a:t>
            </a:r>
          </a:p>
          <a:p>
            <a:pPr marL="0" algn="ctr"/>
            <a:endParaRPr lang="pt-BR" dirty="0"/>
          </a:p>
          <a:p>
            <a:pPr marL="0" algn="ctr"/>
            <a:r>
              <a:rPr lang="pt-BR" dirty="0"/>
              <a:t>Essa crucialidade dos dados nulos deve ser analisada para se definir o melhor caminho a se tomar com relação a eles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2C8524-606E-4300-9639-DEBB92F3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4" y="905541"/>
            <a:ext cx="5492781" cy="51639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FD016-0A96-4F60-8101-02680D86AA19}"/>
              </a:ext>
            </a:extLst>
          </p:cNvPr>
          <p:cNvGrpSpPr/>
          <p:nvPr/>
        </p:nvGrpSpPr>
        <p:grpSpPr>
          <a:xfrm>
            <a:off x="7468578" y="4488103"/>
            <a:ext cx="3135774" cy="1464356"/>
            <a:chOff x="7468578" y="4744738"/>
            <a:chExt cx="3135774" cy="14643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BC07B6-0855-4619-BAA3-4D91CBA4A7A5}"/>
                </a:ext>
              </a:extLst>
            </p:cNvPr>
            <p:cNvSpPr/>
            <p:nvPr/>
          </p:nvSpPr>
          <p:spPr>
            <a:xfrm>
              <a:off x="7468578" y="4744738"/>
              <a:ext cx="3135774" cy="1464356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FA819C-464E-4816-80AC-77633C4B20E8}"/>
                </a:ext>
              </a:extLst>
            </p:cNvPr>
            <p:cNvGrpSpPr/>
            <p:nvPr/>
          </p:nvGrpSpPr>
          <p:grpSpPr>
            <a:xfrm>
              <a:off x="7468578" y="4744738"/>
              <a:ext cx="3135774" cy="1464356"/>
              <a:chOff x="7468578" y="4744738"/>
              <a:chExt cx="3135774" cy="146435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DEBFA3-1737-44F8-A490-338BE4ED7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8578" y="4986142"/>
                <a:ext cx="3135774" cy="122295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4ACCD-D907-4537-AFB2-BFF33898C9D6}"/>
                  </a:ext>
                </a:extLst>
              </p:cNvPr>
              <p:cNvSpPr txBox="1"/>
              <p:nvPr/>
            </p:nvSpPr>
            <p:spPr>
              <a:xfrm>
                <a:off x="8446111" y="4744738"/>
                <a:ext cx="1180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rgbClr val="BFBFBF"/>
                    </a:solidFill>
                  </a:rPr>
                  <a:t>% Valores Nulos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82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0AC401-3E70-42E4-BC42-00C3C529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90AF55-1101-4572-A42A-CD4FF8CF4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pPr marL="0"/>
            <a:r>
              <a:rPr lang="pt-BR" dirty="0"/>
              <a:t>Para analisar os dados categóricos foi utilizada a função </a:t>
            </a:r>
            <a:r>
              <a:rPr lang="pt-BR" dirty="0" err="1"/>
              <a:t>get_dummies</a:t>
            </a:r>
            <a:r>
              <a:rPr lang="pt-BR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115FD-7195-4191-B144-A0D71022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69" y="1863663"/>
            <a:ext cx="7935712" cy="3130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0087B-B354-404E-A104-F5726B71181E}"/>
              </a:ext>
            </a:extLst>
          </p:cNvPr>
          <p:cNvSpPr txBox="1"/>
          <p:nvPr/>
        </p:nvSpPr>
        <p:spPr>
          <a:xfrm>
            <a:off x="692426" y="5326084"/>
            <a:ext cx="10515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Caso seja observado que a diferença de valores dos </a:t>
            </a:r>
            <a:r>
              <a:rPr lang="pt-BR" dirty="0" err="1">
                <a:solidFill>
                  <a:schemeClr val="bg1"/>
                </a:solidFill>
              </a:rPr>
              <a:t>dummies</a:t>
            </a:r>
            <a:r>
              <a:rPr lang="pt-BR" dirty="0">
                <a:solidFill>
                  <a:schemeClr val="bg1"/>
                </a:solidFill>
              </a:rPr>
              <a:t> esteja criando um viés indesejado no modelo pode-se optar pela utilização do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r>
              <a:rPr lang="pt-BR" dirty="0">
                <a:solidFill>
                  <a:schemeClr val="bg1"/>
                </a:solidFill>
              </a:rPr>
              <a:t>-hot </a:t>
            </a:r>
            <a:r>
              <a:rPr lang="pt-BR" dirty="0" err="1">
                <a:solidFill>
                  <a:schemeClr val="bg1"/>
                </a:solidFill>
              </a:rPr>
              <a:t>encoder</a:t>
            </a:r>
            <a:r>
              <a:rPr lang="pt-BR" dirty="0">
                <a:solidFill>
                  <a:schemeClr val="bg1"/>
                </a:solidFill>
              </a:rPr>
              <a:t> (aumento de dimensionalidade)</a:t>
            </a:r>
          </a:p>
        </p:txBody>
      </p:sp>
    </p:spTree>
    <p:extLst>
      <p:ext uri="{BB962C8B-B14F-4D97-AF65-F5344CB8AC3E}">
        <p14:creationId xmlns:p14="http://schemas.microsoft.com/office/powerpoint/2010/main" val="28678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785F-69B1-423F-A147-74BC60CD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31CAC-37D3-4A86-9DA2-3CB7B4D25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Analisando a distribuição e relação de algumas variáveis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9C000A-A2A2-4808-AD91-CE7AF9F0F8C1}"/>
              </a:ext>
            </a:extLst>
          </p:cNvPr>
          <p:cNvGrpSpPr/>
          <p:nvPr/>
        </p:nvGrpSpPr>
        <p:grpSpPr>
          <a:xfrm>
            <a:off x="357808" y="1566450"/>
            <a:ext cx="6424733" cy="3968777"/>
            <a:chOff x="331175" y="1619716"/>
            <a:chExt cx="6424733" cy="3968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09BBA-62E4-4611-A7B4-52CC04367A79}"/>
                </a:ext>
              </a:extLst>
            </p:cNvPr>
            <p:cNvSpPr/>
            <p:nvPr/>
          </p:nvSpPr>
          <p:spPr>
            <a:xfrm>
              <a:off x="331175" y="1642024"/>
              <a:ext cx="6389222" cy="3937591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CA4FB35-7E6B-4450-B87B-6A540BCF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50" y="1619716"/>
              <a:ext cx="6424458" cy="3968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27DBE3B-5576-4B55-AD06-C984773BB59B}"/>
              </a:ext>
            </a:extLst>
          </p:cNvPr>
          <p:cNvSpPr txBox="1"/>
          <p:nvPr/>
        </p:nvSpPr>
        <p:spPr>
          <a:xfrm>
            <a:off x="6924583" y="1566450"/>
            <a:ext cx="4820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Pode-se observar: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Grande concentração de jovens adultos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Maioria de empréstimos com valores baixos e possíveis outliers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Distribuição desbalanceada da variável “PAGO” </a:t>
            </a:r>
            <a:r>
              <a:rPr lang="pt-BR" sz="2000" dirty="0">
                <a:solidFill>
                  <a:schemeClr val="bg1"/>
                </a:solidFill>
                <a:sym typeface="Wingdings" panose="05000000000000000000" pitchFamily="2" charset="2"/>
              </a:rPr>
              <a:t> Possível viés no modelo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sym typeface="Wingdings" panose="05000000000000000000" pitchFamily="2" charset="2"/>
              </a:rPr>
              <a:t>Distribuição homogênea da base nos estados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>
            <a:off x="3250781" y="2050153"/>
            <a:ext cx="237229" cy="4530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897246" y="3133956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731"/>
              <a:gd name="adj6" fmla="val -285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possível falsa causalidade entre a variável PAGO 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variáveis com correlação forte (&gt;40%)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Correlação intermediária (&gt;10%) com colunas populadas com valores nulos (Escolaridade e Renda Mensal)</a:t>
            </a:r>
          </a:p>
        </p:txBody>
      </p:sp>
    </p:spTree>
    <p:extLst>
      <p:ext uri="{BB962C8B-B14F-4D97-AF65-F5344CB8AC3E}">
        <p14:creationId xmlns:p14="http://schemas.microsoft.com/office/powerpoint/2010/main" val="30070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3907766" y="3359992"/>
            <a:ext cx="767752" cy="9057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57631" y="2671197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991"/>
              <a:gd name="adj6" fmla="val -491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Correlações muito fortes entre valor do empréstimo e valor dos juros e multa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indicativo </a:t>
            </a:r>
            <a:r>
              <a:rPr lang="pt-BR" dirty="0">
                <a:sym typeface="Wingdings" panose="05000000000000000000" pitchFamily="2" charset="2"/>
              </a:rPr>
              <a:t> Esperado aumento de juros com valor de empréstimo maior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7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812303" y="-1071151"/>
            <a:ext cx="432704" cy="521192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424"/>
              <a:gd name="adj6" fmla="val -7917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com correlação forte e intermediárias com escolaridade e renda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preditoras de modelo auxiliar para determinar essas variáveis (inserção posterior no modelo primário)</a:t>
            </a:r>
          </a:p>
        </p:txBody>
      </p:sp>
    </p:spTree>
    <p:extLst>
      <p:ext uri="{BB962C8B-B14F-4D97-AF65-F5344CB8AC3E}">
        <p14:creationId xmlns:p14="http://schemas.microsoft.com/office/powerpoint/2010/main" val="37737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1310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Análise de Risco Financeiro</vt:lpstr>
      <vt:lpstr>AGENDA</vt:lpstr>
      <vt:lpstr>BASE DE DADOS</vt:lpstr>
      <vt:lpstr>BASE DE DADOS</vt:lpstr>
      <vt:lpstr>BASE DE DADOS</vt:lpstr>
      <vt:lpstr>BASE DE DADOS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OUTLIERS</vt:lpstr>
      <vt:lpstr>OUTLIERS</vt:lpstr>
      <vt:lpstr>OUTLIERS</vt:lpstr>
      <vt:lpstr>MODELAGEM</vt:lpstr>
      <vt:lpstr>MODELAGEM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Victor Spadão</dc:creator>
  <cp:lastModifiedBy>João Victor Spadão</cp:lastModifiedBy>
  <cp:revision>50</cp:revision>
  <dcterms:created xsi:type="dcterms:W3CDTF">2020-11-24T20:41:49Z</dcterms:created>
  <dcterms:modified xsi:type="dcterms:W3CDTF">2020-11-27T00:19:13Z</dcterms:modified>
</cp:coreProperties>
</file>