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262" r:id="rId3"/>
    <p:sldId id="263" r:id="rId4"/>
    <p:sldId id="257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TW"/>
    </a:defPPr>
    <a:lvl1pPr algn="l" defTabSz="457200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6699"/>
    <a:srgbClr val="FFFF99"/>
    <a:srgbClr val="CC00CC"/>
    <a:srgbClr val="FFFF00"/>
    <a:srgbClr val="FF0000"/>
    <a:srgbClr val="7777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01" autoAdjust="0"/>
    <p:restoredTop sz="90929"/>
  </p:normalViewPr>
  <p:slideViewPr>
    <p:cSldViewPr snapToGrid="0" snapToObjects="1">
      <p:cViewPr varScale="1">
        <p:scale>
          <a:sx n="97" d="100"/>
          <a:sy n="97" d="100"/>
        </p:scale>
        <p:origin x="-28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jill16.chiu\Documents\IMRV%20&amp;%20RVRP%20&#32317;&#40670;&#25976;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jill16.chiu\Documents\IMRV%20&amp;%20RVRP%20&#32317;&#40670;&#25976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tx>
        <c:rich>
          <a:bodyPr/>
          <a:lstStyle/>
          <a:p>
            <a:pPr>
              <a:defRPr/>
            </a:pPr>
            <a:r>
              <a:rPr lang="en-US" altLang="zh-TW" dirty="0" smtClean="0"/>
              <a:t>IMRV</a:t>
            </a:r>
            <a:r>
              <a:rPr lang="zh-TW" altLang="en-US" dirty="0" smtClean="0"/>
              <a:t>總</a:t>
            </a:r>
            <a:r>
              <a:rPr lang="zh-TW" altLang="en-US" dirty="0"/>
              <a:t>點統計</a:t>
            </a:r>
            <a:endParaRPr lang="en-US" altLang="zh-TW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總片數</c:v>
                </c:pt>
              </c:strCache>
            </c:strRef>
          </c:tx>
          <c:cat>
            <c:strRef>
              <c:f>Sheet1!$A$4:$A$11</c:f>
              <c:strCache>
                <c:ptCount val="8"/>
                <c:pt idx="0">
                  <c:v>3月</c:v>
                </c:pt>
                <c:pt idx="1">
                  <c:v>4月</c:v>
                </c:pt>
                <c:pt idx="2">
                  <c:v>5月</c:v>
                </c:pt>
                <c:pt idx="3">
                  <c:v>6月</c:v>
                </c:pt>
                <c:pt idx="4">
                  <c:v>7月</c:v>
                </c:pt>
                <c:pt idx="5">
                  <c:v>8月</c:v>
                </c:pt>
                <c:pt idx="6">
                  <c:v>9月</c:v>
                </c:pt>
                <c:pt idx="7">
                  <c:v>10月</c:v>
                </c:pt>
              </c:strCache>
            </c:strRef>
          </c:cat>
          <c:val>
            <c:numRef>
              <c:f>Sheet1!$B$4:$B$11</c:f>
              <c:numCache>
                <c:formatCode>General</c:formatCode>
                <c:ptCount val="8"/>
                <c:pt idx="0">
                  <c:v>194802</c:v>
                </c:pt>
                <c:pt idx="1">
                  <c:v>191305</c:v>
                </c:pt>
                <c:pt idx="2">
                  <c:v>206043</c:v>
                </c:pt>
                <c:pt idx="3">
                  <c:v>234469</c:v>
                </c:pt>
                <c:pt idx="4">
                  <c:v>241442</c:v>
                </c:pt>
                <c:pt idx="5">
                  <c:v>255004</c:v>
                </c:pt>
                <c:pt idx="6">
                  <c:v>257048</c:v>
                </c:pt>
                <c:pt idx="7">
                  <c:v>259792</c:v>
                </c:pt>
              </c:numCache>
            </c:numRef>
          </c:val>
        </c:ser>
        <c:marker val="1"/>
        <c:axId val="83641088"/>
        <c:axId val="83642624"/>
      </c:lineChart>
      <c:lineChart>
        <c:grouping val="standard"/>
        <c:ser>
          <c:idx val="1"/>
          <c:order val="1"/>
          <c:tx>
            <c:strRef>
              <c:f>Sheet1!$C$1</c:f>
              <c:strCache>
                <c:ptCount val="1"/>
                <c:pt idx="0">
                  <c:v>總點數</c:v>
                </c:pt>
              </c:strCache>
            </c:strRef>
          </c:tx>
          <c:cat>
            <c:strRef>
              <c:f>Sheet1!$A$4:$A$11</c:f>
              <c:strCache>
                <c:ptCount val="8"/>
                <c:pt idx="0">
                  <c:v>3月</c:v>
                </c:pt>
                <c:pt idx="1">
                  <c:v>4月</c:v>
                </c:pt>
                <c:pt idx="2">
                  <c:v>5月</c:v>
                </c:pt>
                <c:pt idx="3">
                  <c:v>6月</c:v>
                </c:pt>
                <c:pt idx="4">
                  <c:v>7月</c:v>
                </c:pt>
                <c:pt idx="5">
                  <c:v>8月</c:v>
                </c:pt>
                <c:pt idx="6">
                  <c:v>9月</c:v>
                </c:pt>
                <c:pt idx="7">
                  <c:v>10月</c:v>
                </c:pt>
              </c:strCache>
            </c:strRef>
          </c:cat>
          <c:val>
            <c:numRef>
              <c:f>Sheet1!$C$4:$C$11</c:f>
              <c:numCache>
                <c:formatCode>General</c:formatCode>
                <c:ptCount val="8"/>
                <c:pt idx="0">
                  <c:v>6364016</c:v>
                </c:pt>
                <c:pt idx="1">
                  <c:v>5401797</c:v>
                </c:pt>
                <c:pt idx="2">
                  <c:v>5485956</c:v>
                </c:pt>
                <c:pt idx="3">
                  <c:v>5087165</c:v>
                </c:pt>
                <c:pt idx="4">
                  <c:v>4716602</c:v>
                </c:pt>
                <c:pt idx="5">
                  <c:v>5127313</c:v>
                </c:pt>
                <c:pt idx="6">
                  <c:v>5970389</c:v>
                </c:pt>
                <c:pt idx="7">
                  <c:v>6423249</c:v>
                </c:pt>
              </c:numCache>
            </c:numRef>
          </c:val>
        </c:ser>
        <c:marker val="1"/>
        <c:axId val="83658624"/>
        <c:axId val="83657088"/>
      </c:lineChart>
      <c:catAx>
        <c:axId val="83641088"/>
        <c:scaling>
          <c:orientation val="minMax"/>
        </c:scaling>
        <c:axPos val="b"/>
        <c:majorTickMark val="none"/>
        <c:tickLblPos val="nextTo"/>
        <c:crossAx val="83642624"/>
        <c:crosses val="autoZero"/>
        <c:auto val="1"/>
        <c:lblAlgn val="ctr"/>
        <c:lblOffset val="100"/>
      </c:catAx>
      <c:valAx>
        <c:axId val="83642624"/>
        <c:scaling>
          <c:orientation val="minMax"/>
          <c:max val="300000"/>
          <c:min val="100000"/>
        </c:scaling>
        <c:axPos val="l"/>
        <c:majorGridlines/>
        <c:title>
          <c:tx>
            <c:rich>
              <a:bodyPr rot="0" vert="horz" anchor="b" anchorCtr="0"/>
              <a:lstStyle/>
              <a:p>
                <a:pPr>
                  <a:defRPr/>
                </a:pPr>
                <a:r>
                  <a:rPr lang="zh-TW" altLang="en-US" dirty="0" smtClean="0"/>
                  <a:t>總片數</a:t>
                </a:r>
                <a:endParaRPr lang="zh-TW" altLang="en-US" dirty="0"/>
              </a:p>
            </c:rich>
          </c:tx>
          <c:layout>
            <c:manualLayout>
              <c:xMode val="edge"/>
              <c:yMode val="edge"/>
              <c:x val="5.4355232732977952E-2"/>
              <c:y val="0.11593906534855208"/>
            </c:manualLayout>
          </c:layout>
        </c:title>
        <c:numFmt formatCode="General" sourceLinked="1"/>
        <c:majorTickMark val="none"/>
        <c:tickLblPos val="nextTo"/>
        <c:crossAx val="83641088"/>
        <c:crosses val="autoZero"/>
        <c:crossBetween val="between"/>
      </c:valAx>
      <c:valAx>
        <c:axId val="83657088"/>
        <c:scaling>
          <c:orientation val="minMax"/>
          <c:min val="4000000"/>
        </c:scaling>
        <c:axPos val="r"/>
        <c:numFmt formatCode="General" sourceLinked="1"/>
        <c:tickLblPos val="nextTo"/>
        <c:crossAx val="83658624"/>
        <c:crosses val="max"/>
        <c:crossBetween val="between"/>
      </c:valAx>
      <c:catAx>
        <c:axId val="83658624"/>
        <c:scaling>
          <c:orientation val="minMax"/>
        </c:scaling>
        <c:delete val="1"/>
        <c:axPos val="b"/>
        <c:tickLblPos val="none"/>
        <c:crossAx val="83657088"/>
        <c:crosses val="autoZero"/>
        <c:auto val="1"/>
        <c:lblAlgn val="ctr"/>
        <c:lblOffset val="100"/>
      </c:catAx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legend>
      <c:legendPos val="r"/>
      <c:layout/>
    </c:legend>
    <c:plotVisOnly val="1"/>
  </c:chart>
  <c:spPr>
    <a:gradFill>
      <a:gsLst>
        <a:gs pos="0">
          <a:schemeClr val="accent1">
            <a:tint val="66000"/>
            <a:satMod val="160000"/>
          </a:schemeClr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c:sp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chart>
    <c:title>
      <c:tx>
        <c:rich>
          <a:bodyPr/>
          <a:lstStyle/>
          <a:p>
            <a:pPr>
              <a:defRPr/>
            </a:pPr>
            <a:r>
              <a:rPr lang="en-US" altLang="zh-TW"/>
              <a:t>RVRP</a:t>
            </a:r>
            <a:r>
              <a:rPr lang="zh-TW" altLang="en-US"/>
              <a:t>總點統計</a:t>
            </a:r>
            <a:endParaRPr lang="en-US" altLang="zh-TW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Sheet1!$G$1</c:f>
              <c:strCache>
                <c:ptCount val="1"/>
                <c:pt idx="0">
                  <c:v>總片數</c:v>
                </c:pt>
              </c:strCache>
            </c:strRef>
          </c:tx>
          <c:cat>
            <c:strRef>
              <c:f>Sheet1!$A$4:$A$11</c:f>
              <c:strCache>
                <c:ptCount val="8"/>
                <c:pt idx="0">
                  <c:v>3月</c:v>
                </c:pt>
                <c:pt idx="1">
                  <c:v>4月</c:v>
                </c:pt>
                <c:pt idx="2">
                  <c:v>5月</c:v>
                </c:pt>
                <c:pt idx="3">
                  <c:v>6月</c:v>
                </c:pt>
                <c:pt idx="4">
                  <c:v>7月</c:v>
                </c:pt>
                <c:pt idx="5">
                  <c:v>8月</c:v>
                </c:pt>
                <c:pt idx="6">
                  <c:v>9月</c:v>
                </c:pt>
                <c:pt idx="7">
                  <c:v>10月</c:v>
                </c:pt>
              </c:strCache>
            </c:strRef>
          </c:cat>
          <c:val>
            <c:numRef>
              <c:f>Sheet1!$G$4:$G$11</c:f>
              <c:numCache>
                <c:formatCode>General</c:formatCode>
                <c:ptCount val="8"/>
                <c:pt idx="0">
                  <c:v>156285</c:v>
                </c:pt>
                <c:pt idx="1">
                  <c:v>162576</c:v>
                </c:pt>
                <c:pt idx="2">
                  <c:v>170066</c:v>
                </c:pt>
                <c:pt idx="3">
                  <c:v>169315</c:v>
                </c:pt>
                <c:pt idx="4">
                  <c:v>170093</c:v>
                </c:pt>
                <c:pt idx="5">
                  <c:v>172255</c:v>
                </c:pt>
                <c:pt idx="6">
                  <c:v>169436</c:v>
                </c:pt>
                <c:pt idx="7">
                  <c:v>171505</c:v>
                </c:pt>
              </c:numCache>
            </c:numRef>
          </c:val>
        </c:ser>
        <c:marker val="1"/>
        <c:axId val="84570112"/>
        <c:axId val="84571648"/>
      </c:lineChart>
      <c:lineChart>
        <c:grouping val="standard"/>
        <c:ser>
          <c:idx val="1"/>
          <c:order val="1"/>
          <c:tx>
            <c:strRef>
              <c:f>Sheet1!$H$1</c:f>
              <c:strCache>
                <c:ptCount val="1"/>
                <c:pt idx="0">
                  <c:v>總點數</c:v>
                </c:pt>
              </c:strCache>
            </c:strRef>
          </c:tx>
          <c:cat>
            <c:strRef>
              <c:f>Sheet1!$A$4:$A$11</c:f>
              <c:strCache>
                <c:ptCount val="8"/>
                <c:pt idx="0">
                  <c:v>3月</c:v>
                </c:pt>
                <c:pt idx="1">
                  <c:v>4月</c:v>
                </c:pt>
                <c:pt idx="2">
                  <c:v>5月</c:v>
                </c:pt>
                <c:pt idx="3">
                  <c:v>6月</c:v>
                </c:pt>
                <c:pt idx="4">
                  <c:v>7月</c:v>
                </c:pt>
                <c:pt idx="5">
                  <c:v>8月</c:v>
                </c:pt>
                <c:pt idx="6">
                  <c:v>9月</c:v>
                </c:pt>
                <c:pt idx="7">
                  <c:v>10月</c:v>
                </c:pt>
              </c:strCache>
            </c:strRef>
          </c:cat>
          <c:val>
            <c:numRef>
              <c:f>Sheet1!$H$4:$H$11</c:f>
              <c:numCache>
                <c:formatCode>General</c:formatCode>
                <c:ptCount val="8"/>
                <c:pt idx="0">
                  <c:v>1360294</c:v>
                </c:pt>
                <c:pt idx="1">
                  <c:v>1155446</c:v>
                </c:pt>
                <c:pt idx="2">
                  <c:v>1306212</c:v>
                </c:pt>
                <c:pt idx="3">
                  <c:v>1348236</c:v>
                </c:pt>
                <c:pt idx="4">
                  <c:v>1293938</c:v>
                </c:pt>
                <c:pt idx="5">
                  <c:v>1148166</c:v>
                </c:pt>
                <c:pt idx="6">
                  <c:v>1257868</c:v>
                </c:pt>
                <c:pt idx="7">
                  <c:v>1263345</c:v>
                </c:pt>
              </c:numCache>
            </c:numRef>
          </c:val>
        </c:ser>
        <c:marker val="1"/>
        <c:axId val="84587648"/>
        <c:axId val="84573568"/>
      </c:lineChart>
      <c:catAx>
        <c:axId val="84570112"/>
        <c:scaling>
          <c:orientation val="minMax"/>
        </c:scaling>
        <c:axPos val="b"/>
        <c:majorTickMark val="none"/>
        <c:tickLblPos val="nextTo"/>
        <c:crossAx val="84571648"/>
        <c:crosses val="autoZero"/>
        <c:auto val="1"/>
        <c:lblAlgn val="ctr"/>
        <c:lblOffset val="100"/>
      </c:catAx>
      <c:valAx>
        <c:axId val="84571648"/>
        <c:scaling>
          <c:orientation val="minMax"/>
          <c:min val="150000"/>
        </c:scaling>
        <c:axPos val="l"/>
        <c:majorGridlines/>
        <c:title>
          <c:tx>
            <c:rich>
              <a:bodyPr rot="0" vert="horz" anchor="t" anchorCtr="0"/>
              <a:lstStyle/>
              <a:p>
                <a:pPr>
                  <a:defRPr/>
                </a:pPr>
                <a:r>
                  <a:rPr lang="zh-TW" altLang="en-US" dirty="0" smtClean="0"/>
                  <a:t>總片數</a:t>
                </a:r>
                <a:endParaRPr lang="zh-TW" altLang="en-US" dirty="0"/>
              </a:p>
            </c:rich>
          </c:tx>
          <c:layout>
            <c:manualLayout>
              <c:xMode val="edge"/>
              <c:yMode val="edge"/>
              <c:x val="5.4641621713614801E-2"/>
              <c:y val="0.11263528005526333"/>
            </c:manualLayout>
          </c:layout>
        </c:title>
        <c:numFmt formatCode="General" sourceLinked="1"/>
        <c:majorTickMark val="none"/>
        <c:tickLblPos val="nextTo"/>
        <c:crossAx val="84570112"/>
        <c:crosses val="autoZero"/>
        <c:crossBetween val="between"/>
      </c:valAx>
      <c:valAx>
        <c:axId val="84573568"/>
        <c:scaling>
          <c:orientation val="minMax"/>
          <c:min val="1100000"/>
        </c:scaling>
        <c:axPos val="r"/>
        <c:numFmt formatCode="General" sourceLinked="1"/>
        <c:tickLblPos val="nextTo"/>
        <c:crossAx val="84587648"/>
        <c:crosses val="max"/>
        <c:crossBetween val="between"/>
      </c:valAx>
      <c:catAx>
        <c:axId val="84587648"/>
        <c:scaling>
          <c:orientation val="minMax"/>
        </c:scaling>
        <c:delete val="1"/>
        <c:axPos val="b"/>
        <c:tickLblPos val="none"/>
        <c:crossAx val="84573568"/>
        <c:crosses val="autoZero"/>
        <c:auto val="1"/>
        <c:lblAlgn val="ctr"/>
        <c:lblOffset val="100"/>
      </c:catAx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legend>
      <c:legendPos val="r"/>
      <c:layout/>
    </c:legend>
    <c:plotVisOnly val="1"/>
  </c:chart>
  <c:spPr>
    <a:gradFill>
      <a:gsLst>
        <a:gs pos="0">
          <a:schemeClr val="accent1">
            <a:tint val="66000"/>
            <a:satMod val="160000"/>
          </a:schemeClr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c:sp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0.76744</cdr:x>
      <cdr:y>0.09873</cdr:y>
    </cdr:from>
    <cdr:to>
      <cdr:x>0.91805</cdr:x>
      <cdr:y>0.19747</cdr:y>
    </cdr:to>
    <cdr:sp macro="" textlink="">
      <cdr:nvSpPr>
        <cdr:cNvPr id="3" name="矩形 2"/>
        <cdr:cNvSpPr/>
      </cdr:nvSpPr>
      <cdr:spPr>
        <a:xfrm xmlns:a="http://schemas.openxmlformats.org/drawingml/2006/main">
          <a:off x="3406929" y="216309"/>
          <a:ext cx="668593" cy="21630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zh-TW" altLang="en-US" sz="1000" b="1" dirty="0" smtClean="0">
              <a:solidFill>
                <a:srgbClr val="002060"/>
              </a:solidFill>
            </a:rPr>
            <a:t>總點數</a:t>
          </a:r>
          <a:endParaRPr lang="zh-TW" sz="1000" b="1" dirty="0">
            <a:solidFill>
              <a:srgbClr val="002060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0.74736</cdr:x>
      <cdr:y>0.09751</cdr:y>
    </cdr:from>
    <cdr:to>
      <cdr:x>0.90717</cdr:x>
      <cdr:y>0.19079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3126658" y="226142"/>
          <a:ext cx="668593" cy="21630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ap="flat" cmpd="sng" algn="ctr">
          <a:noFill/>
          <a:prstDash val="solid"/>
        </a:ln>
        <a:effectLst xmlns:a="http://schemas.openxmlformats.org/drawingml/2006/main">
          <a:outerShdw blurRad="40000" dist="23000" dir="5400000" rotWithShape="0">
            <a:srgbClr val="000000">
              <a:alpha val="35000"/>
            </a:srgbClr>
          </a:outerShdw>
        </a:effectLst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ysClr val="window" lastClr="FFFFFF"/>
              </a:solidFill>
              <a:latin typeface="Calibri"/>
            </a:defRPr>
          </a:lvl1pPr>
          <a:lvl2pPr marL="457200" indent="0">
            <a:defRPr sz="1100">
              <a:solidFill>
                <a:sysClr val="window" lastClr="FFFFFF"/>
              </a:solidFill>
              <a:latin typeface="Calibri"/>
            </a:defRPr>
          </a:lvl2pPr>
          <a:lvl3pPr marL="914400" indent="0">
            <a:defRPr sz="1100">
              <a:solidFill>
                <a:sysClr val="window" lastClr="FFFFFF"/>
              </a:solidFill>
              <a:latin typeface="Calibri"/>
            </a:defRPr>
          </a:lvl3pPr>
          <a:lvl4pPr marL="1371600" indent="0">
            <a:defRPr sz="1100">
              <a:solidFill>
                <a:sysClr val="window" lastClr="FFFFFF"/>
              </a:solidFill>
              <a:latin typeface="Calibri"/>
            </a:defRPr>
          </a:lvl4pPr>
          <a:lvl5pPr marL="1828800" indent="0">
            <a:defRPr sz="1100">
              <a:solidFill>
                <a:sysClr val="window" lastClr="FFFFFF"/>
              </a:solidFill>
              <a:latin typeface="Calibri"/>
            </a:defRPr>
          </a:lvl5pPr>
          <a:lvl6pPr marL="2286000" indent="0">
            <a:defRPr sz="1100">
              <a:solidFill>
                <a:sysClr val="window" lastClr="FFFFFF"/>
              </a:solidFill>
              <a:latin typeface="Calibri"/>
            </a:defRPr>
          </a:lvl6pPr>
          <a:lvl7pPr marL="2743200" indent="0">
            <a:defRPr sz="1100">
              <a:solidFill>
                <a:sysClr val="window" lastClr="FFFFFF"/>
              </a:solidFill>
              <a:latin typeface="Calibri"/>
            </a:defRPr>
          </a:lvl7pPr>
          <a:lvl8pPr marL="3200400" indent="0">
            <a:defRPr sz="1100">
              <a:solidFill>
                <a:sysClr val="window" lastClr="FFFFFF"/>
              </a:solidFill>
              <a:latin typeface="Calibri"/>
            </a:defRPr>
          </a:lvl8pPr>
          <a:lvl9pPr marL="3657600" indent="0">
            <a:defRPr sz="1100">
              <a:solidFill>
                <a:sysClr val="window" lastClr="FFFFFF"/>
              </a:solidFill>
              <a:latin typeface="Calibri"/>
            </a:defRPr>
          </a:lvl9pPr>
        </a:lstStyle>
        <a:p xmlns:a="http://schemas.openxmlformats.org/drawingml/2006/main">
          <a:r>
            <a:rPr lang="zh-TW" altLang="en-US" sz="1000" b="1" dirty="0" smtClean="0">
              <a:solidFill>
                <a:srgbClr val="002060"/>
              </a:solidFill>
            </a:rPr>
            <a:t>總點數</a:t>
          </a:r>
          <a:endParaRPr lang="zh-TW" sz="1000" b="1" dirty="0">
            <a:solidFill>
              <a:srgbClr val="00206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0E3EA3D-ED90-4429-B37A-58287712C1DA}" type="datetimeFigureOut">
              <a:rPr lang="zh-TW" altLang="en-US"/>
              <a:pPr>
                <a:defRPr/>
              </a:pPr>
              <a:t>2021/1/22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832B1E0-891E-4565-9E18-33A26DDC6FA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2B1E0-891E-4565-9E18-33A26DDC6FA8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01D42B-ECED-4516-9ECA-B94E9F4F1E3C}" type="datetimeFigureOut">
              <a:rPr lang="zh-TW" altLang="en-US" smtClean="0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FCA2D3-4DB9-44E8-A4B7-CACE7B6CD161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921F05-BF07-4451-9085-513F3E55F91B}" type="datetimeFigureOut">
              <a:rPr lang="zh-TW" altLang="en-US" smtClean="0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64D76-A968-4F66-AF78-B8593012A19B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70E938-813F-4251-90FF-354BCEF21E01}" type="datetimeFigureOut">
              <a:rPr lang="zh-TW" altLang="en-US" smtClean="0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6A1507-A0F8-439E-842B-439C74FB084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A82EA5-CF85-4AB6-ACC0-C9DAECEEF426}" type="datetimeFigureOut">
              <a:rPr lang="zh-TW" altLang="en-US" smtClean="0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29E2-2620-40D8-89EC-EFD80F726D7F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99D53B-AF95-432A-AE0B-10A7B0F853AA}" type="datetimeFigureOut">
              <a:rPr lang="zh-TW" altLang="en-US" smtClean="0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3C0DF-5247-4846-A6E8-424DA6525728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548924-A993-4E35-B7C9-A01FDCB70E45}" type="datetimeFigureOut">
              <a:rPr lang="zh-TW" altLang="en-US" smtClean="0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F2C5E-F270-4E54-ACA7-80335764EE78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99D53B-AF95-432A-AE0B-10A7B0F853AA}" type="datetimeFigureOut">
              <a:rPr lang="zh-TW" altLang="en-US" smtClean="0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3C0DF-5247-4846-A6E8-424DA6525728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A3F21F-3FC8-422F-84E4-E71EE2B05D49}" type="datetimeFigureOut">
              <a:rPr lang="zh-TW" altLang="en-US" smtClean="0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07BF8-7AF5-4590-AB0A-5ADE222FF554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76D52D-B8A4-4ABD-B4EB-2390A0C6982C}" type="datetimeFigureOut">
              <a:rPr lang="zh-TW" altLang="en-US" smtClean="0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FF271-A3AC-45BA-B5B9-9807209530D9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21B3F5-204E-4ED6-AEAF-E2652B6D3104}" type="datetimeFigureOut">
              <a:rPr lang="zh-TW" altLang="en-US" smtClean="0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ED018A-9DD6-4BD8-B319-6153060D205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631682-944B-42D3-9DC8-AF4E293F8878}" type="datetimeFigureOut">
              <a:rPr lang="zh-TW" altLang="en-US" smtClean="0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D88100FF-BFB3-46C4-9E09-828FC54D234F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2799D53B-AF95-432A-AE0B-10A7B0F853AA}" type="datetimeFigureOut">
              <a:rPr lang="zh-TW" altLang="en-US" smtClean="0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B703C0DF-5247-4846-A6E8-424DA6525728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標題 1"/>
          <p:cNvSpPr>
            <a:spLocks noGrp="1"/>
          </p:cNvSpPr>
          <p:nvPr>
            <p:ph type="ctrTitle"/>
          </p:nvPr>
        </p:nvSpPr>
        <p:spPr>
          <a:xfrm>
            <a:off x="381000" y="2805113"/>
            <a:ext cx="8193088" cy="1754187"/>
          </a:xfrm>
        </p:spPr>
        <p:txBody>
          <a:bodyPr/>
          <a:lstStyle/>
          <a:p>
            <a:pPr eaLnBrk="1" hangingPunct="1"/>
            <a:r>
              <a:rPr kumimoji="0" lang="zh-TW" altLang="en-US" sz="3200" b="1" dirty="0" smtClean="0">
                <a:latin typeface="標楷體" pitchFamily="65" charset="-120"/>
                <a:ea typeface="標楷體" pitchFamily="65" charset="-120"/>
              </a:rPr>
              <a:t>生產管理</a:t>
            </a:r>
            <a:r>
              <a:rPr kumimoji="0" lang="en-US" altLang="zh-TW" sz="3200" b="1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kumimoji="0" lang="en-US" altLang="zh-TW" sz="3200" b="1" dirty="0" smtClean="0">
                <a:latin typeface="標楷體" pitchFamily="65" charset="-120"/>
                <a:ea typeface="標楷體" pitchFamily="65" charset="-120"/>
              </a:rPr>
            </a:br>
            <a:r>
              <a:rPr kumimoji="0" lang="en-US" altLang="zh-TW" sz="3200" b="1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kumimoji="0" lang="en-US" altLang="zh-TW" sz="3200" b="1" dirty="0" smtClean="0">
                <a:latin typeface="標楷體" pitchFamily="65" charset="-120"/>
                <a:ea typeface="標楷體" pitchFamily="65" charset="-120"/>
              </a:rPr>
            </a:br>
            <a:r>
              <a:rPr kumimoji="0" lang="en-US" altLang="zh-TW" sz="2000" b="1" dirty="0" smtClean="0">
                <a:latin typeface="標楷體" pitchFamily="65" charset="-120"/>
                <a:ea typeface="標楷體" pitchFamily="65" charset="-120"/>
              </a:rPr>
              <a:t>2020/11/12</a:t>
            </a:r>
            <a:endParaRPr kumimoji="0" lang="zh-TW" altLang="en-US" sz="2000" b="1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2614"/>
          </a:xfrm>
        </p:spPr>
        <p:txBody>
          <a:bodyPr>
            <a:normAutofit fontScale="90000"/>
          </a:bodyPr>
          <a:lstStyle/>
          <a:p>
            <a:r>
              <a:rPr lang="en-US" altLang="zh-TW" sz="3000" dirty="0" smtClean="0"/>
              <a:t>CST </a:t>
            </a:r>
            <a:r>
              <a:rPr lang="zh-TW" altLang="en-US" sz="3000" dirty="0" smtClean="0"/>
              <a:t>管理系統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72614"/>
            <a:ext cx="8229600" cy="4525963"/>
          </a:xfrm>
        </p:spPr>
        <p:txBody>
          <a:bodyPr/>
          <a:lstStyle/>
          <a:p>
            <a:r>
              <a:rPr lang="zh-TW" altLang="en-US" sz="2000" dirty="0" smtClean="0"/>
              <a:t>導入原因</a:t>
            </a:r>
            <a:endParaRPr lang="en-US" altLang="zh-TW" sz="2000" dirty="0" smtClean="0"/>
          </a:p>
          <a:p>
            <a:r>
              <a:rPr lang="en-US" altLang="zh-TW" sz="1400" dirty="0" smtClean="0"/>
              <a:t>1.</a:t>
            </a:r>
            <a:r>
              <a:rPr lang="zh-TW" altLang="en-US" sz="1400" dirty="0" smtClean="0"/>
              <a:t>長期空</a:t>
            </a:r>
            <a:r>
              <a:rPr lang="en-US" altLang="zh-TW" sz="1400" dirty="0" smtClean="0"/>
              <a:t>CST</a:t>
            </a:r>
            <a:r>
              <a:rPr lang="zh-TW" altLang="en-US" sz="1400" dirty="0" smtClean="0"/>
              <a:t>不足</a:t>
            </a:r>
            <a:endParaRPr lang="en-US" altLang="zh-TW" sz="1400" dirty="0" smtClean="0"/>
          </a:p>
          <a:p>
            <a:r>
              <a:rPr lang="en-US" altLang="zh-TW" sz="1400" dirty="0" smtClean="0"/>
              <a:t>2.</a:t>
            </a:r>
            <a:r>
              <a:rPr lang="zh-TW" altLang="en-US" sz="1400" dirty="0" smtClean="0"/>
              <a:t>需撈取多支</a:t>
            </a:r>
            <a:r>
              <a:rPr lang="en-US" altLang="zh-TW" sz="1400" dirty="0" smtClean="0"/>
              <a:t>Report</a:t>
            </a:r>
            <a:r>
              <a:rPr lang="zh-TW" altLang="en-US" sz="1400" dirty="0" smtClean="0"/>
              <a:t>程式才可分析</a:t>
            </a:r>
            <a:r>
              <a:rPr lang="en-US" altLang="zh-TW" sz="1400" dirty="0" smtClean="0"/>
              <a:t>CST</a:t>
            </a:r>
            <a:r>
              <a:rPr lang="zh-TW" altLang="en-US" sz="1400" dirty="0" smtClean="0"/>
              <a:t>分布狀況</a:t>
            </a:r>
            <a:endParaRPr lang="en-US" altLang="zh-TW" sz="1400" dirty="0" smtClean="0"/>
          </a:p>
          <a:p>
            <a:r>
              <a:rPr lang="en-US" altLang="zh-TW" sz="1400" dirty="0" smtClean="0"/>
              <a:t>3.</a:t>
            </a:r>
            <a:r>
              <a:rPr lang="zh-TW" altLang="en-US" sz="1400" dirty="0" smtClean="0"/>
              <a:t>滿批率偏低，零散批過多</a:t>
            </a:r>
            <a:endParaRPr lang="en-US" altLang="zh-TW" sz="1400" dirty="0" smtClean="0"/>
          </a:p>
          <a:p>
            <a:r>
              <a:rPr lang="en-US" altLang="zh-TW" sz="1400" dirty="0" smtClean="0"/>
              <a:t>4.</a:t>
            </a:r>
            <a:r>
              <a:rPr lang="zh-TW" altLang="en-US" sz="1400" dirty="0" smtClean="0"/>
              <a:t>實驗貨出貨後的殘批佔用</a:t>
            </a:r>
            <a:r>
              <a:rPr lang="en-US" altLang="zh-TW" sz="1400" dirty="0" smtClean="0"/>
              <a:t>CST</a:t>
            </a:r>
          </a:p>
          <a:p>
            <a:endParaRPr lang="en-US" altLang="zh-TW" dirty="0" smtClean="0"/>
          </a:p>
          <a:p>
            <a:r>
              <a:rPr lang="zh-TW" altLang="en-US" sz="2000" dirty="0" smtClean="0"/>
              <a:t>總結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1400" dirty="0" smtClean="0"/>
              <a:t>1.</a:t>
            </a:r>
            <a:r>
              <a:rPr lang="zh-TW" altLang="en-US" sz="1400" dirty="0" smtClean="0"/>
              <a:t>導入後可監控空</a:t>
            </a:r>
            <a:r>
              <a:rPr lang="en-US" altLang="zh-TW" sz="1400" dirty="0" smtClean="0"/>
              <a:t>CST</a:t>
            </a:r>
            <a:r>
              <a:rPr lang="zh-TW" altLang="en-US" sz="1400" dirty="0" smtClean="0"/>
              <a:t>數量，於低水位時可先執行推移</a:t>
            </a:r>
            <a:r>
              <a:rPr lang="en-US" altLang="zh-TW" sz="1400" dirty="0" smtClean="0"/>
              <a:t>/</a:t>
            </a:r>
            <a:r>
              <a:rPr lang="zh-TW" altLang="en-US" sz="1400" dirty="0" smtClean="0"/>
              <a:t>合併等，並可對應相關部門即早處理，防止空</a:t>
            </a:r>
            <a:r>
              <a:rPr lang="en-US" altLang="zh-TW" sz="1400" dirty="0" smtClean="0"/>
              <a:t>CST</a:t>
            </a:r>
            <a:r>
              <a:rPr lang="zh-TW" altLang="en-US" sz="1400" dirty="0" smtClean="0"/>
              <a:t>不足而影響產線</a:t>
            </a:r>
            <a:endParaRPr lang="en-US" altLang="zh-TW" sz="1400" dirty="0" smtClean="0"/>
          </a:p>
          <a:p>
            <a:r>
              <a:rPr lang="en-US" altLang="zh-TW" sz="1400" dirty="0" smtClean="0"/>
              <a:t>2.</a:t>
            </a:r>
            <a:r>
              <a:rPr lang="zh-TW" altLang="en-US" sz="1400" dirty="0" smtClean="0"/>
              <a:t> 得知</a:t>
            </a:r>
            <a:r>
              <a:rPr lang="en-US" altLang="zh-TW" sz="1400" dirty="0" smtClean="0"/>
              <a:t>CST</a:t>
            </a:r>
            <a:r>
              <a:rPr lang="zh-TW" altLang="en-US" sz="1400" dirty="0" smtClean="0"/>
              <a:t>分布，將</a:t>
            </a:r>
            <a:r>
              <a:rPr lang="en-US" altLang="zh-TW" sz="1400" dirty="0" smtClean="0"/>
              <a:t>WIP</a:t>
            </a:r>
            <a:r>
              <a:rPr lang="zh-TW" altLang="en-US" sz="1400" dirty="0" smtClean="0"/>
              <a:t>推移，避免佔用</a:t>
            </a:r>
            <a:r>
              <a:rPr lang="en-US" altLang="zh-TW" sz="1400" dirty="0" smtClean="0"/>
              <a:t>CST</a:t>
            </a:r>
          </a:p>
          <a:p>
            <a:endParaRPr lang="en-US" altLang="zh-TW" sz="1400" dirty="0" smtClean="0"/>
          </a:p>
          <a:p>
            <a:endParaRPr lang="zh-TW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91613"/>
          </a:xfrm>
        </p:spPr>
        <p:txBody>
          <a:bodyPr>
            <a:normAutofit fontScale="90000"/>
          </a:bodyPr>
          <a:lstStyle/>
          <a:p>
            <a:r>
              <a:rPr lang="en-US" altLang="zh-TW" sz="3000" dirty="0" smtClean="0"/>
              <a:t>CST </a:t>
            </a:r>
            <a:r>
              <a:rPr lang="zh-TW" altLang="en-US" sz="3000" dirty="0" smtClean="0"/>
              <a:t>管理系統看板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91613"/>
            <a:ext cx="8475406" cy="6352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直線圖說文字 2 6"/>
          <p:cNvSpPr/>
          <p:nvPr/>
        </p:nvSpPr>
        <p:spPr>
          <a:xfrm>
            <a:off x="127819" y="4680155"/>
            <a:ext cx="1858297" cy="1130710"/>
          </a:xfrm>
          <a:prstGeom prst="borderCallout2">
            <a:avLst>
              <a:gd name="adj1" fmla="val 46985"/>
              <a:gd name="adj2" fmla="val 100178"/>
              <a:gd name="adj3" fmla="val 3456"/>
              <a:gd name="adj4" fmla="val 125887"/>
              <a:gd name="adj5" fmla="val -6323"/>
              <a:gd name="adj6" fmla="val 1717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rgbClr val="002060"/>
                </a:solidFill>
              </a:rPr>
              <a:t>CST </a:t>
            </a:r>
            <a:r>
              <a:rPr lang="zh-TW" altLang="en-US" sz="1200" dirty="0" smtClean="0">
                <a:solidFill>
                  <a:srgbClr val="002060"/>
                </a:solidFill>
              </a:rPr>
              <a:t>滿批率未達標準，可由看板顯現，並請相關</a:t>
            </a:r>
            <a:r>
              <a:rPr lang="en-US" altLang="zh-TW" sz="1200" dirty="0" smtClean="0">
                <a:solidFill>
                  <a:srgbClr val="002060"/>
                </a:solidFill>
              </a:rPr>
              <a:t>Owner</a:t>
            </a:r>
            <a:r>
              <a:rPr lang="zh-TW" altLang="en-US" sz="1200" dirty="0" smtClean="0">
                <a:solidFill>
                  <a:srgbClr val="002060"/>
                </a:solidFill>
              </a:rPr>
              <a:t>處理，固定時間發報於</a:t>
            </a:r>
            <a:r>
              <a:rPr lang="en-US" altLang="zh-TW" sz="1200" dirty="0" smtClean="0">
                <a:solidFill>
                  <a:srgbClr val="002060"/>
                </a:solidFill>
              </a:rPr>
              <a:t>MAPP</a:t>
            </a:r>
            <a:endParaRPr lang="zh-TW" altLang="en-US" sz="12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5046" y="3598606"/>
            <a:ext cx="2743200" cy="1671484"/>
          </a:xfrm>
          <a:prstGeom prst="rect">
            <a:avLst/>
          </a:prstGeom>
          <a:noFill/>
          <a:ln w="22225">
            <a:solidFill>
              <a:srgbClr val="FF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 txBox="1">
            <a:spLocks/>
          </p:cNvSpPr>
          <p:nvPr/>
        </p:nvSpPr>
        <p:spPr bwMode="auto">
          <a:xfrm>
            <a:off x="103188" y="425450"/>
            <a:ext cx="88725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TW" altLang="en-US" sz="3200">
              <a:latin typeface="標楷體" pitchFamily="65" charset="-120"/>
              <a:ea typeface="標楷體" pitchFamily="65" charset="-120"/>
              <a:cs typeface="新細明體" pitchFamily="18" charset="-120"/>
            </a:endParaRP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457200" y="28648"/>
            <a:ext cx="8229600" cy="491980"/>
          </a:xfrm>
        </p:spPr>
        <p:txBody>
          <a:bodyPr>
            <a:normAutofit fontScale="90000"/>
          </a:bodyPr>
          <a:lstStyle/>
          <a:p>
            <a:r>
              <a:rPr lang="en-US" altLang="zh-TW" sz="3000" dirty="0" smtClean="0"/>
              <a:t>IMRV</a:t>
            </a:r>
            <a:r>
              <a:rPr lang="zh-TW" altLang="en-US" sz="3000" dirty="0" smtClean="0"/>
              <a:t>績效系統</a:t>
            </a:r>
            <a:endParaRPr lang="zh-TW" altLang="en-US" sz="3000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457200" y="520628"/>
            <a:ext cx="8229600" cy="6212681"/>
          </a:xfrm>
        </p:spPr>
        <p:txBody>
          <a:bodyPr/>
          <a:lstStyle/>
          <a:p>
            <a:r>
              <a:rPr lang="zh-TW" altLang="en-US" sz="2000" dirty="0" smtClean="0"/>
              <a:t>導入原因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1400" dirty="0" smtClean="0"/>
              <a:t>1.</a:t>
            </a:r>
            <a:r>
              <a:rPr lang="zh-TW" altLang="en-US" sz="1400" dirty="0" smtClean="0"/>
              <a:t>菲籍人員轉出由台籍人員取代</a:t>
            </a:r>
            <a:endParaRPr lang="en-US" altLang="zh-TW" sz="1400" dirty="0" smtClean="0"/>
          </a:p>
          <a:p>
            <a:r>
              <a:rPr lang="en-US" altLang="zh-TW" sz="1400" dirty="0" smtClean="0"/>
              <a:t>2.</a:t>
            </a:r>
            <a:r>
              <a:rPr lang="zh-TW" altLang="en-US" sz="1400" dirty="0" smtClean="0"/>
              <a:t>台籍人員效率提升緩慢，無法比較差異</a:t>
            </a:r>
            <a:endParaRPr lang="en-US" altLang="zh-TW" sz="1400" dirty="0" smtClean="0"/>
          </a:p>
          <a:p>
            <a:r>
              <a:rPr lang="en-US" altLang="zh-TW" sz="1400" dirty="0" smtClean="0"/>
              <a:t>3.</a:t>
            </a:r>
            <a:r>
              <a:rPr lang="zh-TW" altLang="en-US" sz="1400" dirty="0" smtClean="0"/>
              <a:t>現場組長無法即時監控人員</a:t>
            </a:r>
            <a:r>
              <a:rPr lang="en-US" altLang="zh-TW" sz="1400" dirty="0" smtClean="0"/>
              <a:t>RUN</a:t>
            </a:r>
            <a:r>
              <a:rPr lang="zh-TW" altLang="en-US" sz="1400" dirty="0" smtClean="0"/>
              <a:t>狀況</a:t>
            </a:r>
            <a:endParaRPr lang="en-US" altLang="zh-TW" sz="1400" dirty="0" smtClean="0"/>
          </a:p>
          <a:p>
            <a:r>
              <a:rPr lang="en-US" altLang="zh-TW" sz="1400" dirty="0" smtClean="0"/>
              <a:t>4.</a:t>
            </a:r>
            <a:r>
              <a:rPr lang="zh-TW" altLang="en-US" sz="1400" dirty="0" smtClean="0"/>
              <a:t>避免</a:t>
            </a:r>
            <a:r>
              <a:rPr lang="en-US" altLang="zh-TW" sz="1400" dirty="0" smtClean="0"/>
              <a:t>IMRV</a:t>
            </a:r>
            <a:r>
              <a:rPr lang="zh-TW" altLang="en-US" sz="1400" dirty="0" smtClean="0"/>
              <a:t>人員挑選站點</a:t>
            </a:r>
            <a:r>
              <a:rPr lang="en-US" altLang="zh-TW" sz="1400" dirty="0" smtClean="0"/>
              <a:t>RUN</a:t>
            </a:r>
            <a:r>
              <a:rPr lang="zh-TW" altLang="en-US" sz="1400" dirty="0" smtClean="0"/>
              <a:t>貨，挑選好</a:t>
            </a:r>
            <a:r>
              <a:rPr lang="en-US" altLang="zh-TW" sz="1400" dirty="0" smtClean="0"/>
              <a:t>RUN</a:t>
            </a:r>
            <a:r>
              <a:rPr lang="zh-TW" altLang="en-US" sz="1400" dirty="0" smtClean="0"/>
              <a:t>點數高的站點</a:t>
            </a:r>
            <a:endParaRPr lang="en-US" altLang="zh-TW" sz="1400" dirty="0" smtClean="0"/>
          </a:p>
          <a:p>
            <a:pPr>
              <a:buNone/>
            </a:pPr>
            <a:endParaRPr lang="en-US" altLang="zh-TW" sz="14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總結</a:t>
            </a:r>
            <a:r>
              <a:rPr lang="en-US" altLang="zh-TW" sz="2000" dirty="0" smtClean="0"/>
              <a:t>:</a:t>
            </a:r>
          </a:p>
          <a:p>
            <a:r>
              <a:rPr lang="zh-TW" altLang="en-US" sz="1400" dirty="0" smtClean="0"/>
              <a:t>導入</a:t>
            </a:r>
            <a:r>
              <a:rPr lang="en-US" altLang="zh-TW" sz="1400" dirty="0" smtClean="0"/>
              <a:t>IMRV</a:t>
            </a:r>
            <a:r>
              <a:rPr lang="zh-TW" altLang="en-US" sz="1400" dirty="0" smtClean="0"/>
              <a:t>績效看板，現場組長</a:t>
            </a:r>
            <a:r>
              <a:rPr lang="en-US" altLang="zh-TW" sz="1400" dirty="0" smtClean="0"/>
              <a:t>/</a:t>
            </a:r>
            <a:r>
              <a:rPr lang="zh-TW" altLang="en-US" sz="1400" dirty="0" smtClean="0"/>
              <a:t>領班可立即得知人員</a:t>
            </a:r>
            <a:r>
              <a:rPr lang="en-US" altLang="zh-TW" sz="1400" dirty="0" smtClean="0"/>
              <a:t>RUN</a:t>
            </a:r>
            <a:r>
              <a:rPr lang="zh-TW" altLang="en-US" sz="1400" dirty="0" smtClean="0"/>
              <a:t>貨狀況</a:t>
            </a:r>
            <a:endParaRPr lang="en-US" altLang="zh-TW" sz="1400" dirty="0" smtClean="0"/>
          </a:p>
          <a:p>
            <a:r>
              <a:rPr lang="zh-TW" altLang="en-US" sz="1400" dirty="0" smtClean="0"/>
              <a:t>將</a:t>
            </a:r>
            <a:r>
              <a:rPr lang="en-US" altLang="zh-TW" sz="1400" dirty="0" smtClean="0"/>
              <a:t>IMRV</a:t>
            </a:r>
            <a:r>
              <a:rPr lang="zh-TW" altLang="en-US" sz="1400" dirty="0" smtClean="0"/>
              <a:t>站點依加權比重換算績效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endParaRPr lang="en-US" altLang="zh-TW" sz="1400" dirty="0" smtClean="0"/>
          </a:p>
          <a:p>
            <a:r>
              <a:rPr lang="en-US" altLang="zh-TW" sz="2000" dirty="0" smtClean="0"/>
              <a:t>2020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03~10</a:t>
            </a:r>
            <a:r>
              <a:rPr lang="zh-TW" altLang="en-US" sz="2000" dirty="0" smtClean="0"/>
              <a:t>月</a:t>
            </a:r>
            <a:r>
              <a:rPr lang="en-US" altLang="zh-TW" sz="2000" dirty="0" smtClean="0"/>
              <a:t>IMRV</a:t>
            </a:r>
            <a:r>
              <a:rPr lang="zh-TW" altLang="en-US" sz="2000" dirty="0" smtClean="0"/>
              <a:t>總點數統計</a:t>
            </a:r>
            <a:endParaRPr lang="en-US" altLang="zh-TW" sz="2000" dirty="0" smtClean="0"/>
          </a:p>
          <a:p>
            <a:r>
              <a:rPr lang="zh-TW" altLang="en-US" sz="1400" dirty="0" smtClean="0"/>
              <a:t>因白丸問題加嚴檢驗</a:t>
            </a:r>
            <a:r>
              <a:rPr lang="en-US" altLang="zh-TW" sz="1400" dirty="0" smtClean="0"/>
              <a:t>,</a:t>
            </a:r>
            <a:r>
              <a:rPr lang="zh-TW" altLang="en-US" sz="1400" dirty="0" smtClean="0"/>
              <a:t>導致點數增加</a:t>
            </a:r>
            <a:endParaRPr lang="zh-TW" altLang="en-US" sz="1400" dirty="0"/>
          </a:p>
        </p:txBody>
      </p:sp>
      <p:sp>
        <p:nvSpPr>
          <p:cNvPr id="6" name="內容版面配置區 3"/>
          <p:cNvSpPr txBox="1">
            <a:spLocks/>
          </p:cNvSpPr>
          <p:nvPr/>
        </p:nvSpPr>
        <p:spPr bwMode="auto">
          <a:xfrm>
            <a:off x="457200" y="4149212"/>
            <a:ext cx="8229600" cy="134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</a:pPr>
            <a:endParaRPr lang="en-US" altLang="zh-TW" sz="1400" b="0" dirty="0" smtClean="0">
              <a:cs typeface="新細明體" charset="0"/>
            </a:endParaRPr>
          </a:p>
        </p:txBody>
      </p:sp>
      <p:graphicFrame>
        <p:nvGraphicFramePr>
          <p:cNvPr id="9" name="圖表 8"/>
          <p:cNvGraphicFramePr/>
          <p:nvPr/>
        </p:nvGraphicFramePr>
        <p:xfrm>
          <a:off x="103188" y="4542504"/>
          <a:ext cx="4439315" cy="2190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3247"/>
            <a:ext cx="8229600" cy="462781"/>
          </a:xfrm>
        </p:spPr>
        <p:txBody>
          <a:bodyPr>
            <a:normAutofit fontScale="90000"/>
          </a:bodyPr>
          <a:lstStyle/>
          <a:p>
            <a:r>
              <a:rPr lang="en-US" altLang="zh-TW" sz="3000" dirty="0" smtClean="0"/>
              <a:t>IMRV</a:t>
            </a:r>
            <a:r>
              <a:rPr lang="zh-TW" altLang="en-US" sz="3000" dirty="0" smtClean="0"/>
              <a:t>績效看板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37420"/>
            <a:ext cx="8229600" cy="5388744"/>
          </a:xfrm>
        </p:spPr>
        <p:txBody>
          <a:bodyPr/>
          <a:lstStyle/>
          <a:p>
            <a:endParaRPr lang="zh-TW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" y="511283"/>
            <a:ext cx="5096504" cy="301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5" y="3576716"/>
            <a:ext cx="5096506" cy="321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47484"/>
            <a:ext cx="8229600" cy="481781"/>
          </a:xfrm>
        </p:spPr>
        <p:txBody>
          <a:bodyPr>
            <a:normAutofit fontScale="90000"/>
          </a:bodyPr>
          <a:lstStyle/>
          <a:p>
            <a:r>
              <a:rPr lang="en-US" altLang="zh-TW" sz="3000" dirty="0" smtClean="0"/>
              <a:t>RVRP</a:t>
            </a:r>
            <a:r>
              <a:rPr lang="zh-TW" altLang="en-US" sz="3000" dirty="0" smtClean="0"/>
              <a:t>績效系統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29266"/>
            <a:ext cx="8229600" cy="5496898"/>
          </a:xfrm>
        </p:spPr>
        <p:txBody>
          <a:bodyPr/>
          <a:lstStyle/>
          <a:p>
            <a:r>
              <a:rPr lang="zh-TW" altLang="en-US" sz="2000" dirty="0" smtClean="0"/>
              <a:t>導入原因</a:t>
            </a:r>
            <a:endParaRPr lang="en-US" altLang="zh-TW" sz="2000" dirty="0" smtClean="0"/>
          </a:p>
          <a:p>
            <a:r>
              <a:rPr lang="en-US" altLang="zh-TW" sz="1400" dirty="0" smtClean="0"/>
              <a:t>1.</a:t>
            </a:r>
            <a:r>
              <a:rPr lang="zh-TW" altLang="en-US" sz="1400" dirty="0" smtClean="0"/>
              <a:t>白丸</a:t>
            </a:r>
            <a:r>
              <a:rPr lang="en-US" altLang="zh-TW" sz="1400" dirty="0" smtClean="0"/>
              <a:t>87F</a:t>
            </a:r>
            <a:r>
              <a:rPr lang="zh-TW" altLang="en-US" sz="1400" dirty="0" smtClean="0"/>
              <a:t>手動研磨</a:t>
            </a:r>
            <a:r>
              <a:rPr lang="en-US" altLang="zh-TW" sz="1400" dirty="0" smtClean="0"/>
              <a:t>DF</a:t>
            </a:r>
            <a:r>
              <a:rPr lang="zh-TW" altLang="en-US" sz="1400" dirty="0" smtClean="0"/>
              <a:t>增加</a:t>
            </a:r>
            <a:endParaRPr lang="en-US" altLang="zh-TW" sz="1400" dirty="0" smtClean="0"/>
          </a:p>
          <a:p>
            <a:r>
              <a:rPr lang="en-US" altLang="zh-TW" sz="1400" dirty="0" smtClean="0"/>
              <a:t>2.</a:t>
            </a:r>
            <a:r>
              <a:rPr lang="zh-TW" altLang="en-US" sz="1400" dirty="0" smtClean="0"/>
              <a:t>現場組長無法即時抓點成功率是否過低</a:t>
            </a:r>
            <a:r>
              <a:rPr lang="en-US" altLang="zh-TW" sz="1400" dirty="0" smtClean="0"/>
              <a:t>,</a:t>
            </a:r>
            <a:r>
              <a:rPr lang="zh-TW" altLang="en-US" sz="1400" dirty="0" smtClean="0"/>
              <a:t>進而通知相關人員確認</a:t>
            </a:r>
            <a:endParaRPr lang="en-US" altLang="zh-TW" sz="1400" dirty="0" smtClean="0"/>
          </a:p>
          <a:p>
            <a:r>
              <a:rPr lang="en-US" altLang="zh-TW" sz="1400" dirty="0" smtClean="0"/>
              <a:t>3.</a:t>
            </a:r>
            <a:r>
              <a:rPr lang="zh-TW" altLang="en-US" sz="1400" dirty="0" smtClean="0"/>
              <a:t>現場組長無法研磨次數是否過高</a:t>
            </a:r>
            <a:r>
              <a:rPr lang="en-US" altLang="zh-TW" sz="1400" dirty="0" smtClean="0"/>
              <a:t>,</a:t>
            </a:r>
            <a:r>
              <a:rPr lang="zh-TW" altLang="en-US" sz="1400" dirty="0" smtClean="0"/>
              <a:t>進而通知相關人員確認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r>
              <a:rPr lang="zh-TW" altLang="en-US" sz="2000" dirty="0" smtClean="0"/>
              <a:t>總結</a:t>
            </a:r>
            <a:r>
              <a:rPr lang="en-US" altLang="zh-TW" sz="2000" dirty="0" smtClean="0"/>
              <a:t>:</a:t>
            </a:r>
          </a:p>
          <a:p>
            <a:r>
              <a:rPr lang="zh-TW" altLang="en-US" sz="1400" dirty="0" smtClean="0"/>
              <a:t>至</a:t>
            </a:r>
            <a:r>
              <a:rPr lang="en-US" altLang="zh-TW" sz="1400" dirty="0" smtClean="0"/>
              <a:t>Report </a:t>
            </a:r>
            <a:r>
              <a:rPr lang="zh-TW" altLang="en-US" sz="1400" dirty="0" smtClean="0"/>
              <a:t>拉取確認數據，需確認多支</a:t>
            </a:r>
            <a:r>
              <a:rPr lang="en-US" altLang="zh-TW" sz="1400" dirty="0" smtClean="0"/>
              <a:t>Report</a:t>
            </a:r>
            <a:r>
              <a:rPr lang="zh-TW" altLang="en-US" sz="1400" dirty="0" smtClean="0"/>
              <a:t>系統分別確認，導入後可一鍵生成</a:t>
            </a:r>
            <a:endParaRPr lang="en-US" altLang="zh-TW" sz="2000" dirty="0" smtClean="0"/>
          </a:p>
          <a:p>
            <a:pPr>
              <a:buNone/>
            </a:pPr>
            <a:endParaRPr lang="en-US" altLang="zh-TW" sz="1400" dirty="0" smtClean="0"/>
          </a:p>
          <a:p>
            <a:pPr>
              <a:buNone/>
            </a:pPr>
            <a:endParaRPr lang="en-US" altLang="zh-TW" sz="1400" dirty="0" smtClean="0"/>
          </a:p>
          <a:p>
            <a:endParaRPr lang="en-US" altLang="zh-TW" sz="1400" dirty="0" smtClean="0"/>
          </a:p>
          <a:p>
            <a:endParaRPr lang="en-US" altLang="zh-TW" sz="1400" dirty="0" smtClean="0"/>
          </a:p>
          <a:p>
            <a:endParaRPr lang="en-US" altLang="zh-TW" sz="1400" dirty="0" smtClean="0"/>
          </a:p>
          <a:p>
            <a:r>
              <a:rPr lang="en-US" altLang="zh-TW" sz="2000" dirty="0" smtClean="0"/>
              <a:t>2020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03~10</a:t>
            </a:r>
            <a:r>
              <a:rPr lang="zh-TW" altLang="en-US" sz="2000" dirty="0" smtClean="0"/>
              <a:t>月</a:t>
            </a:r>
            <a:r>
              <a:rPr lang="en-US" altLang="zh-TW" sz="2000" dirty="0" smtClean="0"/>
              <a:t>RVRP</a:t>
            </a:r>
            <a:r>
              <a:rPr lang="zh-TW" altLang="en-US" sz="2000" dirty="0" smtClean="0"/>
              <a:t>總片數統計</a:t>
            </a:r>
            <a:endParaRPr lang="en-US" altLang="zh-TW" sz="2000" dirty="0" smtClean="0"/>
          </a:p>
          <a:p>
            <a:endParaRPr lang="zh-TW" altLang="en-US" sz="1400" dirty="0"/>
          </a:p>
        </p:txBody>
      </p:sp>
      <p:graphicFrame>
        <p:nvGraphicFramePr>
          <p:cNvPr id="4" name="圖表 3"/>
          <p:cNvGraphicFramePr/>
          <p:nvPr/>
        </p:nvGraphicFramePr>
        <p:xfrm>
          <a:off x="137652" y="4327528"/>
          <a:ext cx="4424516" cy="2319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5063" y="2729561"/>
            <a:ext cx="4468761" cy="271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7819"/>
            <a:ext cx="8229600" cy="344129"/>
          </a:xfrm>
        </p:spPr>
        <p:txBody>
          <a:bodyPr>
            <a:normAutofit fontScale="90000"/>
          </a:bodyPr>
          <a:lstStyle/>
          <a:p>
            <a:r>
              <a:rPr lang="en-US" altLang="zh-TW" sz="3000" dirty="0" smtClean="0"/>
              <a:t>RVRP</a:t>
            </a:r>
            <a:r>
              <a:rPr lang="zh-TW" altLang="en-US" sz="3000" dirty="0" smtClean="0"/>
              <a:t>績效看板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19432"/>
            <a:ext cx="8229600" cy="5506731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408" y="3559116"/>
            <a:ext cx="5186823" cy="326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720" y="471948"/>
            <a:ext cx="5186511" cy="31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15771</TotalTime>
  <Words>340</Words>
  <Application>Microsoft Office PowerPoint</Application>
  <PresentationFormat>如螢幕大小 (4:3)</PresentationFormat>
  <Paragraphs>51</Paragraphs>
  <Slides>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流線</vt:lpstr>
      <vt:lpstr>生產管理  2020/11/12</vt:lpstr>
      <vt:lpstr>CST 管理系統</vt:lpstr>
      <vt:lpstr>CST 管理系統看板</vt:lpstr>
      <vt:lpstr>IMRV績效系統</vt:lpstr>
      <vt:lpstr>IMRV績效看板</vt:lpstr>
      <vt:lpstr>RVRP績效系統</vt:lpstr>
      <vt:lpstr>RVRP績效看板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20.8" 3MP Mono LED</dc:title>
  <dc:creator>Weng James</dc:creator>
  <cp:lastModifiedBy>pocheng.yen</cp:lastModifiedBy>
  <cp:revision>930</cp:revision>
  <dcterms:created xsi:type="dcterms:W3CDTF">2012-11-29T10:46:06Z</dcterms:created>
  <dcterms:modified xsi:type="dcterms:W3CDTF">2021-01-22T07:30:56Z</dcterms:modified>
</cp:coreProperties>
</file>