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9"/>
  </p:notesMasterIdLst>
  <p:sldIdLst>
    <p:sldId id="468" r:id="rId2"/>
    <p:sldId id="524" r:id="rId3"/>
    <p:sldId id="469" r:id="rId4"/>
    <p:sldId id="551" r:id="rId5"/>
    <p:sldId id="525" r:id="rId6"/>
    <p:sldId id="473" r:id="rId7"/>
    <p:sldId id="552" r:id="rId8"/>
    <p:sldId id="553" r:id="rId9"/>
    <p:sldId id="554" r:id="rId10"/>
    <p:sldId id="437" r:id="rId11"/>
    <p:sldId id="482" r:id="rId12"/>
    <p:sldId id="528" r:id="rId13"/>
    <p:sldId id="478" r:id="rId14"/>
    <p:sldId id="529" r:id="rId15"/>
    <p:sldId id="532" r:id="rId16"/>
    <p:sldId id="439" r:id="rId17"/>
    <p:sldId id="555" r:id="rId18"/>
    <p:sldId id="556" r:id="rId19"/>
    <p:sldId id="542" r:id="rId20"/>
    <p:sldId id="543" r:id="rId21"/>
    <p:sldId id="557" r:id="rId22"/>
    <p:sldId id="481" r:id="rId23"/>
    <p:sldId id="440" r:id="rId24"/>
    <p:sldId id="441" r:id="rId25"/>
    <p:sldId id="547" r:id="rId26"/>
    <p:sldId id="548" r:id="rId27"/>
    <p:sldId id="546" r:id="rId28"/>
    <p:sldId id="483" r:id="rId29"/>
    <p:sldId id="444" r:id="rId30"/>
    <p:sldId id="484" r:id="rId31"/>
    <p:sldId id="445" r:id="rId32"/>
    <p:sldId id="485" r:id="rId33"/>
    <p:sldId id="550" r:id="rId34"/>
    <p:sldId id="490" r:id="rId35"/>
    <p:sldId id="491" r:id="rId36"/>
    <p:sldId id="452" r:id="rId37"/>
    <p:sldId id="48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C6E0B4"/>
    <a:srgbClr val="77A068"/>
    <a:srgbClr val="8CAF80"/>
    <a:srgbClr val="9900CC"/>
    <a:srgbClr val="CCFF99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112" d="100"/>
          <a:sy n="112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>
            <a:extLst>
              <a:ext uri="{FF2B5EF4-FFF2-40B4-BE49-F238E27FC236}">
                <a16:creationId xmlns:a16="http://schemas.microsoft.com/office/drawing/2014/main" id="{07D11DB1-A168-4DC4-852A-A8C85964AC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>
            <a:extLst>
              <a:ext uri="{FF2B5EF4-FFF2-40B4-BE49-F238E27FC236}">
                <a16:creationId xmlns:a16="http://schemas.microsoft.com/office/drawing/2014/main" id="{073A1CDD-6D1C-4157-B2D8-03CD7F77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4756" name="投影片編號版面配置區 3">
            <a:extLst>
              <a:ext uri="{FF2B5EF4-FFF2-40B4-BE49-F238E27FC236}">
                <a16:creationId xmlns:a16="http://schemas.microsoft.com/office/drawing/2014/main" id="{A57073B8-11DC-49D3-B1B3-4F63A6943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F007B2-D3FE-45E1-B6B0-366ABD2BEC71}" type="slidenum">
              <a:rPr lang="en-US" altLang="zh-TW" b="0"/>
              <a:pPr eaLnBrk="1" hangingPunct="1"/>
              <a:t>30</a:t>
            </a:fld>
            <a:endParaRPr lang="en-US" altLang="zh-TW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7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  <a:ea typeface="標楷體" panose="03000509000000000000" pitchFamily="65" charset="-12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latin typeface="+mn-lt"/>
                <a:ea typeface="標楷體" panose="03000509000000000000" pitchFamily="65" charset="-120"/>
              </a:defRPr>
            </a:lvl2pPr>
            <a:lvl3pPr marL="56692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3pPr>
            <a:lvl4pPr marL="74980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4pPr>
            <a:lvl5pPr marL="93268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0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774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7167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7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2C0C66-7A70-4043-BB71-0B59A1A60A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Pointers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2EC3827-29DF-48BB-ADA3-18FC737251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BDC5FE5-0B0C-475C-8851-421EC075A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2C50A9A-1350-488A-ACC7-CD8E3C887FC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538186B7-C046-49BE-9297-C88AE88CC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Pointers to Every Data Type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B1BC059E-8ABD-4148-B194-D4E560072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873F3BA2-7AB7-4AA8-A975-86B84733D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53" y="5320977"/>
            <a:ext cx="6983412" cy="5889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 b="0">
                <a:solidFill>
                  <a:srgbClr val="008000"/>
                </a:solidFill>
                <a:ea typeface="標楷體" panose="03000509000000000000" pitchFamily="65" charset="-120"/>
              </a:rPr>
              <a:t>All pointer variables occupies 4 bytes.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DC449BE-3496-4626-A9C9-85564AA5B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A731A0A-6FF9-4FFB-9CF3-3017D91EDCF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B6A7DFA-9CCE-45EE-B38F-AF2A27546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Define Many Pointers in a Line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6B1FE194-B9B1-4CDF-BFBC-346F11804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y, * myPtr1, * myPtr2;</a:t>
            </a: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TW" dirty="0"/>
              <a:t> is an integer variable 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myPtr1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myPtr2</a:t>
            </a:r>
            <a:r>
              <a:rPr lang="en-US" altLang="zh-TW" dirty="0"/>
              <a:t> are pointer variables 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290820" name="Line 4">
            <a:extLst>
              <a:ext uri="{FF2B5EF4-FFF2-40B4-BE49-F238E27FC236}">
                <a16:creationId xmlns:a16="http://schemas.microsoft.com/office/drawing/2014/main" id="{EC74A867-3F0C-4873-BB1B-E57DAA036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608" y="2276872"/>
            <a:ext cx="648072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0821" name="Line 5">
            <a:extLst>
              <a:ext uri="{FF2B5EF4-FFF2-40B4-BE49-F238E27FC236}">
                <a16:creationId xmlns:a16="http://schemas.microsoft.com/office/drawing/2014/main" id="{E028881F-2A05-472B-854B-966BFBFDF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776" y="2275003"/>
            <a:ext cx="1656184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0822" name="Line 6">
            <a:extLst>
              <a:ext uri="{FF2B5EF4-FFF2-40B4-BE49-F238E27FC236}">
                <a16:creationId xmlns:a16="http://schemas.microsoft.com/office/drawing/2014/main" id="{F7219857-EF8F-490F-A13D-6DC469F6E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2264588"/>
            <a:ext cx="1728192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0823" name="Line 7">
            <a:extLst>
              <a:ext uri="{FF2B5EF4-FFF2-40B4-BE49-F238E27FC236}">
                <a16:creationId xmlns:a16="http://schemas.microsoft.com/office/drawing/2014/main" id="{1F549CE2-7593-471A-A96D-BE38F559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696" y="2275003"/>
            <a:ext cx="288032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animBg="1"/>
      <p:bldP spid="2908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4C36CE4-373D-4057-9D89-7357345D7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DD0B4A1-D7C7-4602-86B1-13B2C6497FD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5602" name="標題 1">
            <a:extLst>
              <a:ext uri="{FF2B5EF4-FFF2-40B4-BE49-F238E27FC236}">
                <a16:creationId xmlns:a16="http://schemas.microsoft.com/office/drawing/2014/main" id="{8C74130D-80EF-4E2D-9A7C-CB7255CE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11.2 The Address and Indirection Operators</a:t>
            </a:r>
            <a:endParaRPr lang="zh-TW" altLang="en-US"/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EAD7FE1D-7C0B-4C90-BE3B-550C36BD2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 provides a pair of operators designed specifically for use with pointers.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To find the address of a variable, we use the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b="1" i="1" dirty="0">
                <a:ea typeface="新細明體" panose="02020500000000000000" pitchFamily="18" charset="-120"/>
              </a:rPr>
              <a:t>address</a:t>
            </a:r>
            <a:r>
              <a:rPr lang="en-US" altLang="zh-TW" dirty="0">
                <a:ea typeface="新細明體" panose="02020500000000000000" pitchFamily="18" charset="-120"/>
              </a:rPr>
              <a:t>) operator.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To gain access to the object that a pointer points to, we use the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b="1" i="1" dirty="0">
                <a:ea typeface="新細明體" panose="02020500000000000000" pitchFamily="18" charset="-120"/>
              </a:rPr>
              <a:t>indirection</a:t>
            </a:r>
            <a:r>
              <a:rPr lang="en-US" altLang="zh-TW" dirty="0">
                <a:ea typeface="新細明體" panose="02020500000000000000" pitchFamily="18" charset="-120"/>
              </a:rPr>
              <a:t>) operator.</a:t>
            </a:r>
          </a:p>
          <a:p>
            <a:pPr eaLnBrk="1" hangingPunct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83019CC-822B-4D20-A765-A08D17082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7594D0-4439-4530-936B-BE7137A4537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AA7319-B51C-40BC-A809-531B4FEC1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/>
              <a:t>Address Operator (&amp;)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EA67D6A-8371-42C0-AB96-93A65A1C2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tabLst>
                <a:tab pos="712788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tabLst>
                <a:tab pos="712788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tabLst>
                <a:tab pos="712788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2">
              <a:tabLst>
                <a:tab pos="712788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2">
              <a:tabLst>
                <a:tab pos="712788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tabLst>
                <a:tab pos="712788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tabLst>
                <a:tab pos="712788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Declaring a pointer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variable doesn’t make it point to an object.</a:t>
            </a:r>
          </a:p>
          <a:p>
            <a:pPr eaLnBrk="1" hangingPunct="1">
              <a:tabLst>
                <a:tab pos="712788" algn="l"/>
              </a:tabLst>
            </a:pPr>
            <a:r>
              <a:rPr kumimoji="0" lang="en-US" altLang="zh-TW" dirty="0">
                <a:ea typeface="新細明體" panose="02020500000000000000" pitchFamily="18" charset="-120"/>
              </a:rPr>
              <a:t>It is crucial to initialize a pointer before using it.</a:t>
            </a:r>
            <a:endParaRPr kumimoji="0" lang="en-US" altLang="zh-TW" dirty="0"/>
          </a:p>
        </p:txBody>
      </p:sp>
      <p:sp>
        <p:nvSpPr>
          <p:cNvPr id="26629" name="Rectangle 24">
            <a:extLst>
              <a:ext uri="{FF2B5EF4-FFF2-40B4-BE49-F238E27FC236}">
                <a16:creationId xmlns:a16="http://schemas.microsoft.com/office/drawing/2014/main" id="{B58840BF-5ADD-41E3-AB24-FA193525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16832"/>
            <a:ext cx="3598863" cy="2717254"/>
          </a:xfrm>
          <a:prstGeom prst="rect">
            <a:avLst/>
          </a:prstGeom>
          <a:solidFill>
            <a:schemeClr val="bg1">
              <a:alpha val="7490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0" name="Text Box 25">
            <a:extLst>
              <a:ext uri="{FF2B5EF4-FFF2-40B4-BE49-F238E27FC236}">
                <a16:creationId xmlns:a16="http://schemas.microsoft.com/office/drawing/2014/main" id="{145EB74D-9A01-4B86-9E3D-08E9C7E1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771" y="1862193"/>
            <a:ext cx="1601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26631" name="Rectangle 34">
            <a:extLst>
              <a:ext uri="{FF2B5EF4-FFF2-40B4-BE49-F238E27FC236}">
                <a16:creationId xmlns:a16="http://schemas.microsoft.com/office/drawing/2014/main" id="{D4DEA85D-BAC2-4A26-9AD2-680DF4AF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129136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 b="0">
                <a:ea typeface="標楷體" panose="03000509000000000000" pitchFamily="65" charset="-120"/>
              </a:rPr>
              <a:t>怪值</a:t>
            </a:r>
          </a:p>
        </p:txBody>
      </p:sp>
      <p:sp>
        <p:nvSpPr>
          <p:cNvPr id="26632" name="Text Box 27">
            <a:extLst>
              <a:ext uri="{FF2B5EF4-FFF2-40B4-BE49-F238E27FC236}">
                <a16:creationId xmlns:a16="http://schemas.microsoft.com/office/drawing/2014/main" id="{23410FC6-2885-43FE-AC45-0DC1D7D19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3200574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284701" name="Oval 29">
            <a:extLst>
              <a:ext uri="{FF2B5EF4-FFF2-40B4-BE49-F238E27FC236}">
                <a16:creationId xmlns:a16="http://schemas.microsoft.com/office/drawing/2014/main" id="{E1CD4729-5AF9-47EE-A18F-A66B453D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489499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4" name="Text Box 32">
            <a:extLst>
              <a:ext uri="{FF2B5EF4-FFF2-40B4-BE49-F238E27FC236}">
                <a16:creationId xmlns:a16="http://schemas.microsoft.com/office/drawing/2014/main" id="{B6FEE8A3-634A-40B9-BA3A-88ACB591E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624311"/>
            <a:ext cx="1060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 dirty="0" err="1">
                <a:latin typeface="Calibri" panose="020F0502020204030204" pitchFamily="34" charset="0"/>
                <a:cs typeface="Calibri" panose="020F0502020204030204" pitchFamily="34" charset="0"/>
              </a:rPr>
              <a:t>myPtr</a:t>
            </a:r>
            <a:endParaRPr lang="en-US" altLang="zh-TW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707" name="Line 35">
            <a:extLst>
              <a:ext uri="{FF2B5EF4-FFF2-40B4-BE49-F238E27FC236}">
                <a16:creationId xmlns:a16="http://schemas.microsoft.com/office/drawing/2014/main" id="{5AA4B4A8-8668-4B2E-A669-3D79E53C6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632374"/>
            <a:ext cx="1079500" cy="6477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4708" name="Text Box 36">
            <a:extLst>
              <a:ext uri="{FF2B5EF4-FFF2-40B4-BE49-F238E27FC236}">
                <a16:creationId xmlns:a16="http://schemas.microsoft.com/office/drawing/2014/main" id="{8281A817-B328-456C-BDB2-901188961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9593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0">
                <a:solidFill>
                  <a:srgbClr val="FF0000"/>
                </a:solidFill>
                <a:ea typeface="標楷體" panose="03000509000000000000" pitchFamily="65" charset="-120"/>
              </a:rPr>
              <a:t>不知何方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1" grpId="0" animBg="1"/>
      <p:bldP spid="2847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2758EAEF-AA3A-405F-9A74-44D24D7895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0A352E5-91CA-4A6E-A0CE-E0C55E2B96D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187E414-8844-45C4-BCEE-2F09E1B85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/>
              <a:t>Address Operator (&amp;)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2848A139-5346-4197-B4EE-114783A7D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712788" algn="l"/>
              </a:tabLst>
            </a:pPr>
            <a:r>
              <a:rPr lang="en-US" altLang="zh-TW" dirty="0"/>
              <a:t>To get the address</a:t>
            </a:r>
            <a:br>
              <a:rPr lang="en-US" altLang="zh-TW" dirty="0"/>
            </a:br>
            <a:r>
              <a:rPr lang="en-US" altLang="zh-TW" dirty="0"/>
              <a:t>of a variable</a:t>
            </a:r>
            <a:endParaRPr kumimoji="0" lang="en-US" altLang="zh-TW" dirty="0"/>
          </a:p>
          <a:p>
            <a:pPr eaLnBrk="1" hangingPunct="1"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15;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&amp;y;</a:t>
            </a:r>
            <a:endParaRPr kumimoji="0"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4" name="Text Box 25">
            <a:extLst>
              <a:ext uri="{FF2B5EF4-FFF2-40B4-BE49-F238E27FC236}">
                <a16:creationId xmlns:a16="http://schemas.microsoft.com/office/drawing/2014/main" id="{0E95CC3F-250B-4464-8F3F-6D237CA3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849" y="1845734"/>
            <a:ext cx="1582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27655" name="Rectangle 34">
            <a:extLst>
              <a:ext uri="{FF2B5EF4-FFF2-40B4-BE49-F238E27FC236}">
                <a16:creationId xmlns:a16="http://schemas.microsoft.com/office/drawing/2014/main" id="{F16F5B76-D8E2-4BCD-9332-98FDE8A0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781300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 b="0">
                <a:ea typeface="標楷體" panose="03000509000000000000" pitchFamily="65" charset="-120"/>
              </a:rPr>
              <a:t>怪值</a:t>
            </a:r>
          </a:p>
        </p:txBody>
      </p:sp>
      <p:sp>
        <p:nvSpPr>
          <p:cNvPr id="284698" name="Rectangle 26">
            <a:extLst>
              <a:ext uri="{FF2B5EF4-FFF2-40B4-BE49-F238E27FC236}">
                <a16:creationId xmlns:a16="http://schemas.microsoft.com/office/drawing/2014/main" id="{7ED46843-797B-418A-943B-FDDC627E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781300"/>
            <a:ext cx="1439863" cy="6477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27657" name="Text Box 27">
            <a:extLst>
              <a:ext uri="{FF2B5EF4-FFF2-40B4-BE49-F238E27FC236}">
                <a16:creationId xmlns:a16="http://schemas.microsoft.com/office/drawing/2014/main" id="{CCB91826-CA45-4A57-AE45-2F3FAF7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852738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284700" name="Text Box 28">
            <a:extLst>
              <a:ext uri="{FF2B5EF4-FFF2-40B4-BE49-F238E27FC236}">
                <a16:creationId xmlns:a16="http://schemas.microsoft.com/office/drawing/2014/main" id="{A9781FD0-6E99-4E1D-B826-ED108A08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868863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284701" name="Oval 29">
            <a:extLst>
              <a:ext uri="{FF2B5EF4-FFF2-40B4-BE49-F238E27FC236}">
                <a16:creationId xmlns:a16="http://schemas.microsoft.com/office/drawing/2014/main" id="{54F4DF87-5FFB-4A13-ADBB-E77E9D74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141663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284702" name="AutoShape 30">
            <a:extLst>
              <a:ext uri="{FF2B5EF4-FFF2-40B4-BE49-F238E27FC236}">
                <a16:creationId xmlns:a16="http://schemas.microsoft.com/office/drawing/2014/main" id="{AD6F2F89-D1F3-462B-A5D5-75A13AC69F46}"/>
              </a:ext>
            </a:extLst>
          </p:cNvPr>
          <p:cNvCxnSpPr>
            <a:cxnSpLocks noChangeShapeType="1"/>
            <a:stCxn id="284701" idx="4"/>
          </p:cNvCxnSpPr>
          <p:nvPr/>
        </p:nvCxnSpPr>
        <p:spPr bwMode="auto">
          <a:xfrm rot="5400000">
            <a:off x="4248151" y="3897312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703" name="Rectangle 31">
            <a:extLst>
              <a:ext uri="{FF2B5EF4-FFF2-40B4-BE49-F238E27FC236}">
                <a16:creationId xmlns:a16="http://schemas.microsoft.com/office/drawing/2014/main" id="{17D01982-6395-46C6-A182-51AAB2D1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797425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27662" name="Text Box 32">
            <a:extLst>
              <a:ext uri="{FF2B5EF4-FFF2-40B4-BE49-F238E27FC236}">
                <a16:creationId xmlns:a16="http://schemas.microsoft.com/office/drawing/2014/main" id="{2538CDD8-D315-45E7-A292-6E81A8D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276475"/>
            <a:ext cx="1060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myPtr</a:t>
            </a:r>
            <a:endParaRPr lang="en-US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707" name="Line 35">
            <a:extLst>
              <a:ext uri="{FF2B5EF4-FFF2-40B4-BE49-F238E27FC236}">
                <a16:creationId xmlns:a16="http://schemas.microsoft.com/office/drawing/2014/main" id="{4E5A737A-1486-4025-9D26-75093551C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284538"/>
            <a:ext cx="1079500" cy="6477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4708" name="Text Box 36">
            <a:extLst>
              <a:ext uri="{FF2B5EF4-FFF2-40B4-BE49-F238E27FC236}">
                <a16:creationId xmlns:a16="http://schemas.microsoft.com/office/drawing/2014/main" id="{9A27AE59-ACEF-494D-A7D4-F86C9A2EB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8481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0">
                <a:solidFill>
                  <a:srgbClr val="FF0000"/>
                </a:solidFill>
                <a:ea typeface="標楷體" panose="03000509000000000000" pitchFamily="65" charset="-120"/>
              </a:rPr>
              <a:t>不知何方</a:t>
            </a:r>
          </a:p>
        </p:txBody>
      </p:sp>
      <p:sp>
        <p:nvSpPr>
          <p:cNvPr id="27665" name="Text Box 37">
            <a:extLst>
              <a:ext uri="{FF2B5EF4-FFF2-40B4-BE49-F238E27FC236}">
                <a16:creationId xmlns:a16="http://schemas.microsoft.com/office/drawing/2014/main" id="{347D3228-F9DE-4565-A1C2-378D74EF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4292600"/>
            <a:ext cx="346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en-US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710" name="Line 38">
            <a:extLst>
              <a:ext uri="{FF2B5EF4-FFF2-40B4-BE49-F238E27FC236}">
                <a16:creationId xmlns:a16="http://schemas.microsoft.com/office/drawing/2014/main" id="{E02C146E-D1A9-479C-9983-DB427AFC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365625"/>
            <a:ext cx="647700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284711" name="AutoShape 39">
            <a:extLst>
              <a:ext uri="{FF2B5EF4-FFF2-40B4-BE49-F238E27FC236}">
                <a16:creationId xmlns:a16="http://schemas.microsoft.com/office/drawing/2014/main" id="{955A7CB3-F261-4F54-9A54-77A461447D6D}"/>
              </a:ext>
            </a:extLst>
          </p:cNvPr>
          <p:cNvCxnSpPr>
            <a:cxnSpLocks noChangeShapeType="1"/>
            <a:endCxn id="284700" idx="1"/>
          </p:cNvCxnSpPr>
          <p:nvPr/>
        </p:nvCxnSpPr>
        <p:spPr bwMode="auto">
          <a:xfrm>
            <a:off x="2771800" y="4365625"/>
            <a:ext cx="1008038" cy="764848"/>
          </a:xfrm>
          <a:prstGeom prst="bentConnector3">
            <a:avLst>
              <a:gd name="adj1" fmla="val -18"/>
            </a:avLst>
          </a:prstGeom>
          <a:noFill/>
          <a:ln w="31750">
            <a:solidFill>
              <a:srgbClr val="008000"/>
            </a:solidFill>
            <a:miter lim="800000"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712" name="Text Box 40">
            <a:extLst>
              <a:ext uri="{FF2B5EF4-FFF2-40B4-BE49-F238E27FC236}">
                <a16:creationId xmlns:a16="http://schemas.microsoft.com/office/drawing/2014/main" id="{99043C92-FFB8-46EF-BEC9-32C9A9E2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5203825"/>
            <a:ext cx="22352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y</a:t>
            </a:r>
            <a:r>
              <a:rPr lang="zh-TW" altLang="en-US" sz="2400" b="0">
                <a:solidFill>
                  <a:srgbClr val="008000"/>
                </a:solidFill>
                <a:ea typeface="標楷體" panose="03000509000000000000" pitchFamily="65" charset="-120"/>
              </a:rPr>
              <a:t>的位址是</a:t>
            </a: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6000</a:t>
            </a:r>
          </a:p>
        </p:txBody>
      </p:sp>
      <p:sp>
        <p:nvSpPr>
          <p:cNvPr id="284713" name="Text Box 41">
            <a:extLst>
              <a:ext uri="{FF2B5EF4-FFF2-40B4-BE49-F238E27FC236}">
                <a16:creationId xmlns:a16="http://schemas.microsoft.com/office/drawing/2014/main" id="{34ABBC17-66C9-468E-A891-B2B8D399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80088"/>
            <a:ext cx="3875087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myPtr</a:t>
            </a:r>
            <a:r>
              <a:rPr lang="zh-TW" altLang="en-US" sz="2400" b="0">
                <a:solidFill>
                  <a:srgbClr val="008000"/>
                </a:solidFill>
                <a:ea typeface="標楷體" panose="03000509000000000000" pitchFamily="65" charset="-120"/>
              </a:rPr>
              <a:t>的值就會變成</a:t>
            </a: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y</a:t>
            </a:r>
            <a:r>
              <a:rPr lang="zh-TW" altLang="en-US" sz="2400" b="0">
                <a:solidFill>
                  <a:srgbClr val="008000"/>
                </a:solidFill>
                <a:ea typeface="標楷體" panose="03000509000000000000" pitchFamily="65" charset="-120"/>
              </a:rPr>
              <a:t>的位址</a:t>
            </a:r>
          </a:p>
        </p:txBody>
      </p:sp>
      <p:sp>
        <p:nvSpPr>
          <p:cNvPr id="27653" name="Rectangle 24">
            <a:extLst>
              <a:ext uri="{FF2B5EF4-FFF2-40B4-BE49-F238E27FC236}">
                <a16:creationId xmlns:a16="http://schemas.microsoft.com/office/drawing/2014/main" id="{F6BBCE73-C884-4AB4-B674-FDFB282C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16113"/>
            <a:ext cx="3598863" cy="4321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8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4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mph" presetSubtype="1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846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8" grpId="0" animBg="1"/>
      <p:bldP spid="284698" grpId="1"/>
      <p:bldP spid="284700" grpId="0"/>
      <p:bldP spid="284701" grpId="0" animBg="1"/>
      <p:bldP spid="284701" grpId="1" animBg="1"/>
      <p:bldP spid="284703" grpId="0" animBg="1"/>
      <p:bldP spid="284708" grpId="0"/>
      <p:bldP spid="284712" grpId="0" animBg="1"/>
      <p:bldP spid="2847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3E841A0-42B5-47D9-B45F-F2BDA1C99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3F1A72D-065F-49F7-96A7-E1289CE49EA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4" name="標題 1">
            <a:extLst>
              <a:ext uri="{FF2B5EF4-FFF2-40B4-BE49-F238E27FC236}">
                <a16:creationId xmlns:a16="http://schemas.microsoft.com/office/drawing/2014/main" id="{FD68EEBF-1F96-4656-9253-CD44737E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Address Operator</a:t>
            </a:r>
            <a:endParaRPr lang="zh-TW" altLang="en-US"/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CD516686-68A9-435B-A629-54E662828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It’s also possible to initialize a pointer variable at the time it’s declared: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*p = &amp;i;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declaration of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can even be combined with the declaration of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 i, *p = &amp;i;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78E482C-E33F-4C42-B943-C7203597B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328B6D5-42EB-4C66-B80E-CF832D8FE0EE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A9B2770-E375-4EEC-990D-46762D3B4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Indirection Operator (*)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4B1FAFA-EDEE-4B80-A1B5-96A9DA6C8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712788" algn="l"/>
              </a:tabLst>
            </a:pPr>
            <a:r>
              <a:rPr lang="en-US" altLang="zh-TW"/>
              <a:t>Also known as</a:t>
            </a:r>
            <a:r>
              <a:rPr lang="en-US" altLang="zh-TW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008000"/>
                </a:solidFill>
              </a:rPr>
              <a:t>dereferencing operator</a:t>
            </a:r>
          </a:p>
          <a:p>
            <a:pPr eaLnBrk="1" hangingPunct="1">
              <a:tabLst>
                <a:tab pos="712788" algn="l"/>
              </a:tabLst>
            </a:pPr>
            <a:r>
              <a:rPr lang="en-US" altLang="zh-TW"/>
              <a:t>For</a:t>
            </a:r>
            <a:r>
              <a:rPr lang="en-US" altLang="zh-TW">
                <a:solidFill>
                  <a:srgbClr val="0000FF"/>
                </a:solidFill>
              </a:rPr>
              <a:t> accessing data</a:t>
            </a:r>
            <a:r>
              <a:rPr lang="en-US" altLang="zh-TW"/>
              <a:t> stored in the location where the pointer points to.</a:t>
            </a:r>
          </a:p>
          <a:p>
            <a:pPr lvl="1" eaLnBrk="1" hangingPunct="1">
              <a:tabLst>
                <a:tab pos="712788" algn="l"/>
              </a:tabLst>
            </a:pPr>
            <a:r>
              <a:rPr lang="en-US" altLang="zh-TW"/>
              <a:t>"Access" means "read" and "write".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Indirection Operator (*)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 z;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&amp;y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0E95CC3F-250B-4464-8F3F-6D237CA3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338" y="1845734"/>
            <a:ext cx="1582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ED46843-797B-418A-943B-FDDC627E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05" y="2781299"/>
            <a:ext cx="1439863" cy="6477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CB91826-CA45-4A57-AE45-2F3FAF7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2852738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A9781FD0-6E99-4E1D-B826-ED108A08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243" y="4868863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54F4DF87-5FFB-4A13-ADBB-E77E9D74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68" y="3141663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2" name="AutoShape 30">
            <a:extLst>
              <a:ext uri="{FF2B5EF4-FFF2-40B4-BE49-F238E27FC236}">
                <a16:creationId xmlns:a16="http://schemas.microsoft.com/office/drawing/2014/main" id="{AD6F2F89-D1F3-462B-A5D5-75A13AC69F46}"/>
              </a:ext>
            </a:extLst>
          </p:cNvPr>
          <p:cNvCxnSpPr>
            <a:cxnSpLocks noChangeShapeType="1"/>
            <a:stCxn id="11" idx="4"/>
          </p:cNvCxnSpPr>
          <p:nvPr/>
        </p:nvCxnSpPr>
        <p:spPr bwMode="auto">
          <a:xfrm rot="5400000">
            <a:off x="4793556" y="3897312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31">
            <a:extLst>
              <a:ext uri="{FF2B5EF4-FFF2-40B4-BE49-F238E27FC236}">
                <a16:creationId xmlns:a16="http://schemas.microsoft.com/office/drawing/2014/main" id="{17D01982-6395-46C6-A182-51AAB2D1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05" y="4797425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2538CDD8-D315-45E7-A292-6E81A8D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668" y="2276475"/>
            <a:ext cx="1060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myPtr</a:t>
            </a:r>
            <a:endParaRPr lang="en-US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347D3228-F9DE-4565-A1C2-378D74EF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218" y="4292600"/>
            <a:ext cx="346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en-US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EFF7A89D-3414-4874-8677-E91B56FBA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80" y="3573016"/>
            <a:ext cx="1512168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EBCFFA0B-34DE-47DF-9DAC-F024C101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6700"/>
            <a:ext cx="4102703" cy="83317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Read the data in the location</a:t>
            </a:r>
            <a:b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</a:br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where </a:t>
            </a:r>
            <a:r>
              <a:rPr kumimoji="0" lang="en-US" altLang="zh-TW" sz="24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</a:t>
            </a:r>
            <a:r>
              <a:rPr lang="en-US" altLang="zh-TW" sz="24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yPtr</a:t>
            </a:r>
            <a:r>
              <a:rPr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 points to</a:t>
            </a:r>
            <a:endParaRPr lang="en-US" altLang="zh-TW" sz="2400" b="0" dirty="0">
              <a:solidFill>
                <a:srgbClr val="008000"/>
              </a:solidFill>
              <a:latin typeface="Lucida Console" panose="020B0609040504020204" pitchFamily="49" charset="0"/>
              <a:ea typeface="標楷體" panose="03000509000000000000" pitchFamily="65" charset="-120"/>
            </a:endParaRP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98A6202D-72DE-4A2A-9175-C02FD47B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3876675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The value of </a:t>
            </a:r>
            <a:r>
              <a:rPr kumimoji="0"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z</a:t>
            </a:r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 becomes </a:t>
            </a:r>
            <a:r>
              <a:rPr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15</a:t>
            </a: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140CC801-3150-4A07-AD3B-922BCC2548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5555" y="3644454"/>
            <a:ext cx="0" cy="50800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2A21D2E-3DC1-4818-8C1A-A316DB8D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514" y="5445125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 b="0"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46E52187-1538-42BE-B265-E747B478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092" y="5004763"/>
            <a:ext cx="3257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endParaRPr lang="en-US" altLang="zh-TW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AC16A614-BDDB-464C-91F6-288CE27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514" y="5445125"/>
            <a:ext cx="1439863" cy="6477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/>
              <a:t>15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F6BBCE73-C884-4AB4-B674-FDFB282C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05" y="1916113"/>
            <a:ext cx="3238517" cy="4321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5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1" animBg="1"/>
      <p:bldP spid="19" grpId="0" animBg="1"/>
      <p:bldP spid="20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Indirection Operator (*)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 z;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&amp;y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12788" algn="l"/>
              </a:tabLst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0E95CC3F-250B-4464-8F3F-6D237CA3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338" y="1845734"/>
            <a:ext cx="1582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ED46843-797B-418A-943B-FDDC627E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05" y="2781299"/>
            <a:ext cx="1439863" cy="6477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CB91826-CA45-4A57-AE45-2F3FAF7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2852738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A9781FD0-6E99-4E1D-B826-ED108A08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243" y="4868863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54F4DF87-5FFB-4A13-ADBB-E77E9D74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68" y="3141663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2" name="AutoShape 30">
            <a:extLst>
              <a:ext uri="{FF2B5EF4-FFF2-40B4-BE49-F238E27FC236}">
                <a16:creationId xmlns:a16="http://schemas.microsoft.com/office/drawing/2014/main" id="{AD6F2F89-D1F3-462B-A5D5-75A13AC69F46}"/>
              </a:ext>
            </a:extLst>
          </p:cNvPr>
          <p:cNvCxnSpPr>
            <a:cxnSpLocks noChangeShapeType="1"/>
            <a:stCxn id="11" idx="4"/>
          </p:cNvCxnSpPr>
          <p:nvPr/>
        </p:nvCxnSpPr>
        <p:spPr bwMode="auto">
          <a:xfrm rot="5400000">
            <a:off x="4793556" y="3897312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31">
            <a:extLst>
              <a:ext uri="{FF2B5EF4-FFF2-40B4-BE49-F238E27FC236}">
                <a16:creationId xmlns:a16="http://schemas.microsoft.com/office/drawing/2014/main" id="{17D01982-6395-46C6-A182-51AAB2D1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05" y="4797425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2538CDD8-D315-45E7-A292-6E81A8D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668" y="2276475"/>
            <a:ext cx="1060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myPtr</a:t>
            </a:r>
            <a:endParaRPr lang="en-US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347D3228-F9DE-4565-A1C2-378D74EF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218" y="4292600"/>
            <a:ext cx="346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en-US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EFF7A89D-3414-4874-8677-E91B56FBA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3573016"/>
            <a:ext cx="1512168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EBCFFA0B-34DE-47DF-9DAC-F024C101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6700"/>
            <a:ext cx="4334369" cy="83317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Write the data into the location</a:t>
            </a:r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/>
            </a:r>
            <a:b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</a:br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where </a:t>
            </a:r>
            <a:r>
              <a:rPr kumimoji="0" lang="en-US" altLang="zh-TW" sz="24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</a:t>
            </a:r>
            <a:r>
              <a:rPr lang="en-US" altLang="zh-TW" sz="24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yPtr</a:t>
            </a:r>
            <a:r>
              <a:rPr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 points to</a:t>
            </a:r>
            <a:endParaRPr lang="en-US" altLang="zh-TW" sz="2400" b="0" dirty="0">
              <a:solidFill>
                <a:srgbClr val="008000"/>
              </a:solidFill>
              <a:latin typeface="Lucida Console" panose="020B0609040504020204" pitchFamily="49" charset="0"/>
              <a:ea typeface="標楷體" panose="03000509000000000000" pitchFamily="65" charset="-120"/>
            </a:endParaRP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98A6202D-72DE-4A2A-9175-C02FD47B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3876675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The value of </a:t>
            </a:r>
            <a:r>
              <a:rPr kumimoji="0" lang="en-US" altLang="zh-TW" sz="2400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</a:t>
            </a:r>
            <a:r>
              <a:rPr kumimoji="0" lang="en-US" altLang="zh-TW" sz="2400" b="0" dirty="0" smtClean="0">
                <a:solidFill>
                  <a:srgbClr val="008000"/>
                </a:solidFill>
                <a:ea typeface="標楷體" panose="03000509000000000000" pitchFamily="65" charset="-120"/>
              </a:rPr>
              <a:t> </a:t>
            </a:r>
            <a:r>
              <a:rPr kumimoji="0"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becomes </a:t>
            </a:r>
            <a:r>
              <a:rPr lang="en-US" altLang="zh-TW" sz="2400" b="0" dirty="0" smtClean="0">
                <a:solidFill>
                  <a:srgbClr val="008000"/>
                </a:solidFill>
                <a:ea typeface="標楷體" panose="03000509000000000000" pitchFamily="65" charset="-120"/>
              </a:rPr>
              <a:t>8</a:t>
            </a:r>
            <a:endParaRPr lang="en-US" altLang="zh-TW" sz="2400" b="0" dirty="0">
              <a:solidFill>
                <a:srgbClr val="008000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140CC801-3150-4A07-AD3B-922BCC2548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1459" y="3644454"/>
            <a:ext cx="0" cy="50800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2A21D2E-3DC1-4818-8C1A-A316DB8D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514" y="5445125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 b="0"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46E52187-1538-42BE-B265-E747B478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092" y="5004763"/>
            <a:ext cx="3257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endParaRPr lang="en-US" altLang="zh-TW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AC16A614-BDDB-464C-91F6-288CE27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75" y="4797425"/>
            <a:ext cx="1439863" cy="6477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altLang="zh-TW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F6BBCE73-C884-4AB4-B674-FDFB282C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06" y="1916113"/>
            <a:ext cx="3238516" cy="4321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9" grpId="0" animBg="1"/>
      <p:bldP spid="20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F959F-AF08-42AB-9BF4-FDD76E58A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D961CFB-FA35-4C3D-BAED-A6D76322DF0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08DFCCFD-2158-422E-840F-7BE5C938B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Indirection Operator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1BE97DBB-7810-463F-A882-9B66AE0B6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prints 1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*p);  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prints 1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TW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prints 2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*p);  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prints 2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TW" alt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9092" name="Picture 6">
            <a:extLst>
              <a:ext uri="{FF2B5EF4-FFF2-40B4-BE49-F238E27FC236}">
                <a16:creationId xmlns:a16="http://schemas.microsoft.com/office/drawing/2014/main" id="{45CB84F5-4D50-430C-8317-F981A875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3395"/>
            <a:ext cx="28289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9093" name="Picture 6">
            <a:extLst>
              <a:ext uri="{FF2B5EF4-FFF2-40B4-BE49-F238E27FC236}">
                <a16:creationId xmlns:a16="http://schemas.microsoft.com/office/drawing/2014/main" id="{4C7C6981-F994-4608-9801-32736E16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38208"/>
            <a:ext cx="28479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9094" name="Picture 7">
            <a:extLst>
              <a:ext uri="{FF2B5EF4-FFF2-40B4-BE49-F238E27FC236}">
                <a16:creationId xmlns:a16="http://schemas.microsoft.com/office/drawing/2014/main" id="{E5C9D122-C6D3-4CDD-9029-B1BE0EF4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53136"/>
            <a:ext cx="2828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BDE89679-B9B2-4EEF-BBC0-B5CCC9BCCE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93390F8-EC20-4974-AD6D-9E86F4E6C8D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785CD179-0428-47CA-B892-61A36387F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Memory Address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43D9F7F-DBF4-4F5A-AC43-524064B13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Each byte in the</a:t>
            </a:r>
            <a:br>
              <a:rPr lang="en-US" altLang="zh-TW" dirty="0"/>
            </a:br>
            <a:r>
              <a:rPr lang="en-US" altLang="zh-TW" dirty="0"/>
              <a:t>memory has a unique</a:t>
            </a:r>
            <a:br>
              <a:rPr lang="en-US" altLang="zh-TW" dirty="0"/>
            </a:br>
            <a:r>
              <a:rPr lang="en-US" altLang="zh-TW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address</a:t>
            </a:r>
            <a:r>
              <a:rPr lang="en-US" altLang="zh-TW" dirty="0"/>
              <a:t>.</a:t>
            </a:r>
          </a:p>
          <a:p>
            <a:pPr eaLnBrk="1" hangingPunct="1"/>
            <a:endParaRPr lang="en-US" altLang="zh-TW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7D4F96CE-1523-4A2E-AE2A-B28D02B51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63761"/>
              </p:ext>
            </p:extLst>
          </p:nvPr>
        </p:nvGraphicFramePr>
        <p:xfrm>
          <a:off x="5968812" y="2402770"/>
          <a:ext cx="291306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工作表" r:id="rId3" imgW="2867025" imgH="3610051" progId="Excel.Sheet.8">
                  <p:embed/>
                </p:oleObj>
              </mc:Choice>
              <mc:Fallback>
                <p:oleObj name="工作表" r:id="rId3" imgW="2867025" imgH="3610051" progId="Excel.Sheet.8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7D4F96CE-1523-4A2E-AE2A-B28D02B51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812" y="2402770"/>
                        <a:ext cx="291306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7" name="Rectangle 5">
            <a:extLst>
              <a:ext uri="{FF2B5EF4-FFF2-40B4-BE49-F238E27FC236}">
                <a16:creationId xmlns:a16="http://schemas.microsoft.com/office/drawing/2014/main" id="{3C63278D-0B19-4E93-BD6B-E53A9E4C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050" y="3123495"/>
            <a:ext cx="2881312" cy="431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4ECC4CD9-04A7-443A-A7FB-A07EF621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983" y="2082562"/>
            <a:ext cx="1385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1032" name="Text Box 7">
            <a:extLst>
              <a:ext uri="{FF2B5EF4-FFF2-40B4-BE49-F238E27FC236}">
                <a16:creationId xmlns:a16="http://schemas.microsoft.com/office/drawing/2014/main" id="{804E7017-99CC-460B-AD21-73DAA72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675" y="317112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2000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31CAC769-AA8D-4E20-974F-1F01FC5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50" y="3553707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Courier New" panose="02070309020205020404" pitchFamily="49" charset="0"/>
              </a:rPr>
              <a:t>2004</a:t>
            </a:r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11F34CDB-BE6E-4366-8006-066953D1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50" y="398709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Courier New" panose="02070309020205020404" pitchFamily="49" charset="0"/>
              </a:rPr>
              <a:t>2008</a:t>
            </a:r>
          </a:p>
        </p:txBody>
      </p:sp>
      <p:sp>
        <p:nvSpPr>
          <p:cNvPr id="1035" name="Text Box 10">
            <a:extLst>
              <a:ext uri="{FF2B5EF4-FFF2-40B4-BE49-F238E27FC236}">
                <a16:creationId xmlns:a16="http://schemas.microsoft.com/office/drawing/2014/main" id="{68B57F96-95B9-486F-AB56-AF4DF41D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212" y="441889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Courier New" panose="02070309020205020404" pitchFamily="49" charset="0"/>
              </a:rPr>
              <a:t>200C</a:t>
            </a:r>
          </a:p>
        </p:txBody>
      </p:sp>
      <p:sp>
        <p:nvSpPr>
          <p:cNvPr id="1036" name="Text Box 11">
            <a:extLst>
              <a:ext uri="{FF2B5EF4-FFF2-40B4-BE49-F238E27FC236}">
                <a16:creationId xmlns:a16="http://schemas.microsoft.com/office/drawing/2014/main" id="{760AA250-CB65-4890-915A-A52A994F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212" y="4896732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Courier New" panose="02070309020205020404" pitchFamily="49" charset="0"/>
              </a:rPr>
              <a:t>2010</a:t>
            </a:r>
          </a:p>
        </p:txBody>
      </p:sp>
      <p:sp>
        <p:nvSpPr>
          <p:cNvPr id="351244" name="Text Box 12">
            <a:extLst>
              <a:ext uri="{FF2B5EF4-FFF2-40B4-BE49-F238E27FC236}">
                <a16:creationId xmlns:a16="http://schemas.microsoft.com/office/drawing/2014/main" id="{8106F17C-D572-4051-8DE2-B590B9997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4794250" cy="2698750"/>
          </a:xfrm>
          <a:prstGeom prst="rect">
            <a:avLst/>
          </a:prstGeom>
          <a:noFill/>
          <a:ln w="50800" cmpd="dbl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ctr"/>
                <a:tab pos="1706563" algn="ctr"/>
                <a:tab pos="2776538" algn="ctr"/>
                <a:tab pos="3948113" algn="ctr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400" u="sng">
                <a:latin typeface="Calibri" panose="020F0502020204030204" pitchFamily="34" charset="0"/>
                <a:cs typeface="Calibri" panose="020F0502020204030204" pitchFamily="34" charset="0"/>
              </a:rPr>
              <a:t>Variable	Type	Value	Address</a:t>
            </a:r>
          </a:p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i	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5	</a:t>
            </a:r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</a:t>
            </a:r>
          </a:p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j	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18	</a:t>
            </a:r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</a:p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c	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'!'	</a:t>
            </a:r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2006</a:t>
            </a:r>
          </a:p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b	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true	</a:t>
            </a:r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</a:p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f	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2	</a:t>
            </a:r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</a:t>
            </a:r>
          </a:p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d	</a:t>
            </a:r>
            <a:r>
              <a:rPr lang="en-US" altLang="zh-TW" sz="2400" b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	2	</a:t>
            </a:r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200C</a:t>
            </a:r>
          </a:p>
        </p:txBody>
      </p:sp>
      <p:sp>
        <p:nvSpPr>
          <p:cNvPr id="351245" name="Rectangle 13">
            <a:extLst>
              <a:ext uri="{FF2B5EF4-FFF2-40B4-BE49-F238E27FC236}">
                <a16:creationId xmlns:a16="http://schemas.microsoft.com/office/drawing/2014/main" id="{1E6D7DCA-CCBF-4E22-9514-D6D026FCF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812" y="3553707"/>
            <a:ext cx="1474788" cy="431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1246" name="Rectangle 14">
            <a:extLst>
              <a:ext uri="{FF2B5EF4-FFF2-40B4-BE49-F238E27FC236}">
                <a16:creationId xmlns:a16="http://schemas.microsoft.com/office/drawing/2014/main" id="{EFF9C3FA-030D-4827-A824-1F6D3EFA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675" y="3553707"/>
            <a:ext cx="720725" cy="431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1247" name="Rectangle 15">
            <a:extLst>
              <a:ext uri="{FF2B5EF4-FFF2-40B4-BE49-F238E27FC236}">
                <a16:creationId xmlns:a16="http://schemas.microsoft.com/office/drawing/2014/main" id="{7C34DCED-CB12-4CA2-A19B-CDE62C6F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400" y="3553707"/>
            <a:ext cx="720725" cy="431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1248" name="Rectangle 16">
            <a:extLst>
              <a:ext uri="{FF2B5EF4-FFF2-40B4-BE49-F238E27FC236}">
                <a16:creationId xmlns:a16="http://schemas.microsoft.com/office/drawing/2014/main" id="{EA0A83BB-CEF7-41DA-AB81-09DBABAE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812" y="3987095"/>
            <a:ext cx="2881313" cy="431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1249" name="Rectangle 17">
            <a:extLst>
              <a:ext uri="{FF2B5EF4-FFF2-40B4-BE49-F238E27FC236}">
                <a16:creationId xmlns:a16="http://schemas.microsoft.com/office/drawing/2014/main" id="{C7928E87-A9C8-44F4-A9E7-041C4855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812" y="4418895"/>
            <a:ext cx="2881313" cy="8636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 animBg="1"/>
      <p:bldP spid="351237" grpId="1" animBg="1"/>
      <p:bldP spid="351244" grpId="0" build="allAtOnce" animBg="1"/>
      <p:bldP spid="351245" grpId="0" animBg="1"/>
      <p:bldP spid="351245" grpId="1" animBg="1"/>
      <p:bldP spid="351246" grpId="0" animBg="1"/>
      <p:bldP spid="351246" grpId="1" animBg="1"/>
      <p:bldP spid="351247" grpId="0" animBg="1"/>
      <p:bldP spid="351247" grpId="1" animBg="1"/>
      <p:bldP spid="351248" grpId="0" animBg="1"/>
      <p:bldP spid="351248" grpId="1" animBg="1"/>
      <p:bldP spid="3512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2AAEFE2-3B34-4EA5-BB8B-E661A16B8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7A96E13-1539-4C50-81E0-308E3E8974A2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DAA91D2-D01D-4DF2-8EB7-2F5569701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Indirection Operator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8CF64A1-0C50-4E26-A959-03FD103B1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Applying the indirection operator to an uninitialized pointer variable causes undefined behavior: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*p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</a:t>
            </a:r>
            <a:r>
              <a:rPr lang="en-US" altLang="zh-TW" sz="2800" b="1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 WRONG ***/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Assigning a value to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is particularly dangerous: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*p = 1;   </a:t>
            </a:r>
            <a:r>
              <a:rPr lang="en-US" altLang="zh-TW" sz="2800" b="1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/*** WRONG ***/</a:t>
            </a:r>
          </a:p>
          <a:p>
            <a:endParaRPr lang="zh-TW" altLang="en-US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Indirection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Assigning a value to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is particularly dangerous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 = 1;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1F4194-F3F9-4835-8F01-9B2A1A9F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194" y="3031008"/>
            <a:ext cx="2087562" cy="165735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myProgram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E06F734-7143-42C0-845B-B53CA29BF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781" y="2840508"/>
            <a:ext cx="0" cy="280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3DF3070-DB3F-48C6-88FD-6CE3BD808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8344" y="2840508"/>
            <a:ext cx="0" cy="280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7733107-B952-4B61-B90D-C169BD88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244" y="2407121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65DC22B-5987-4520-A31D-F3B5FC2F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781" y="3338983"/>
            <a:ext cx="1150938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怪怪值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136F9EA-753A-4844-AAA4-FEA8768B0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631" y="330723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E1B9E15-697D-46F6-98F2-C90CCFDA0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281" y="505030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不知何方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7F1AD3E9-FE84-4BE2-A2CB-9ED73BC6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81" y="3054821"/>
            <a:ext cx="34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B148C-556D-4364-A898-533B1B8C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569" y="3518371"/>
            <a:ext cx="95567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61025D2-4BE8-413F-B3A8-D2E6AAF5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619" y="3091333"/>
            <a:ext cx="34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F5D40585-C6E3-40D2-8D6B-67F3D89C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569" y="3643783"/>
            <a:ext cx="142875" cy="142875"/>
          </a:xfrm>
          <a:prstGeom prst="flowChartConnector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DF615440-1DA6-4BC6-822C-E5B84CF810B8}"/>
              </a:ext>
            </a:extLst>
          </p:cNvPr>
          <p:cNvCxnSpPr>
            <a:cxnSpLocks noChangeShapeType="1"/>
            <a:stCxn id="15" idx="5"/>
            <a:endCxn id="11" idx="0"/>
          </p:cNvCxnSpPr>
          <p:nvPr/>
        </p:nvCxnSpPr>
        <p:spPr bwMode="auto">
          <a:xfrm>
            <a:off x="3748806" y="3773958"/>
            <a:ext cx="1200150" cy="127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6">
            <a:extLst>
              <a:ext uri="{FF2B5EF4-FFF2-40B4-BE49-F238E27FC236}">
                <a16:creationId xmlns:a16="http://schemas.microsoft.com/office/drawing/2014/main" id="{64A25A17-8354-4F77-8F18-F79A0BD3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369" y="5074121"/>
            <a:ext cx="884237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2CDC538-956B-4EE4-9CC7-9D01D0EE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881" y="5636096"/>
            <a:ext cx="293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99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@@</a:t>
            </a:r>
            <a:r>
              <a:rPr lang="zh-TW" altLang="en-US" sz="2400" b="0">
                <a:solidFill>
                  <a:srgbClr val="99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不知改到何方了</a:t>
            </a:r>
          </a:p>
        </p:txBody>
      </p:sp>
    </p:spTree>
    <p:extLst>
      <p:ext uri="{BB962C8B-B14F-4D97-AF65-F5344CB8AC3E}">
        <p14:creationId xmlns:p14="http://schemas.microsoft.com/office/powerpoint/2010/main" val="4520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  <p:bldP spid="11" grpId="0" autoUpdateAnimBg="0"/>
      <p:bldP spid="12" grpId="0" autoUpdateAnimBg="0"/>
      <p:bldP spid="13" grpId="0" animBg="1" autoUpdateAnimBg="0"/>
      <p:bldP spid="14" grpId="0" autoUpdateAnimBg="0"/>
      <p:bldP spid="15" grpId="0" animBg="1" autoUpdateAnimBg="0"/>
      <p:bldP spid="17" grpId="0" animBg="1" autoUpdateAnimBg="0"/>
      <p:bldP spid="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86C1A224-685D-481B-9D1C-93FAE33C0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4FE60C-CD29-4B45-8E61-4F428AE6C6E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3795" name="Rectangle 20">
            <a:extLst>
              <a:ext uri="{FF2B5EF4-FFF2-40B4-BE49-F238E27FC236}">
                <a16:creationId xmlns:a16="http://schemas.microsoft.com/office/drawing/2014/main" id="{A2382959-3DB7-477C-90F1-BD3E8B24A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Indirection Operator (*)</a:t>
            </a:r>
          </a:p>
        </p:txBody>
      </p:sp>
      <p:sp>
        <p:nvSpPr>
          <p:cNvPr id="288789" name="Rectangle 21">
            <a:extLst>
              <a:ext uri="{FF2B5EF4-FFF2-40B4-BE49-F238E27FC236}">
                <a16:creationId xmlns:a16="http://schemas.microsoft.com/office/drawing/2014/main" id="{A9FFE4C6-E427-4F3F-9074-CBDF37954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Do not miss up the roles of * in the following cases:</a:t>
            </a:r>
          </a:p>
          <a:p>
            <a:pPr lvl="1" eaLnBrk="1" hangingPunct="1"/>
            <a:r>
              <a:rPr lang="en-US" altLang="zh-TW" dirty="0">
                <a:solidFill>
                  <a:srgbClr val="990000"/>
                </a:solidFill>
              </a:rPr>
              <a:t>Defining a pointer variable;</a:t>
            </a:r>
          </a:p>
          <a:p>
            <a:pPr lvl="1" eaLnBrk="1" hangingPunct="1"/>
            <a:r>
              <a:rPr lang="en-US" altLang="zh-TW" dirty="0">
                <a:solidFill>
                  <a:srgbClr val="990000"/>
                </a:solidFill>
              </a:rPr>
              <a:t>Dereferencing a pointer variable</a:t>
            </a:r>
            <a:endParaRPr lang="en-US" altLang="zh-TW" dirty="0">
              <a:solidFill>
                <a:srgbClr val="99000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*myPtr1, *myPtr2, z;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*myPtr1;</a:t>
            </a:r>
          </a:p>
        </p:txBody>
      </p:sp>
      <p:sp>
        <p:nvSpPr>
          <p:cNvPr id="288791" name="Text Box 23">
            <a:extLst>
              <a:ext uri="{FF2B5EF4-FFF2-40B4-BE49-F238E27FC236}">
                <a16:creationId xmlns:a16="http://schemas.microsoft.com/office/drawing/2014/main" id="{F469C59C-639D-4782-A6D3-2821C528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933056"/>
            <a:ext cx="7381875" cy="3651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Defining </a:t>
            </a:r>
            <a:r>
              <a:rPr lang="en-US" altLang="zh-TW" sz="2400" b="0">
                <a:latin typeface="Lucida Console" panose="020B0609040504020204" pitchFamily="49" charset="0"/>
                <a:ea typeface="標楷體" panose="03000509000000000000" pitchFamily="65" charset="-120"/>
              </a:rPr>
              <a:t>myPtr1</a:t>
            </a: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 and </a:t>
            </a:r>
            <a:r>
              <a:rPr lang="en-US" altLang="zh-TW" sz="2400" b="0">
                <a:latin typeface="Lucida Console" panose="020B0609040504020204" pitchFamily="49" charset="0"/>
                <a:ea typeface="標楷體" panose="03000509000000000000" pitchFamily="65" charset="-120"/>
              </a:rPr>
              <a:t>myPtr2</a:t>
            </a: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 as two pointer variables</a:t>
            </a:r>
          </a:p>
        </p:txBody>
      </p:sp>
      <p:sp>
        <p:nvSpPr>
          <p:cNvPr id="288792" name="Line 24">
            <a:extLst>
              <a:ext uri="{FF2B5EF4-FFF2-40B4-BE49-F238E27FC236}">
                <a16:creationId xmlns:a16="http://schemas.microsoft.com/office/drawing/2014/main" id="{BD5C9BB2-3754-4E56-9523-BAE66BBB1F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4873" y="3567931"/>
            <a:ext cx="576262" cy="433388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8794" name="Text Box 26">
            <a:extLst>
              <a:ext uri="{FF2B5EF4-FFF2-40B4-BE49-F238E27FC236}">
                <a16:creationId xmlns:a16="http://schemas.microsoft.com/office/drawing/2014/main" id="{CFAC81FF-69B8-4BC7-A730-B675D063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143747"/>
            <a:ext cx="5392738" cy="7302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Deferencing </a:t>
            </a:r>
            <a:r>
              <a:rPr lang="en-US" altLang="zh-TW" sz="2400" b="0">
                <a:latin typeface="Lucida Console" panose="020B0609040504020204" pitchFamily="49" charset="0"/>
                <a:ea typeface="標楷體" panose="03000509000000000000" pitchFamily="65" charset="-120"/>
              </a:rPr>
              <a:t>myPtr1</a:t>
            </a: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 to access the data</a:t>
            </a:r>
          </a:p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in the location where </a:t>
            </a:r>
            <a:r>
              <a:rPr lang="en-US" altLang="zh-TW" sz="2400" b="0">
                <a:latin typeface="Lucida Console" panose="020B0609040504020204" pitchFamily="49" charset="0"/>
                <a:ea typeface="標楷體" panose="03000509000000000000" pitchFamily="65" charset="-120"/>
              </a:rPr>
              <a:t>myPtr1</a:t>
            </a: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 points to.</a:t>
            </a:r>
          </a:p>
        </p:txBody>
      </p:sp>
      <p:sp>
        <p:nvSpPr>
          <p:cNvPr id="288795" name="Line 27">
            <a:extLst>
              <a:ext uri="{FF2B5EF4-FFF2-40B4-BE49-F238E27FC236}">
                <a16:creationId xmlns:a16="http://schemas.microsoft.com/office/drawing/2014/main" id="{84A81E35-8C38-4A52-B4D9-E9338B9F5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7904" y="3501008"/>
            <a:ext cx="0" cy="433388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8790" name="Line 22">
            <a:extLst>
              <a:ext uri="{FF2B5EF4-FFF2-40B4-BE49-F238E27FC236}">
                <a16:creationId xmlns:a16="http://schemas.microsoft.com/office/drawing/2014/main" id="{669AE166-986A-4EA8-9E75-57F3BCA2F4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64010" y="3501008"/>
            <a:ext cx="0" cy="433388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8793" name="Line 25">
            <a:extLst>
              <a:ext uri="{FF2B5EF4-FFF2-40B4-BE49-F238E27FC236}">
                <a16:creationId xmlns:a16="http://schemas.microsoft.com/office/drawing/2014/main" id="{7B64A605-D636-490C-9703-854348EEB5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62994" y="4783384"/>
            <a:ext cx="0" cy="433388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1" grpId="0" animBg="1"/>
      <p:bldP spid="2887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AADC94FE-EF15-4F1C-BCA1-ECB3BCD5E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7B1D4C7-EF73-4FA2-ADD2-AA4592184A5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0BF0251-B242-4651-B224-1A568034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Indirection Operator (*)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12F896E3-8B1C-41FD-B75C-BB882A28D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5355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y);</a:t>
            </a:r>
          </a:p>
        </p:txBody>
      </p:sp>
      <p:sp>
        <p:nvSpPr>
          <p:cNvPr id="34821" name="Line 4">
            <a:extLst>
              <a:ext uri="{FF2B5EF4-FFF2-40B4-BE49-F238E27FC236}">
                <a16:creationId xmlns:a16="http://schemas.microsoft.com/office/drawing/2014/main" id="{E84C8A49-E02C-455A-B50B-2106CEFF9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2276896"/>
            <a:ext cx="0" cy="280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2D5FC3B2-B1DE-4462-907B-41F4DB6C6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963" y="2276896"/>
            <a:ext cx="0" cy="280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DBD219A6-AB04-4101-82C8-338D8441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287" y="1843162"/>
            <a:ext cx="1406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 smtClean="0">
                <a:latin typeface="Constantia" panose="02030602050306030303" pitchFamily="18" charset="0"/>
              </a:rPr>
              <a:t>Memory</a:t>
            </a:r>
            <a:endParaRPr lang="en-US" altLang="zh-TW" sz="2400" i="1" dirty="0">
              <a:latin typeface="Constantia" panose="02030602050306030303" pitchFamily="18" charset="0"/>
            </a:endParaRP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3E78BC77-4EE7-4382-9AB2-B90ACC62B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583284"/>
            <a:ext cx="1149350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怪怪值</a:t>
            </a:r>
          </a:p>
        </p:txBody>
      </p:sp>
      <p:sp>
        <p:nvSpPr>
          <p:cNvPr id="241672" name="Text Box 8">
            <a:extLst>
              <a:ext uri="{FF2B5EF4-FFF2-40B4-BE49-F238E27FC236}">
                <a16:creationId xmlns:a16="http://schemas.microsoft.com/office/drawing/2014/main" id="{42C97AC9-68D4-41DE-8C79-533433BF5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3448471"/>
            <a:ext cx="1149350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60EBA3FB-B0F1-478C-A452-F6FB32AA0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227" y="2551534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BC054680-3287-4288-AF56-1551CE4B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577" y="3429000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241675" name="Text Box 11">
            <a:extLst>
              <a:ext uri="{FF2B5EF4-FFF2-40B4-BE49-F238E27FC236}">
                <a16:creationId xmlns:a16="http://schemas.microsoft.com/office/drawing/2014/main" id="{1CD565F0-6BED-45F5-A50B-1CC58A942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2156246"/>
            <a:ext cx="934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myptr</a:t>
            </a:r>
            <a:endParaRPr lang="en-US" altLang="zh-TW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676" name="Text Box 12">
            <a:extLst>
              <a:ext uri="{FF2B5EF4-FFF2-40B4-BE49-F238E27FC236}">
                <a16:creationId xmlns:a16="http://schemas.microsoft.com/office/drawing/2014/main" id="{2BE3BAD5-A282-4F82-A149-33D31A09B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3021434"/>
            <a:ext cx="324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241677" name="Text Box 13">
            <a:extLst>
              <a:ext uri="{FF2B5EF4-FFF2-40B4-BE49-F238E27FC236}">
                <a16:creationId xmlns:a16="http://schemas.microsoft.com/office/drawing/2014/main" id="{BB76F6D1-ED45-4DCB-A25C-AAAA8151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2583284"/>
            <a:ext cx="1147762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241678" name="Text Box 14">
            <a:extLst>
              <a:ext uri="{FF2B5EF4-FFF2-40B4-BE49-F238E27FC236}">
                <a16:creationId xmlns:a16="http://schemas.microsoft.com/office/drawing/2014/main" id="{BC4F670E-A3B7-45B2-94C2-4BA5D978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25" y="2559893"/>
            <a:ext cx="95567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679" name="Text Box 15">
            <a:extLst>
              <a:ext uri="{FF2B5EF4-FFF2-40B4-BE49-F238E27FC236}">
                <a16:creationId xmlns:a16="http://schemas.microsoft.com/office/drawing/2014/main" id="{84C5DF1D-42DD-4338-A724-A72B0D8B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63" y="3548906"/>
            <a:ext cx="1008062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41680" name="Text Box 16">
            <a:extLst>
              <a:ext uri="{FF2B5EF4-FFF2-40B4-BE49-F238E27FC236}">
                <a16:creationId xmlns:a16="http://schemas.microsoft.com/office/drawing/2014/main" id="{C4E8BAD1-C7D8-4949-8056-413B21601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475" y="2132856"/>
            <a:ext cx="934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myptr</a:t>
            </a:r>
          </a:p>
        </p:txBody>
      </p:sp>
      <p:sp>
        <p:nvSpPr>
          <p:cNvPr id="241681" name="Text Box 17">
            <a:extLst>
              <a:ext uri="{FF2B5EF4-FFF2-40B4-BE49-F238E27FC236}">
                <a16:creationId xmlns:a16="http://schemas.microsoft.com/office/drawing/2014/main" id="{7DFBFD63-C6B1-472C-93A1-57B91E9E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38" y="3447306"/>
            <a:ext cx="324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241682" name="AutoShape 18">
            <a:extLst>
              <a:ext uri="{FF2B5EF4-FFF2-40B4-BE49-F238E27FC236}">
                <a16:creationId xmlns:a16="http://schemas.microsoft.com/office/drawing/2014/main" id="{56BB234E-7A3B-4112-81A5-38ACEFFB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25" y="2685306"/>
            <a:ext cx="142875" cy="142875"/>
          </a:xfrm>
          <a:prstGeom prst="flowChartConnector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1683" name="AutoShape 19">
            <a:extLst>
              <a:ext uri="{FF2B5EF4-FFF2-40B4-BE49-F238E27FC236}">
                <a16:creationId xmlns:a16="http://schemas.microsoft.com/office/drawing/2014/main" id="{89F519D2-FFD5-42DE-8C5F-826E6506E3C3}"/>
              </a:ext>
            </a:extLst>
          </p:cNvPr>
          <p:cNvCxnSpPr>
            <a:cxnSpLocks noChangeShapeType="1"/>
            <a:stCxn id="241682" idx="6"/>
            <a:endCxn id="241686" idx="0"/>
          </p:cNvCxnSpPr>
          <p:nvPr/>
        </p:nvCxnSpPr>
        <p:spPr bwMode="auto">
          <a:xfrm>
            <a:off x="4124300" y="2756744"/>
            <a:ext cx="1549425" cy="1508868"/>
          </a:xfrm>
          <a:prstGeom prst="straightConnector1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684" name="Text Box 20">
            <a:extLst>
              <a:ext uri="{FF2B5EF4-FFF2-40B4-BE49-F238E27FC236}">
                <a16:creationId xmlns:a16="http://schemas.microsoft.com/office/drawing/2014/main" id="{B6968B47-70BD-45CD-A859-738C40B0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975" y="3548906"/>
            <a:ext cx="1008063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241685" name="AutoShape 21">
            <a:extLst>
              <a:ext uri="{FF2B5EF4-FFF2-40B4-BE49-F238E27FC236}">
                <a16:creationId xmlns:a16="http://schemas.microsoft.com/office/drawing/2014/main" id="{7EFAEFD6-5560-4FCC-919C-1A4942D9345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22713" y="2756743"/>
            <a:ext cx="3175" cy="792163"/>
          </a:xfrm>
          <a:prstGeom prst="curvedConnector3">
            <a:avLst>
              <a:gd name="adj1" fmla="val -1255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C4F81F74-23DE-45D6-BA3F-300721C0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265612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0" dirty="0">
                <a:solidFill>
                  <a:srgbClr val="DDDDDD"/>
                </a:solidFill>
                <a:ea typeface="標楷體" panose="03000509000000000000" pitchFamily="65" charset="-120"/>
              </a:rPr>
              <a:t>不知何方</a:t>
            </a:r>
          </a:p>
        </p:txBody>
      </p:sp>
      <p:sp>
        <p:nvSpPr>
          <p:cNvPr id="241687" name="Text Box 23">
            <a:extLst>
              <a:ext uri="{FF2B5EF4-FFF2-40B4-BE49-F238E27FC236}">
                <a16:creationId xmlns:a16="http://schemas.microsoft.com/office/drawing/2014/main" id="{B7C2D8A6-4C4D-4997-BA3F-F68ECBC6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859" y="5429250"/>
            <a:ext cx="4032250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5</a:t>
            </a:r>
          </a:p>
          <a:p>
            <a:pPr eaLnBrk="1" hangingPunct="1"/>
            <a:r>
              <a:rPr lang="en-US" altLang="zh-TW" sz="2400" b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241688" name="Text Box 24">
            <a:extLst>
              <a:ext uri="{FF2B5EF4-FFF2-40B4-BE49-F238E27FC236}">
                <a16:creationId xmlns:a16="http://schemas.microsoft.com/office/drawing/2014/main" id="{02CA7E12-324A-4B5B-BA52-19B3181C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3445199"/>
            <a:ext cx="1147762" cy="4788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241672" grpId="0" animBg="1"/>
      <p:bldP spid="241672" grpId="1" animBg="1"/>
      <p:bldP spid="241672" grpId="2" animBg="1"/>
      <p:bldP spid="241675" grpId="0"/>
      <p:bldP spid="241676" grpId="0"/>
      <p:bldP spid="241677" grpId="0" animBg="1"/>
      <p:bldP spid="241678" grpId="0" animBg="1"/>
      <p:bldP spid="241679" grpId="0" animBg="1"/>
      <p:bldP spid="241679" grpId="1" animBg="1"/>
      <p:bldP spid="241679" grpId="2" animBg="1"/>
      <p:bldP spid="241680" grpId="0"/>
      <p:bldP spid="241681" grpId="0"/>
      <p:bldP spid="241682" grpId="0" animBg="1"/>
      <p:bldP spid="241684" grpId="0" animBg="1"/>
      <p:bldP spid="241686" grpId="0"/>
      <p:bldP spid="241686" grpId="1"/>
      <p:bldP spid="241686" grpId="2"/>
      <p:bldP spid="2416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E9E81EB7-CE88-43E3-9AD0-F4FAE5D7B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11.3 Pointer Assignment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5D165EB5-CC53-4F74-9168-44602D6FB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*myptr1;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*myptr2;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myptr1 = &amp;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myptr2 = myptr1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y=5;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*myptr1);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myptr2 = 7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y);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60A9D290-01E9-4C8D-81C9-D3EBF635E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5A2022-81EE-4A01-8A9B-FBD474FF697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F799018F-3712-4929-A2F5-5EAFA3886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5289" y="2497828"/>
            <a:ext cx="0" cy="2808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87DD0570-CF4C-478E-BD06-BE1CFE4E9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1139" y="2491478"/>
            <a:ext cx="0" cy="2808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1A4D9BFB-2AD4-4A0B-B02B-AB35D43F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752" y="2012053"/>
            <a:ext cx="1383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Memory</a:t>
            </a:r>
            <a:endParaRPr lang="en-US" altLang="zh-TW" sz="2400" i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8FA6D4DD-6293-432D-982E-33CB9C53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289" y="2804215"/>
            <a:ext cx="1130300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怪怪值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2200D9DD-6AD6-41ED-82C2-0B50BBA98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289" y="3896415"/>
            <a:ext cx="884238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5850" name="Text Box 9">
            <a:extLst>
              <a:ext uri="{FF2B5EF4-FFF2-40B4-BE49-F238E27FC236}">
                <a16:creationId xmlns:a16="http://schemas.microsoft.com/office/drawing/2014/main" id="{250D0E3D-7D46-4525-89C3-C75F727C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2772465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35851" name="Text Box 10">
            <a:extLst>
              <a:ext uri="{FF2B5EF4-FFF2-40B4-BE49-F238E27FC236}">
                <a16:creationId xmlns:a16="http://schemas.microsoft.com/office/drawing/2014/main" id="{D7F4620C-45C9-4B25-B79E-EFC6AE49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494" y="3903439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242699" name="Text Box 11">
            <a:extLst>
              <a:ext uri="{FF2B5EF4-FFF2-40B4-BE49-F238E27FC236}">
                <a16:creationId xmlns:a16="http://schemas.microsoft.com/office/drawing/2014/main" id="{3879E1B3-EC4E-4A2B-97A6-AAB40DFA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652" y="2377178"/>
            <a:ext cx="1089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myptr1</a:t>
            </a:r>
          </a:p>
        </p:txBody>
      </p:sp>
      <p:sp>
        <p:nvSpPr>
          <p:cNvPr id="242700" name="Text Box 12">
            <a:extLst>
              <a:ext uri="{FF2B5EF4-FFF2-40B4-BE49-F238E27FC236}">
                <a16:creationId xmlns:a16="http://schemas.microsoft.com/office/drawing/2014/main" id="{B4F952BF-8389-49C0-87C6-6EC63B345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189" y="3470965"/>
            <a:ext cx="324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242701" name="Text Box 13">
            <a:extLst>
              <a:ext uri="{FF2B5EF4-FFF2-40B4-BE49-F238E27FC236}">
                <a16:creationId xmlns:a16="http://schemas.microsoft.com/office/drawing/2014/main" id="{607F2207-0E29-474B-9FB9-04CB2E41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877" y="2804215"/>
            <a:ext cx="1128712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6000</a:t>
            </a:r>
          </a:p>
        </p:txBody>
      </p:sp>
      <p:sp>
        <p:nvSpPr>
          <p:cNvPr id="242702" name="Text Box 14">
            <a:extLst>
              <a:ext uri="{FF2B5EF4-FFF2-40B4-BE49-F238E27FC236}">
                <a16:creationId xmlns:a16="http://schemas.microsoft.com/office/drawing/2014/main" id="{BF48D976-030E-4D43-B8AA-F99577D5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477" y="2264095"/>
            <a:ext cx="95567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703" name="Text Box 15">
            <a:extLst>
              <a:ext uri="{FF2B5EF4-FFF2-40B4-BE49-F238E27FC236}">
                <a16:creationId xmlns:a16="http://schemas.microsoft.com/office/drawing/2014/main" id="{826510BE-2CCC-4FE4-815C-42C9A7525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339" y="3253108"/>
            <a:ext cx="1008063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42704" name="Text Box 16">
            <a:extLst>
              <a:ext uri="{FF2B5EF4-FFF2-40B4-BE49-F238E27FC236}">
                <a16:creationId xmlns:a16="http://schemas.microsoft.com/office/drawing/2014/main" id="{3DE80688-FB4B-4358-8184-313C4719E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602" y="1837058"/>
            <a:ext cx="1089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myptr2</a:t>
            </a:r>
          </a:p>
        </p:txBody>
      </p:sp>
      <p:sp>
        <p:nvSpPr>
          <p:cNvPr id="242705" name="Text Box 17">
            <a:extLst>
              <a:ext uri="{FF2B5EF4-FFF2-40B4-BE49-F238E27FC236}">
                <a16:creationId xmlns:a16="http://schemas.microsoft.com/office/drawing/2014/main" id="{545A103A-38A7-4E8E-9D42-7CACC1D4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227" y="3203895"/>
            <a:ext cx="324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242706" name="AutoShape 18">
            <a:extLst>
              <a:ext uri="{FF2B5EF4-FFF2-40B4-BE49-F238E27FC236}">
                <a16:creationId xmlns:a16="http://schemas.microsoft.com/office/drawing/2014/main" id="{623F4EA6-2FCE-4570-893D-4417346C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477" y="2389508"/>
            <a:ext cx="142875" cy="142875"/>
          </a:xfrm>
          <a:prstGeom prst="flowChartConnector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2707" name="AutoShape 19">
            <a:extLst>
              <a:ext uri="{FF2B5EF4-FFF2-40B4-BE49-F238E27FC236}">
                <a16:creationId xmlns:a16="http://schemas.microsoft.com/office/drawing/2014/main" id="{455658E5-0743-4F14-B7AE-DB517ADAD14B}"/>
              </a:ext>
            </a:extLst>
          </p:cNvPr>
          <p:cNvCxnSpPr>
            <a:cxnSpLocks noChangeShapeType="1"/>
            <a:stCxn id="242706" idx="4"/>
            <a:endCxn id="242709" idx="0"/>
          </p:cNvCxnSpPr>
          <p:nvPr/>
        </p:nvCxnSpPr>
        <p:spPr bwMode="auto">
          <a:xfrm>
            <a:off x="5436915" y="2532383"/>
            <a:ext cx="220935" cy="1676080"/>
          </a:xfrm>
          <a:prstGeom prst="straightConnector1">
            <a:avLst/>
          </a:prstGeom>
          <a:noFill/>
          <a:ln w="15875">
            <a:solidFill>
              <a:srgbClr val="DDDDD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708" name="Text Box 20">
            <a:extLst>
              <a:ext uri="{FF2B5EF4-FFF2-40B4-BE49-F238E27FC236}">
                <a16:creationId xmlns:a16="http://schemas.microsoft.com/office/drawing/2014/main" id="{8B0EE23A-FB80-41A3-8C75-115297B7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339" y="3253108"/>
            <a:ext cx="1008063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42709" name="Text Box 21">
            <a:extLst>
              <a:ext uri="{FF2B5EF4-FFF2-40B4-BE49-F238E27FC236}">
                <a16:creationId xmlns:a16="http://schemas.microsoft.com/office/drawing/2014/main" id="{F9D6481C-0931-4415-BDC0-71B95469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420846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0">
                <a:solidFill>
                  <a:srgbClr val="DDDDDD"/>
                </a:solidFill>
                <a:ea typeface="標楷體" panose="03000509000000000000" pitchFamily="65" charset="-120"/>
              </a:rPr>
              <a:t>不知何方</a:t>
            </a:r>
          </a:p>
        </p:txBody>
      </p:sp>
      <p:sp>
        <p:nvSpPr>
          <p:cNvPr id="242710" name="Text Box 22">
            <a:extLst>
              <a:ext uri="{FF2B5EF4-FFF2-40B4-BE49-F238E27FC236}">
                <a16:creationId xmlns:a16="http://schemas.microsoft.com/office/drawing/2014/main" id="{2BF774C0-BD04-462A-B515-984428592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5444706"/>
            <a:ext cx="4032250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5</a:t>
            </a:r>
          </a:p>
          <a:p>
            <a:pPr eaLnBrk="1" hangingPunct="1"/>
            <a:r>
              <a:rPr lang="en-US" altLang="zh-TW" sz="2400" b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242711" name="Text Box 23">
            <a:extLst>
              <a:ext uri="{FF2B5EF4-FFF2-40B4-BE49-F238E27FC236}">
                <a16:creationId xmlns:a16="http://schemas.microsoft.com/office/drawing/2014/main" id="{2F0D9E6D-6335-4A55-9DF8-42DD6183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877" y="3896415"/>
            <a:ext cx="884237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42712" name="Text Box 24">
            <a:extLst>
              <a:ext uri="{FF2B5EF4-FFF2-40B4-BE49-F238E27FC236}">
                <a16:creationId xmlns:a16="http://schemas.microsoft.com/office/drawing/2014/main" id="{72010CA0-3B59-46EB-9C9E-74BA4504C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333" y="2264095"/>
            <a:ext cx="95567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713" name="Text Box 25">
            <a:extLst>
              <a:ext uri="{FF2B5EF4-FFF2-40B4-BE49-F238E27FC236}">
                <a16:creationId xmlns:a16="http://schemas.microsoft.com/office/drawing/2014/main" id="{A5ACF856-5598-41EE-8E36-3449D751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458" y="1837058"/>
            <a:ext cx="1089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myptr1</a:t>
            </a:r>
          </a:p>
        </p:txBody>
      </p:sp>
      <p:sp>
        <p:nvSpPr>
          <p:cNvPr id="242714" name="AutoShape 26">
            <a:extLst>
              <a:ext uri="{FF2B5EF4-FFF2-40B4-BE49-F238E27FC236}">
                <a16:creationId xmlns:a16="http://schemas.microsoft.com/office/drawing/2014/main" id="{7DE1F0FD-2F57-4AAF-9C3A-EA1555D63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333" y="2389508"/>
            <a:ext cx="142875" cy="142875"/>
          </a:xfrm>
          <a:prstGeom prst="flowChartConnector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2715" name="AutoShape 27">
            <a:extLst>
              <a:ext uri="{FF2B5EF4-FFF2-40B4-BE49-F238E27FC236}">
                <a16:creationId xmlns:a16="http://schemas.microsoft.com/office/drawing/2014/main" id="{A53D3878-D0BF-4AE9-B89F-A05C7DF9FAFB}"/>
              </a:ext>
            </a:extLst>
          </p:cNvPr>
          <p:cNvCxnSpPr>
            <a:cxnSpLocks noChangeShapeType="1"/>
            <a:stCxn id="242714" idx="4"/>
            <a:endCxn id="242716" idx="0"/>
          </p:cNvCxnSpPr>
          <p:nvPr/>
        </p:nvCxnSpPr>
        <p:spPr bwMode="auto">
          <a:xfrm flipH="1">
            <a:off x="3870325" y="2532383"/>
            <a:ext cx="270446" cy="1676080"/>
          </a:xfrm>
          <a:prstGeom prst="straightConnector1">
            <a:avLst/>
          </a:prstGeom>
          <a:noFill/>
          <a:ln w="15875">
            <a:solidFill>
              <a:srgbClr val="DDDDD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716" name="Text Box 28">
            <a:extLst>
              <a:ext uri="{FF2B5EF4-FFF2-40B4-BE49-F238E27FC236}">
                <a16:creationId xmlns:a16="http://schemas.microsoft.com/office/drawing/2014/main" id="{24F6D18A-6F43-4B39-A76A-AEEFC920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420846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0" dirty="0">
                <a:solidFill>
                  <a:srgbClr val="DDDDDD"/>
                </a:solidFill>
                <a:ea typeface="標楷體" panose="03000509000000000000" pitchFamily="65" charset="-120"/>
              </a:rPr>
              <a:t>不知何方</a:t>
            </a:r>
          </a:p>
        </p:txBody>
      </p:sp>
      <p:cxnSp>
        <p:nvCxnSpPr>
          <p:cNvPr id="242717" name="AutoShape 29">
            <a:extLst>
              <a:ext uri="{FF2B5EF4-FFF2-40B4-BE49-F238E27FC236}">
                <a16:creationId xmlns:a16="http://schemas.microsoft.com/office/drawing/2014/main" id="{8604061C-1955-4EE8-A750-74001C0197C4}"/>
              </a:ext>
            </a:extLst>
          </p:cNvPr>
          <p:cNvCxnSpPr>
            <a:cxnSpLocks noChangeShapeType="1"/>
            <a:stCxn id="242706" idx="3"/>
            <a:endCxn id="242708" idx="0"/>
          </p:cNvCxnSpPr>
          <p:nvPr/>
        </p:nvCxnSpPr>
        <p:spPr bwMode="auto">
          <a:xfrm flipH="1">
            <a:off x="4770164" y="2519683"/>
            <a:ext cx="615950" cy="725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18" name="AutoShape 30">
            <a:extLst>
              <a:ext uri="{FF2B5EF4-FFF2-40B4-BE49-F238E27FC236}">
                <a16:creationId xmlns:a16="http://schemas.microsoft.com/office/drawing/2014/main" id="{CBD520A0-CE65-4E3C-82B6-FDA6428433E9}"/>
              </a:ext>
            </a:extLst>
          </p:cNvPr>
          <p:cNvCxnSpPr>
            <a:cxnSpLocks noChangeShapeType="1"/>
            <a:stCxn id="242714" idx="5"/>
            <a:endCxn id="242708" idx="0"/>
          </p:cNvCxnSpPr>
          <p:nvPr/>
        </p:nvCxnSpPr>
        <p:spPr bwMode="auto">
          <a:xfrm>
            <a:off x="4191284" y="2511459"/>
            <a:ext cx="578087" cy="74164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719" name="Text Box 31">
            <a:extLst>
              <a:ext uri="{FF2B5EF4-FFF2-40B4-BE49-F238E27FC236}">
                <a16:creationId xmlns:a16="http://schemas.microsoft.com/office/drawing/2014/main" id="{A8C8CBE9-BC13-4313-A3FF-14777C05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614" y="3355078"/>
            <a:ext cx="115252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怪怪值</a:t>
            </a:r>
          </a:p>
        </p:txBody>
      </p:sp>
      <p:sp>
        <p:nvSpPr>
          <p:cNvPr id="242720" name="Text Box 32">
            <a:extLst>
              <a:ext uri="{FF2B5EF4-FFF2-40B4-BE49-F238E27FC236}">
                <a16:creationId xmlns:a16="http://schemas.microsoft.com/office/drawing/2014/main" id="{3D7CEB51-5084-4FC0-876D-9C557FF2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589" y="2969315"/>
            <a:ext cx="1089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myptr2</a:t>
            </a:r>
          </a:p>
        </p:txBody>
      </p:sp>
      <p:sp>
        <p:nvSpPr>
          <p:cNvPr id="242721" name="Text Box 33">
            <a:extLst>
              <a:ext uri="{FF2B5EF4-FFF2-40B4-BE49-F238E27FC236}">
                <a16:creationId xmlns:a16="http://schemas.microsoft.com/office/drawing/2014/main" id="{E53C3A80-A719-41E2-A760-FF90343D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614" y="3355078"/>
            <a:ext cx="1152525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6000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5" grpId="0" animBg="1"/>
      <p:bldP spid="242696" grpId="0" animBg="1"/>
      <p:bldP spid="242696" grpId="1" animBg="1"/>
      <p:bldP spid="242696" grpId="2" animBg="1"/>
      <p:bldP spid="242699" grpId="0"/>
      <p:bldP spid="242700" grpId="0"/>
      <p:bldP spid="242701" grpId="0" animBg="1"/>
      <p:bldP spid="242702" grpId="0" animBg="1"/>
      <p:bldP spid="242703" grpId="0" animBg="1"/>
      <p:bldP spid="242703" grpId="1" animBg="1"/>
      <p:bldP spid="242703" grpId="2" animBg="1"/>
      <p:bldP spid="242704" grpId="0"/>
      <p:bldP spid="242705" grpId="0"/>
      <p:bldP spid="242706" grpId="0" animBg="1"/>
      <p:bldP spid="242708" grpId="0" animBg="1"/>
      <p:bldP spid="242709" grpId="0"/>
      <p:bldP spid="242709" grpId="1"/>
      <p:bldP spid="242709" grpId="2"/>
      <p:bldP spid="242711" grpId="0" animBg="1"/>
      <p:bldP spid="242712" grpId="0" animBg="1"/>
      <p:bldP spid="242713" grpId="0"/>
      <p:bldP spid="242714" grpId="0" animBg="1"/>
      <p:bldP spid="242716" grpId="0"/>
      <p:bldP spid="242716" grpId="1"/>
      <p:bldP spid="242716" grpId="2"/>
      <p:bldP spid="242719" grpId="0" animBg="1"/>
      <p:bldP spid="242720" grpId="0"/>
      <p:bldP spid="2427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>
            <a:extLst>
              <a:ext uri="{FF2B5EF4-FFF2-40B4-BE49-F238E27FC236}">
                <a16:creationId xmlns:a16="http://schemas.microsoft.com/office/drawing/2014/main" id="{7F4655EC-ECD4-44EE-8FD9-D9A120D76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Pointer Assignment</a:t>
            </a:r>
            <a:endParaRPr lang="zh-TW" altLang="en-US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6350B856-757E-4692-B8F3-FA97D6E64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If 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 sz="2800" dirty="0"/>
              <a:t> and 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q</a:t>
            </a:r>
            <a:r>
              <a:rPr lang="en-US" altLang="zh-TW" sz="2800" dirty="0"/>
              <a:t> both point to 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2800" dirty="0"/>
              <a:t>, we can change 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by assigning a new value to either 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*p</a:t>
            </a:r>
            <a:r>
              <a:rPr lang="en-US" altLang="zh-TW" sz="2800" dirty="0"/>
              <a:t> or 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*q</a:t>
            </a:r>
            <a:r>
              <a:rPr lang="en-US" altLang="zh-TW" sz="28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	*p = 1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	*q = 2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7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Any </a:t>
            </a:r>
            <a:r>
              <a:rPr lang="en-US" altLang="zh-TW" sz="2800" dirty="0"/>
              <a:t>number of pointer variables may</a:t>
            </a:r>
            <a:br>
              <a:rPr lang="en-US" altLang="zh-TW" sz="2800" dirty="0"/>
            </a:br>
            <a:r>
              <a:rPr lang="en-US" altLang="zh-TW" sz="2800" dirty="0"/>
              <a:t>point to the same object.</a:t>
            </a:r>
          </a:p>
          <a:p>
            <a:pPr>
              <a:lnSpc>
                <a:spcPct val="80000"/>
              </a:lnSpc>
            </a:pPr>
            <a:endParaRPr lang="zh-TW" altLang="en-US" sz="28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E2D7F-DC54-4834-B337-5BF9B291B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21CCAAF-5844-4304-BAE1-163E63EDED5E}" type="slidenum">
              <a:rPr lang="en-US" altLang="zh-TW"/>
              <a:pPr/>
              <a:t>25</a:t>
            </a:fld>
            <a:endParaRPr lang="en-US" altLang="zh-TW"/>
          </a:p>
        </p:txBody>
      </p:sp>
      <p:pic>
        <p:nvPicPr>
          <p:cNvPr id="94214" name="Picture 6">
            <a:extLst>
              <a:ext uri="{FF2B5EF4-FFF2-40B4-BE49-F238E27FC236}">
                <a16:creationId xmlns:a16="http://schemas.microsoft.com/office/drawing/2014/main" id="{0A86B136-0612-4B4C-AA5E-7FD3F536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22" y="2409056"/>
            <a:ext cx="25257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4215" name="Picture 7">
            <a:extLst>
              <a:ext uri="{FF2B5EF4-FFF2-40B4-BE49-F238E27FC236}">
                <a16:creationId xmlns:a16="http://schemas.microsoft.com/office/drawing/2014/main" id="{CCD46C2B-6163-4FC2-AB6D-D238804B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3056"/>
            <a:ext cx="2622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8933D5-B191-4AA7-B888-4ACFFF4640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20DE827-1C3A-42DD-8FE8-D00448270BC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048DA90-28F9-4284-809A-F8B9AA418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 Assignment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C61E813-B789-4BD8-8285-4697F36C2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Be careful not to confuse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 = p;</a:t>
            </a:r>
          </a:p>
          <a:p>
            <a:pPr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with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*q = *p;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first statement is a pointer assignment, but the second is not.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example on the next slide shows the effect of the second statement.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15396EE6-684D-4531-8666-8CD01B43B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06B4BD7-744F-4072-8BF4-EE37FDE94B7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3186" name="Title 1">
            <a:extLst>
              <a:ext uri="{FF2B5EF4-FFF2-40B4-BE49-F238E27FC236}">
                <a16:creationId xmlns:a16="http://schemas.microsoft.com/office/drawing/2014/main" id="{F8C6C251-646A-4B67-A09A-ED78653F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TW">
                <a:ea typeface="新細明體" panose="02020500000000000000" pitchFamily="18" charset="-120"/>
              </a:rPr>
              <a:t>Pointer Assignment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A1058E85-5780-4133-BEFC-1FED7FC87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TW" altLang="en-US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 = &amp;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 = &amp;j;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TW" sz="2800" b="1" dirty="0">
              <a:solidFill>
                <a:srgbClr val="80008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TW" sz="2800" b="1" dirty="0">
              <a:solidFill>
                <a:srgbClr val="80008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TW" sz="2800" b="1" dirty="0">
              <a:solidFill>
                <a:srgbClr val="80008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*q = *p;</a:t>
            </a:r>
          </a:p>
        </p:txBody>
      </p:sp>
      <p:pic>
        <p:nvPicPr>
          <p:cNvPr id="93190" name="Picture 6">
            <a:extLst>
              <a:ext uri="{FF2B5EF4-FFF2-40B4-BE49-F238E27FC236}">
                <a16:creationId xmlns:a16="http://schemas.microsoft.com/office/drawing/2014/main" id="{EF2D0243-0DFF-4455-A578-7BD6033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648200"/>
            <a:ext cx="27781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2">
            <a:extLst>
              <a:ext uri="{FF2B5EF4-FFF2-40B4-BE49-F238E27FC236}">
                <a16:creationId xmlns:a16="http://schemas.microsoft.com/office/drawing/2014/main" id="{95E854AA-6503-4523-A830-024FD026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651125"/>
            <a:ext cx="28479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5CC247D4-450A-468C-8FB2-C151433E2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B126DB8-6FEE-4A65-876E-1639F2605A1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1A32966-A03C-4795-A459-66B2266AC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Consistent Variable Types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DEB75E28-668A-4A9A-A63D-3286C79B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k, m, n;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&amp;k;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 = m;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>
                <a:latin typeface="Constantia" panose="02030602050306030303" pitchFamily="18" charset="0"/>
                <a:cs typeface="Courier New" panose="02070309020205020404" pitchFamily="49" charset="0"/>
              </a:rPr>
              <a:t>Var</a:t>
            </a:r>
            <a:r>
              <a:rPr lang="en-US" altLang="zh-TW" sz="2800" dirty="0">
                <a:latin typeface="Constantia" panose="02030602050306030303" pitchFamily="18" charset="0"/>
                <a:cs typeface="Courier New" panose="02070309020205020404" pitchFamily="49" charset="0"/>
              </a:rPr>
              <a:t> type: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k, m, n:</a:t>
            </a:r>
            <a:endParaRPr lang="en-US" altLang="zh-TW" sz="2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endParaRPr lang="en-US" altLang="zh-TW" sz="2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&amp;k: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*t: </a:t>
            </a:r>
            <a:endParaRPr lang="en-US" altLang="zh-TW" sz="2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F"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n;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 2" panose="05020102010507070707" pitchFamily="18" charset="2"/>
              </a:rPr>
              <a:t>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52975EF9-70C6-41D9-A61B-7FEED8DE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1845734"/>
            <a:ext cx="2452897" cy="1727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1CC5E1-D85D-4162-9012-E3CF4C86C5B0}"/>
              </a:ext>
            </a:extLst>
          </p:cNvPr>
          <p:cNvSpPr/>
          <p:nvPr/>
        </p:nvSpPr>
        <p:spPr>
          <a:xfrm>
            <a:off x="2627784" y="4001539"/>
            <a:ext cx="742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 kern="0" dirty="0" err="1">
                <a:solidFill>
                  <a:srgbClr val="0000FF"/>
                </a:solidFill>
                <a:latin typeface="Lucida Console" pitchFamily="49" charset="0"/>
                <a:ea typeface="標楷體"/>
              </a:rPr>
              <a:t>int</a:t>
            </a:r>
            <a:endParaRPr lang="zh-TW" alt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5E8441-F078-4507-A007-CE28FCB073BA}"/>
              </a:ext>
            </a:extLst>
          </p:cNvPr>
          <p:cNvSpPr/>
          <p:nvPr/>
        </p:nvSpPr>
        <p:spPr>
          <a:xfrm>
            <a:off x="1727733" y="5032673"/>
            <a:ext cx="742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 kern="0" dirty="0" err="1">
                <a:solidFill>
                  <a:srgbClr val="0000FF"/>
                </a:solidFill>
                <a:latin typeface="Lucida Console" pitchFamily="49" charset="0"/>
                <a:ea typeface="標楷體"/>
              </a:rPr>
              <a:t>int</a:t>
            </a:r>
            <a:endParaRPr lang="zh-TW" alt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56918E-C7B1-44FB-B7E5-A1D45CD3F0DC}"/>
              </a:ext>
            </a:extLst>
          </p:cNvPr>
          <p:cNvSpPr/>
          <p:nvPr/>
        </p:nvSpPr>
        <p:spPr>
          <a:xfrm>
            <a:off x="1708795" y="4340894"/>
            <a:ext cx="2143125" cy="457200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 of </a:t>
            </a:r>
            <a:r>
              <a:rPr lang="en-US" altLang="zh-TW" sz="2400" b="0" dirty="0" err="1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endParaRPr lang="zh-TW" altLang="en-US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1BCE2A-B4F5-4A26-B814-C495DEC93C6A}"/>
              </a:ext>
            </a:extLst>
          </p:cNvPr>
          <p:cNvSpPr/>
          <p:nvPr/>
        </p:nvSpPr>
        <p:spPr>
          <a:xfrm>
            <a:off x="1708795" y="4698082"/>
            <a:ext cx="2143125" cy="457200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 of </a:t>
            </a:r>
            <a:r>
              <a:rPr lang="en-US" altLang="zh-TW" sz="2400" b="0" dirty="0" err="1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endParaRPr lang="zh-TW" altLang="en-US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1ABEA48-E164-4AFE-8016-16E9B1218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5483F26-61BB-4781-A684-39F3D45B63B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8BC6F26-6852-4E75-A048-423C5D5BA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When to Use a Pointer?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2BE97559-F40A-42BB-BC47-94EAF5E08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Call by reference (</a:t>
            </a:r>
            <a:r>
              <a:rPr lang="zh-TW" altLang="en-US" dirty="0"/>
              <a:t>傳址呼叫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Manipulate arrays (</a:t>
            </a:r>
            <a:r>
              <a:rPr lang="zh-TW" altLang="en-US" dirty="0"/>
              <a:t>陣列處理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Pass functions as function parameters</a:t>
            </a:r>
            <a:br>
              <a:rPr lang="en-US" altLang="zh-TW" dirty="0"/>
            </a:br>
            <a:r>
              <a:rPr lang="en-US" altLang="zh-TW" dirty="0"/>
              <a:t>(functions </a:t>
            </a:r>
            <a:r>
              <a:rPr lang="zh-TW" altLang="en-US" dirty="0"/>
              <a:t>也可以當參數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Create and manipulate dynamic data </a:t>
            </a:r>
            <a:r>
              <a:rPr lang="en-US" altLang="zh-TW" dirty="0" smtClean="0"/>
              <a:t>structure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/>
              <a:t>動態產生的 </a:t>
            </a:r>
            <a:r>
              <a:rPr lang="en-US" altLang="zh-TW" dirty="0"/>
              <a:t>data structure)</a:t>
            </a:r>
          </a:p>
          <a:p>
            <a:pPr lvl="1" eaLnBrk="1" hangingPunct="1"/>
            <a:r>
              <a:rPr lang="en-US" altLang="zh-TW" dirty="0"/>
              <a:t>linked list, queue, stack, tree, …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37EB47B2-D875-49CA-874A-716917CD2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6DC219-DCC4-47D2-8DEF-830EB620DD8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0F23BC1-3246-4940-ADAA-C170C2603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11.1 Pointer Variables (</a:t>
            </a:r>
            <a:r>
              <a:rPr lang="zh-TW" altLang="en-US" dirty="0"/>
              <a:t>指標</a:t>
            </a:r>
            <a:r>
              <a:rPr lang="en-US" altLang="zh-TW" dirty="0"/>
              <a:t>)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70A43B8B-2D20-4153-A6B7-024DF5B4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Pointers are variables whose values are memory addresses. (</a:t>
            </a:r>
            <a:r>
              <a:rPr lang="zh-TW" altLang="en-US"/>
              <a:t>記憶體位址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Given that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/>
              <a:t> is an integer variable,</a:t>
            </a:r>
            <a:br>
              <a:rPr lang="en-US" altLang="zh-TW"/>
            </a:b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/>
              <a:t> is a pointer variable,</a:t>
            </a:r>
            <a:br>
              <a:rPr lang="en-US" altLang="zh-TW"/>
            </a:br>
            <a:r>
              <a:rPr lang="en-US" altLang="zh-TW"/>
              <a:t>we can store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/>
              <a:t>'s address in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/>
              <a:t>.</a:t>
            </a:r>
          </a:p>
          <a:p>
            <a:pPr lvl="1" eaLnBrk="1" hangingPunct="1"/>
            <a:r>
              <a:rPr lang="en-US" altLang="zh-TW"/>
              <a:t>We often express it as "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/>
              <a:t> points to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/>
              <a:t>".</a:t>
            </a:r>
          </a:p>
        </p:txBody>
      </p:sp>
      <p:sp>
        <p:nvSpPr>
          <p:cNvPr id="271371" name="Text Box 11">
            <a:extLst>
              <a:ext uri="{FF2B5EF4-FFF2-40B4-BE49-F238E27FC236}">
                <a16:creationId xmlns:a16="http://schemas.microsoft.com/office/drawing/2014/main" id="{97915B7B-738A-46C8-9132-541DBBC3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301158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i</a:t>
            </a:r>
          </a:p>
        </p:txBody>
      </p:sp>
      <p:sp>
        <p:nvSpPr>
          <p:cNvPr id="271372" name="Text Box 12">
            <a:extLst>
              <a:ext uri="{FF2B5EF4-FFF2-40B4-BE49-F238E27FC236}">
                <a16:creationId xmlns:a16="http://schemas.microsoft.com/office/drawing/2014/main" id="{178C4804-CD8E-4F27-BF31-A04C4F0F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539283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271373" name="Text Box 13">
            <a:extLst>
              <a:ext uri="{FF2B5EF4-FFF2-40B4-BE49-F238E27FC236}">
                <a16:creationId xmlns:a16="http://schemas.microsoft.com/office/drawing/2014/main" id="{2CBFF23D-8A0A-49C6-81C2-DED690AB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4293096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271374" name="Text Box 14">
            <a:extLst>
              <a:ext uri="{FF2B5EF4-FFF2-40B4-BE49-F238E27FC236}">
                <a16:creationId xmlns:a16="http://schemas.microsoft.com/office/drawing/2014/main" id="{3A27ADD4-1AB7-4145-BBB8-CC3DAD44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32808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800" b="0"/>
          </a:p>
        </p:txBody>
      </p:sp>
      <p:sp>
        <p:nvSpPr>
          <p:cNvPr id="271375" name="Oval 15">
            <a:extLst>
              <a:ext uri="{FF2B5EF4-FFF2-40B4-BE49-F238E27FC236}">
                <a16:creationId xmlns:a16="http://schemas.microsoft.com/office/drawing/2014/main" id="{D56D4538-C07A-4A14-BAB7-CC75C800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677271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271376" name="AutoShape 16">
            <a:extLst>
              <a:ext uri="{FF2B5EF4-FFF2-40B4-BE49-F238E27FC236}">
                <a16:creationId xmlns:a16="http://schemas.microsoft.com/office/drawing/2014/main" id="{1ADC4058-46C6-4E37-9EF6-80A806E59375}"/>
              </a:ext>
            </a:extLst>
          </p:cNvPr>
          <p:cNvCxnSpPr>
            <a:cxnSpLocks noChangeShapeType="1"/>
            <a:stCxn id="271375" idx="5"/>
            <a:endCxn id="271372" idx="0"/>
          </p:cNvCxnSpPr>
          <p:nvPr/>
        </p:nvCxnSpPr>
        <p:spPr bwMode="auto">
          <a:xfrm>
            <a:off x="4252913" y="4861421"/>
            <a:ext cx="608012" cy="677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1" grpId="0"/>
      <p:bldP spid="271372" grpId="0" animBg="1"/>
      <p:bldP spid="271373" grpId="0"/>
      <p:bldP spid="271374" grpId="0" animBg="1"/>
      <p:bldP spid="27137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992CC257-950B-4D99-B242-AE472FD59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11.4 Pointers as Arguments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2991BA6-BBD0-42D1-93E4-C3EDBB013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Pass addresses of variables as parameters.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Now you can modify a variable defined outside a function.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x){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&amp;y 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100368F-9357-4279-B44F-E0FA506CD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CC4B4F-A42D-4F69-BB27-1C841D6A2BC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93910" name="Text Box 22">
            <a:extLst>
              <a:ext uri="{FF2B5EF4-FFF2-40B4-BE49-F238E27FC236}">
                <a16:creationId xmlns:a16="http://schemas.microsoft.com/office/drawing/2014/main" id="{61880610-6FC5-4D11-867B-9E3154F1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5377391"/>
            <a:ext cx="4406900" cy="3651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Pass an address as a parameter</a:t>
            </a:r>
          </a:p>
        </p:txBody>
      </p:sp>
      <p:sp>
        <p:nvSpPr>
          <p:cNvPr id="293911" name="Line 23">
            <a:extLst>
              <a:ext uri="{FF2B5EF4-FFF2-40B4-BE49-F238E27FC236}">
                <a16:creationId xmlns:a16="http://schemas.microsoft.com/office/drawing/2014/main" id="{F6B23419-1EED-427B-BEE5-9B9F2DFD08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2298" y="5017028"/>
            <a:ext cx="0" cy="433388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3912" name="Text Box 24">
            <a:extLst>
              <a:ext uri="{FF2B5EF4-FFF2-40B4-BE49-F238E27FC236}">
                <a16:creationId xmlns:a16="http://schemas.microsoft.com/office/drawing/2014/main" id="{CBE9ECA8-44AC-4ADD-8A29-A9E99F0F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429000"/>
            <a:ext cx="4303713" cy="7302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Get an address as a parameter.</a:t>
            </a:r>
            <a:b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</a:br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Now the parameter is a pointer.</a:t>
            </a:r>
          </a:p>
        </p:txBody>
      </p:sp>
      <p:sp>
        <p:nvSpPr>
          <p:cNvPr id="293913" name="Line 25">
            <a:extLst>
              <a:ext uri="{FF2B5EF4-FFF2-40B4-BE49-F238E27FC236}">
                <a16:creationId xmlns:a16="http://schemas.microsoft.com/office/drawing/2014/main" id="{6E8F884F-AA41-4D02-A7EF-CC4CB0AB5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419" y="3065463"/>
            <a:ext cx="0" cy="433387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0" grpId="0" animBg="1"/>
      <p:bldP spid="2939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23D1C6B0-7ADE-4A36-927A-E4E166948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7F55C03-71A9-4DAF-8A33-B432E4472C3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E54C21F-1AFD-4B8A-9CBC-6639E1C3B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Call by Reference (</a:t>
            </a:r>
            <a:r>
              <a:rPr lang="zh-TW" altLang="en-US" dirty="0"/>
              <a:t>傳址呼叫</a:t>
            </a:r>
            <a:r>
              <a:rPr lang="en-US" altLang="zh-TW" dirty="0"/>
              <a:t>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11C1AE1-D77B-45A7-BFE8-82F499791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/>
              <a:t>Now you can modify a variable defined outside a function.</a:t>
            </a:r>
            <a:endParaRPr lang="en-US" altLang="zh-TW" sz="1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*x){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*x = 7;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5;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&amp;y 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</a:t>
            </a:r>
            <a:r>
              <a:rPr lang="en-US" altLang="zh-TW" sz="2400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722B1161-0225-4BB5-910B-33B323529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2878138"/>
            <a:ext cx="0" cy="2808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6" name="Line 5">
            <a:extLst>
              <a:ext uri="{FF2B5EF4-FFF2-40B4-BE49-F238E27FC236}">
                <a16:creationId xmlns:a16="http://schemas.microsoft.com/office/drawing/2014/main" id="{BBAEE868-4B1A-48BF-8233-C05229A88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2878138"/>
            <a:ext cx="0" cy="2808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88CAF49E-AD30-4A17-BE3E-1C0E05FD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444750"/>
            <a:ext cx="1385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 smtClean="0">
                <a:latin typeface="Constantia" panose="02030602050306030303" pitchFamily="18" charset="0"/>
              </a:rPr>
              <a:t>Memory</a:t>
            </a:r>
            <a:endParaRPr lang="en-US" altLang="zh-TW" sz="2400" i="1" dirty="0">
              <a:latin typeface="Constantia" panose="02030602050306030303" pitchFamily="18" charset="0"/>
            </a:endParaRP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8A479D5D-1C20-40A7-9C00-D74F1ED7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4743450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46792" name="Text Box 8">
            <a:extLst>
              <a:ext uri="{FF2B5EF4-FFF2-40B4-BE49-F238E27FC236}">
                <a16:creationId xmlns:a16="http://schemas.microsoft.com/office/drawing/2014/main" id="{F1E92127-0B84-4B9C-B476-C1AB0D4F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4711700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246793" name="Text Box 9">
            <a:extLst>
              <a:ext uri="{FF2B5EF4-FFF2-40B4-BE49-F238E27FC236}">
                <a16:creationId xmlns:a16="http://schemas.microsoft.com/office/drawing/2014/main" id="{AECEAA4C-3667-4391-8013-471D60C4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5" y="4316413"/>
            <a:ext cx="324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246798" name="Text Box 14">
            <a:extLst>
              <a:ext uri="{FF2B5EF4-FFF2-40B4-BE49-F238E27FC236}">
                <a16:creationId xmlns:a16="http://schemas.microsoft.com/office/drawing/2014/main" id="{52BB5447-E5A8-4959-AEDD-594D6A6F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159125"/>
            <a:ext cx="95567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246799" name="Text Box 15">
            <a:extLst>
              <a:ext uri="{FF2B5EF4-FFF2-40B4-BE49-F238E27FC236}">
                <a16:creationId xmlns:a16="http://schemas.microsoft.com/office/drawing/2014/main" id="{D487AE66-AC3D-4890-9BE1-5E51FBA3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732088"/>
            <a:ext cx="317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46800" name="Text Box 16">
            <a:extLst>
              <a:ext uri="{FF2B5EF4-FFF2-40B4-BE49-F238E27FC236}">
                <a16:creationId xmlns:a16="http://schemas.microsoft.com/office/drawing/2014/main" id="{BB868E56-9CE7-4F9E-BEB2-1C16BF52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4741863"/>
            <a:ext cx="955675" cy="47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46801" name="AutoShape 17">
            <a:extLst>
              <a:ext uri="{FF2B5EF4-FFF2-40B4-BE49-F238E27FC236}">
                <a16:creationId xmlns:a16="http://schemas.microsoft.com/office/drawing/2014/main" id="{64B0D7F6-C52C-40F9-A2FA-257CD7A5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0" y="4125863"/>
            <a:ext cx="288925" cy="21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802" name="AutoShape 18">
            <a:extLst>
              <a:ext uri="{FF2B5EF4-FFF2-40B4-BE49-F238E27FC236}">
                <a16:creationId xmlns:a16="http://schemas.microsoft.com/office/drawing/2014/main" id="{5D2FA400-B0F6-4A7E-9B3B-963DC6C3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0" y="4629100"/>
            <a:ext cx="288925" cy="21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803" name="AutoShape 19">
            <a:extLst>
              <a:ext uri="{FF2B5EF4-FFF2-40B4-BE49-F238E27FC236}">
                <a16:creationId xmlns:a16="http://schemas.microsoft.com/office/drawing/2014/main" id="{9C87AEC2-E4CC-4E09-8B76-9BC35F92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0" y="2346225"/>
            <a:ext cx="288925" cy="21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804" name="AutoShape 20">
            <a:extLst>
              <a:ext uri="{FF2B5EF4-FFF2-40B4-BE49-F238E27FC236}">
                <a16:creationId xmlns:a16="http://schemas.microsoft.com/office/drawing/2014/main" id="{CA4C7AD6-060A-4B58-9FA2-90E2860F1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0" y="2779613"/>
            <a:ext cx="288925" cy="21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805" name="AutoShape 21">
            <a:extLst>
              <a:ext uri="{FF2B5EF4-FFF2-40B4-BE49-F238E27FC236}">
                <a16:creationId xmlns:a16="http://schemas.microsoft.com/office/drawing/2014/main" id="{9C4A6672-A29E-457F-9832-BD54089F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0" y="3282850"/>
            <a:ext cx="288925" cy="21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807" name="AutoShape 23">
            <a:extLst>
              <a:ext uri="{FF2B5EF4-FFF2-40B4-BE49-F238E27FC236}">
                <a16:creationId xmlns:a16="http://schemas.microsoft.com/office/drawing/2014/main" id="{55172E19-B01F-4C46-9A79-E1441998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0" y="5060900"/>
            <a:ext cx="288925" cy="21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808" name="Text Box 24">
            <a:extLst>
              <a:ext uri="{FF2B5EF4-FFF2-40B4-BE49-F238E27FC236}">
                <a16:creationId xmlns:a16="http://schemas.microsoft.com/office/drawing/2014/main" id="{F1AA5D95-8A3C-46DF-9857-5B82040A1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89240"/>
            <a:ext cx="3816350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7</a:t>
            </a:r>
          </a:p>
          <a:p>
            <a:pPr eaLnBrk="1" hangingPunct="1"/>
            <a:endParaRPr lang="en-US" altLang="zh-TW" sz="2400" b="0">
              <a:solidFill>
                <a:schemeClr val="bg1"/>
              </a:solidFill>
              <a:latin typeface="Lucida Console" panose="020B0609040504020204" pitchFamily="49" charset="0"/>
              <a:ea typeface="標楷體" panose="03000509000000000000" pitchFamily="65" charset="-120"/>
            </a:endParaRPr>
          </a:p>
        </p:txBody>
      </p:sp>
      <p:sp>
        <p:nvSpPr>
          <p:cNvPr id="246796" name="AutoShape 12">
            <a:extLst>
              <a:ext uri="{FF2B5EF4-FFF2-40B4-BE49-F238E27FC236}">
                <a16:creationId xmlns:a16="http://schemas.microsoft.com/office/drawing/2014/main" id="{CBC01B51-AF92-4CD8-9BD4-065333C7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355975"/>
            <a:ext cx="142875" cy="142875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6809" name="AutoShape 25">
            <a:extLst>
              <a:ext uri="{FF2B5EF4-FFF2-40B4-BE49-F238E27FC236}">
                <a16:creationId xmlns:a16="http://schemas.microsoft.com/office/drawing/2014/main" id="{50860F38-C937-4D19-A713-F4946E7A2638}"/>
              </a:ext>
            </a:extLst>
          </p:cNvPr>
          <p:cNvCxnSpPr>
            <a:cxnSpLocks noChangeShapeType="1"/>
            <a:stCxn id="246796" idx="4"/>
            <a:endCxn id="246800" idx="1"/>
          </p:cNvCxnSpPr>
          <p:nvPr/>
        </p:nvCxnSpPr>
        <p:spPr bwMode="auto">
          <a:xfrm rot="5400000">
            <a:off x="6353969" y="3520281"/>
            <a:ext cx="1479550" cy="1436688"/>
          </a:xfrm>
          <a:prstGeom prst="curvedConnector4">
            <a:avLst>
              <a:gd name="adj1" fmla="val 41954"/>
              <a:gd name="adj2" fmla="val 115361"/>
            </a:avLst>
          </a:prstGeom>
          <a:noFill/>
          <a:ln w="317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1" grpId="0" animBg="1"/>
      <p:bldP spid="246792" grpId="0"/>
      <p:bldP spid="246793" grpId="0"/>
      <p:bldP spid="246798" grpId="0" animBg="1"/>
      <p:bldP spid="246798" grpId="1" animBg="1"/>
      <p:bldP spid="246799" grpId="0"/>
      <p:bldP spid="246799" grpId="1"/>
      <p:bldP spid="246800" grpId="0" animBg="1"/>
      <p:bldP spid="246801" grpId="0" animBg="1"/>
      <p:bldP spid="246801" grpId="1" animBg="1"/>
      <p:bldP spid="246802" grpId="0" animBg="1"/>
      <p:bldP spid="246802" grpId="1" animBg="1"/>
      <p:bldP spid="246803" grpId="0" animBg="1"/>
      <p:bldP spid="246803" grpId="1" animBg="1"/>
      <p:bldP spid="246804" grpId="0" animBg="1"/>
      <p:bldP spid="246804" grpId="1" animBg="1"/>
      <p:bldP spid="246805" grpId="0" animBg="1"/>
      <p:bldP spid="246805" grpId="1" animBg="1"/>
      <p:bldP spid="246807" grpId="0" animBg="1"/>
      <p:bldP spid="246796" grpId="0" animBg="1"/>
      <p:bldP spid="24679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AA2B6D4-DBD6-4E07-B9D6-B26FC01BE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6B96532-8848-48B8-A1A9-3150E5DF59E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D92A9D-B2D1-43F1-9C60-4E787C86C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When to Call by Reference?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D1F5904-6FE5-4A3B-9530-6A83A841B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If you want a function to return "many values"…</a:t>
            </a:r>
          </a:p>
          <a:p>
            <a:pPr eaLnBrk="1" hangingPunct="1"/>
            <a:r>
              <a:rPr lang="en-US" altLang="zh-TW"/>
              <a:t>Ex:</a:t>
            </a:r>
          </a:p>
          <a:p>
            <a:pPr lvl="1" eaLnBrk="1" hangingPunct="1"/>
            <a:r>
              <a:rPr lang="en-US" altLang="zh-TW"/>
              <a:t>Input a date (year/month/day) and check if it is a valid date.</a:t>
            </a:r>
          </a:p>
          <a:p>
            <a:pPr lvl="1" eaLnBrk="1" hangingPunct="1"/>
            <a:r>
              <a:rPr lang="en-US" altLang="zh-TW"/>
              <a:t>Get the integral part and the fractional part of a floating-point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E5C144C-3BC8-4D23-B0B2-2C00C5648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Pointers as Arguments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923A27-15C0-4451-B028-1AF95E907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the integral part and the fractional part of a floating-point number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decompose(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x,</a:t>
            </a:r>
            <a:b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int_part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frac_part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*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int_part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*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frac_part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x - *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int_part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endParaRPr lang="zh-TW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0985F7-CDCA-4BF0-B3FB-08F4EC1FB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633DEBE-455B-4035-9B5D-7572B0107928}" type="slidenum">
              <a:rPr lang="en-US" altLang="zh-TW"/>
              <a:pPr/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4FED622-5534-4DD4-85D4-9C3BD8805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8D994B0-D254-4529-AADB-0ECD39E3110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DCFEFE2-7BD9-4131-AFD3-E9D01BEEF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Practice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20DEE262-6387-421E-87BE-0018A06FB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Swap the values of two integer variables.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swap()</a:t>
            </a:r>
          </a:p>
          <a:p>
            <a:pPr eaLnBrk="1" hangingPunct="1"/>
            <a:r>
              <a:rPr lang="en-US" altLang="zh-TW" dirty="0"/>
              <a:t>Take two integer variables and return them in sorted order, i.e. the first variable becomes the larger one.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sort2()</a:t>
            </a:r>
            <a:r>
              <a:rPr lang="en-US" altLang="zh-TW" b="1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sort3()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13323407-9795-4EBB-805E-6A1C413D9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3DE410-18C4-425F-AA18-001D079352CC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BEB95D3-EA93-44CE-9541-D5B242FD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swap()</a:t>
            </a:r>
            <a:endParaRPr lang="en-US" altLang="zh-TW">
              <a:latin typeface="Lucida Console" panose="020B0609040504020204" pitchFamily="49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0E4DA39-8A26-4D55-9443-4809B5BBA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 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*a;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*a = *b;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*b = 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8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3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swap(&amp;a, &amp;b);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B86C56C2-A498-4DE3-BBB9-C7B0FD1F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8" y="4724400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17445" name="Text Box 5">
            <a:extLst>
              <a:ext uri="{FF2B5EF4-FFF2-40B4-BE49-F238E27FC236}">
                <a16:creationId xmlns:a16="http://schemas.microsoft.com/office/drawing/2014/main" id="{0C1E18B4-8B3D-4E7C-A160-97766527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5227638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7446" name="Text Box 6">
            <a:extLst>
              <a:ext uri="{FF2B5EF4-FFF2-40B4-BE49-F238E27FC236}">
                <a16:creationId xmlns:a16="http://schemas.microsoft.com/office/drawing/2014/main" id="{D17A3CB4-22B1-4788-BDB1-37DF56A2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133600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17447" name="Text Box 7">
            <a:extLst>
              <a:ext uri="{FF2B5EF4-FFF2-40B4-BE49-F238E27FC236}">
                <a16:creationId xmlns:a16="http://schemas.microsoft.com/office/drawing/2014/main" id="{E71F3BCE-B768-47FD-A425-1D28FD6A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636838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48" name="AutoShape 8">
            <a:extLst>
              <a:ext uri="{FF2B5EF4-FFF2-40B4-BE49-F238E27FC236}">
                <a16:creationId xmlns:a16="http://schemas.microsoft.com/office/drawing/2014/main" id="{8DC9B8B9-6EBC-40E4-A816-307C47D6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876006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49" name="AutoShape 9">
            <a:extLst>
              <a:ext uri="{FF2B5EF4-FFF2-40B4-BE49-F238E27FC236}">
                <a16:creationId xmlns:a16="http://schemas.microsoft.com/office/drawing/2014/main" id="{5DE8F4F9-3DBD-4C2F-8E1B-DA438A9B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60087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50" name="AutoShape 10">
            <a:extLst>
              <a:ext uri="{FF2B5EF4-FFF2-40B4-BE49-F238E27FC236}">
                <a16:creationId xmlns:a16="http://schemas.microsoft.com/office/drawing/2014/main" id="{3272EBC3-C09D-4E11-B64A-97C02DEA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004574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51" name="Text Box 11">
            <a:extLst>
              <a:ext uri="{FF2B5EF4-FFF2-40B4-BE49-F238E27FC236}">
                <a16:creationId xmlns:a16="http://schemas.microsoft.com/office/drawing/2014/main" id="{E09D9F6C-920C-4EE0-9000-7DF05E33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229225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17452" name="Text Box 12">
            <a:extLst>
              <a:ext uri="{FF2B5EF4-FFF2-40B4-BE49-F238E27FC236}">
                <a16:creationId xmlns:a16="http://schemas.microsoft.com/office/drawing/2014/main" id="{7AE7A352-0DCB-4543-A6A3-9E5A3C09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4724400"/>
            <a:ext cx="373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17453" name="Text Box 13">
            <a:extLst>
              <a:ext uri="{FF2B5EF4-FFF2-40B4-BE49-F238E27FC236}">
                <a16:creationId xmlns:a16="http://schemas.microsoft.com/office/drawing/2014/main" id="{11141043-9D88-45E0-8635-ADC213E38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227638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17454" name="Text Box 14">
            <a:extLst>
              <a:ext uri="{FF2B5EF4-FFF2-40B4-BE49-F238E27FC236}">
                <a16:creationId xmlns:a16="http://schemas.microsoft.com/office/drawing/2014/main" id="{531DB239-208A-444A-AD81-1DAF9BCB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229225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7455" name="Oval 15">
            <a:extLst>
              <a:ext uri="{FF2B5EF4-FFF2-40B4-BE49-F238E27FC236}">
                <a16:creationId xmlns:a16="http://schemas.microsoft.com/office/drawing/2014/main" id="{8AEE62AD-3B91-4CE1-BB47-CDC7ECD4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7813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56" name="Text Box 16">
            <a:extLst>
              <a:ext uri="{FF2B5EF4-FFF2-40B4-BE49-F238E27FC236}">
                <a16:creationId xmlns:a16="http://schemas.microsoft.com/office/drawing/2014/main" id="{AF34DFD9-7EC1-4185-962E-E937901EE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133600"/>
            <a:ext cx="373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17457" name="Text Box 17">
            <a:extLst>
              <a:ext uri="{FF2B5EF4-FFF2-40B4-BE49-F238E27FC236}">
                <a16:creationId xmlns:a16="http://schemas.microsoft.com/office/drawing/2014/main" id="{5ABBAFC0-2839-4E38-B6BE-7D2326BB4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636838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58" name="Oval 18">
            <a:extLst>
              <a:ext uri="{FF2B5EF4-FFF2-40B4-BE49-F238E27FC236}">
                <a16:creationId xmlns:a16="http://schemas.microsoft.com/office/drawing/2014/main" id="{2B5649DD-05E9-40C1-BC52-8FF0295A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7813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59" name="Text Box 19">
            <a:extLst>
              <a:ext uri="{FF2B5EF4-FFF2-40B4-BE49-F238E27FC236}">
                <a16:creationId xmlns:a16="http://schemas.microsoft.com/office/drawing/2014/main" id="{3E0B45A0-3E45-4070-98E6-F9C2ECC96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068638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317460" name="Text Box 20">
            <a:extLst>
              <a:ext uri="{FF2B5EF4-FFF2-40B4-BE49-F238E27FC236}">
                <a16:creationId xmlns:a16="http://schemas.microsoft.com/office/drawing/2014/main" id="{2778D882-1298-4EBD-B3D8-AFC9C3E2A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571875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怪</a:t>
            </a:r>
          </a:p>
        </p:txBody>
      </p:sp>
      <p:sp>
        <p:nvSpPr>
          <p:cNvPr id="317461" name="Text Box 21">
            <a:extLst>
              <a:ext uri="{FF2B5EF4-FFF2-40B4-BE49-F238E27FC236}">
                <a16:creationId xmlns:a16="http://schemas.microsoft.com/office/drawing/2014/main" id="{2CA6530A-B9A5-4663-98D9-2DBA6F24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573463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7462" name="AutoShape 22">
            <a:extLst>
              <a:ext uri="{FF2B5EF4-FFF2-40B4-BE49-F238E27FC236}">
                <a16:creationId xmlns:a16="http://schemas.microsoft.com/office/drawing/2014/main" id="{F7C1A6EA-A9A2-454F-B2DD-A90C80FC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395307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17463" name="AutoShape 23">
            <a:extLst>
              <a:ext uri="{FF2B5EF4-FFF2-40B4-BE49-F238E27FC236}">
                <a16:creationId xmlns:a16="http://schemas.microsoft.com/office/drawing/2014/main" id="{ED95CBCA-58C3-4D10-A248-2C6A0FF3AFDC}"/>
              </a:ext>
            </a:extLst>
          </p:cNvPr>
          <p:cNvCxnSpPr>
            <a:cxnSpLocks noChangeShapeType="1"/>
            <a:stCxn id="317455" idx="4"/>
            <a:endCxn id="317445" idx="0"/>
          </p:cNvCxnSpPr>
          <p:nvPr/>
        </p:nvCxnSpPr>
        <p:spPr bwMode="auto">
          <a:xfrm flipH="1">
            <a:off x="5510213" y="2997200"/>
            <a:ext cx="609600" cy="2230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64" name="AutoShape 24">
            <a:extLst>
              <a:ext uri="{FF2B5EF4-FFF2-40B4-BE49-F238E27FC236}">
                <a16:creationId xmlns:a16="http://schemas.microsoft.com/office/drawing/2014/main" id="{9B309D32-C431-4DB0-9613-10CE5312A594}"/>
              </a:ext>
            </a:extLst>
          </p:cNvPr>
          <p:cNvCxnSpPr>
            <a:cxnSpLocks noChangeShapeType="1"/>
            <a:stCxn id="317458" idx="4"/>
            <a:endCxn id="317453" idx="0"/>
          </p:cNvCxnSpPr>
          <p:nvPr/>
        </p:nvCxnSpPr>
        <p:spPr bwMode="auto">
          <a:xfrm flipH="1">
            <a:off x="6877050" y="2997200"/>
            <a:ext cx="684213" cy="2230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174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74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174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174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174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174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/>
      <p:bldP spid="317444" grpId="1"/>
      <p:bldP spid="317445" grpId="0"/>
      <p:bldP spid="317446" grpId="0"/>
      <p:bldP spid="317446" grpId="1"/>
      <p:bldP spid="317447" grpId="0" animBg="1"/>
      <p:bldP spid="317447" grpId="1" animBg="1"/>
      <p:bldP spid="317448" grpId="0" animBg="1"/>
      <p:bldP spid="317449" grpId="0" animBg="1"/>
      <p:bldP spid="317449" grpId="1" animBg="1"/>
      <p:bldP spid="317450" grpId="0" animBg="1"/>
      <p:bldP spid="317450" grpId="1" animBg="1"/>
      <p:bldP spid="317451" grpId="0"/>
      <p:bldP spid="317451" grpId="1"/>
      <p:bldP spid="317451" grpId="2" animBg="1"/>
      <p:bldP spid="317452" grpId="0"/>
      <p:bldP spid="317452" grpId="1"/>
      <p:bldP spid="317453" grpId="0"/>
      <p:bldP spid="317454" grpId="0"/>
      <p:bldP spid="317454" grpId="1"/>
      <p:bldP spid="317454" grpId="2" animBg="1"/>
      <p:bldP spid="317455" grpId="0" animBg="1"/>
      <p:bldP spid="317455" grpId="1" animBg="1"/>
      <p:bldP spid="317456" grpId="0"/>
      <p:bldP spid="317456" grpId="1"/>
      <p:bldP spid="317457" grpId="0" animBg="1"/>
      <p:bldP spid="317457" grpId="1" animBg="1"/>
      <p:bldP spid="317458" grpId="0" animBg="1"/>
      <p:bldP spid="317458" grpId="1" animBg="1"/>
      <p:bldP spid="317459" grpId="0"/>
      <p:bldP spid="317459" grpId="1"/>
      <p:bldP spid="317460" grpId="0" animBg="1"/>
      <p:bldP spid="317460" grpId="1" animBg="1"/>
      <p:bldP spid="317461" grpId="0" animBg="1"/>
      <p:bldP spid="317461" grpId="1" animBg="1"/>
      <p:bldP spid="317462" grpId="0" animBg="1"/>
      <p:bldP spid="31746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40D43345-AC63-421C-9B3F-5E2895ED5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</a:t>
            </a:r>
            <a:r>
              <a:rPr lang="en-US" altLang="zh-TW">
                <a:latin typeface="Lucida Console" panose="020B0609040504020204" pitchFamily="49" charset="0"/>
              </a:rPr>
              <a:t>scanf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6B19B63E-496D-4441-9276-E625071A2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get_year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&amp;year 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get_year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*y){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請輸入出生年：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8C9C12-EC2C-414E-AD14-9AD0D09C0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722B5D-F0B7-4221-90AF-3D3645573E97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53956" name="AutoShape 4">
            <a:extLst>
              <a:ext uri="{FF2B5EF4-FFF2-40B4-BE49-F238E27FC236}">
                <a16:creationId xmlns:a16="http://schemas.microsoft.com/office/drawing/2014/main" id="{A141D931-6D8F-40C5-A367-C0DD75518C55}"/>
              </a:ext>
            </a:extLst>
          </p:cNvPr>
          <p:cNvSpPr>
            <a:spLocks/>
          </p:cNvSpPr>
          <p:nvPr/>
        </p:nvSpPr>
        <p:spPr bwMode="auto">
          <a:xfrm rot="-5400000">
            <a:off x="3680620" y="1719103"/>
            <a:ext cx="355600" cy="1223963"/>
          </a:xfrm>
          <a:prstGeom prst="accentCallout2">
            <a:avLst>
              <a:gd name="adj1" fmla="val 9338"/>
              <a:gd name="adj2" fmla="val -21431"/>
              <a:gd name="adj3" fmla="val 9338"/>
              <a:gd name="adj4" fmla="val -76624"/>
              <a:gd name="adj5" fmla="val 75097"/>
              <a:gd name="adj6" fmla="val -1061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0"/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452286DA-63C7-42B1-8A41-C79FC4A8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355" y="2611438"/>
            <a:ext cx="3312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call by reference, 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</p:txBody>
      </p:sp>
      <p:sp>
        <p:nvSpPr>
          <p:cNvPr id="253958" name="AutoShape 6">
            <a:extLst>
              <a:ext uri="{FF2B5EF4-FFF2-40B4-BE49-F238E27FC236}">
                <a16:creationId xmlns:a16="http://schemas.microsoft.com/office/drawing/2014/main" id="{A7D61E2C-94E0-427E-A33B-81E73A6FF22E}"/>
              </a:ext>
            </a:extLst>
          </p:cNvPr>
          <p:cNvSpPr>
            <a:spLocks/>
          </p:cNvSpPr>
          <p:nvPr/>
        </p:nvSpPr>
        <p:spPr bwMode="auto">
          <a:xfrm rot="-5400000">
            <a:off x="3708723" y="3578683"/>
            <a:ext cx="355600" cy="962025"/>
          </a:xfrm>
          <a:prstGeom prst="accentCallout2">
            <a:avLst>
              <a:gd name="adj1" fmla="val 11880"/>
              <a:gd name="adj2" fmla="val -21431"/>
              <a:gd name="adj3" fmla="val 11880"/>
              <a:gd name="adj4" fmla="val -85713"/>
              <a:gd name="adj5" fmla="val 87458"/>
              <a:gd name="adj6" fmla="val -924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0"/>
          </a:p>
        </p:txBody>
      </p:sp>
      <p:sp>
        <p:nvSpPr>
          <p:cNvPr id="253959" name="Text Box 7">
            <a:extLst>
              <a:ext uri="{FF2B5EF4-FFF2-40B4-BE49-F238E27FC236}">
                <a16:creationId xmlns:a16="http://schemas.microsoft.com/office/drawing/2014/main" id="{A2EA3880-D838-4B1B-B290-0BFFA18B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28988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</p:txBody>
      </p:sp>
      <p:sp>
        <p:nvSpPr>
          <p:cNvPr id="253960" name="AutoShape 8">
            <a:extLst>
              <a:ext uri="{FF2B5EF4-FFF2-40B4-BE49-F238E27FC236}">
                <a16:creationId xmlns:a16="http://schemas.microsoft.com/office/drawing/2014/main" id="{702FC661-BD06-4F7E-8513-3AEFEFDB0D38}"/>
              </a:ext>
            </a:extLst>
          </p:cNvPr>
          <p:cNvSpPr>
            <a:spLocks/>
          </p:cNvSpPr>
          <p:nvPr/>
        </p:nvSpPr>
        <p:spPr bwMode="auto">
          <a:xfrm rot="-5400000">
            <a:off x="3702846" y="5374887"/>
            <a:ext cx="355600" cy="376237"/>
          </a:xfrm>
          <a:prstGeom prst="accentCallout2">
            <a:avLst>
              <a:gd name="adj1" fmla="val 30380"/>
              <a:gd name="adj2" fmla="val -21431"/>
              <a:gd name="adj3" fmla="val 30380"/>
              <a:gd name="adj4" fmla="val -85713"/>
              <a:gd name="adj5" fmla="val 223630"/>
              <a:gd name="adj6" fmla="val -924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0"/>
          </a:p>
        </p:txBody>
      </p:sp>
      <p:sp>
        <p:nvSpPr>
          <p:cNvPr id="253961" name="Text Box 9">
            <a:extLst>
              <a:ext uri="{FF2B5EF4-FFF2-40B4-BE49-F238E27FC236}">
                <a16:creationId xmlns:a16="http://schemas.microsoft.com/office/drawing/2014/main" id="{EF75BB15-9FA6-4516-B5BB-84BDF462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2" y="5796369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</p:txBody>
      </p:sp>
      <p:sp>
        <p:nvSpPr>
          <p:cNvPr id="253962" name="Rectangle 10">
            <a:extLst>
              <a:ext uri="{FF2B5EF4-FFF2-40B4-BE49-F238E27FC236}">
                <a16:creationId xmlns:a16="http://schemas.microsoft.com/office/drawing/2014/main" id="{A0EE933F-B946-4C76-B17E-18A94B4D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71191"/>
            <a:ext cx="6120606" cy="3066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 animBg="1"/>
      <p:bldP spid="253957" grpId="0"/>
      <p:bldP spid="253958" grpId="0" animBg="1"/>
      <p:bldP spid="253959" grpId="0"/>
      <p:bldP spid="253960" grpId="0" animBg="1"/>
      <p:bldP spid="253961" grpId="0"/>
      <p:bldP spid="2539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3A2A4F89-B7EF-4EAA-BEBF-77457ED58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55873E5-6A33-43C5-A55C-FF61884B5E20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D9F38EC-61DE-431E-BAEB-7642B9BB0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</a:t>
            </a:r>
            <a:r>
              <a:rPr lang="en-US" altLang="zh-TW">
                <a:latin typeface="Lucida Console" panose="020B0609040504020204" pitchFamily="49" charset="0"/>
              </a:rPr>
              <a:t>scanf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CFE5D6-5992-40F9-89B2-B774643E8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get_year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&amp;year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get_year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){</a:t>
            </a:r>
            <a:endParaRPr lang="en-US" altLang="zh-TW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請輸入出生年：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4372" name="Text Box 4">
            <a:extLst>
              <a:ext uri="{FF2B5EF4-FFF2-40B4-BE49-F238E27FC236}">
                <a16:creationId xmlns:a16="http://schemas.microsoft.com/office/drawing/2014/main" id="{8442CAD1-4550-4A51-84F2-48C4901FC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844675"/>
            <a:ext cx="816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</p:txBody>
      </p:sp>
      <p:sp>
        <p:nvSpPr>
          <p:cNvPr id="314373" name="Text Box 5">
            <a:extLst>
              <a:ext uri="{FF2B5EF4-FFF2-40B4-BE49-F238E27FC236}">
                <a16:creationId xmlns:a16="http://schemas.microsoft.com/office/drawing/2014/main" id="{96E1D1B7-9D37-4880-B93E-68E2A759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2347913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 b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怪</a:t>
            </a:r>
          </a:p>
        </p:txBody>
      </p:sp>
      <p:sp>
        <p:nvSpPr>
          <p:cNvPr id="314374" name="Text Box 6">
            <a:extLst>
              <a:ext uri="{FF2B5EF4-FFF2-40B4-BE49-F238E27FC236}">
                <a16:creationId xmlns:a16="http://schemas.microsoft.com/office/drawing/2014/main" id="{5FD9EFF5-88B8-4695-9BD8-2CE3087C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3833813"/>
            <a:ext cx="346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sp>
        <p:nvSpPr>
          <p:cNvPr id="314375" name="Text Box 7">
            <a:extLst>
              <a:ext uri="{FF2B5EF4-FFF2-40B4-BE49-F238E27FC236}">
                <a16:creationId xmlns:a16="http://schemas.microsoft.com/office/drawing/2014/main" id="{17CFE0DD-5455-47F5-8F34-8E7DE4FB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33705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6" name="AutoShape 8">
            <a:extLst>
              <a:ext uri="{FF2B5EF4-FFF2-40B4-BE49-F238E27FC236}">
                <a16:creationId xmlns:a16="http://schemas.microsoft.com/office/drawing/2014/main" id="{CC6351B9-0E12-4153-9219-3D0B50BC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" y="2810234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4377" name="AutoShape 9">
            <a:extLst>
              <a:ext uri="{FF2B5EF4-FFF2-40B4-BE49-F238E27FC236}">
                <a16:creationId xmlns:a16="http://schemas.microsoft.com/office/drawing/2014/main" id="{2EF4A079-416A-4014-B278-599E2A1E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" y="407756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4378" name="AutoShape 10">
            <a:extLst>
              <a:ext uri="{FF2B5EF4-FFF2-40B4-BE49-F238E27FC236}">
                <a16:creationId xmlns:a16="http://schemas.microsoft.com/office/drawing/2014/main" id="{38B3BA34-E656-4480-8C42-D4728F7F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" y="494116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4379" name="Line 11">
            <a:extLst>
              <a:ext uri="{FF2B5EF4-FFF2-40B4-BE49-F238E27FC236}">
                <a16:creationId xmlns:a16="http://schemas.microsoft.com/office/drawing/2014/main" id="{B83F9978-957B-4C7E-8E38-0249E06A4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2924175"/>
            <a:ext cx="0" cy="165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80" name="Line 12">
            <a:extLst>
              <a:ext uri="{FF2B5EF4-FFF2-40B4-BE49-F238E27FC236}">
                <a16:creationId xmlns:a16="http://schemas.microsoft.com/office/drawing/2014/main" id="{3D06DA39-2118-490C-AAD2-7188B8C8E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2996952"/>
            <a:ext cx="1079500" cy="0"/>
          </a:xfrm>
          <a:prstGeom prst="line">
            <a:avLst/>
          </a:prstGeom>
          <a:noFill/>
          <a:ln w="44450" cmpd="dbl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4381" name="Oval 13">
            <a:extLst>
              <a:ext uri="{FF2B5EF4-FFF2-40B4-BE49-F238E27FC236}">
                <a16:creationId xmlns:a16="http://schemas.microsoft.com/office/drawing/2014/main" id="{1460E653-E15C-4778-A333-95DF2029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265" y="3962873"/>
            <a:ext cx="358775" cy="433388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4382" name="Text Box 14">
            <a:extLst>
              <a:ext uri="{FF2B5EF4-FFF2-40B4-BE49-F238E27FC236}">
                <a16:creationId xmlns:a16="http://schemas.microsoft.com/office/drawing/2014/main" id="{E1FA7684-6C2B-425E-92CC-F759769D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06" y="3096949"/>
            <a:ext cx="2847703" cy="73866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008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The initial value of 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</a:t>
            </a:r>
          </a:p>
          <a:p>
            <a:pPr eaLnBrk="1" hangingPunct="1"/>
            <a:r>
              <a:rPr lang="en-US" altLang="zh-TW" sz="2400" b="0" dirty="0">
                <a:solidFill>
                  <a:srgbClr val="008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is the address of 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year</a:t>
            </a:r>
          </a:p>
        </p:txBody>
      </p:sp>
      <p:sp>
        <p:nvSpPr>
          <p:cNvPr id="314383" name="Text Box 15">
            <a:extLst>
              <a:ext uri="{FF2B5EF4-FFF2-40B4-BE49-F238E27FC236}">
                <a16:creationId xmlns:a16="http://schemas.microsoft.com/office/drawing/2014/main" id="{5CF4BFFC-78B8-44C2-8879-EC1E796E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5503969"/>
            <a:ext cx="754437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8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&amp;year</a:t>
            </a:r>
          </a:p>
        </p:txBody>
      </p:sp>
      <p:sp>
        <p:nvSpPr>
          <p:cNvPr id="314384" name="Line 16">
            <a:extLst>
              <a:ext uri="{FF2B5EF4-FFF2-40B4-BE49-F238E27FC236}">
                <a16:creationId xmlns:a16="http://schemas.microsoft.com/office/drawing/2014/main" id="{30A3A46D-2333-4BCA-9490-F472916684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6763" y="5215044"/>
            <a:ext cx="73025" cy="288925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85" name="Text Box 17">
            <a:extLst>
              <a:ext uri="{FF2B5EF4-FFF2-40B4-BE49-F238E27FC236}">
                <a16:creationId xmlns:a16="http://schemas.microsoft.com/office/drawing/2014/main" id="{B285A223-AA39-4A56-AE70-C6B7A6705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34950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2006</a:t>
            </a:r>
            <a:endParaRPr lang="en-US" altLang="zh-TW" sz="2800" b="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143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143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143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2" grpId="1"/>
      <p:bldP spid="314373" grpId="0"/>
      <p:bldP spid="314374" grpId="0"/>
      <p:bldP spid="314374" grpId="1"/>
      <p:bldP spid="314375" grpId="0" animBg="1"/>
      <p:bldP spid="314375" grpId="1" animBg="1"/>
      <p:bldP spid="314376" grpId="0" animBg="1"/>
      <p:bldP spid="314377" grpId="0" animBg="1"/>
      <p:bldP spid="314377" grpId="1" animBg="1"/>
      <p:bldP spid="314378" grpId="0" animBg="1"/>
      <p:bldP spid="314378" grpId="1" animBg="1"/>
      <p:bldP spid="314381" grpId="0" animBg="1"/>
      <p:bldP spid="314381" grpId="1" animBg="1"/>
      <p:bldP spid="314382" grpId="0" animBg="1"/>
      <p:bldP spid="314382" grpId="1" animBg="1"/>
      <p:bldP spid="314383" grpId="0" animBg="1"/>
      <p:bldP spid="314385" grpId="0"/>
      <p:bldP spid="314385" grpId="1"/>
      <p:bldP spid="31438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Variables (</a:t>
            </a:r>
            <a:r>
              <a:rPr lang="zh-TW" altLang="en-US" dirty="0"/>
              <a:t>指標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的位址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9575A3-50BF-4C56-8F45-646283E6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420888"/>
            <a:ext cx="3598863" cy="3744416"/>
          </a:xfrm>
          <a:prstGeom prst="rect">
            <a:avLst/>
          </a:prstGeom>
          <a:solidFill>
            <a:schemeClr val="bg1">
              <a:alpha val="7490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16B1D80-EA7C-4ECE-99C1-46420441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1915283"/>
            <a:ext cx="1495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5327F0-A068-4A18-9C38-1A14F172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74134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+mn-lt"/>
              </a:rPr>
              <a:t>6000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56E6A6A-9D6A-48E9-8B35-508B3E06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945572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5000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8DB8CCA-8EFD-47AE-B0C0-998230DC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61697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6000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A134F1-00EE-4BD9-A4B2-12A075F9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3449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91E365E7-0A31-4499-9D36-934EBB7F12C3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rot="5400000">
            <a:off x="4248151" y="3990146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id="{D81860BE-A18A-4BEF-AD9B-61B90B8E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890259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+mn-lt"/>
              </a:rPr>
              <a:t>3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832D6B4-4F92-4DDA-843C-1E1F3E31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2570922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+mn-lt"/>
              </a:rPr>
              <a:t>p</a:t>
            </a:r>
            <a:endParaRPr lang="en-US" altLang="zh-TW" sz="2800" b="0">
              <a:latin typeface="+mn-lt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7776235-39F8-44D9-8221-67AEB124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1950"/>
            <a:ext cx="1153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n-lt"/>
                <a:ea typeface="標楷體" panose="03000509000000000000" pitchFamily="65" charset="-120"/>
              </a:rPr>
              <a:t>     ↑</a:t>
            </a:r>
          </a:p>
          <a:p>
            <a:pPr eaLnBrk="1" hangingPunct="1"/>
            <a:r>
              <a:rPr lang="en-US" altLang="zh-TW" sz="2400" b="0">
                <a:latin typeface="+mn-lt"/>
                <a:ea typeface="標楷體" panose="03000509000000000000" pitchFamily="65" charset="-120"/>
              </a:rPr>
              <a:t>address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77E64A8-9259-4E9C-B497-1A4B691D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4587047"/>
            <a:ext cx="266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+mn-lt"/>
              </a:rPr>
              <a:t>i</a:t>
            </a:r>
            <a:endParaRPr lang="en-US" altLang="zh-TW" sz="2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14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4847AE9F-9913-4AB9-B722-DF0620F49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5342186-886C-42ED-8F51-A3166D128E2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1BA1FCD-0780-4E69-BAF0-2B2909F15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Declaring Pointer Variables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EEC6CE0D-40DA-48C0-AE3E-74067A4B3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981075" algn="l"/>
              </a:tabLst>
            </a:pPr>
            <a:r>
              <a:rPr lang="en-US" altLang="zh-TW" dirty="0"/>
              <a:t>Syntax to declare a pointer</a:t>
            </a:r>
          </a:p>
          <a:p>
            <a:pPr eaLnBrk="1" hangingPunct="1">
              <a:buFontTx/>
              <a:buNone/>
              <a:tabLst>
                <a:tab pos="981075" algn="l"/>
              </a:tabLst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varType</a:t>
            </a:r>
            <a:r>
              <a:rPr lang="en-US" altLang="zh-TW" dirty="0">
                <a:latin typeface="Lucida Console" panose="020B0609040504020204" pitchFamily="49" charset="0"/>
              </a:rPr>
              <a:t> * </a:t>
            </a:r>
            <a:r>
              <a:rPr lang="en-US" altLang="zh-TW" dirty="0" err="1">
                <a:latin typeface="Lucida Console" panose="020B0609040504020204" pitchFamily="49" charset="0"/>
              </a:rPr>
              <a:t>variableName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981075" algn="l"/>
              </a:tabLst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  <a:tabLst>
                <a:tab pos="981075" algn="l"/>
              </a:tabLst>
            </a:pPr>
            <a:r>
              <a:rPr lang="en-US" altLang="zh-TW" dirty="0"/>
              <a:t>	Ex:	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pPr eaLnBrk="1" hangingPunct="1">
              <a:buFontTx/>
              <a:buNone/>
              <a:tabLst>
                <a:tab pos="981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q;</a:t>
            </a:r>
          </a:p>
          <a:p>
            <a:pPr eaLnBrk="1" hangingPunct="1">
              <a:buFontTx/>
              <a:buNone/>
              <a:tabLst>
                <a:tab pos="981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r;</a:t>
            </a:r>
          </a:p>
          <a:p>
            <a:pPr eaLnBrk="1" hangingPunct="1">
              <a:tabLst>
                <a:tab pos="981075" algn="l"/>
              </a:tabLst>
            </a:pP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/>
              <a:t>a pointer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/>
              <a:t>: 4 bytes for 32</a:t>
            </a:r>
            <a:r>
              <a:rPr lang="zh-TW" altLang="en-US" dirty="0"/>
              <a:t>位元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352260" name="Line 4">
            <a:extLst>
              <a:ext uri="{FF2B5EF4-FFF2-40B4-BE49-F238E27FC236}">
                <a16:creationId xmlns:a16="http://schemas.microsoft.com/office/drawing/2014/main" id="{C8F713F0-4D01-4C2F-8224-8824462F61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63849" y="2708919"/>
            <a:ext cx="720725" cy="432743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61" name="Line 5">
            <a:extLst>
              <a:ext uri="{FF2B5EF4-FFF2-40B4-BE49-F238E27FC236}">
                <a16:creationId xmlns:a16="http://schemas.microsoft.com/office/drawing/2014/main" id="{703F6787-77AB-4BF2-A8BD-F3D95065C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3850" y="3213100"/>
            <a:ext cx="720725" cy="287338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62" name="Text Box 6">
            <a:extLst>
              <a:ext uri="{FF2B5EF4-FFF2-40B4-BE49-F238E27FC236}">
                <a16:creationId xmlns:a16="http://schemas.microsoft.com/office/drawing/2014/main" id="{AC59710A-558E-405A-A6E8-FAA6A98F5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924175"/>
            <a:ext cx="4011612" cy="4270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solidFill>
                  <a:srgbClr val="990000"/>
                </a:solidFill>
                <a:ea typeface="標楷體" panose="03000509000000000000" pitchFamily="65" charset="-120"/>
              </a:rPr>
              <a:t>use </a:t>
            </a:r>
            <a:r>
              <a:rPr lang="en-US" altLang="zh-TW" sz="2800" b="0">
                <a:solidFill>
                  <a:srgbClr val="990000"/>
                </a:solidFill>
                <a:latin typeface="Comic Sans MS" panose="030F0702030302020204" pitchFamily="66" charset="0"/>
                <a:ea typeface="標楷體" panose="03000509000000000000" pitchFamily="65" charset="-120"/>
              </a:rPr>
              <a:t>*</a:t>
            </a:r>
            <a:r>
              <a:rPr lang="en-US" altLang="zh-TW" sz="2800" b="0">
                <a:solidFill>
                  <a:srgbClr val="990000"/>
                </a:solidFill>
                <a:ea typeface="標楷體" panose="03000509000000000000" pitchFamily="65" charset="-120"/>
              </a:rPr>
              <a:t> to declare a pointer</a:t>
            </a:r>
          </a:p>
        </p:txBody>
      </p:sp>
      <p:sp>
        <p:nvSpPr>
          <p:cNvPr id="352263" name="Text Box 7">
            <a:extLst>
              <a:ext uri="{FF2B5EF4-FFF2-40B4-BE49-F238E27FC236}">
                <a16:creationId xmlns:a16="http://schemas.microsoft.com/office/drawing/2014/main" id="{8C9A2D85-B65C-4AAC-9D1D-DAF1EDA5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500438"/>
            <a:ext cx="2674938" cy="4270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solidFill>
                  <a:srgbClr val="008000"/>
                </a:solidFill>
                <a:ea typeface="標楷體" panose="03000509000000000000" pitchFamily="65" charset="-120"/>
              </a:rPr>
              <a:t>pointer to integer</a:t>
            </a:r>
          </a:p>
        </p:txBody>
      </p:sp>
      <p:sp>
        <p:nvSpPr>
          <p:cNvPr id="352264" name="Text Box 8">
            <a:extLst>
              <a:ext uri="{FF2B5EF4-FFF2-40B4-BE49-F238E27FC236}">
                <a16:creationId xmlns:a16="http://schemas.microsoft.com/office/drawing/2014/main" id="{20E9B82B-EC16-4A8C-88C2-1EBCAAD0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2655888" cy="4270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solidFill>
                  <a:srgbClr val="008000"/>
                </a:solidFill>
                <a:ea typeface="標楷體" panose="03000509000000000000" pitchFamily="65" charset="-120"/>
              </a:rPr>
              <a:t>pointer to double</a:t>
            </a:r>
          </a:p>
        </p:txBody>
      </p:sp>
      <p:sp>
        <p:nvSpPr>
          <p:cNvPr id="352265" name="Text Box 9">
            <a:extLst>
              <a:ext uri="{FF2B5EF4-FFF2-40B4-BE49-F238E27FC236}">
                <a16:creationId xmlns:a16="http://schemas.microsoft.com/office/drawing/2014/main" id="{0080C215-C4B1-47F1-A5E8-D85EFEE49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652963"/>
            <a:ext cx="3070225" cy="4270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solidFill>
                  <a:srgbClr val="008000"/>
                </a:solidFill>
                <a:ea typeface="標楷體" panose="03000509000000000000" pitchFamily="65" charset="-120"/>
              </a:rPr>
              <a:t>pointer to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 animBg="1"/>
      <p:bldP spid="352263" grpId="0" animBg="1"/>
      <p:bldP spid="352264" grpId="0" animBg="1"/>
      <p:bldP spid="3522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F50FEA2E-2553-4FC8-9535-923A85CC1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038B3E1-CF73-48DA-85CD-F2848B9F28D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C75D6D7-2305-462A-8944-38A6B7485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Pointer (</a:t>
            </a:r>
            <a:r>
              <a:rPr lang="zh-TW" altLang="en-US"/>
              <a:t>指標</a:t>
            </a:r>
            <a:r>
              <a:rPr lang="en-US" altLang="zh-TW"/>
              <a:t>)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9632410-9B16-4565-BB61-2A8E106B2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Syntax to define a pointer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varType</a:t>
            </a:r>
            <a:r>
              <a:rPr lang="en-US" altLang="zh-TW" dirty="0">
                <a:latin typeface="Lucida Console" panose="020B0609040504020204" pitchFamily="49" charset="0"/>
              </a:rPr>
              <a:t> * </a:t>
            </a:r>
            <a:r>
              <a:rPr lang="en-US" altLang="zh-TW" dirty="0" err="1">
                <a:latin typeface="Lucida Console" panose="020B0609040504020204" pitchFamily="49" charset="0"/>
              </a:rPr>
              <a:t>variableName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Ex: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4" eaLnBrk="1" hangingPunct="1">
              <a:buFontTx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To tell the compiler: what type of data is stored in the location where this pointer points to.</a:t>
            </a:r>
          </a:p>
        </p:txBody>
      </p:sp>
      <p:sp>
        <p:nvSpPr>
          <p:cNvPr id="277508" name="Line 4">
            <a:extLst>
              <a:ext uri="{FF2B5EF4-FFF2-40B4-BE49-F238E27FC236}">
                <a16:creationId xmlns:a16="http://schemas.microsoft.com/office/drawing/2014/main" id="{34D588C3-B7B0-43DE-9A2C-C80E9F4EC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1" y="2851720"/>
            <a:ext cx="1512218" cy="0"/>
          </a:xfrm>
          <a:prstGeom prst="line">
            <a:avLst/>
          </a:prstGeom>
          <a:noFill/>
          <a:ln w="508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509" name="Line 5">
            <a:extLst>
              <a:ext uri="{FF2B5EF4-FFF2-40B4-BE49-F238E27FC236}">
                <a16:creationId xmlns:a16="http://schemas.microsoft.com/office/drawing/2014/main" id="{A3461E28-2766-44F6-BF2D-60BC51D47F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1679" y="2960094"/>
            <a:ext cx="432247" cy="253576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510" name="Line 6">
            <a:extLst>
              <a:ext uri="{FF2B5EF4-FFF2-40B4-BE49-F238E27FC236}">
                <a16:creationId xmlns:a16="http://schemas.microsoft.com/office/drawing/2014/main" id="{1AB7C0C2-8556-48F5-BBD6-23DF09552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002" y="3285108"/>
            <a:ext cx="288925" cy="21590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29DAA317-F2C5-44C4-820A-571A8C2DA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802" y="3001962"/>
            <a:ext cx="2881262" cy="430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?? </a:t>
            </a:r>
            <a:r>
              <a:rPr lang="en-US" altLang="zh-TW" sz="2800" b="0" dirty="0">
                <a:solidFill>
                  <a:srgbClr val="008000"/>
                </a:solidFill>
                <a:ea typeface="標楷體" panose="03000509000000000000" pitchFamily="65" charset="-120"/>
              </a:rPr>
              <a:t>what </a:t>
            </a:r>
            <a:r>
              <a:rPr lang="en-US" altLang="zh-TW" sz="2800" b="0" dirty="0" smtClean="0">
                <a:solidFill>
                  <a:srgbClr val="008000"/>
                </a:solidFill>
                <a:ea typeface="標楷體" panose="03000509000000000000" pitchFamily="65" charset="-120"/>
              </a:rPr>
              <a:t>is this</a:t>
            </a:r>
            <a:endParaRPr lang="en-US" altLang="zh-TW" sz="2800" b="0" dirty="0">
              <a:solidFill>
                <a:srgbClr val="008000"/>
              </a:solidFill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</a:t>
            </a:r>
            <a:r>
              <a:rPr lang="en-US" altLang="zh-TW" dirty="0" smtClean="0"/>
              <a:t>(</a:t>
            </a:r>
            <a:r>
              <a:rPr lang="zh-TW" altLang="en-US" dirty="0"/>
              <a:t>指標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pPr>
              <a:buNone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的位址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9575A3-50BF-4C56-8F45-646283E6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420888"/>
            <a:ext cx="3598863" cy="3744416"/>
          </a:xfrm>
          <a:prstGeom prst="rect">
            <a:avLst/>
          </a:prstGeom>
          <a:solidFill>
            <a:schemeClr val="bg1">
              <a:alpha val="7490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16B1D80-EA7C-4ECE-99C1-46420441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1915283"/>
            <a:ext cx="1495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5327F0-A068-4A18-9C38-1A14F172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74134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solidFill>
                  <a:schemeClr val="bg1">
                    <a:lumMod val="65000"/>
                  </a:schemeClr>
                </a:solidFill>
                <a:latin typeface="+mn-lt"/>
              </a:rPr>
              <a:t>6000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56E6A6A-9D6A-48E9-8B35-508B3E06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945572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5000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8DB8CCA-8EFD-47AE-B0C0-998230DC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61697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6000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A134F1-00EE-4BD9-A4B2-12A075F9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3449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91E365E7-0A31-4499-9D36-934EBB7F12C3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rot="5400000">
            <a:off x="4248151" y="3990146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id="{D81860BE-A18A-4BEF-AD9B-61B90B8E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890259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 dirty="0" smtClean="0">
                <a:latin typeface="+mn-lt"/>
              </a:rPr>
              <a:t>15</a:t>
            </a:r>
            <a:endParaRPr lang="en-US" altLang="zh-TW" sz="2800" b="0" dirty="0">
              <a:latin typeface="+mn-lt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832D6B4-4F92-4DDA-843C-1E1F3E31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2570922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+mn-lt"/>
              </a:rPr>
              <a:t>p</a:t>
            </a:r>
            <a:endParaRPr lang="en-US" altLang="zh-TW" sz="2800" b="0">
              <a:latin typeface="+mn-lt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7776235-39F8-44D9-8221-67AEB124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1950"/>
            <a:ext cx="1153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n-lt"/>
                <a:ea typeface="標楷體" panose="03000509000000000000" pitchFamily="65" charset="-120"/>
              </a:rPr>
              <a:t>     ↑</a:t>
            </a:r>
          </a:p>
          <a:p>
            <a:pPr eaLnBrk="1" hangingPunct="1"/>
            <a:r>
              <a:rPr lang="en-US" altLang="zh-TW" sz="2400" b="0">
                <a:latin typeface="+mn-lt"/>
                <a:ea typeface="標楷體" panose="03000509000000000000" pitchFamily="65" charset="-120"/>
              </a:rPr>
              <a:t>address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77E64A8-9259-4E9C-B497-1A4B691D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4587047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 dirty="0" smtClean="0">
                <a:latin typeface="+mn-lt"/>
              </a:rPr>
              <a:t>a</a:t>
            </a:r>
            <a:endParaRPr lang="en-US" altLang="zh-TW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</a:t>
            </a:r>
            <a:r>
              <a:rPr lang="en-US" altLang="zh-TW" dirty="0" smtClean="0"/>
              <a:t>(</a:t>
            </a:r>
            <a:r>
              <a:rPr lang="zh-TW" altLang="en-US" dirty="0"/>
              <a:t>指標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p;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'$';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的位址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9575A3-50BF-4C56-8F45-646283E6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420888"/>
            <a:ext cx="3598863" cy="3744416"/>
          </a:xfrm>
          <a:prstGeom prst="rect">
            <a:avLst/>
          </a:prstGeom>
          <a:solidFill>
            <a:schemeClr val="bg1">
              <a:alpha val="7490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16B1D80-EA7C-4ECE-99C1-46420441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1915283"/>
            <a:ext cx="1495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5327F0-A068-4A18-9C38-1A14F172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74134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solidFill>
                  <a:schemeClr val="bg1">
                    <a:lumMod val="65000"/>
                  </a:schemeClr>
                </a:solidFill>
                <a:latin typeface="+mn-lt"/>
              </a:rPr>
              <a:t>6000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56E6A6A-9D6A-48E9-8B35-508B3E06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945572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5000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8DB8CCA-8EFD-47AE-B0C0-998230DC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61697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6000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A134F1-00EE-4BD9-A4B2-12A075F9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3449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91E365E7-0A31-4499-9D36-934EBB7F12C3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rot="5400000">
            <a:off x="4248151" y="3990146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id="{D81860BE-A18A-4BEF-AD9B-61B90B8E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890259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 dirty="0" smtClean="0">
                <a:latin typeface="+mn-lt"/>
              </a:rPr>
              <a:t>'$'</a:t>
            </a:r>
            <a:endParaRPr lang="en-US" altLang="zh-TW" sz="2800" b="0" dirty="0">
              <a:latin typeface="+mn-lt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832D6B4-4F92-4DDA-843C-1E1F3E31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2570922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+mn-lt"/>
              </a:rPr>
              <a:t>p</a:t>
            </a:r>
            <a:endParaRPr lang="en-US" altLang="zh-TW" sz="2800" b="0">
              <a:latin typeface="+mn-lt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7776235-39F8-44D9-8221-67AEB124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1950"/>
            <a:ext cx="1153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n-lt"/>
                <a:ea typeface="標楷體" panose="03000509000000000000" pitchFamily="65" charset="-120"/>
              </a:rPr>
              <a:t>     ↑</a:t>
            </a:r>
          </a:p>
          <a:p>
            <a:pPr eaLnBrk="1" hangingPunct="1"/>
            <a:r>
              <a:rPr lang="en-US" altLang="zh-TW" sz="2400" b="0">
                <a:latin typeface="+mn-lt"/>
                <a:ea typeface="標楷體" panose="03000509000000000000" pitchFamily="65" charset="-120"/>
              </a:rPr>
              <a:t>address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77E64A8-9259-4E9C-B497-1A4B691D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4587047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 dirty="0" smtClean="0">
                <a:latin typeface="+mn-lt"/>
              </a:rPr>
              <a:t>a</a:t>
            </a:r>
            <a:endParaRPr lang="en-US" altLang="zh-TW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6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</a:t>
            </a:r>
            <a:r>
              <a:rPr lang="en-US" altLang="zh-TW" dirty="0" smtClean="0"/>
              <a:t>(</a:t>
            </a:r>
            <a:r>
              <a:rPr lang="zh-TW" altLang="en-US" dirty="0"/>
              <a:t>指標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p;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31.58;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的位址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9575A3-50BF-4C56-8F45-646283E6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420888"/>
            <a:ext cx="3598863" cy="3744416"/>
          </a:xfrm>
          <a:prstGeom prst="rect">
            <a:avLst/>
          </a:prstGeom>
          <a:solidFill>
            <a:schemeClr val="bg1">
              <a:alpha val="7490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16B1D80-EA7C-4ECE-99C1-46420441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1915283"/>
            <a:ext cx="1495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latin typeface="Constantia" panose="02030602050306030303" pitchFamily="18" charset="0"/>
              </a:rPr>
              <a:t>Memory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5327F0-A068-4A18-9C38-1A14F172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74134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solidFill>
                  <a:schemeClr val="bg1">
                    <a:lumMod val="65000"/>
                  </a:schemeClr>
                </a:solidFill>
                <a:latin typeface="+mn-lt"/>
              </a:rPr>
              <a:t>6000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56E6A6A-9D6A-48E9-8B35-508B3E06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945572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5000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8DB8CCA-8EFD-47AE-B0C0-998230DC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61697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>
                <a:latin typeface="+mn-lt"/>
              </a:rPr>
              <a:t>6000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A134F1-00EE-4BD9-A4B2-12A075F9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3449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91E365E7-0A31-4499-9D36-934EBB7F12C3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rot="5400000">
            <a:off x="4248151" y="3990146"/>
            <a:ext cx="1763712" cy="684213"/>
          </a:xfrm>
          <a:prstGeom prst="curvedConnector4">
            <a:avLst>
              <a:gd name="adj1" fmla="val 46894"/>
              <a:gd name="adj2" fmla="val 133412"/>
            </a:avLst>
          </a:prstGeom>
          <a:noFill/>
          <a:ln w="444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id="{D81860BE-A18A-4BEF-AD9B-61B90B8E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890259"/>
            <a:ext cx="1439863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b="0" dirty="0" smtClean="0">
                <a:latin typeface="+mn-lt"/>
              </a:rPr>
              <a:t>31.58</a:t>
            </a:r>
            <a:endParaRPr lang="en-US" altLang="zh-TW" sz="2800" b="0" dirty="0">
              <a:latin typeface="+mn-lt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832D6B4-4F92-4DDA-843C-1E1F3E31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2570922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>
                <a:latin typeface="+mn-lt"/>
              </a:rPr>
              <a:t>p</a:t>
            </a:r>
            <a:endParaRPr lang="en-US" altLang="zh-TW" sz="2800" b="0">
              <a:latin typeface="+mn-lt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7776235-39F8-44D9-8221-67AEB124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1950"/>
            <a:ext cx="1153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n-lt"/>
                <a:ea typeface="標楷體" panose="03000509000000000000" pitchFamily="65" charset="-120"/>
              </a:rPr>
              <a:t>     ↑</a:t>
            </a:r>
          </a:p>
          <a:p>
            <a:pPr eaLnBrk="1" hangingPunct="1"/>
            <a:r>
              <a:rPr lang="en-US" altLang="zh-TW" sz="2400" b="0">
                <a:latin typeface="+mn-lt"/>
                <a:ea typeface="標楷體" panose="03000509000000000000" pitchFamily="65" charset="-120"/>
              </a:rPr>
              <a:t>address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77E64A8-9259-4E9C-B497-1A4B691D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4587047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0" dirty="0" smtClean="0">
                <a:latin typeface="+mn-lt"/>
              </a:rPr>
              <a:t>a</a:t>
            </a:r>
            <a:endParaRPr lang="en-US" altLang="zh-TW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3993</TotalTime>
  <Words>1351</Words>
  <Application>Microsoft Office PowerPoint</Application>
  <PresentationFormat>如螢幕大小 (4:3)</PresentationFormat>
  <Paragraphs>484</Paragraphs>
  <Slides>37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51" baseType="lpstr">
      <vt:lpstr>新細明體</vt:lpstr>
      <vt:lpstr>標楷體</vt:lpstr>
      <vt:lpstr>Arial</vt:lpstr>
      <vt:lpstr>Calibri</vt:lpstr>
      <vt:lpstr>Calibri Light</vt:lpstr>
      <vt:lpstr>Comic Sans MS</vt:lpstr>
      <vt:lpstr>Constantia</vt:lpstr>
      <vt:lpstr>Courier New</vt:lpstr>
      <vt:lpstr>Lucida Console</vt:lpstr>
      <vt:lpstr>Times New Roman</vt:lpstr>
      <vt:lpstr>Wingdings</vt:lpstr>
      <vt:lpstr>Wingdings 2</vt:lpstr>
      <vt:lpstr>回顧</vt:lpstr>
      <vt:lpstr>工作表</vt:lpstr>
      <vt:lpstr>Pointers</vt:lpstr>
      <vt:lpstr>Memory Address</vt:lpstr>
      <vt:lpstr>11.1 Pointer Variables (指標)</vt:lpstr>
      <vt:lpstr>Pointer Variables (指標)</vt:lpstr>
      <vt:lpstr>Declaring Pointer Variables</vt:lpstr>
      <vt:lpstr>Pointer (指標)</vt:lpstr>
      <vt:lpstr>Pointer (指標)</vt:lpstr>
      <vt:lpstr>Pointer (指標)</vt:lpstr>
      <vt:lpstr>Pointer (指標)</vt:lpstr>
      <vt:lpstr>Pointers to Every Data Type</vt:lpstr>
      <vt:lpstr>Define Many Pointers in a Line</vt:lpstr>
      <vt:lpstr>11.2 The Address and Indirection Operators</vt:lpstr>
      <vt:lpstr>The Address Operator (&amp;)</vt:lpstr>
      <vt:lpstr>The Address Operator (&amp;)</vt:lpstr>
      <vt:lpstr>The Address Operator</vt:lpstr>
      <vt:lpstr>The Indirection Operator (*)</vt:lpstr>
      <vt:lpstr>Indirection Operator (*)</vt:lpstr>
      <vt:lpstr>Indirection Operator (*)</vt:lpstr>
      <vt:lpstr>The Indirection Operator</vt:lpstr>
      <vt:lpstr>The Indirection Operator</vt:lpstr>
      <vt:lpstr>The Indirection Operator</vt:lpstr>
      <vt:lpstr>Indirection Operator (*)</vt:lpstr>
      <vt:lpstr>Indirection Operator (*)</vt:lpstr>
      <vt:lpstr>11.3 Pointer Assignment</vt:lpstr>
      <vt:lpstr>Pointer Assignment</vt:lpstr>
      <vt:lpstr>Pointer Assignment</vt:lpstr>
      <vt:lpstr>Pointer Assignment</vt:lpstr>
      <vt:lpstr>Consistent Variable Types</vt:lpstr>
      <vt:lpstr>When to Use a Pointer?</vt:lpstr>
      <vt:lpstr>11.4 Pointers as Arguments</vt:lpstr>
      <vt:lpstr>Call by Reference (傳址呼叫)</vt:lpstr>
      <vt:lpstr>When to Call by Reference?</vt:lpstr>
      <vt:lpstr>Pointers as Arguments</vt:lpstr>
      <vt:lpstr>Practice</vt:lpstr>
      <vt:lpstr>swap()</vt:lpstr>
      <vt:lpstr>About scanf</vt:lpstr>
      <vt:lpstr>About scanf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267</cp:revision>
  <dcterms:created xsi:type="dcterms:W3CDTF">2004-09-26T13:49:34Z</dcterms:created>
  <dcterms:modified xsi:type="dcterms:W3CDTF">2022-11-15T17:20:27Z</dcterms:modified>
</cp:coreProperties>
</file>