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3" r:id="rId1"/>
  </p:sldMasterIdLst>
  <p:notesMasterIdLst>
    <p:notesMasterId r:id="rId34"/>
  </p:notesMasterIdLst>
  <p:sldIdLst>
    <p:sldId id="558" r:id="rId2"/>
    <p:sldId id="559" r:id="rId3"/>
    <p:sldId id="560" r:id="rId4"/>
    <p:sldId id="561" r:id="rId5"/>
    <p:sldId id="562" r:id="rId6"/>
    <p:sldId id="563" r:id="rId7"/>
    <p:sldId id="564" r:id="rId8"/>
    <p:sldId id="590" r:id="rId9"/>
    <p:sldId id="591" r:id="rId10"/>
    <p:sldId id="567" r:id="rId11"/>
    <p:sldId id="568" r:id="rId12"/>
    <p:sldId id="569" r:id="rId13"/>
    <p:sldId id="570" r:id="rId14"/>
    <p:sldId id="571" r:id="rId15"/>
    <p:sldId id="572" r:id="rId16"/>
    <p:sldId id="573" r:id="rId17"/>
    <p:sldId id="574" r:id="rId18"/>
    <p:sldId id="575" r:id="rId19"/>
    <p:sldId id="576" r:id="rId20"/>
    <p:sldId id="577" r:id="rId21"/>
    <p:sldId id="578" r:id="rId22"/>
    <p:sldId id="579" r:id="rId23"/>
    <p:sldId id="580" r:id="rId24"/>
    <p:sldId id="581" r:id="rId25"/>
    <p:sldId id="592" r:id="rId26"/>
    <p:sldId id="583" r:id="rId27"/>
    <p:sldId id="584" r:id="rId28"/>
    <p:sldId id="585" r:id="rId29"/>
    <p:sldId id="586" r:id="rId30"/>
    <p:sldId id="587" r:id="rId31"/>
    <p:sldId id="588" r:id="rId32"/>
    <p:sldId id="589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99FF99"/>
    <a:srgbClr val="0000FF"/>
    <a:srgbClr val="990000"/>
    <a:srgbClr val="FF0000"/>
    <a:srgbClr val="FF6600"/>
    <a:srgbClr val="006600"/>
    <a:srgbClr val="C6E0B4"/>
    <a:srgbClr val="77A068"/>
    <a:srgbClr val="8CA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8" autoAdjust="0"/>
    <p:restoredTop sz="94660"/>
  </p:normalViewPr>
  <p:slideViewPr>
    <p:cSldViewPr>
      <p:cViewPr varScale="1">
        <p:scale>
          <a:sx n="95" d="100"/>
          <a:sy n="95" d="100"/>
        </p:scale>
        <p:origin x="6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42DF05-A02A-4123-9A2A-03E40FADE3C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  <a:ea typeface="標楷體" panose="03000509000000000000" pitchFamily="65" charset="-12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8EF9-5096-4A25-B9AA-39F2ABD5E1B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385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FE47-BAA9-4EB5-BA19-592514297F8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9008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FF9D-AA8B-49CB-A760-E37547FD31A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579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10148"/>
          </a:xfrm>
        </p:spPr>
        <p:txBody>
          <a:bodyPr>
            <a:normAutofit/>
          </a:bodyPr>
          <a:lstStyle>
            <a:lvl1pPr>
              <a:defRPr sz="4400">
                <a:latin typeface="Constantia" panose="02030602050306030303" pitchFamily="18" charset="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340768"/>
            <a:ext cx="7543801" cy="4896544"/>
          </a:xfrm>
        </p:spPr>
        <p:txBody>
          <a:bodyPr>
            <a:normAutofit/>
          </a:bodyPr>
          <a:lstStyle>
            <a:lvl1pPr marL="179388" indent="-179388">
              <a:buFont typeface="Arial" panose="020B0604020202020204" pitchFamily="34" charset="0"/>
              <a:buChar char="•"/>
              <a:defRPr sz="2800">
                <a:latin typeface="+mn-lt"/>
                <a:ea typeface="標楷體" panose="03000509000000000000" pitchFamily="65" charset="-120"/>
              </a:defRPr>
            </a:lvl1pPr>
            <a:lvl2pPr marL="384048" indent="-182880">
              <a:buFont typeface="Arial" panose="020B0604020202020204" pitchFamily="34" charset="0"/>
              <a:buChar char="•"/>
              <a:defRPr sz="2400">
                <a:latin typeface="+mn-lt"/>
                <a:ea typeface="標楷體" panose="03000509000000000000" pitchFamily="65" charset="-120"/>
              </a:defRPr>
            </a:lvl2pPr>
            <a:lvl3pPr marL="566928" indent="-182880">
              <a:buFont typeface="Arial" panose="020B0604020202020204" pitchFamily="34" charset="0"/>
              <a:buChar char="•"/>
              <a:defRPr sz="1800">
                <a:latin typeface="+mn-lt"/>
                <a:ea typeface="標楷體" panose="03000509000000000000" pitchFamily="65" charset="-120"/>
              </a:defRPr>
            </a:lvl3pPr>
            <a:lvl4pPr marL="749808" indent="-182880">
              <a:buFont typeface="Arial" panose="020B0604020202020204" pitchFamily="34" charset="0"/>
              <a:buChar char="•"/>
              <a:defRPr sz="1800">
                <a:latin typeface="+mn-lt"/>
                <a:ea typeface="標楷體" panose="03000509000000000000" pitchFamily="65" charset="-120"/>
              </a:defRPr>
            </a:lvl4pPr>
            <a:lvl5pPr marL="932688" indent="-182880">
              <a:buFont typeface="Arial" panose="020B0604020202020204" pitchFamily="34" charset="0"/>
              <a:buChar char="•"/>
              <a:defRPr sz="1800">
                <a:latin typeface="+mn-lt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B9722529-9C35-4A5A-893F-00EE68CAF6D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07002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3FC5-C754-4DD9-9B43-86302514C2A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1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717748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2529-9C35-4A5A-893F-00EE68CAF6D6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87167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A9E9-C9F8-4A81-95AE-4A0B639FF4E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474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CCD6-9FEE-408E-8A21-BB1224123B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326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26740-8885-43E9-9AE0-46A01EDC0E5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366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3F2C-40F6-45F7-A44B-AA53C56FD88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19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722529-9C35-4A5A-893F-00EE68CAF6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196752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73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Pointers and Arrays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Chapter 12</a:t>
            </a:r>
          </a:p>
        </p:txBody>
      </p:sp>
    </p:spTree>
    <p:extLst>
      <p:ext uri="{BB962C8B-B14F-4D97-AF65-F5344CB8AC3E}">
        <p14:creationId xmlns:p14="http://schemas.microsoft.com/office/powerpoint/2010/main" val="108248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8E970CA-1EA8-48C2-A4F2-1415B6F43256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Adding an Integer to a Pointer</a:t>
            </a:r>
            <a:endParaRPr lang="zh-TW" altLang="en-US" smtClean="0">
              <a:ea typeface="新細明體" panose="02020500000000000000" pitchFamily="18" charset="-120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Example of pointer addition: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</a:t>
            </a:r>
            <a:r>
              <a:rPr lang="en-US" altLang="zh-TW" sz="2800" b="1" dirty="0" smtClean="0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 = &amp;a[2];</a:t>
            </a:r>
          </a:p>
          <a:p>
            <a:pPr>
              <a:buFontTx/>
              <a:buNone/>
            </a:pPr>
            <a:endParaRPr lang="en-US" altLang="zh-TW" b="1" dirty="0" smtClean="0"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r>
              <a:rPr lang="en-US" altLang="zh-TW" b="1" dirty="0" smtClean="0">
                <a:ea typeface="新細明體" panose="02020500000000000000" pitchFamily="18" charset="-120"/>
              </a:rPr>
              <a:t>	 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	q = p + 3;</a:t>
            </a:r>
          </a:p>
          <a:p>
            <a:pPr>
              <a:buFontTx/>
              <a:buNone/>
            </a:pPr>
            <a:endParaRPr lang="en-US" altLang="zh-TW" b="1" dirty="0" smtClean="0">
              <a:ea typeface="新細明體" panose="02020500000000000000" pitchFamily="18" charset="-120"/>
            </a:endParaRPr>
          </a:p>
          <a:p>
            <a:pPr>
              <a:buFontTx/>
              <a:buNone/>
            </a:pPr>
            <a:r>
              <a:rPr lang="en-US" altLang="zh-TW" b="1" dirty="0" smtClean="0">
                <a:ea typeface="新細明體" panose="02020500000000000000" pitchFamily="18" charset="-120"/>
              </a:rPr>
              <a:t>	 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	p += 6;</a:t>
            </a:r>
            <a:endParaRPr lang="zh-TW" altLang="en-US" b="1" dirty="0" smtClean="0"/>
          </a:p>
          <a:p>
            <a:endParaRPr lang="zh-TW" altLang="en-US" dirty="0" smtClean="0"/>
          </a:p>
        </p:txBody>
      </p:sp>
      <p:grpSp>
        <p:nvGrpSpPr>
          <p:cNvPr id="91185" name="Group 49"/>
          <p:cNvGrpSpPr>
            <a:grpSpLocks/>
          </p:cNvGrpSpPr>
          <p:nvPr/>
        </p:nvGrpSpPr>
        <p:grpSpPr bwMode="auto">
          <a:xfrm>
            <a:off x="3347864" y="1888532"/>
            <a:ext cx="4646613" cy="1373188"/>
            <a:chOff x="2130" y="1386"/>
            <a:chExt cx="2927" cy="865"/>
          </a:xfrm>
        </p:grpSpPr>
        <p:grpSp>
          <p:nvGrpSpPr>
            <p:cNvPr id="91156" name="Group 20"/>
            <p:cNvGrpSpPr>
              <a:grpSpLocks/>
            </p:cNvGrpSpPr>
            <p:nvPr/>
          </p:nvGrpSpPr>
          <p:grpSpPr bwMode="auto">
            <a:xfrm>
              <a:off x="2699" y="1386"/>
              <a:ext cx="388" cy="411"/>
              <a:chOff x="4237" y="1386"/>
              <a:chExt cx="388" cy="411"/>
            </a:xfrm>
          </p:grpSpPr>
          <p:sp>
            <p:nvSpPr>
              <p:cNvPr id="91141" name="Rectangle 5"/>
              <p:cNvSpPr>
                <a:spLocks noChangeArrowheads="1"/>
              </p:cNvSpPr>
              <p:nvPr/>
            </p:nvSpPr>
            <p:spPr bwMode="auto">
              <a:xfrm>
                <a:off x="4398" y="1404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1142" name="Text Box 6"/>
              <p:cNvSpPr txBox="1">
                <a:spLocks noChangeArrowheads="1"/>
              </p:cNvSpPr>
              <p:nvPr/>
            </p:nvSpPr>
            <p:spPr bwMode="auto">
              <a:xfrm>
                <a:off x="4237" y="1386"/>
                <a:ext cx="11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 b="0">
                    <a:latin typeface="Lucida Console" panose="020B0609040504020204" pitchFamily="49" charset="0"/>
                  </a:rPr>
                  <a:t>p</a:t>
                </a:r>
              </a:p>
            </p:txBody>
          </p:sp>
          <p:sp>
            <p:nvSpPr>
              <p:cNvPr id="91143" name="Oval 7"/>
              <p:cNvSpPr>
                <a:spLocks noChangeArrowheads="1"/>
              </p:cNvSpPr>
              <p:nvPr/>
            </p:nvSpPr>
            <p:spPr bwMode="auto">
              <a:xfrm>
                <a:off x="4466" y="1495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1144" name="Line 8"/>
              <p:cNvSpPr>
                <a:spLocks noChangeShapeType="1"/>
              </p:cNvSpPr>
              <p:nvPr/>
            </p:nvSpPr>
            <p:spPr bwMode="auto">
              <a:xfrm>
                <a:off x="4488" y="1525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1155" name="Group 19"/>
            <p:cNvGrpSpPr>
              <a:grpSpLocks/>
            </p:cNvGrpSpPr>
            <p:nvPr/>
          </p:nvGrpSpPr>
          <p:grpSpPr bwMode="auto">
            <a:xfrm>
              <a:off x="2130" y="1797"/>
              <a:ext cx="2927" cy="454"/>
              <a:chOff x="2130" y="1797"/>
              <a:chExt cx="2927" cy="454"/>
            </a:xfrm>
          </p:grpSpPr>
          <p:graphicFrame>
            <p:nvGraphicFramePr>
              <p:cNvPr id="91140" name="Object 4"/>
              <p:cNvGraphicFramePr>
                <a:graphicFrameLocks noChangeAspect="1"/>
              </p:cNvGraphicFramePr>
              <p:nvPr/>
            </p:nvGraphicFramePr>
            <p:xfrm>
              <a:off x="2266" y="1797"/>
              <a:ext cx="2791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76" name="工作表" r:id="rId3" imgW="4391025" imgH="399898" progId="Excel.Sheet.8">
                      <p:embed/>
                    </p:oleObj>
                  </mc:Choice>
                  <mc:Fallback>
                    <p:oleObj name="工作表" r:id="rId3" imgW="4391025" imgH="399898" progId="Excel.Sheet.8">
                      <p:embed/>
                      <p:pic>
                        <p:nvPicPr>
                          <p:cNvPr id="9114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6" y="1797"/>
                            <a:ext cx="2791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71842" dir="2700000" algn="ctr" rotWithShape="0">
                              <a:schemeClr val="tx1">
                                <a:alpha val="50000"/>
                              </a:schemeClr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1153" name="Text Box 6"/>
              <p:cNvSpPr txBox="1">
                <a:spLocks noChangeArrowheads="1"/>
              </p:cNvSpPr>
              <p:nvPr/>
            </p:nvSpPr>
            <p:spPr bwMode="auto">
              <a:xfrm>
                <a:off x="2130" y="1797"/>
                <a:ext cx="11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 b="0">
                    <a:latin typeface="Lucida Console" panose="020B0609040504020204" pitchFamily="49" charset="0"/>
                  </a:rPr>
                  <a:t>a</a:t>
                </a:r>
              </a:p>
            </p:txBody>
          </p:sp>
          <p:sp>
            <p:nvSpPr>
              <p:cNvPr id="91154" name="Text Box 6"/>
              <p:cNvSpPr txBox="1">
                <a:spLocks noChangeArrowheads="1"/>
              </p:cNvSpPr>
              <p:nvPr/>
            </p:nvSpPr>
            <p:spPr bwMode="auto">
              <a:xfrm>
                <a:off x="2312" y="2078"/>
                <a:ext cx="264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latin typeface="Lucida Console" panose="020B0609040504020204" pitchFamily="49" charset="0"/>
                  </a:rPr>
                  <a:t>	0	1	2	3	4	5	6	7	8	9</a:t>
                </a:r>
              </a:p>
            </p:txBody>
          </p:sp>
        </p:grpSp>
      </p:grpSp>
      <p:grpSp>
        <p:nvGrpSpPr>
          <p:cNvPr id="91186" name="Group 50"/>
          <p:cNvGrpSpPr>
            <a:grpSpLocks/>
          </p:cNvGrpSpPr>
          <p:nvPr/>
        </p:nvGrpSpPr>
        <p:grpSpPr bwMode="auto">
          <a:xfrm>
            <a:off x="3314527" y="3404595"/>
            <a:ext cx="4646612" cy="1373187"/>
            <a:chOff x="2109" y="2341"/>
            <a:chExt cx="2927" cy="865"/>
          </a:xfrm>
        </p:grpSpPr>
        <p:grpSp>
          <p:nvGrpSpPr>
            <p:cNvPr id="91157" name="Group 21"/>
            <p:cNvGrpSpPr>
              <a:grpSpLocks/>
            </p:cNvGrpSpPr>
            <p:nvPr/>
          </p:nvGrpSpPr>
          <p:grpSpPr bwMode="auto">
            <a:xfrm>
              <a:off x="2678" y="2341"/>
              <a:ext cx="388" cy="411"/>
              <a:chOff x="4237" y="1386"/>
              <a:chExt cx="388" cy="411"/>
            </a:xfrm>
          </p:grpSpPr>
          <p:sp>
            <p:nvSpPr>
              <p:cNvPr id="91158" name="Rectangle 5"/>
              <p:cNvSpPr>
                <a:spLocks noChangeArrowheads="1"/>
              </p:cNvSpPr>
              <p:nvPr/>
            </p:nvSpPr>
            <p:spPr bwMode="auto">
              <a:xfrm>
                <a:off x="4398" y="1404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1159" name="Text Box 6"/>
              <p:cNvSpPr txBox="1">
                <a:spLocks noChangeArrowheads="1"/>
              </p:cNvSpPr>
              <p:nvPr/>
            </p:nvSpPr>
            <p:spPr bwMode="auto">
              <a:xfrm>
                <a:off x="4237" y="1386"/>
                <a:ext cx="11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 b="0">
                    <a:latin typeface="Lucida Console" panose="020B0609040504020204" pitchFamily="49" charset="0"/>
                  </a:rPr>
                  <a:t>p</a:t>
                </a:r>
              </a:p>
            </p:txBody>
          </p:sp>
          <p:sp>
            <p:nvSpPr>
              <p:cNvPr id="91160" name="Oval 7"/>
              <p:cNvSpPr>
                <a:spLocks noChangeArrowheads="1"/>
              </p:cNvSpPr>
              <p:nvPr/>
            </p:nvSpPr>
            <p:spPr bwMode="auto">
              <a:xfrm>
                <a:off x="4466" y="1495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1161" name="Line 8"/>
              <p:cNvSpPr>
                <a:spLocks noChangeShapeType="1"/>
              </p:cNvSpPr>
              <p:nvPr/>
            </p:nvSpPr>
            <p:spPr bwMode="auto">
              <a:xfrm>
                <a:off x="4488" y="1525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1162" name="Group 26"/>
            <p:cNvGrpSpPr>
              <a:grpSpLocks/>
            </p:cNvGrpSpPr>
            <p:nvPr/>
          </p:nvGrpSpPr>
          <p:grpSpPr bwMode="auto">
            <a:xfrm>
              <a:off x="2109" y="2752"/>
              <a:ext cx="2927" cy="454"/>
              <a:chOff x="2130" y="1797"/>
              <a:chExt cx="2927" cy="454"/>
            </a:xfrm>
          </p:grpSpPr>
          <p:graphicFrame>
            <p:nvGraphicFramePr>
              <p:cNvPr id="91163" name="Object 4"/>
              <p:cNvGraphicFramePr>
                <a:graphicFrameLocks noChangeAspect="1"/>
              </p:cNvGraphicFramePr>
              <p:nvPr/>
            </p:nvGraphicFramePr>
            <p:xfrm>
              <a:off x="2266" y="1797"/>
              <a:ext cx="2791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77" name="工作表" r:id="rId5" imgW="4391025" imgH="399898" progId="Excel.Sheet.8">
                      <p:embed/>
                    </p:oleObj>
                  </mc:Choice>
                  <mc:Fallback>
                    <p:oleObj name="工作表" r:id="rId5" imgW="4391025" imgH="399898" progId="Excel.Sheet.8">
                      <p:embed/>
                      <p:pic>
                        <p:nvPicPr>
                          <p:cNvPr id="91163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6" y="1797"/>
                            <a:ext cx="2791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71842" dir="2700000" algn="ctr" rotWithShape="0">
                              <a:schemeClr val="tx1">
                                <a:alpha val="50000"/>
                              </a:schemeClr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1164" name="Text Box 6"/>
              <p:cNvSpPr txBox="1">
                <a:spLocks noChangeArrowheads="1"/>
              </p:cNvSpPr>
              <p:nvPr/>
            </p:nvSpPr>
            <p:spPr bwMode="auto">
              <a:xfrm>
                <a:off x="2130" y="1797"/>
                <a:ext cx="11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 b="0">
                    <a:latin typeface="Lucida Console" panose="020B0609040504020204" pitchFamily="49" charset="0"/>
                  </a:rPr>
                  <a:t>a</a:t>
                </a:r>
              </a:p>
            </p:txBody>
          </p:sp>
          <p:sp>
            <p:nvSpPr>
              <p:cNvPr id="91165" name="Text Box 6"/>
              <p:cNvSpPr txBox="1">
                <a:spLocks noChangeArrowheads="1"/>
              </p:cNvSpPr>
              <p:nvPr/>
            </p:nvSpPr>
            <p:spPr bwMode="auto">
              <a:xfrm>
                <a:off x="2312" y="2078"/>
                <a:ext cx="264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latin typeface="Lucida Console" panose="020B0609040504020204" pitchFamily="49" charset="0"/>
                  </a:rPr>
                  <a:t>	0	1	2	3	4	5	6	7	8	9</a:t>
                </a:r>
              </a:p>
            </p:txBody>
          </p:sp>
        </p:grpSp>
        <p:grpSp>
          <p:nvGrpSpPr>
            <p:cNvPr id="91166" name="Group 30"/>
            <p:cNvGrpSpPr>
              <a:grpSpLocks/>
            </p:cNvGrpSpPr>
            <p:nvPr/>
          </p:nvGrpSpPr>
          <p:grpSpPr bwMode="auto">
            <a:xfrm>
              <a:off x="3515" y="2341"/>
              <a:ext cx="388" cy="411"/>
              <a:chOff x="4237" y="1386"/>
              <a:chExt cx="388" cy="411"/>
            </a:xfrm>
          </p:grpSpPr>
          <p:sp>
            <p:nvSpPr>
              <p:cNvPr id="91167" name="Rectangle 5"/>
              <p:cNvSpPr>
                <a:spLocks noChangeArrowheads="1"/>
              </p:cNvSpPr>
              <p:nvPr/>
            </p:nvSpPr>
            <p:spPr bwMode="auto">
              <a:xfrm>
                <a:off x="4398" y="1404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1168" name="Text Box 6"/>
              <p:cNvSpPr txBox="1">
                <a:spLocks noChangeArrowheads="1"/>
              </p:cNvSpPr>
              <p:nvPr/>
            </p:nvSpPr>
            <p:spPr bwMode="auto">
              <a:xfrm>
                <a:off x="4237" y="1386"/>
                <a:ext cx="11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 b="0">
                    <a:latin typeface="Lucida Console" panose="020B0609040504020204" pitchFamily="49" charset="0"/>
                  </a:rPr>
                  <a:t>q</a:t>
                </a:r>
              </a:p>
            </p:txBody>
          </p:sp>
          <p:sp>
            <p:nvSpPr>
              <p:cNvPr id="91169" name="Oval 7"/>
              <p:cNvSpPr>
                <a:spLocks noChangeArrowheads="1"/>
              </p:cNvSpPr>
              <p:nvPr/>
            </p:nvSpPr>
            <p:spPr bwMode="auto">
              <a:xfrm>
                <a:off x="4466" y="1495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1170" name="Line 8"/>
              <p:cNvSpPr>
                <a:spLocks noChangeShapeType="1"/>
              </p:cNvSpPr>
              <p:nvPr/>
            </p:nvSpPr>
            <p:spPr bwMode="auto">
              <a:xfrm>
                <a:off x="4488" y="1525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91187" name="Group 51"/>
          <p:cNvGrpSpPr>
            <a:grpSpLocks/>
          </p:cNvGrpSpPr>
          <p:nvPr/>
        </p:nvGrpSpPr>
        <p:grpSpPr bwMode="auto">
          <a:xfrm>
            <a:off x="3314527" y="4839695"/>
            <a:ext cx="4646612" cy="1373187"/>
            <a:chOff x="2109" y="3245"/>
            <a:chExt cx="2927" cy="865"/>
          </a:xfrm>
        </p:grpSpPr>
        <p:grpSp>
          <p:nvGrpSpPr>
            <p:cNvPr id="91171" name="Group 35"/>
            <p:cNvGrpSpPr>
              <a:grpSpLocks/>
            </p:cNvGrpSpPr>
            <p:nvPr/>
          </p:nvGrpSpPr>
          <p:grpSpPr bwMode="auto">
            <a:xfrm>
              <a:off x="4377" y="3249"/>
              <a:ext cx="388" cy="411"/>
              <a:chOff x="4237" y="1386"/>
              <a:chExt cx="388" cy="411"/>
            </a:xfrm>
          </p:grpSpPr>
          <p:sp>
            <p:nvSpPr>
              <p:cNvPr id="91172" name="Rectangle 5"/>
              <p:cNvSpPr>
                <a:spLocks noChangeArrowheads="1"/>
              </p:cNvSpPr>
              <p:nvPr/>
            </p:nvSpPr>
            <p:spPr bwMode="auto">
              <a:xfrm>
                <a:off x="4398" y="1404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1173" name="Text Box 6"/>
              <p:cNvSpPr txBox="1">
                <a:spLocks noChangeArrowheads="1"/>
              </p:cNvSpPr>
              <p:nvPr/>
            </p:nvSpPr>
            <p:spPr bwMode="auto">
              <a:xfrm>
                <a:off x="4237" y="1386"/>
                <a:ext cx="11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 b="0">
                    <a:latin typeface="Lucida Console" panose="020B0609040504020204" pitchFamily="49" charset="0"/>
                  </a:rPr>
                  <a:t>p</a:t>
                </a:r>
              </a:p>
            </p:txBody>
          </p:sp>
          <p:sp>
            <p:nvSpPr>
              <p:cNvPr id="91174" name="Oval 7"/>
              <p:cNvSpPr>
                <a:spLocks noChangeArrowheads="1"/>
              </p:cNvSpPr>
              <p:nvPr/>
            </p:nvSpPr>
            <p:spPr bwMode="auto">
              <a:xfrm>
                <a:off x="4466" y="1495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1175" name="Line 8"/>
              <p:cNvSpPr>
                <a:spLocks noChangeShapeType="1"/>
              </p:cNvSpPr>
              <p:nvPr/>
            </p:nvSpPr>
            <p:spPr bwMode="auto">
              <a:xfrm>
                <a:off x="4488" y="1525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1176" name="Group 40"/>
            <p:cNvGrpSpPr>
              <a:grpSpLocks/>
            </p:cNvGrpSpPr>
            <p:nvPr/>
          </p:nvGrpSpPr>
          <p:grpSpPr bwMode="auto">
            <a:xfrm>
              <a:off x="2109" y="3656"/>
              <a:ext cx="2927" cy="454"/>
              <a:chOff x="2130" y="1797"/>
              <a:chExt cx="2927" cy="454"/>
            </a:xfrm>
          </p:grpSpPr>
          <p:graphicFrame>
            <p:nvGraphicFramePr>
              <p:cNvPr id="91177" name="Object 4"/>
              <p:cNvGraphicFramePr>
                <a:graphicFrameLocks noChangeAspect="1"/>
              </p:cNvGraphicFramePr>
              <p:nvPr/>
            </p:nvGraphicFramePr>
            <p:xfrm>
              <a:off x="2266" y="1797"/>
              <a:ext cx="2791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78" name="工作表" r:id="rId6" imgW="4391025" imgH="399898" progId="Excel.Sheet.8">
                      <p:embed/>
                    </p:oleObj>
                  </mc:Choice>
                  <mc:Fallback>
                    <p:oleObj name="工作表" r:id="rId6" imgW="4391025" imgH="399898" progId="Excel.Sheet.8">
                      <p:embed/>
                      <p:pic>
                        <p:nvPicPr>
                          <p:cNvPr id="91177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6" y="1797"/>
                            <a:ext cx="2791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71842" dir="2700000" algn="ctr" rotWithShape="0">
                              <a:schemeClr val="tx1">
                                <a:alpha val="50000"/>
                              </a:schemeClr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1178" name="Text Box 6"/>
              <p:cNvSpPr txBox="1">
                <a:spLocks noChangeArrowheads="1"/>
              </p:cNvSpPr>
              <p:nvPr/>
            </p:nvSpPr>
            <p:spPr bwMode="auto">
              <a:xfrm>
                <a:off x="2130" y="1797"/>
                <a:ext cx="11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 b="0">
                    <a:latin typeface="Lucida Console" panose="020B0609040504020204" pitchFamily="49" charset="0"/>
                  </a:rPr>
                  <a:t>a</a:t>
                </a:r>
              </a:p>
            </p:txBody>
          </p:sp>
          <p:sp>
            <p:nvSpPr>
              <p:cNvPr id="91179" name="Text Box 6"/>
              <p:cNvSpPr txBox="1">
                <a:spLocks noChangeArrowheads="1"/>
              </p:cNvSpPr>
              <p:nvPr/>
            </p:nvSpPr>
            <p:spPr bwMode="auto">
              <a:xfrm>
                <a:off x="2312" y="2078"/>
                <a:ext cx="2643" cy="1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latin typeface="Lucida Console" panose="020B0609040504020204" pitchFamily="49" charset="0"/>
                  </a:rPr>
                  <a:t>	0	1	2	3	4	5	6	7	8	9</a:t>
                </a:r>
              </a:p>
            </p:txBody>
          </p:sp>
        </p:grpSp>
        <p:grpSp>
          <p:nvGrpSpPr>
            <p:cNvPr id="91180" name="Group 44"/>
            <p:cNvGrpSpPr>
              <a:grpSpLocks/>
            </p:cNvGrpSpPr>
            <p:nvPr/>
          </p:nvGrpSpPr>
          <p:grpSpPr bwMode="auto">
            <a:xfrm>
              <a:off x="3515" y="3245"/>
              <a:ext cx="388" cy="411"/>
              <a:chOff x="4237" y="1386"/>
              <a:chExt cx="388" cy="411"/>
            </a:xfrm>
          </p:grpSpPr>
          <p:sp>
            <p:nvSpPr>
              <p:cNvPr id="91181" name="Rectangle 5"/>
              <p:cNvSpPr>
                <a:spLocks noChangeArrowheads="1"/>
              </p:cNvSpPr>
              <p:nvPr/>
            </p:nvSpPr>
            <p:spPr bwMode="auto">
              <a:xfrm>
                <a:off x="4398" y="1404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1182" name="Text Box 6"/>
              <p:cNvSpPr txBox="1">
                <a:spLocks noChangeArrowheads="1"/>
              </p:cNvSpPr>
              <p:nvPr/>
            </p:nvSpPr>
            <p:spPr bwMode="auto">
              <a:xfrm>
                <a:off x="4237" y="1386"/>
                <a:ext cx="11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 b="0">
                    <a:latin typeface="Lucida Console" panose="020B0609040504020204" pitchFamily="49" charset="0"/>
                  </a:rPr>
                  <a:t>q</a:t>
                </a:r>
              </a:p>
            </p:txBody>
          </p:sp>
          <p:sp>
            <p:nvSpPr>
              <p:cNvPr id="91183" name="Oval 7"/>
              <p:cNvSpPr>
                <a:spLocks noChangeArrowheads="1"/>
              </p:cNvSpPr>
              <p:nvPr/>
            </p:nvSpPr>
            <p:spPr bwMode="auto">
              <a:xfrm>
                <a:off x="4466" y="1495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1184" name="Line 8"/>
              <p:cNvSpPr>
                <a:spLocks noChangeShapeType="1"/>
              </p:cNvSpPr>
              <p:nvPr/>
            </p:nvSpPr>
            <p:spPr bwMode="auto">
              <a:xfrm>
                <a:off x="4488" y="1525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359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DEC7AB8-944C-4B20-9786-4D7639B8A351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 smtClean="0">
                <a:ea typeface="新細明體" panose="02020500000000000000" pitchFamily="18" charset="-120"/>
              </a:rPr>
              <a:t>Subtracting an </a:t>
            </a:r>
            <a:r>
              <a:rPr lang="en-US" altLang="zh-TW" sz="4000" dirty="0" smtClean="0">
                <a:ea typeface="新細明體" panose="02020500000000000000" pitchFamily="18" charset="-120"/>
              </a:rPr>
              <a:t>Integer from </a:t>
            </a:r>
            <a:r>
              <a:rPr lang="en-US" altLang="zh-TW" sz="4000" dirty="0" smtClean="0">
                <a:ea typeface="新細明體" panose="02020500000000000000" pitchFamily="18" charset="-120"/>
              </a:rPr>
              <a:t>a Pointer</a:t>
            </a:r>
            <a:endParaRPr lang="zh-TW" altLang="en-US" sz="4000" dirty="0" smtClean="0">
              <a:ea typeface="新細明體" panose="02020500000000000000" pitchFamily="18" charset="-12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If </a:t>
            </a:r>
            <a:r>
              <a:rPr lang="en-US" altLang="zh-TW" b="1" dirty="0" smtClean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</a:t>
            </a:r>
            <a:r>
              <a:rPr lang="en-US" altLang="zh-TW" dirty="0" smtClean="0">
                <a:ea typeface="新細明體" panose="02020500000000000000" pitchFamily="18" charset="-120"/>
              </a:rPr>
              <a:t> points to </a:t>
            </a:r>
            <a:r>
              <a:rPr lang="en-US" altLang="zh-TW" b="1" dirty="0" smtClean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a[</a:t>
            </a:r>
            <a:r>
              <a:rPr lang="en-US" altLang="zh-TW" b="1" dirty="0" err="1" smtClean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b="1" dirty="0" smtClean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]</a:t>
            </a:r>
            <a:r>
              <a:rPr lang="en-US" altLang="zh-TW" dirty="0" smtClean="0">
                <a:ea typeface="新細明體" panose="02020500000000000000" pitchFamily="18" charset="-120"/>
              </a:rPr>
              <a:t>, then </a:t>
            </a:r>
            <a:r>
              <a:rPr lang="en-US" altLang="zh-TW" b="1" dirty="0" smtClean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</a:t>
            </a:r>
            <a:r>
              <a:rPr lang="en-US" altLang="zh-TW" b="1" dirty="0" smtClean="0">
                <a:solidFill>
                  <a:srgbClr val="80008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b="1" dirty="0" smtClean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-</a:t>
            </a:r>
            <a:r>
              <a:rPr lang="en-US" altLang="zh-TW" b="1" dirty="0" smtClean="0">
                <a:solidFill>
                  <a:srgbClr val="80008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b="1" dirty="0" smtClean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j</a:t>
            </a:r>
            <a:r>
              <a:rPr lang="en-US" altLang="zh-TW" dirty="0" smtClean="0">
                <a:ea typeface="新細明體" panose="02020500000000000000" pitchFamily="18" charset="-120"/>
              </a:rPr>
              <a:t> points to </a:t>
            </a:r>
            <a:r>
              <a:rPr lang="en-US" altLang="zh-TW" b="1" dirty="0" smtClean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a[</a:t>
            </a:r>
            <a:r>
              <a:rPr lang="en-US" altLang="zh-TW" b="1" dirty="0" err="1" smtClean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b="1" dirty="0" smtClean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-j]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sz="28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p = &amp;a[8];</a:t>
            </a:r>
          </a:p>
          <a:p>
            <a:pPr>
              <a:buFontTx/>
              <a:buNone/>
            </a:pPr>
            <a:r>
              <a:rPr lang="en-US" altLang="zh-TW" b="1" dirty="0" smtClean="0">
                <a:ea typeface="新細明體" panose="02020500000000000000" pitchFamily="18" charset="-120"/>
              </a:rPr>
              <a:t>	 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	q = p - 3;</a:t>
            </a:r>
          </a:p>
          <a:p>
            <a:pPr>
              <a:buFontTx/>
              <a:buNone/>
            </a:pPr>
            <a:r>
              <a:rPr lang="en-US" altLang="zh-TW" b="1" dirty="0" smtClean="0">
                <a:ea typeface="新細明體" panose="02020500000000000000" pitchFamily="18" charset="-120"/>
              </a:rPr>
              <a:t>	 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 b="1" dirty="0" smtClean="0">
                <a:latin typeface="Courier New" panose="02070309020205020404" pitchFamily="49" charset="0"/>
                <a:ea typeface="新細明體" panose="02020500000000000000" pitchFamily="18" charset="-120"/>
              </a:rPr>
              <a:t>	p -= 6;</a:t>
            </a:r>
            <a:endParaRPr lang="en-US" altLang="zh-TW" sz="2800" b="1" dirty="0" smtClean="0">
              <a:ea typeface="新細明體" panose="02020500000000000000" pitchFamily="18" charset="-120"/>
            </a:endParaRPr>
          </a:p>
          <a:p>
            <a:endParaRPr lang="zh-TW" altLang="en-US" dirty="0" smtClean="0"/>
          </a:p>
        </p:txBody>
      </p:sp>
      <p:grpSp>
        <p:nvGrpSpPr>
          <p:cNvPr id="92202" name="Group 42"/>
          <p:cNvGrpSpPr>
            <a:grpSpLocks/>
          </p:cNvGrpSpPr>
          <p:nvPr/>
        </p:nvGrpSpPr>
        <p:grpSpPr bwMode="auto">
          <a:xfrm>
            <a:off x="3419872" y="3423267"/>
            <a:ext cx="4646612" cy="1373187"/>
            <a:chOff x="2109" y="2341"/>
            <a:chExt cx="2927" cy="865"/>
          </a:xfrm>
        </p:grpSpPr>
        <p:grpSp>
          <p:nvGrpSpPr>
            <p:cNvPr id="92173" name="Group 13"/>
            <p:cNvGrpSpPr>
              <a:grpSpLocks/>
            </p:cNvGrpSpPr>
            <p:nvPr/>
          </p:nvGrpSpPr>
          <p:grpSpPr bwMode="auto">
            <a:xfrm>
              <a:off x="4377" y="2341"/>
              <a:ext cx="388" cy="411"/>
              <a:chOff x="4237" y="1386"/>
              <a:chExt cx="388" cy="411"/>
            </a:xfrm>
          </p:grpSpPr>
          <p:sp>
            <p:nvSpPr>
              <p:cNvPr id="92174" name="Rectangle 5"/>
              <p:cNvSpPr>
                <a:spLocks noChangeArrowheads="1"/>
              </p:cNvSpPr>
              <p:nvPr/>
            </p:nvSpPr>
            <p:spPr bwMode="auto">
              <a:xfrm>
                <a:off x="4398" y="1404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2175" name="Text Box 6"/>
              <p:cNvSpPr txBox="1">
                <a:spLocks noChangeArrowheads="1"/>
              </p:cNvSpPr>
              <p:nvPr/>
            </p:nvSpPr>
            <p:spPr bwMode="auto">
              <a:xfrm>
                <a:off x="4237" y="1386"/>
                <a:ext cx="11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 b="0">
                    <a:latin typeface="Lucida Console" panose="020B0609040504020204" pitchFamily="49" charset="0"/>
                  </a:rPr>
                  <a:t>p</a:t>
                </a:r>
              </a:p>
            </p:txBody>
          </p:sp>
          <p:sp>
            <p:nvSpPr>
              <p:cNvPr id="92176" name="Oval 7"/>
              <p:cNvSpPr>
                <a:spLocks noChangeArrowheads="1"/>
              </p:cNvSpPr>
              <p:nvPr/>
            </p:nvSpPr>
            <p:spPr bwMode="auto">
              <a:xfrm>
                <a:off x="4466" y="1495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2177" name="Line 8"/>
              <p:cNvSpPr>
                <a:spLocks noChangeShapeType="1"/>
              </p:cNvSpPr>
              <p:nvPr/>
            </p:nvSpPr>
            <p:spPr bwMode="auto">
              <a:xfrm>
                <a:off x="4488" y="1525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2178" name="Group 18"/>
            <p:cNvGrpSpPr>
              <a:grpSpLocks/>
            </p:cNvGrpSpPr>
            <p:nvPr/>
          </p:nvGrpSpPr>
          <p:grpSpPr bwMode="auto">
            <a:xfrm>
              <a:off x="2109" y="2752"/>
              <a:ext cx="2927" cy="454"/>
              <a:chOff x="2130" y="1797"/>
              <a:chExt cx="2927" cy="454"/>
            </a:xfrm>
          </p:grpSpPr>
          <p:graphicFrame>
            <p:nvGraphicFramePr>
              <p:cNvPr id="92179" name="Object 4"/>
              <p:cNvGraphicFramePr>
                <a:graphicFrameLocks noChangeAspect="1"/>
              </p:cNvGraphicFramePr>
              <p:nvPr/>
            </p:nvGraphicFramePr>
            <p:xfrm>
              <a:off x="2266" y="1797"/>
              <a:ext cx="2791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00" name="工作表" r:id="rId3" imgW="4391025" imgH="399898" progId="Excel.Sheet.8">
                      <p:embed/>
                    </p:oleObj>
                  </mc:Choice>
                  <mc:Fallback>
                    <p:oleObj name="工作表" r:id="rId3" imgW="4391025" imgH="399898" progId="Excel.Sheet.8">
                      <p:embed/>
                      <p:pic>
                        <p:nvPicPr>
                          <p:cNvPr id="92179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6" y="1797"/>
                            <a:ext cx="2791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71842" dir="2700000" algn="ctr" rotWithShape="0">
                              <a:schemeClr val="tx1">
                                <a:alpha val="50000"/>
                              </a:schemeClr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180" name="Text Box 6"/>
              <p:cNvSpPr txBox="1">
                <a:spLocks noChangeArrowheads="1"/>
              </p:cNvSpPr>
              <p:nvPr/>
            </p:nvSpPr>
            <p:spPr bwMode="auto">
              <a:xfrm>
                <a:off x="2130" y="1797"/>
                <a:ext cx="11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 b="0">
                    <a:latin typeface="Lucida Console" panose="020B0609040504020204" pitchFamily="49" charset="0"/>
                  </a:rPr>
                  <a:t>a</a:t>
                </a:r>
              </a:p>
            </p:txBody>
          </p:sp>
          <p:sp>
            <p:nvSpPr>
              <p:cNvPr id="92181" name="Text Box 6"/>
              <p:cNvSpPr txBox="1">
                <a:spLocks noChangeArrowheads="1"/>
              </p:cNvSpPr>
              <p:nvPr/>
            </p:nvSpPr>
            <p:spPr bwMode="auto">
              <a:xfrm>
                <a:off x="2312" y="2078"/>
                <a:ext cx="264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latin typeface="Lucida Console" panose="020B0609040504020204" pitchFamily="49" charset="0"/>
                  </a:rPr>
                  <a:t>	0	1	2	3	4	5	6	7	8	9</a:t>
                </a:r>
              </a:p>
            </p:txBody>
          </p:sp>
        </p:grpSp>
        <p:grpSp>
          <p:nvGrpSpPr>
            <p:cNvPr id="92182" name="Group 22"/>
            <p:cNvGrpSpPr>
              <a:grpSpLocks/>
            </p:cNvGrpSpPr>
            <p:nvPr/>
          </p:nvGrpSpPr>
          <p:grpSpPr bwMode="auto">
            <a:xfrm>
              <a:off x="3515" y="2341"/>
              <a:ext cx="388" cy="411"/>
              <a:chOff x="4237" y="1386"/>
              <a:chExt cx="388" cy="411"/>
            </a:xfrm>
          </p:grpSpPr>
          <p:sp>
            <p:nvSpPr>
              <p:cNvPr id="92183" name="Rectangle 5"/>
              <p:cNvSpPr>
                <a:spLocks noChangeArrowheads="1"/>
              </p:cNvSpPr>
              <p:nvPr/>
            </p:nvSpPr>
            <p:spPr bwMode="auto">
              <a:xfrm>
                <a:off x="4398" y="1404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2184" name="Text Box 6"/>
              <p:cNvSpPr txBox="1">
                <a:spLocks noChangeArrowheads="1"/>
              </p:cNvSpPr>
              <p:nvPr/>
            </p:nvSpPr>
            <p:spPr bwMode="auto">
              <a:xfrm>
                <a:off x="4237" y="1386"/>
                <a:ext cx="11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 b="0">
                    <a:latin typeface="Lucida Console" panose="020B0609040504020204" pitchFamily="49" charset="0"/>
                  </a:rPr>
                  <a:t>q</a:t>
                </a:r>
              </a:p>
            </p:txBody>
          </p:sp>
          <p:sp>
            <p:nvSpPr>
              <p:cNvPr id="92185" name="Oval 7"/>
              <p:cNvSpPr>
                <a:spLocks noChangeArrowheads="1"/>
              </p:cNvSpPr>
              <p:nvPr/>
            </p:nvSpPr>
            <p:spPr bwMode="auto">
              <a:xfrm>
                <a:off x="4466" y="1495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2186" name="Line 8"/>
              <p:cNvSpPr>
                <a:spLocks noChangeShapeType="1"/>
              </p:cNvSpPr>
              <p:nvPr/>
            </p:nvSpPr>
            <p:spPr bwMode="auto">
              <a:xfrm>
                <a:off x="4488" y="1525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  <p:grpSp>
        <p:nvGrpSpPr>
          <p:cNvPr id="92201" name="Group 41"/>
          <p:cNvGrpSpPr>
            <a:grpSpLocks/>
          </p:cNvGrpSpPr>
          <p:nvPr/>
        </p:nvGrpSpPr>
        <p:grpSpPr bwMode="auto">
          <a:xfrm>
            <a:off x="3419872" y="1913554"/>
            <a:ext cx="4646612" cy="1366838"/>
            <a:chOff x="2109" y="1390"/>
            <a:chExt cx="2927" cy="861"/>
          </a:xfrm>
        </p:grpSpPr>
        <p:grpSp>
          <p:nvGrpSpPr>
            <p:cNvPr id="92187" name="Group 27"/>
            <p:cNvGrpSpPr>
              <a:grpSpLocks/>
            </p:cNvGrpSpPr>
            <p:nvPr/>
          </p:nvGrpSpPr>
          <p:grpSpPr bwMode="auto">
            <a:xfrm>
              <a:off x="4377" y="1390"/>
              <a:ext cx="388" cy="411"/>
              <a:chOff x="4237" y="1386"/>
              <a:chExt cx="388" cy="411"/>
            </a:xfrm>
          </p:grpSpPr>
          <p:sp>
            <p:nvSpPr>
              <p:cNvPr id="92188" name="Rectangle 5"/>
              <p:cNvSpPr>
                <a:spLocks noChangeArrowheads="1"/>
              </p:cNvSpPr>
              <p:nvPr/>
            </p:nvSpPr>
            <p:spPr bwMode="auto">
              <a:xfrm>
                <a:off x="4398" y="1404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2189" name="Text Box 6"/>
              <p:cNvSpPr txBox="1">
                <a:spLocks noChangeArrowheads="1"/>
              </p:cNvSpPr>
              <p:nvPr/>
            </p:nvSpPr>
            <p:spPr bwMode="auto">
              <a:xfrm>
                <a:off x="4237" y="1386"/>
                <a:ext cx="11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 b="0">
                    <a:latin typeface="Lucida Console" panose="020B0609040504020204" pitchFamily="49" charset="0"/>
                  </a:rPr>
                  <a:t>p</a:t>
                </a:r>
              </a:p>
            </p:txBody>
          </p:sp>
          <p:sp>
            <p:nvSpPr>
              <p:cNvPr id="92190" name="Oval 7"/>
              <p:cNvSpPr>
                <a:spLocks noChangeArrowheads="1"/>
              </p:cNvSpPr>
              <p:nvPr/>
            </p:nvSpPr>
            <p:spPr bwMode="auto">
              <a:xfrm>
                <a:off x="4466" y="1495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2191" name="Line 8"/>
              <p:cNvSpPr>
                <a:spLocks noChangeShapeType="1"/>
              </p:cNvSpPr>
              <p:nvPr/>
            </p:nvSpPr>
            <p:spPr bwMode="auto">
              <a:xfrm>
                <a:off x="4488" y="1525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2192" name="Group 32"/>
            <p:cNvGrpSpPr>
              <a:grpSpLocks/>
            </p:cNvGrpSpPr>
            <p:nvPr/>
          </p:nvGrpSpPr>
          <p:grpSpPr bwMode="auto">
            <a:xfrm>
              <a:off x="2109" y="1797"/>
              <a:ext cx="2927" cy="454"/>
              <a:chOff x="2130" y="1797"/>
              <a:chExt cx="2927" cy="454"/>
            </a:xfrm>
          </p:grpSpPr>
          <p:graphicFrame>
            <p:nvGraphicFramePr>
              <p:cNvPr id="92193" name="Object 4"/>
              <p:cNvGraphicFramePr>
                <a:graphicFrameLocks noChangeAspect="1"/>
              </p:cNvGraphicFramePr>
              <p:nvPr/>
            </p:nvGraphicFramePr>
            <p:xfrm>
              <a:off x="2266" y="1797"/>
              <a:ext cx="2791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01" name="工作表" r:id="rId5" imgW="4391025" imgH="399898" progId="Excel.Sheet.8">
                      <p:embed/>
                    </p:oleObj>
                  </mc:Choice>
                  <mc:Fallback>
                    <p:oleObj name="工作表" r:id="rId5" imgW="4391025" imgH="399898" progId="Excel.Sheet.8">
                      <p:embed/>
                      <p:pic>
                        <p:nvPicPr>
                          <p:cNvPr id="92193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6" y="1797"/>
                            <a:ext cx="2791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71842" dir="2700000" algn="ctr" rotWithShape="0">
                              <a:schemeClr val="tx1">
                                <a:alpha val="50000"/>
                              </a:schemeClr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194" name="Text Box 6"/>
              <p:cNvSpPr txBox="1">
                <a:spLocks noChangeArrowheads="1"/>
              </p:cNvSpPr>
              <p:nvPr/>
            </p:nvSpPr>
            <p:spPr bwMode="auto">
              <a:xfrm>
                <a:off x="2130" y="1797"/>
                <a:ext cx="11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 b="0">
                    <a:latin typeface="Lucida Console" panose="020B0609040504020204" pitchFamily="49" charset="0"/>
                  </a:rPr>
                  <a:t>a</a:t>
                </a:r>
              </a:p>
            </p:txBody>
          </p:sp>
          <p:sp>
            <p:nvSpPr>
              <p:cNvPr id="92195" name="Text Box 6"/>
              <p:cNvSpPr txBox="1">
                <a:spLocks noChangeArrowheads="1"/>
              </p:cNvSpPr>
              <p:nvPr/>
            </p:nvSpPr>
            <p:spPr bwMode="auto">
              <a:xfrm>
                <a:off x="2312" y="2078"/>
                <a:ext cx="2643" cy="1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latin typeface="Lucida Console" panose="020B0609040504020204" pitchFamily="49" charset="0"/>
                  </a:rPr>
                  <a:t>	0	1	2	3	4	5	6	7	8	9</a:t>
                </a:r>
              </a:p>
            </p:txBody>
          </p:sp>
        </p:grpSp>
      </p:grpSp>
      <p:grpSp>
        <p:nvGrpSpPr>
          <p:cNvPr id="92203" name="Group 43"/>
          <p:cNvGrpSpPr>
            <a:grpSpLocks/>
          </p:cNvGrpSpPr>
          <p:nvPr/>
        </p:nvGrpSpPr>
        <p:grpSpPr bwMode="auto">
          <a:xfrm>
            <a:off x="3419872" y="4859954"/>
            <a:ext cx="4646612" cy="1373188"/>
            <a:chOff x="2109" y="3246"/>
            <a:chExt cx="2927" cy="865"/>
          </a:xfrm>
        </p:grpSpPr>
        <p:grpSp>
          <p:nvGrpSpPr>
            <p:cNvPr id="92164" name="Group 4"/>
            <p:cNvGrpSpPr>
              <a:grpSpLocks/>
            </p:cNvGrpSpPr>
            <p:nvPr/>
          </p:nvGrpSpPr>
          <p:grpSpPr bwMode="auto">
            <a:xfrm>
              <a:off x="2678" y="3246"/>
              <a:ext cx="388" cy="411"/>
              <a:chOff x="4237" y="1386"/>
              <a:chExt cx="388" cy="411"/>
            </a:xfrm>
          </p:grpSpPr>
          <p:sp>
            <p:nvSpPr>
              <p:cNvPr id="92165" name="Rectangle 5"/>
              <p:cNvSpPr>
                <a:spLocks noChangeArrowheads="1"/>
              </p:cNvSpPr>
              <p:nvPr/>
            </p:nvSpPr>
            <p:spPr bwMode="auto">
              <a:xfrm>
                <a:off x="4398" y="1404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2166" name="Text Box 6"/>
              <p:cNvSpPr txBox="1">
                <a:spLocks noChangeArrowheads="1"/>
              </p:cNvSpPr>
              <p:nvPr/>
            </p:nvSpPr>
            <p:spPr bwMode="auto">
              <a:xfrm>
                <a:off x="4237" y="1386"/>
                <a:ext cx="11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 b="0">
                    <a:latin typeface="Lucida Console" panose="020B0609040504020204" pitchFamily="49" charset="0"/>
                  </a:rPr>
                  <a:t>p</a:t>
                </a:r>
              </a:p>
            </p:txBody>
          </p:sp>
          <p:sp>
            <p:nvSpPr>
              <p:cNvPr id="92167" name="Oval 7"/>
              <p:cNvSpPr>
                <a:spLocks noChangeArrowheads="1"/>
              </p:cNvSpPr>
              <p:nvPr/>
            </p:nvSpPr>
            <p:spPr bwMode="auto">
              <a:xfrm>
                <a:off x="4466" y="1495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2168" name="Line 8"/>
              <p:cNvSpPr>
                <a:spLocks noChangeShapeType="1"/>
              </p:cNvSpPr>
              <p:nvPr/>
            </p:nvSpPr>
            <p:spPr bwMode="auto">
              <a:xfrm>
                <a:off x="4488" y="1525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2169" name="Group 9"/>
            <p:cNvGrpSpPr>
              <a:grpSpLocks/>
            </p:cNvGrpSpPr>
            <p:nvPr/>
          </p:nvGrpSpPr>
          <p:grpSpPr bwMode="auto">
            <a:xfrm>
              <a:off x="2109" y="3657"/>
              <a:ext cx="2927" cy="454"/>
              <a:chOff x="2130" y="1797"/>
              <a:chExt cx="2927" cy="454"/>
            </a:xfrm>
          </p:grpSpPr>
          <p:graphicFrame>
            <p:nvGraphicFramePr>
              <p:cNvPr id="92170" name="Object 4"/>
              <p:cNvGraphicFramePr>
                <a:graphicFrameLocks noChangeAspect="1"/>
              </p:cNvGraphicFramePr>
              <p:nvPr/>
            </p:nvGraphicFramePr>
            <p:xfrm>
              <a:off x="2266" y="1797"/>
              <a:ext cx="2791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02" name="工作表" r:id="rId6" imgW="4391025" imgH="399898" progId="Excel.Sheet.8">
                      <p:embed/>
                    </p:oleObj>
                  </mc:Choice>
                  <mc:Fallback>
                    <p:oleObj name="工作表" r:id="rId6" imgW="4391025" imgH="399898" progId="Excel.Sheet.8">
                      <p:embed/>
                      <p:pic>
                        <p:nvPicPr>
                          <p:cNvPr id="9217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6" y="1797"/>
                            <a:ext cx="2791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71842" dir="2700000" algn="ctr" rotWithShape="0">
                              <a:schemeClr val="tx1">
                                <a:alpha val="50000"/>
                              </a:schemeClr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171" name="Text Box 6"/>
              <p:cNvSpPr txBox="1">
                <a:spLocks noChangeArrowheads="1"/>
              </p:cNvSpPr>
              <p:nvPr/>
            </p:nvSpPr>
            <p:spPr bwMode="auto">
              <a:xfrm>
                <a:off x="2130" y="1797"/>
                <a:ext cx="11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 b="0">
                    <a:latin typeface="Lucida Console" panose="020B0609040504020204" pitchFamily="49" charset="0"/>
                  </a:rPr>
                  <a:t>a</a:t>
                </a:r>
              </a:p>
            </p:txBody>
          </p:sp>
          <p:sp>
            <p:nvSpPr>
              <p:cNvPr id="92172" name="Text Box 6"/>
              <p:cNvSpPr txBox="1">
                <a:spLocks noChangeArrowheads="1"/>
              </p:cNvSpPr>
              <p:nvPr/>
            </p:nvSpPr>
            <p:spPr bwMode="auto">
              <a:xfrm>
                <a:off x="2312" y="2078"/>
                <a:ext cx="2643" cy="173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77800" algn="ctr"/>
                    <a:tab pos="623888" algn="ctr"/>
                    <a:tab pos="1081088" algn="ctr"/>
                    <a:tab pos="15271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latin typeface="Lucida Console" panose="020B0609040504020204" pitchFamily="49" charset="0"/>
                  </a:rPr>
                  <a:t>	0	1	2	3	4	5	6	7	8	9</a:t>
                </a:r>
              </a:p>
            </p:txBody>
          </p:sp>
        </p:grpSp>
        <p:grpSp>
          <p:nvGrpSpPr>
            <p:cNvPr id="92196" name="Group 36"/>
            <p:cNvGrpSpPr>
              <a:grpSpLocks/>
            </p:cNvGrpSpPr>
            <p:nvPr/>
          </p:nvGrpSpPr>
          <p:grpSpPr bwMode="auto">
            <a:xfrm>
              <a:off x="3515" y="3249"/>
              <a:ext cx="388" cy="411"/>
              <a:chOff x="4237" y="1386"/>
              <a:chExt cx="388" cy="411"/>
            </a:xfrm>
          </p:grpSpPr>
          <p:sp>
            <p:nvSpPr>
              <p:cNvPr id="92197" name="Rectangle 5"/>
              <p:cNvSpPr>
                <a:spLocks noChangeArrowheads="1"/>
              </p:cNvSpPr>
              <p:nvPr/>
            </p:nvSpPr>
            <p:spPr bwMode="auto">
              <a:xfrm>
                <a:off x="4398" y="1404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2198" name="Text Box 6"/>
              <p:cNvSpPr txBox="1">
                <a:spLocks noChangeArrowheads="1"/>
              </p:cNvSpPr>
              <p:nvPr/>
            </p:nvSpPr>
            <p:spPr bwMode="auto">
              <a:xfrm>
                <a:off x="4237" y="1386"/>
                <a:ext cx="11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 b="0">
                    <a:latin typeface="Lucida Console" panose="020B0609040504020204" pitchFamily="49" charset="0"/>
                  </a:rPr>
                  <a:t>q</a:t>
                </a:r>
              </a:p>
            </p:txBody>
          </p:sp>
          <p:sp>
            <p:nvSpPr>
              <p:cNvPr id="92199" name="Oval 7"/>
              <p:cNvSpPr>
                <a:spLocks noChangeArrowheads="1"/>
              </p:cNvSpPr>
              <p:nvPr/>
            </p:nvSpPr>
            <p:spPr bwMode="auto">
              <a:xfrm>
                <a:off x="4466" y="1495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2200" name="Line 8"/>
              <p:cNvSpPr>
                <a:spLocks noChangeShapeType="1"/>
              </p:cNvSpPr>
              <p:nvPr/>
            </p:nvSpPr>
            <p:spPr bwMode="auto">
              <a:xfrm>
                <a:off x="4488" y="1525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452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06D04FB-26BF-4723-AAAD-D5E8B7B10630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93225" name="Rectangle 41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7709480" cy="910148"/>
          </a:xfrm>
        </p:spPr>
        <p:txBody>
          <a:bodyPr>
            <a:normAutofit fontScale="90000"/>
          </a:bodyPr>
          <a:lstStyle/>
          <a:p>
            <a:r>
              <a:rPr lang="en-US" altLang="zh-TW" sz="4000" dirty="0" smtClean="0"/>
              <a:t>Subtracting One </a:t>
            </a:r>
            <a:r>
              <a:rPr lang="en-US" altLang="zh-TW" sz="4000" dirty="0" smtClean="0"/>
              <a:t>Pointer from </a:t>
            </a:r>
            <a:r>
              <a:rPr lang="en-US" altLang="zh-TW" sz="4000" dirty="0" smtClean="0"/>
              <a:t>Another</a:t>
            </a:r>
            <a:endParaRPr lang="zh-TW" altLang="en-US" sz="4000" dirty="0" smtClean="0"/>
          </a:p>
        </p:txBody>
      </p:sp>
      <p:sp>
        <p:nvSpPr>
          <p:cNvPr id="93226" name="Rectangle 4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TW" sz="2800" dirty="0" smtClean="0"/>
              <a:t>When one pointer is subtracted from another, the result is the distance (measured in array elements) between the pointers.</a:t>
            </a:r>
          </a:p>
          <a:p>
            <a:pPr>
              <a:lnSpc>
                <a:spcPct val="80000"/>
              </a:lnSpc>
            </a:pPr>
            <a:r>
              <a:rPr lang="en-US" altLang="zh-TW" sz="2800" dirty="0" smtClean="0"/>
              <a:t>If </a:t>
            </a:r>
            <a:r>
              <a:rPr lang="en-US" altLang="zh-TW" sz="2800" b="1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p</a:t>
            </a:r>
            <a:r>
              <a:rPr lang="en-US" altLang="zh-TW" sz="2800" dirty="0" smtClean="0"/>
              <a:t> points to </a:t>
            </a:r>
            <a:r>
              <a:rPr lang="en-US" altLang="zh-TW" sz="2800" b="1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a[</a:t>
            </a:r>
            <a:r>
              <a:rPr lang="en-US" altLang="zh-TW" sz="2800" b="1" dirty="0" err="1" smtClean="0">
                <a:solidFill>
                  <a:srgbClr val="80008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2800" b="1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]</a:t>
            </a:r>
            <a:r>
              <a:rPr lang="en-US" altLang="zh-TW" sz="2800" dirty="0" smtClean="0"/>
              <a:t> and </a:t>
            </a:r>
            <a:r>
              <a:rPr lang="en-US" altLang="zh-TW" sz="2800" b="1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q</a:t>
            </a:r>
            <a:r>
              <a:rPr lang="en-US" altLang="zh-TW" sz="2800" dirty="0" smtClean="0"/>
              <a:t> points to </a:t>
            </a:r>
            <a:r>
              <a:rPr lang="en-US" altLang="zh-TW" sz="2800" b="1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a[j]</a:t>
            </a:r>
            <a:r>
              <a:rPr lang="en-US" altLang="zh-TW" sz="2800" dirty="0" smtClean="0"/>
              <a:t>,</a:t>
            </a:r>
            <a:br>
              <a:rPr lang="en-US" altLang="zh-TW" sz="2800" dirty="0" smtClean="0"/>
            </a:br>
            <a:r>
              <a:rPr lang="en-US" altLang="zh-TW" sz="2800" dirty="0" smtClean="0"/>
              <a:t>then </a:t>
            </a:r>
            <a:r>
              <a:rPr lang="en-US" altLang="zh-TW" sz="2800" b="1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p</a:t>
            </a:r>
            <a:r>
              <a:rPr lang="en-US" altLang="zh-TW" sz="2800" b="1" dirty="0" smtClean="0">
                <a:solidFill>
                  <a:srgbClr val="800080"/>
                </a:solidFill>
              </a:rPr>
              <a:t> </a:t>
            </a:r>
            <a:r>
              <a:rPr lang="en-US" altLang="zh-TW" sz="2800" b="1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-</a:t>
            </a:r>
            <a:r>
              <a:rPr lang="en-US" altLang="zh-TW" sz="2800" b="1" dirty="0" smtClean="0">
                <a:solidFill>
                  <a:srgbClr val="800080"/>
                </a:solidFill>
              </a:rPr>
              <a:t> </a:t>
            </a:r>
            <a:r>
              <a:rPr lang="en-US" altLang="zh-TW" sz="2800" b="1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q</a:t>
            </a:r>
            <a:r>
              <a:rPr lang="en-US" altLang="zh-TW" sz="2800" dirty="0" smtClean="0"/>
              <a:t> is equal to </a:t>
            </a:r>
            <a:r>
              <a:rPr lang="en-US" altLang="zh-TW" sz="2800" b="1" dirty="0" err="1" smtClean="0">
                <a:solidFill>
                  <a:srgbClr val="80008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2800" b="1" dirty="0" smtClean="0">
                <a:solidFill>
                  <a:srgbClr val="800080"/>
                </a:solidFill>
              </a:rPr>
              <a:t> </a:t>
            </a:r>
            <a:r>
              <a:rPr lang="en-US" altLang="zh-TW" sz="2800" b="1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-</a:t>
            </a:r>
            <a:r>
              <a:rPr lang="en-US" altLang="zh-TW" sz="2800" dirty="0" smtClean="0"/>
              <a:t> </a:t>
            </a:r>
            <a:r>
              <a:rPr lang="en-US" altLang="zh-TW" sz="2800" b="1" dirty="0" smtClean="0">
                <a:solidFill>
                  <a:srgbClr val="800080"/>
                </a:solidFill>
                <a:latin typeface="Courier New" panose="02070309020205020404" pitchFamily="49" charset="0"/>
              </a:rPr>
              <a:t>j</a:t>
            </a:r>
            <a:r>
              <a:rPr lang="en-US" altLang="zh-TW" sz="2800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altLang="zh-TW" sz="2800" dirty="0" smtClean="0"/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Courier New" panose="02070309020205020404" pitchFamily="49" charset="0"/>
              </a:rPr>
              <a:t>	</a:t>
            </a:r>
            <a:r>
              <a:rPr lang="en-US" altLang="zh-TW" sz="2800" b="1" dirty="0" smtClean="0">
                <a:latin typeface="Courier New" panose="02070309020205020404" pitchFamily="49" charset="0"/>
              </a:rPr>
              <a:t>p = &amp;a[5];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b="1" dirty="0" smtClean="0">
                <a:latin typeface="Courier New" panose="02070309020205020404" pitchFamily="49" charset="0"/>
              </a:rPr>
              <a:t>	q = &amp;a[1];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2800" dirty="0" smtClean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Courier New" panose="02070309020205020404" pitchFamily="49" charset="0"/>
              </a:rPr>
              <a:t>	</a:t>
            </a:r>
            <a:r>
              <a:rPr lang="en-US" altLang="zh-TW" sz="28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zh-TW" sz="2800" b="1" dirty="0" smtClean="0">
                <a:latin typeface="Courier New" panose="02070309020205020404" pitchFamily="49" charset="0"/>
              </a:rPr>
              <a:t> = p - q; </a:t>
            </a:r>
            <a:r>
              <a:rPr lang="en-US" altLang="zh-TW" sz="2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/* </a:t>
            </a:r>
            <a:r>
              <a:rPr lang="en-US" altLang="zh-TW" sz="2800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2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is 4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dirty="0" smtClean="0">
                <a:latin typeface="Courier New" panose="02070309020205020404" pitchFamily="49" charset="0"/>
              </a:rPr>
              <a:t>	</a:t>
            </a:r>
            <a:r>
              <a:rPr lang="en-US" altLang="zh-TW" sz="2800" b="1" dirty="0" err="1" smtClean="0">
                <a:latin typeface="Courier New" panose="02070309020205020404" pitchFamily="49" charset="0"/>
              </a:rPr>
              <a:t>i</a:t>
            </a:r>
            <a:r>
              <a:rPr lang="en-US" altLang="zh-TW" sz="2800" b="1" dirty="0" smtClean="0">
                <a:latin typeface="Courier New" panose="02070309020205020404" pitchFamily="49" charset="0"/>
              </a:rPr>
              <a:t> = q - p; </a:t>
            </a:r>
            <a:r>
              <a:rPr lang="en-US" altLang="zh-TW" sz="2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/* </a:t>
            </a:r>
            <a:r>
              <a:rPr lang="en-US" altLang="zh-TW" sz="2800" b="1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TW" sz="28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 is -4 */</a:t>
            </a:r>
            <a:endParaRPr lang="zh-TW" altLang="en-US" sz="28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93227" name="Group 43"/>
          <p:cNvGrpSpPr>
            <a:grpSpLocks/>
          </p:cNvGrpSpPr>
          <p:nvPr/>
        </p:nvGrpSpPr>
        <p:grpSpPr bwMode="auto">
          <a:xfrm>
            <a:off x="3492500" y="3640138"/>
            <a:ext cx="4646613" cy="1373187"/>
            <a:chOff x="2109" y="2341"/>
            <a:chExt cx="2927" cy="865"/>
          </a:xfrm>
        </p:grpSpPr>
        <p:grpSp>
          <p:nvGrpSpPr>
            <p:cNvPr id="93197" name="Group 13"/>
            <p:cNvGrpSpPr>
              <a:grpSpLocks/>
            </p:cNvGrpSpPr>
            <p:nvPr/>
          </p:nvGrpSpPr>
          <p:grpSpPr bwMode="auto">
            <a:xfrm>
              <a:off x="2426" y="2341"/>
              <a:ext cx="388" cy="411"/>
              <a:chOff x="4237" y="1386"/>
              <a:chExt cx="388" cy="411"/>
            </a:xfrm>
          </p:grpSpPr>
          <p:sp>
            <p:nvSpPr>
              <p:cNvPr id="93198" name="Rectangle 5"/>
              <p:cNvSpPr>
                <a:spLocks noChangeArrowheads="1"/>
              </p:cNvSpPr>
              <p:nvPr/>
            </p:nvSpPr>
            <p:spPr bwMode="auto">
              <a:xfrm>
                <a:off x="4398" y="1404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3199" name="Text Box 6"/>
              <p:cNvSpPr txBox="1">
                <a:spLocks noChangeArrowheads="1"/>
              </p:cNvSpPr>
              <p:nvPr/>
            </p:nvSpPr>
            <p:spPr bwMode="auto">
              <a:xfrm>
                <a:off x="4237" y="1386"/>
                <a:ext cx="11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 b="0">
                    <a:latin typeface="Lucida Console" panose="020B0609040504020204" pitchFamily="49" charset="0"/>
                  </a:rPr>
                  <a:t>q</a:t>
                </a:r>
              </a:p>
            </p:txBody>
          </p:sp>
          <p:sp>
            <p:nvSpPr>
              <p:cNvPr id="93200" name="Oval 7"/>
              <p:cNvSpPr>
                <a:spLocks noChangeArrowheads="1"/>
              </p:cNvSpPr>
              <p:nvPr/>
            </p:nvSpPr>
            <p:spPr bwMode="auto">
              <a:xfrm>
                <a:off x="4466" y="1495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3201" name="Line 8"/>
              <p:cNvSpPr>
                <a:spLocks noChangeShapeType="1"/>
              </p:cNvSpPr>
              <p:nvPr/>
            </p:nvSpPr>
            <p:spPr bwMode="auto">
              <a:xfrm>
                <a:off x="4488" y="1525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93202" name="Group 18"/>
            <p:cNvGrpSpPr>
              <a:grpSpLocks/>
            </p:cNvGrpSpPr>
            <p:nvPr/>
          </p:nvGrpSpPr>
          <p:grpSpPr bwMode="auto">
            <a:xfrm>
              <a:off x="2109" y="2752"/>
              <a:ext cx="2927" cy="454"/>
              <a:chOff x="2130" y="1797"/>
              <a:chExt cx="2927" cy="454"/>
            </a:xfrm>
          </p:grpSpPr>
          <p:graphicFrame>
            <p:nvGraphicFramePr>
              <p:cNvPr id="93203" name="Object 4"/>
              <p:cNvGraphicFramePr>
                <a:graphicFrameLocks noChangeAspect="1"/>
              </p:cNvGraphicFramePr>
              <p:nvPr/>
            </p:nvGraphicFramePr>
            <p:xfrm>
              <a:off x="2266" y="1797"/>
              <a:ext cx="2791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72" name="工作表" r:id="rId3" imgW="4391025" imgH="399898" progId="Excel.Sheet.8">
                      <p:embed/>
                    </p:oleObj>
                  </mc:Choice>
                  <mc:Fallback>
                    <p:oleObj name="工作表" r:id="rId3" imgW="4391025" imgH="399898" progId="Excel.Sheet.8">
                      <p:embed/>
                      <p:pic>
                        <p:nvPicPr>
                          <p:cNvPr id="93203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6" y="1797"/>
                            <a:ext cx="2791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71842" dir="2700000" algn="ctr" rotWithShape="0">
                              <a:schemeClr val="tx1">
                                <a:alpha val="50000"/>
                              </a:schemeClr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204" name="Text Box 6"/>
              <p:cNvSpPr txBox="1">
                <a:spLocks noChangeArrowheads="1"/>
              </p:cNvSpPr>
              <p:nvPr/>
            </p:nvSpPr>
            <p:spPr bwMode="auto">
              <a:xfrm>
                <a:off x="2130" y="1797"/>
                <a:ext cx="11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 b="0">
                    <a:latin typeface="Lucida Console" panose="020B0609040504020204" pitchFamily="49" charset="0"/>
                  </a:rPr>
                  <a:t>a</a:t>
                </a:r>
              </a:p>
            </p:txBody>
          </p:sp>
          <p:sp>
            <p:nvSpPr>
              <p:cNvPr id="93205" name="Text Box 6"/>
              <p:cNvSpPr txBox="1">
                <a:spLocks noChangeArrowheads="1"/>
              </p:cNvSpPr>
              <p:nvPr/>
            </p:nvSpPr>
            <p:spPr bwMode="auto">
              <a:xfrm>
                <a:off x="2312" y="2078"/>
                <a:ext cx="264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tabLst>
                    <a:tab pos="177800" algn="ctr"/>
                    <a:tab pos="623888" algn="ctr"/>
                    <a:tab pos="1081088" algn="ctr"/>
                    <a:tab pos="14382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tabLst>
                    <a:tab pos="177800" algn="ctr"/>
                    <a:tab pos="623888" algn="ctr"/>
                    <a:tab pos="1081088" algn="ctr"/>
                    <a:tab pos="14382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tabLst>
                    <a:tab pos="177800" algn="ctr"/>
                    <a:tab pos="623888" algn="ctr"/>
                    <a:tab pos="1081088" algn="ctr"/>
                    <a:tab pos="14382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tabLst>
                    <a:tab pos="177800" algn="ctr"/>
                    <a:tab pos="623888" algn="ctr"/>
                    <a:tab pos="1081088" algn="ctr"/>
                    <a:tab pos="14382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tabLst>
                    <a:tab pos="177800" algn="ctr"/>
                    <a:tab pos="623888" algn="ctr"/>
                    <a:tab pos="1081088" algn="ctr"/>
                    <a:tab pos="14382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77800" algn="ctr"/>
                    <a:tab pos="623888" algn="ctr"/>
                    <a:tab pos="1081088" algn="ctr"/>
                    <a:tab pos="14382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77800" algn="ctr"/>
                    <a:tab pos="623888" algn="ctr"/>
                    <a:tab pos="1081088" algn="ctr"/>
                    <a:tab pos="14382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77800" algn="ctr"/>
                    <a:tab pos="623888" algn="ctr"/>
                    <a:tab pos="1081088" algn="ctr"/>
                    <a:tab pos="14382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77800" algn="ctr"/>
                    <a:tab pos="623888" algn="ctr"/>
                    <a:tab pos="1081088" algn="ctr"/>
                    <a:tab pos="1438275" algn="ctr"/>
                    <a:tab pos="1884363" algn="ctr"/>
                    <a:tab pos="2330450" algn="ctr"/>
                    <a:tab pos="2776538" algn="ctr"/>
                    <a:tab pos="3233738" algn="ctr"/>
                    <a:tab pos="3679825" algn="ctr"/>
                    <a:tab pos="4125913" algn="ctr"/>
                  </a:tabLs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b="0">
                    <a:latin typeface="Lucida Console" panose="020B0609040504020204" pitchFamily="49" charset="0"/>
                  </a:rPr>
                  <a:t>	0	1	2	3	4	5	6	7	8	9</a:t>
                </a:r>
              </a:p>
            </p:txBody>
          </p:sp>
        </p:grpSp>
        <p:grpSp>
          <p:nvGrpSpPr>
            <p:cNvPr id="93206" name="Group 22"/>
            <p:cNvGrpSpPr>
              <a:grpSpLocks/>
            </p:cNvGrpSpPr>
            <p:nvPr/>
          </p:nvGrpSpPr>
          <p:grpSpPr bwMode="auto">
            <a:xfrm>
              <a:off x="3515" y="2341"/>
              <a:ext cx="388" cy="411"/>
              <a:chOff x="4237" y="1386"/>
              <a:chExt cx="388" cy="411"/>
            </a:xfrm>
          </p:grpSpPr>
          <p:sp>
            <p:nvSpPr>
              <p:cNvPr id="93207" name="Rectangle 5"/>
              <p:cNvSpPr>
                <a:spLocks noChangeArrowheads="1"/>
              </p:cNvSpPr>
              <p:nvPr/>
            </p:nvSpPr>
            <p:spPr bwMode="auto">
              <a:xfrm>
                <a:off x="4398" y="1404"/>
                <a:ext cx="227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3208" name="Text Box 6"/>
              <p:cNvSpPr txBox="1">
                <a:spLocks noChangeArrowheads="1"/>
              </p:cNvSpPr>
              <p:nvPr/>
            </p:nvSpPr>
            <p:spPr bwMode="auto">
              <a:xfrm>
                <a:off x="4237" y="1386"/>
                <a:ext cx="11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r>
                  <a:rPr lang="en-US" altLang="zh-TW" sz="2400" b="0">
                    <a:latin typeface="Lucida Console" panose="020B0609040504020204" pitchFamily="49" charset="0"/>
                  </a:rPr>
                  <a:t>p</a:t>
                </a:r>
              </a:p>
            </p:txBody>
          </p:sp>
          <p:sp>
            <p:nvSpPr>
              <p:cNvPr id="93209" name="Oval 7"/>
              <p:cNvSpPr>
                <a:spLocks noChangeArrowheads="1"/>
              </p:cNvSpPr>
              <p:nvPr/>
            </p:nvSpPr>
            <p:spPr bwMode="auto">
              <a:xfrm>
                <a:off x="4466" y="1495"/>
                <a:ext cx="68" cy="6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93210" name="Line 8"/>
              <p:cNvSpPr>
                <a:spLocks noChangeShapeType="1"/>
              </p:cNvSpPr>
              <p:nvPr/>
            </p:nvSpPr>
            <p:spPr bwMode="auto">
              <a:xfrm>
                <a:off x="4488" y="1525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679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AFEA374-4523-4EFE-B41F-162F0E5B7308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Comparing Pointers (in 12.1)</a:t>
            </a:r>
            <a:endParaRPr lang="zh-TW" altLang="en-US" dirty="0" smtClean="0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smtClean="0"/>
              <a:t>Pointers can be compared using the relational operators (&lt;, &lt;=, &gt;, &gt;=) and the equality operators (== and !=).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/>
              <a:t>Using relational operators is meaningful only for pointers to elements of the same array.</a:t>
            </a:r>
          </a:p>
          <a:p>
            <a:pPr>
              <a:lnSpc>
                <a:spcPct val="90000"/>
              </a:lnSpc>
            </a:pPr>
            <a:r>
              <a:rPr lang="en-US" altLang="zh-TW" sz="2800" smtClean="0"/>
              <a:t>After the assignments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smtClean="0">
                <a:solidFill>
                  <a:srgbClr val="800080"/>
                </a:solidFill>
                <a:latin typeface="Courier New" panose="02070309020205020404" pitchFamily="49" charset="0"/>
              </a:rPr>
              <a:t>	p = &amp;a[5];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b="1" smtClean="0">
                <a:solidFill>
                  <a:srgbClr val="800080"/>
                </a:solidFill>
                <a:latin typeface="Courier New" panose="02070309020205020404" pitchFamily="49" charset="0"/>
              </a:rPr>
              <a:t>	q = &amp;a[1];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800" smtClean="0"/>
              <a:t>	the value of </a:t>
            </a:r>
            <a:r>
              <a:rPr lang="en-US" altLang="zh-TW" sz="2800" b="1" smtClean="0">
                <a:solidFill>
                  <a:srgbClr val="800080"/>
                </a:solidFill>
                <a:latin typeface="Courier New" panose="02070309020205020404" pitchFamily="49" charset="0"/>
              </a:rPr>
              <a:t>p &lt;= q</a:t>
            </a:r>
            <a:r>
              <a:rPr lang="en-US" altLang="zh-TW" sz="2800" smtClean="0"/>
              <a:t> is </a:t>
            </a:r>
            <a:r>
              <a:rPr lang="en-US" altLang="zh-TW" sz="2800" smtClean="0">
                <a:solidFill>
                  <a:srgbClr val="0000FF"/>
                </a:solidFill>
                <a:latin typeface="Lucida Console" panose="020B0609040504020204" pitchFamily="49" charset="0"/>
              </a:rPr>
              <a:t>false</a:t>
            </a:r>
            <a:r>
              <a:rPr lang="en-US" altLang="zh-TW" sz="2800" smtClean="0"/>
              <a:t> and</a:t>
            </a:r>
            <a:br>
              <a:rPr lang="en-US" altLang="zh-TW" sz="2800" smtClean="0"/>
            </a:br>
            <a:r>
              <a:rPr lang="en-US" altLang="zh-TW" sz="2800" smtClean="0"/>
              <a:t>the value of </a:t>
            </a:r>
            <a:r>
              <a:rPr lang="en-US" altLang="zh-TW" sz="2800" b="1" smtClean="0">
                <a:solidFill>
                  <a:srgbClr val="800080"/>
                </a:solidFill>
                <a:latin typeface="Courier New" panose="02070309020205020404" pitchFamily="49" charset="0"/>
              </a:rPr>
              <a:t>p &gt;= q</a:t>
            </a:r>
            <a:r>
              <a:rPr lang="en-US" altLang="zh-TW" sz="2800" smtClean="0"/>
              <a:t> is </a:t>
            </a:r>
            <a:r>
              <a:rPr lang="en-US" altLang="zh-TW" sz="2800" smtClean="0">
                <a:solidFill>
                  <a:srgbClr val="0000FF"/>
                </a:solidFill>
                <a:latin typeface="Lucida Console" panose="020B0609040504020204" pitchFamily="49" charset="0"/>
              </a:rPr>
              <a:t>true</a:t>
            </a:r>
            <a:r>
              <a:rPr lang="en-US" altLang="zh-TW" sz="2800" smtClean="0"/>
              <a:t>.</a:t>
            </a:r>
            <a:endParaRPr lang="zh-TW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18029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7582A6B-21B1-4A06-8371-8FEC4A503551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 smtClean="0"/>
              <a:t>12.3 Using an Array </a:t>
            </a:r>
            <a:r>
              <a:rPr lang="en-US" altLang="zh-TW" sz="4000" dirty="0" smtClean="0"/>
              <a:t>Name as </a:t>
            </a:r>
            <a:r>
              <a:rPr lang="en-US" altLang="zh-TW" sz="4000" dirty="0" smtClean="0"/>
              <a:t>a Pointer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The name of an array can be used as a pointer to the first element in the array.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*a = 7;</a:t>
            </a:r>
            <a:r>
              <a:rPr lang="en-US" altLang="zh-TW" dirty="0" smtClean="0">
                <a:latin typeface="Lucida Console" panose="020B0609040504020204" pitchFamily="49" charset="0"/>
              </a:rPr>
              <a:t>     </a:t>
            </a:r>
            <a:r>
              <a:rPr lang="en-US" altLang="zh-TW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// stores  7 in a[0]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*(a+1) = 12;</a:t>
            </a:r>
            <a:r>
              <a:rPr lang="en-US" altLang="zh-TW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// stores 12 in a[1]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The name of an array is in fact </a:t>
            </a:r>
            <a:r>
              <a:rPr lang="en-US" altLang="zh-TW" i="1" dirty="0" smtClean="0">
                <a:solidFill>
                  <a:srgbClr val="FF0000"/>
                </a:solidFill>
                <a:ea typeface="新細明體" panose="02020500000000000000" pitchFamily="18" charset="-120"/>
              </a:rPr>
              <a:t>a constant pointer to an array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(*a != 0)  a++;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// wrong</a:t>
            </a:r>
          </a:p>
          <a:p>
            <a:endParaRPr lang="zh-TW" altLang="en-US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412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08DF451-8DE5-4700-81F0-062ED426650F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smtClean="0"/>
              <a:t>Using a Pointer as an Array Name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When a pointer points to some element in an array, it can be used to access data like an array.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a[10], *p = a;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= 7;</a:t>
            </a:r>
            <a:r>
              <a:rPr lang="en-US" altLang="zh-TW" dirty="0" smtClean="0">
                <a:latin typeface="Lucida Console" panose="020B0609040504020204" pitchFamily="49" charset="0"/>
              </a:rPr>
              <a:t>  </a:t>
            </a:r>
            <a:r>
              <a:rPr lang="en-US" altLang="zh-TW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// stores  7 in a[0]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p[1] = 12;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// stores 12 in a[1]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The compiler treats </a:t>
            </a:r>
            <a:r>
              <a:rPr lang="en-US" altLang="zh-TW" b="1" dirty="0" smtClean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p[</a:t>
            </a:r>
            <a:r>
              <a:rPr lang="en-US" altLang="zh-TW" b="1" dirty="0" err="1" smtClean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TW" b="1" dirty="0" smtClean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]</a:t>
            </a:r>
            <a:r>
              <a:rPr lang="en-US" altLang="zh-TW" dirty="0" smtClean="0">
                <a:ea typeface="新細明體" panose="02020500000000000000" pitchFamily="18" charset="-120"/>
              </a:rPr>
              <a:t> as </a:t>
            </a:r>
            <a:r>
              <a:rPr lang="en-US" altLang="zh-TW" b="1" dirty="0" smtClean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*(</a:t>
            </a:r>
            <a:r>
              <a:rPr lang="en-US" altLang="zh-TW" b="1" dirty="0" err="1" smtClean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p+i</a:t>
            </a:r>
            <a:r>
              <a:rPr lang="en-US" altLang="zh-TW" b="1" dirty="0" smtClean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)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625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72414AA-FA9D-480F-B431-0C3778A766B0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smtClean="0"/>
              <a:t>Using a Pointer as an Array Name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More example: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 = a + 4;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= 7;</a:t>
            </a:r>
            <a:r>
              <a:rPr lang="en-US" altLang="zh-TW" dirty="0" smtClean="0">
                <a:latin typeface="Lucida Console" panose="020B0609040504020204" pitchFamily="49" charset="0"/>
              </a:rPr>
              <a:t>  </a:t>
            </a:r>
            <a:r>
              <a:rPr lang="en-US" altLang="zh-TW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// stores  7 in *(p+0)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p[1] = 12;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solidFill>
                  <a:srgbClr val="006600"/>
                </a:solidFill>
                <a:latin typeface="Lucida Console" panose="020B0609040504020204" pitchFamily="49" charset="0"/>
              </a:rPr>
              <a:t>// stores 12 in *(p+1)</a:t>
            </a:r>
          </a:p>
        </p:txBody>
      </p:sp>
      <p:grpSp>
        <p:nvGrpSpPr>
          <p:cNvPr id="106500" name="Group 4"/>
          <p:cNvGrpSpPr>
            <a:grpSpLocks/>
          </p:cNvGrpSpPr>
          <p:nvPr/>
        </p:nvGrpSpPr>
        <p:grpSpPr bwMode="auto">
          <a:xfrm>
            <a:off x="1259632" y="4365104"/>
            <a:ext cx="4646612" cy="720725"/>
            <a:chOff x="2426" y="2432"/>
            <a:chExt cx="2927" cy="454"/>
          </a:xfrm>
        </p:grpSpPr>
        <p:graphicFrame>
          <p:nvGraphicFramePr>
            <p:cNvPr id="106501" name="Object 4"/>
            <p:cNvGraphicFramePr>
              <a:graphicFrameLocks noChangeAspect="1"/>
            </p:cNvGraphicFramePr>
            <p:nvPr/>
          </p:nvGraphicFramePr>
          <p:xfrm>
            <a:off x="2562" y="2432"/>
            <a:ext cx="279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6" name="工作表" r:id="rId3" imgW="4391025" imgH="399898" progId="Excel.Sheet.8">
                    <p:embed/>
                  </p:oleObj>
                </mc:Choice>
                <mc:Fallback>
                  <p:oleObj name="工作表" r:id="rId3" imgW="4391025" imgH="399898" progId="Excel.Sheet.8">
                    <p:embed/>
                    <p:pic>
                      <p:nvPicPr>
                        <p:cNvPr id="10650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432"/>
                          <a:ext cx="279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71842" dir="2700000" algn="ctr" rotWithShape="0">
                            <a:schemeClr val="tx1">
                              <a:alpha val="50000"/>
                            </a:schemeClr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02" name="Text Box 6"/>
            <p:cNvSpPr txBox="1">
              <a:spLocks noChangeArrowheads="1"/>
            </p:cNvSpPr>
            <p:nvPr/>
          </p:nvSpPr>
          <p:spPr bwMode="auto">
            <a:xfrm>
              <a:off x="2426" y="2432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0">
                  <a:latin typeface="Lucida Console" panose="020B0609040504020204" pitchFamily="49" charset="0"/>
                </a:rPr>
                <a:t>a</a:t>
              </a:r>
            </a:p>
          </p:txBody>
        </p:sp>
        <p:sp>
          <p:nvSpPr>
            <p:cNvPr id="106503" name="Text Box 6"/>
            <p:cNvSpPr txBox="1">
              <a:spLocks noChangeArrowheads="1"/>
            </p:cNvSpPr>
            <p:nvPr/>
          </p:nvSpPr>
          <p:spPr bwMode="auto">
            <a:xfrm>
              <a:off x="2608" y="2713"/>
              <a:ext cx="26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>
                  <a:latin typeface="Lucida Console" panose="020B0609040504020204" pitchFamily="49" charset="0"/>
                </a:rPr>
                <a:t>	0	1	2	3	4	5	6	7	8	9</a:t>
              </a:r>
            </a:p>
          </p:txBody>
        </p:sp>
      </p:grpSp>
      <p:grpSp>
        <p:nvGrpSpPr>
          <p:cNvPr id="106504" name="Group 8"/>
          <p:cNvGrpSpPr>
            <a:grpSpLocks/>
          </p:cNvGrpSpPr>
          <p:nvPr/>
        </p:nvGrpSpPr>
        <p:grpSpPr bwMode="auto">
          <a:xfrm>
            <a:off x="3059857" y="3717404"/>
            <a:ext cx="615950" cy="652462"/>
            <a:chOff x="4237" y="1386"/>
            <a:chExt cx="388" cy="411"/>
          </a:xfrm>
        </p:grpSpPr>
        <p:sp>
          <p:nvSpPr>
            <p:cNvPr id="106505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06506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0">
                  <a:latin typeface="Lucida Console" panose="020B0609040504020204" pitchFamily="49" charset="0"/>
                </a:rPr>
                <a:t>p</a:t>
              </a:r>
            </a:p>
          </p:txBody>
        </p:sp>
        <p:sp>
          <p:nvSpPr>
            <p:cNvPr id="106507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06508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6509" name="Text Box 6"/>
          <p:cNvSpPr txBox="1">
            <a:spLocks noChangeArrowheads="1"/>
          </p:cNvSpPr>
          <p:nvPr/>
        </p:nvSpPr>
        <p:spPr bwMode="auto">
          <a:xfrm>
            <a:off x="3348782" y="4365104"/>
            <a:ext cx="184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7</a:t>
            </a:r>
          </a:p>
        </p:txBody>
      </p:sp>
      <p:sp>
        <p:nvSpPr>
          <p:cNvPr id="106510" name="Text Box 6"/>
          <p:cNvSpPr txBox="1">
            <a:spLocks noChangeArrowheads="1"/>
          </p:cNvSpPr>
          <p:nvPr/>
        </p:nvSpPr>
        <p:spPr bwMode="auto">
          <a:xfrm>
            <a:off x="3707557" y="4365104"/>
            <a:ext cx="368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95132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9" grpId="0"/>
      <p:bldP spid="1065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FC260D55-B40B-45FF-9D20-ADB795F09C19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Array vs. Pointer (</a:t>
            </a:r>
            <a:r>
              <a:rPr lang="en-US" altLang="zh-TW" i="1" smtClean="0"/>
              <a:t>Cont</a:t>
            </a:r>
            <a:r>
              <a:rPr lang="en-US" altLang="zh-TW" smtClean="0"/>
              <a:t>.)</a:t>
            </a:r>
            <a:endParaRPr lang="zh-TW" altLang="en-US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Given: </a:t>
            </a:r>
            <a:r>
              <a:rPr lang="en-US" altLang="zh-TW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a[10], *p;</a:t>
            </a:r>
          </a:p>
          <a:p>
            <a:pPr eaLnBrk="1" hangingPunct="1"/>
            <a:r>
              <a:rPr lang="en-US" altLang="zh-TW" dirty="0" smtClean="0"/>
              <a:t>You can modify the value of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a[4]</a:t>
            </a:r>
            <a:r>
              <a:rPr lang="en-US" altLang="zh-TW" dirty="0" smtClean="0"/>
              <a:t> into 8 by the following methods:</a:t>
            </a:r>
          </a:p>
          <a:p>
            <a:pPr marL="534988" lvl="1" indent="-334963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a[4] = 8;</a:t>
            </a:r>
          </a:p>
          <a:p>
            <a:pPr marL="534988" lvl="1" indent="-334963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*(a+4) = 8;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en-US" altLang="zh-TW" dirty="0" smtClean="0">
              <a:latin typeface="Lucida Console" panose="020B0609040504020204" pitchFamily="49" charset="0"/>
            </a:endParaRPr>
          </a:p>
        </p:txBody>
      </p:sp>
      <p:grpSp>
        <p:nvGrpSpPr>
          <p:cNvPr id="100372" name="Group 20"/>
          <p:cNvGrpSpPr>
            <a:grpSpLocks/>
          </p:cNvGrpSpPr>
          <p:nvPr/>
        </p:nvGrpSpPr>
        <p:grpSpPr bwMode="auto">
          <a:xfrm>
            <a:off x="3851275" y="3860800"/>
            <a:ext cx="4646613" cy="720725"/>
            <a:chOff x="2426" y="2432"/>
            <a:chExt cx="2927" cy="454"/>
          </a:xfrm>
        </p:grpSpPr>
        <p:graphicFrame>
          <p:nvGraphicFramePr>
            <p:cNvPr id="100363" name="Object 4"/>
            <p:cNvGraphicFramePr>
              <a:graphicFrameLocks noChangeAspect="1"/>
            </p:cNvGraphicFramePr>
            <p:nvPr/>
          </p:nvGraphicFramePr>
          <p:xfrm>
            <a:off x="2562" y="2432"/>
            <a:ext cx="279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0" name="工作表" r:id="rId3" imgW="4391025" imgH="399898" progId="Excel.Sheet.8">
                    <p:embed/>
                  </p:oleObj>
                </mc:Choice>
                <mc:Fallback>
                  <p:oleObj name="工作表" r:id="rId3" imgW="4391025" imgH="399898" progId="Excel.Sheet.8">
                    <p:embed/>
                    <p:pic>
                      <p:nvPicPr>
                        <p:cNvPr id="10036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432"/>
                          <a:ext cx="279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71842" dir="2700000" algn="ctr" rotWithShape="0">
                            <a:schemeClr val="tx1">
                              <a:alpha val="50000"/>
                            </a:schemeClr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64" name="Text Box 6"/>
            <p:cNvSpPr txBox="1">
              <a:spLocks noChangeArrowheads="1"/>
            </p:cNvSpPr>
            <p:nvPr/>
          </p:nvSpPr>
          <p:spPr bwMode="auto">
            <a:xfrm>
              <a:off x="2426" y="2432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0">
                  <a:latin typeface="Lucida Console" panose="020B0609040504020204" pitchFamily="49" charset="0"/>
                </a:rPr>
                <a:t>a</a:t>
              </a:r>
            </a:p>
          </p:txBody>
        </p:sp>
        <p:sp>
          <p:nvSpPr>
            <p:cNvPr id="100365" name="Text Box 6"/>
            <p:cNvSpPr txBox="1">
              <a:spLocks noChangeArrowheads="1"/>
            </p:cNvSpPr>
            <p:nvPr/>
          </p:nvSpPr>
          <p:spPr bwMode="auto">
            <a:xfrm>
              <a:off x="2608" y="2713"/>
              <a:ext cx="26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>
                  <a:latin typeface="Lucida Console" panose="020B0609040504020204" pitchFamily="49" charset="0"/>
                </a:rPr>
                <a:t>	0	1	2	3	4	5	6	7	8	9</a:t>
              </a:r>
            </a:p>
          </p:txBody>
        </p:sp>
      </p:grpSp>
      <p:sp>
        <p:nvSpPr>
          <p:cNvPr id="100371" name="Text Box 6"/>
          <p:cNvSpPr txBox="1">
            <a:spLocks noChangeArrowheads="1"/>
          </p:cNvSpPr>
          <p:nvPr/>
        </p:nvSpPr>
        <p:spPr bwMode="auto">
          <a:xfrm>
            <a:off x="5940425" y="3860800"/>
            <a:ext cx="184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8804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1" grpId="0"/>
      <p:bldP spid="100371" grpId="1"/>
      <p:bldP spid="100371" grpId="2"/>
      <p:bldP spid="100371" grpId="3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80FE512-44C0-4F21-99B8-184AF4A22B1C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Array vs. Pointer (</a:t>
            </a:r>
            <a:r>
              <a:rPr lang="en-US" altLang="zh-TW" i="1" smtClean="0"/>
              <a:t>Cont</a:t>
            </a:r>
            <a:r>
              <a:rPr lang="en-US" altLang="zh-TW" smtClean="0"/>
              <a:t>.)</a:t>
            </a:r>
            <a:endParaRPr lang="zh-TW" altLang="en-US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You can modify the value of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a[4]</a:t>
            </a:r>
            <a:r>
              <a:rPr lang="en-US" altLang="zh-TW" dirty="0" smtClean="0"/>
              <a:t> by the following methods (</a:t>
            </a:r>
            <a:r>
              <a:rPr lang="en-US" altLang="zh-TW" i="1" dirty="0" smtClean="0"/>
              <a:t>cont</a:t>
            </a:r>
            <a:r>
              <a:rPr lang="en-US" altLang="zh-TW" dirty="0" smtClean="0"/>
              <a:t>.):</a:t>
            </a:r>
          </a:p>
          <a:p>
            <a:pPr marL="534988" lvl="1" indent="-334963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a + 4;</a:t>
            </a:r>
            <a:b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 = 8;</a:t>
            </a:r>
            <a:b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= 8;</a:t>
            </a:r>
          </a:p>
          <a:p>
            <a:pPr marL="534988" lvl="1" indent="-334963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&amp;a[4];</a:t>
            </a:r>
            <a:b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 = 8;</a:t>
            </a:r>
            <a:b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p[0] = 8;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zh-TW" altLang="en-US" dirty="0" smtClean="0">
              <a:latin typeface="Lucida Console" panose="020B0609040504020204" pitchFamily="49" charset="0"/>
            </a:endParaRPr>
          </a:p>
        </p:txBody>
      </p:sp>
      <p:grpSp>
        <p:nvGrpSpPr>
          <p:cNvPr id="101380" name="Group 4"/>
          <p:cNvGrpSpPr>
            <a:grpSpLocks/>
          </p:cNvGrpSpPr>
          <p:nvPr/>
        </p:nvGrpSpPr>
        <p:grpSpPr bwMode="auto">
          <a:xfrm>
            <a:off x="3851275" y="3860800"/>
            <a:ext cx="4646613" cy="720725"/>
            <a:chOff x="2426" y="2432"/>
            <a:chExt cx="2927" cy="454"/>
          </a:xfrm>
        </p:grpSpPr>
        <p:graphicFrame>
          <p:nvGraphicFramePr>
            <p:cNvPr id="101381" name="Object 4"/>
            <p:cNvGraphicFramePr>
              <a:graphicFrameLocks noChangeAspect="1"/>
            </p:cNvGraphicFramePr>
            <p:nvPr/>
          </p:nvGraphicFramePr>
          <p:xfrm>
            <a:off x="2562" y="2432"/>
            <a:ext cx="279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4" name="工作表" r:id="rId3" imgW="4391025" imgH="399898" progId="Excel.Sheet.8">
                    <p:embed/>
                  </p:oleObj>
                </mc:Choice>
                <mc:Fallback>
                  <p:oleObj name="工作表" r:id="rId3" imgW="4391025" imgH="399898" progId="Excel.Sheet.8">
                    <p:embed/>
                    <p:pic>
                      <p:nvPicPr>
                        <p:cNvPr id="101381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432"/>
                          <a:ext cx="279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71842" dir="2700000" algn="ctr" rotWithShape="0">
                            <a:schemeClr val="tx1">
                              <a:alpha val="50000"/>
                            </a:schemeClr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382" name="Text Box 6"/>
            <p:cNvSpPr txBox="1">
              <a:spLocks noChangeArrowheads="1"/>
            </p:cNvSpPr>
            <p:nvPr/>
          </p:nvSpPr>
          <p:spPr bwMode="auto">
            <a:xfrm>
              <a:off x="2426" y="2432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0">
                  <a:latin typeface="Lucida Console" panose="020B0609040504020204" pitchFamily="49" charset="0"/>
                </a:rPr>
                <a:t>a</a:t>
              </a:r>
            </a:p>
          </p:txBody>
        </p:sp>
        <p:sp>
          <p:nvSpPr>
            <p:cNvPr id="101383" name="Text Box 6"/>
            <p:cNvSpPr txBox="1">
              <a:spLocks noChangeArrowheads="1"/>
            </p:cNvSpPr>
            <p:nvPr/>
          </p:nvSpPr>
          <p:spPr bwMode="auto">
            <a:xfrm>
              <a:off x="2608" y="2713"/>
              <a:ext cx="26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>
                  <a:latin typeface="Lucida Console" panose="020B0609040504020204" pitchFamily="49" charset="0"/>
                </a:rPr>
                <a:t>	0	1	2	3	4	5	6	7	8	9</a:t>
              </a:r>
            </a:p>
          </p:txBody>
        </p:sp>
      </p:grpSp>
      <p:grpSp>
        <p:nvGrpSpPr>
          <p:cNvPr id="101384" name="Group 8"/>
          <p:cNvGrpSpPr>
            <a:grpSpLocks/>
          </p:cNvGrpSpPr>
          <p:nvPr/>
        </p:nvGrpSpPr>
        <p:grpSpPr bwMode="auto">
          <a:xfrm>
            <a:off x="5651500" y="3213100"/>
            <a:ext cx="615950" cy="652463"/>
            <a:chOff x="4237" y="1386"/>
            <a:chExt cx="388" cy="411"/>
          </a:xfrm>
        </p:grpSpPr>
        <p:sp>
          <p:nvSpPr>
            <p:cNvPr id="101385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01386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0">
                  <a:latin typeface="Lucida Console" panose="020B0609040504020204" pitchFamily="49" charset="0"/>
                </a:rPr>
                <a:t>p</a:t>
              </a:r>
            </a:p>
          </p:txBody>
        </p:sp>
        <p:sp>
          <p:nvSpPr>
            <p:cNvPr id="101387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01388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1389" name="Text Box 6"/>
          <p:cNvSpPr txBox="1">
            <a:spLocks noChangeArrowheads="1"/>
          </p:cNvSpPr>
          <p:nvPr/>
        </p:nvSpPr>
        <p:spPr bwMode="auto">
          <a:xfrm>
            <a:off x="5940425" y="3860800"/>
            <a:ext cx="184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7229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9" grpId="0"/>
      <p:bldP spid="101389" grpId="1"/>
      <p:bldP spid="101389" grpId="2"/>
      <p:bldP spid="101389" grpId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C1ED9BA-8C3A-4B61-A6D2-9BD5CFADA893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Array vs. Pointer (</a:t>
            </a:r>
            <a:r>
              <a:rPr lang="en-US" altLang="zh-TW" i="1" smtClean="0"/>
              <a:t>Cont</a:t>
            </a:r>
            <a:r>
              <a:rPr lang="en-US" altLang="zh-TW" smtClean="0"/>
              <a:t>.)</a:t>
            </a:r>
            <a:endParaRPr lang="zh-TW" altLang="en-US" smtClean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You can modify the value of </a:t>
            </a:r>
            <a:r>
              <a:rPr lang="en-US" altLang="zh-TW" dirty="0" smtClean="0">
                <a:latin typeface="Lucida Console" panose="020B0609040504020204" pitchFamily="49" charset="0"/>
              </a:rPr>
              <a:t>a[4]</a:t>
            </a:r>
            <a:r>
              <a:rPr lang="en-US" altLang="zh-TW" dirty="0" smtClean="0"/>
              <a:t> by the following methods (</a:t>
            </a:r>
            <a:r>
              <a:rPr lang="en-US" altLang="zh-TW" i="1" dirty="0" smtClean="0"/>
              <a:t>cont</a:t>
            </a:r>
            <a:r>
              <a:rPr lang="en-US" altLang="zh-TW" dirty="0" smtClean="0"/>
              <a:t>.):</a:t>
            </a:r>
          </a:p>
          <a:p>
            <a:pPr marL="534988" lvl="1" indent="-334963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a;</a:t>
            </a:r>
            <a:b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*(p+4) = 8;</a:t>
            </a:r>
            <a:b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p[4] = 8;</a:t>
            </a:r>
          </a:p>
          <a:p>
            <a:pPr marL="534988" lvl="1" indent="-334963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&amp;a[0];</a:t>
            </a:r>
            <a:b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*(p+4) = 8;</a:t>
            </a:r>
            <a:b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p[4] = 8;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zh-TW" altLang="en-US" dirty="0" smtClean="0">
              <a:latin typeface="Lucida Console" panose="020B0609040504020204" pitchFamily="49" charset="0"/>
            </a:endParaRPr>
          </a:p>
        </p:txBody>
      </p:sp>
      <p:grpSp>
        <p:nvGrpSpPr>
          <p:cNvPr id="115716" name="Group 4"/>
          <p:cNvGrpSpPr>
            <a:grpSpLocks/>
          </p:cNvGrpSpPr>
          <p:nvPr/>
        </p:nvGrpSpPr>
        <p:grpSpPr bwMode="auto">
          <a:xfrm>
            <a:off x="3851275" y="3860800"/>
            <a:ext cx="4646613" cy="720725"/>
            <a:chOff x="2426" y="2432"/>
            <a:chExt cx="2927" cy="454"/>
          </a:xfrm>
        </p:grpSpPr>
        <p:graphicFrame>
          <p:nvGraphicFramePr>
            <p:cNvPr id="115717" name="Object 4"/>
            <p:cNvGraphicFramePr>
              <a:graphicFrameLocks noChangeAspect="1"/>
            </p:cNvGraphicFramePr>
            <p:nvPr/>
          </p:nvGraphicFramePr>
          <p:xfrm>
            <a:off x="2562" y="2432"/>
            <a:ext cx="279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8" name="工作表" r:id="rId3" imgW="4391025" imgH="399898" progId="Excel.Sheet.8">
                    <p:embed/>
                  </p:oleObj>
                </mc:Choice>
                <mc:Fallback>
                  <p:oleObj name="工作表" r:id="rId3" imgW="4391025" imgH="399898" progId="Excel.Sheet.8">
                    <p:embed/>
                    <p:pic>
                      <p:nvPicPr>
                        <p:cNvPr id="11571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432"/>
                          <a:ext cx="279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71842" dir="2700000" algn="ctr" rotWithShape="0">
                            <a:schemeClr val="tx1">
                              <a:alpha val="50000"/>
                            </a:schemeClr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18" name="Text Box 6"/>
            <p:cNvSpPr txBox="1">
              <a:spLocks noChangeArrowheads="1"/>
            </p:cNvSpPr>
            <p:nvPr/>
          </p:nvSpPr>
          <p:spPr bwMode="auto">
            <a:xfrm>
              <a:off x="2426" y="2432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0">
                  <a:latin typeface="Lucida Console" panose="020B0609040504020204" pitchFamily="49" charset="0"/>
                </a:rPr>
                <a:t>a</a:t>
              </a:r>
            </a:p>
          </p:txBody>
        </p:sp>
        <p:sp>
          <p:nvSpPr>
            <p:cNvPr id="115719" name="Text Box 6"/>
            <p:cNvSpPr txBox="1">
              <a:spLocks noChangeArrowheads="1"/>
            </p:cNvSpPr>
            <p:nvPr/>
          </p:nvSpPr>
          <p:spPr bwMode="auto">
            <a:xfrm>
              <a:off x="2608" y="2713"/>
              <a:ext cx="26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>
                  <a:latin typeface="Lucida Console" panose="020B0609040504020204" pitchFamily="49" charset="0"/>
                </a:rPr>
                <a:t>	0	1	2	3	4	5	6	7	8	9</a:t>
              </a:r>
            </a:p>
          </p:txBody>
        </p:sp>
      </p:grpSp>
      <p:sp>
        <p:nvSpPr>
          <p:cNvPr id="115725" name="Text Box 6"/>
          <p:cNvSpPr txBox="1">
            <a:spLocks noChangeArrowheads="1"/>
          </p:cNvSpPr>
          <p:nvPr/>
        </p:nvSpPr>
        <p:spPr bwMode="auto">
          <a:xfrm>
            <a:off x="5940425" y="3860800"/>
            <a:ext cx="184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8</a:t>
            </a:r>
          </a:p>
        </p:txBody>
      </p:sp>
      <p:grpSp>
        <p:nvGrpSpPr>
          <p:cNvPr id="115726" name="Group 14"/>
          <p:cNvGrpSpPr>
            <a:grpSpLocks/>
          </p:cNvGrpSpPr>
          <p:nvPr/>
        </p:nvGrpSpPr>
        <p:grpSpPr bwMode="auto">
          <a:xfrm>
            <a:off x="3924300" y="3213100"/>
            <a:ext cx="615950" cy="652463"/>
            <a:chOff x="4237" y="1386"/>
            <a:chExt cx="388" cy="411"/>
          </a:xfrm>
        </p:grpSpPr>
        <p:sp>
          <p:nvSpPr>
            <p:cNvPr id="115727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5728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0">
                  <a:latin typeface="Lucida Console" panose="020B0609040504020204" pitchFamily="49" charset="0"/>
                </a:rPr>
                <a:t>p</a:t>
              </a:r>
            </a:p>
          </p:txBody>
        </p:sp>
        <p:sp>
          <p:nvSpPr>
            <p:cNvPr id="115729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5730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71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5" grpId="0"/>
      <p:bldP spid="115725" grpId="1"/>
      <p:bldP spid="115725" grpId="2"/>
      <p:bldP spid="115725" grpId="3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7BE9ED1-B09D-43A0-B205-382E180063A9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When to Use a Pointer?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Call by reference</a:t>
            </a:r>
          </a:p>
          <a:p>
            <a:pPr eaLnBrk="1" hangingPunct="1"/>
            <a:r>
              <a:rPr lang="en-US" altLang="zh-TW" smtClean="0">
                <a:solidFill>
                  <a:srgbClr val="3333CC"/>
                </a:solidFill>
              </a:rPr>
              <a:t>Manipulate arrays</a:t>
            </a:r>
          </a:p>
          <a:p>
            <a:pPr eaLnBrk="1" hangingPunct="1"/>
            <a:r>
              <a:rPr lang="en-US" altLang="zh-TW" smtClean="0"/>
              <a:t>Pass functions as function parameters</a:t>
            </a:r>
          </a:p>
          <a:p>
            <a:pPr eaLnBrk="1" hangingPunct="1"/>
            <a:r>
              <a:rPr lang="en-US" altLang="zh-TW" smtClean="0"/>
              <a:t>Create and manipulate dynamic data structure</a:t>
            </a:r>
          </a:p>
          <a:p>
            <a:pPr lvl="1" eaLnBrk="1" hangingPunct="1"/>
            <a:r>
              <a:rPr lang="en-US" altLang="zh-TW" smtClean="0"/>
              <a:t>linked list, queue, stack, tree, …</a:t>
            </a:r>
          </a:p>
          <a:p>
            <a:pPr eaLnBrk="1" hangingPunct="1"/>
            <a:endParaRPr lang="en-US" altLang="zh-TW" smtClean="0"/>
          </a:p>
        </p:txBody>
      </p:sp>
    </p:spTree>
    <p:extLst>
      <p:ext uri="{BB962C8B-B14F-4D97-AF65-F5344CB8AC3E}">
        <p14:creationId xmlns:p14="http://schemas.microsoft.com/office/powerpoint/2010/main" val="287497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8B80F99-E4B7-4A42-8AD4-227AEB8108FD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8321040" cy="910148"/>
          </a:xfrm>
        </p:spPr>
        <p:txBody>
          <a:bodyPr>
            <a:normAutofit fontScale="90000"/>
          </a:bodyPr>
          <a:lstStyle/>
          <a:p>
            <a:r>
              <a:rPr lang="en-US" altLang="zh-TW" sz="4000" dirty="0" smtClean="0"/>
              <a:t>Combining the * and ++ Operators </a:t>
            </a:r>
            <a:r>
              <a:rPr lang="en-US" altLang="zh-TW" sz="3600" dirty="0" smtClean="0"/>
              <a:t>(in 12.2)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303713" algn="l"/>
              </a:tabLst>
            </a:pPr>
            <a:r>
              <a:rPr lang="en-US" altLang="zh-TW" smtClean="0"/>
              <a:t>The precedence of the ++ (increment) operator is higher than the * (indirection) operator.</a:t>
            </a:r>
          </a:p>
          <a:p>
            <a:pPr lvl="1">
              <a:buFontTx/>
              <a:buNone/>
              <a:tabLst>
                <a:tab pos="4303713" algn="l"/>
              </a:tabLst>
            </a:pPr>
            <a:r>
              <a:rPr lang="en-US" altLang="zh-TW" u="sng" smtClean="0"/>
              <a:t>Expression</a:t>
            </a:r>
          </a:p>
          <a:p>
            <a:pPr lvl="1">
              <a:buFontTx/>
              <a:buNone/>
              <a:tabLst>
                <a:tab pos="4303713" algn="l"/>
              </a:tabLst>
            </a:pPr>
            <a:r>
              <a:rPr lang="en-US" altLang="zh-TW" b="1" smtClean="0">
                <a:solidFill>
                  <a:srgbClr val="800080"/>
                </a:solidFill>
                <a:latin typeface="Courier New" panose="02070309020205020404" pitchFamily="49" charset="0"/>
              </a:rPr>
              <a:t>t = *p++</a:t>
            </a:r>
            <a:r>
              <a:rPr lang="en-US" altLang="zh-TW" smtClean="0"/>
              <a:t> or </a:t>
            </a:r>
            <a:r>
              <a:rPr lang="en-US" altLang="zh-TW" b="1" smtClean="0">
                <a:solidFill>
                  <a:srgbClr val="800080"/>
                </a:solidFill>
                <a:latin typeface="Courier New" panose="02070309020205020404" pitchFamily="49" charset="0"/>
              </a:rPr>
              <a:t>*(p++)</a:t>
            </a:r>
            <a:endParaRPr lang="en-US" altLang="zh-TW" smtClean="0"/>
          </a:p>
          <a:p>
            <a:pPr lvl="1">
              <a:buFontTx/>
              <a:buNone/>
              <a:tabLst>
                <a:tab pos="4303713" algn="l"/>
              </a:tabLst>
            </a:pPr>
            <a:r>
              <a:rPr lang="en-US" altLang="zh-TW" b="1" smtClean="0">
                <a:solidFill>
                  <a:srgbClr val="800080"/>
                </a:solidFill>
                <a:latin typeface="Courier New" panose="02070309020205020404" pitchFamily="49" charset="0"/>
              </a:rPr>
              <a:t>t =(*p)++</a:t>
            </a:r>
            <a:endParaRPr lang="en-US" altLang="zh-TW" smtClean="0"/>
          </a:p>
          <a:p>
            <a:pPr lvl="1">
              <a:buFontTx/>
              <a:buNone/>
              <a:tabLst>
                <a:tab pos="4303713" algn="l"/>
              </a:tabLst>
            </a:pPr>
            <a:r>
              <a:rPr lang="en-US" altLang="zh-TW" b="1" smtClean="0">
                <a:solidFill>
                  <a:srgbClr val="800080"/>
                </a:solidFill>
                <a:latin typeface="Courier New" panose="02070309020205020404" pitchFamily="49" charset="0"/>
              </a:rPr>
              <a:t>t = *++p</a:t>
            </a:r>
            <a:r>
              <a:rPr lang="en-US" altLang="zh-TW" smtClean="0"/>
              <a:t> or </a:t>
            </a:r>
            <a:r>
              <a:rPr lang="en-US" altLang="zh-TW" b="1" smtClean="0">
                <a:solidFill>
                  <a:srgbClr val="800080"/>
                </a:solidFill>
                <a:latin typeface="Courier New" panose="02070309020205020404" pitchFamily="49" charset="0"/>
              </a:rPr>
              <a:t>*(++p)</a:t>
            </a:r>
            <a:endParaRPr lang="en-US" altLang="zh-TW" smtClean="0"/>
          </a:p>
          <a:p>
            <a:pPr lvl="1">
              <a:buFontTx/>
              <a:buNone/>
              <a:tabLst>
                <a:tab pos="4303713" algn="l"/>
              </a:tabLst>
            </a:pPr>
            <a:r>
              <a:rPr lang="en-US" altLang="zh-TW" b="1" smtClean="0">
                <a:solidFill>
                  <a:srgbClr val="800080"/>
                </a:solidFill>
                <a:latin typeface="Courier New" panose="02070309020205020404" pitchFamily="49" charset="0"/>
              </a:rPr>
              <a:t>t = ++*p</a:t>
            </a:r>
            <a:r>
              <a:rPr lang="en-US" altLang="zh-TW" smtClean="0"/>
              <a:t> or </a:t>
            </a:r>
            <a:r>
              <a:rPr lang="en-US" altLang="zh-TW" b="1" smtClean="0">
                <a:solidFill>
                  <a:srgbClr val="800080"/>
                </a:solidFill>
                <a:latin typeface="Courier New" panose="02070309020205020404" pitchFamily="49" charset="0"/>
              </a:rPr>
              <a:t>++(*p)</a:t>
            </a:r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4067175" y="4221163"/>
            <a:ext cx="4646613" cy="720725"/>
            <a:chOff x="2426" y="2432"/>
            <a:chExt cx="2927" cy="454"/>
          </a:xfrm>
        </p:grpSpPr>
        <p:graphicFrame>
          <p:nvGraphicFramePr>
            <p:cNvPr id="108549" name="Object 4"/>
            <p:cNvGraphicFramePr>
              <a:graphicFrameLocks noChangeAspect="1"/>
            </p:cNvGraphicFramePr>
            <p:nvPr/>
          </p:nvGraphicFramePr>
          <p:xfrm>
            <a:off x="2562" y="2432"/>
            <a:ext cx="279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2" name="工作表" r:id="rId3" imgW="4391025" imgH="399898" progId="Excel.Sheet.8">
                    <p:embed/>
                  </p:oleObj>
                </mc:Choice>
                <mc:Fallback>
                  <p:oleObj name="工作表" r:id="rId3" imgW="4391025" imgH="399898" progId="Excel.Sheet.8">
                    <p:embed/>
                    <p:pic>
                      <p:nvPicPr>
                        <p:cNvPr id="10854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432"/>
                          <a:ext cx="279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71842" dir="2700000" algn="ctr" rotWithShape="0">
                            <a:schemeClr val="tx1">
                              <a:alpha val="50000"/>
                            </a:schemeClr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50" name="Text Box 6"/>
            <p:cNvSpPr txBox="1">
              <a:spLocks noChangeArrowheads="1"/>
            </p:cNvSpPr>
            <p:nvPr/>
          </p:nvSpPr>
          <p:spPr bwMode="auto">
            <a:xfrm>
              <a:off x="2426" y="2432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0">
                  <a:latin typeface="Lucida Console" panose="020B0609040504020204" pitchFamily="49" charset="0"/>
                </a:rPr>
                <a:t>a</a:t>
              </a:r>
            </a:p>
          </p:txBody>
        </p:sp>
        <p:sp>
          <p:nvSpPr>
            <p:cNvPr id="108551" name="Text Box 6"/>
            <p:cNvSpPr txBox="1">
              <a:spLocks noChangeArrowheads="1"/>
            </p:cNvSpPr>
            <p:nvPr/>
          </p:nvSpPr>
          <p:spPr bwMode="auto">
            <a:xfrm>
              <a:off x="2608" y="2713"/>
              <a:ext cx="26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>
                  <a:latin typeface="Lucida Console" panose="020B0609040504020204" pitchFamily="49" charset="0"/>
                </a:rPr>
                <a:t>	0	1	2	3	4	5	6	7	8	9</a:t>
              </a:r>
            </a:p>
          </p:txBody>
        </p:sp>
      </p:grpSp>
      <p:grpSp>
        <p:nvGrpSpPr>
          <p:cNvPr id="108552" name="Group 8"/>
          <p:cNvGrpSpPr>
            <a:grpSpLocks/>
          </p:cNvGrpSpPr>
          <p:nvPr/>
        </p:nvGrpSpPr>
        <p:grpSpPr bwMode="auto">
          <a:xfrm>
            <a:off x="5867400" y="3573463"/>
            <a:ext cx="615950" cy="652462"/>
            <a:chOff x="4237" y="1386"/>
            <a:chExt cx="388" cy="411"/>
          </a:xfrm>
        </p:grpSpPr>
        <p:sp>
          <p:nvSpPr>
            <p:cNvPr id="108553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08554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0">
                  <a:latin typeface="Lucida Console" panose="020B0609040504020204" pitchFamily="49" charset="0"/>
                </a:rPr>
                <a:t>p</a:t>
              </a:r>
            </a:p>
          </p:txBody>
        </p:sp>
        <p:sp>
          <p:nvSpPr>
            <p:cNvPr id="108555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08556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8557" name="Text Box 6"/>
          <p:cNvSpPr txBox="1">
            <a:spLocks noChangeArrowheads="1"/>
          </p:cNvSpPr>
          <p:nvPr/>
        </p:nvSpPr>
        <p:spPr bwMode="auto">
          <a:xfrm>
            <a:off x="6156325" y="4221163"/>
            <a:ext cx="184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8</a:t>
            </a:r>
          </a:p>
        </p:txBody>
      </p:sp>
      <p:sp>
        <p:nvSpPr>
          <p:cNvPr id="336902" name="Text Box 6"/>
          <p:cNvSpPr txBox="1">
            <a:spLocks noChangeArrowheads="1"/>
          </p:cNvSpPr>
          <p:nvPr/>
        </p:nvSpPr>
        <p:spPr bwMode="auto">
          <a:xfrm>
            <a:off x="7956550" y="2997200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t</a:t>
            </a:r>
          </a:p>
        </p:txBody>
      </p:sp>
      <p:sp>
        <p:nvSpPr>
          <p:cNvPr id="336903" name="Text Box 7"/>
          <p:cNvSpPr txBox="1">
            <a:spLocks noChangeArrowheads="1"/>
          </p:cNvSpPr>
          <p:nvPr/>
        </p:nvSpPr>
        <p:spPr bwMode="auto">
          <a:xfrm>
            <a:off x="7740650" y="3429000"/>
            <a:ext cx="935038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zh-TW" sz="2400" b="0"/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7740650" y="3429000"/>
            <a:ext cx="935038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 sz="2400" b="0">
                <a:latin typeface="Lucida Console" panose="020B0609040504020204" pitchFamily="49" charset="0"/>
              </a:rPr>
              <a:t>8</a:t>
            </a:r>
            <a:endParaRPr lang="zh-TW" altLang="zh-TW" sz="2400" b="0">
              <a:latin typeface="Lucida Console" panose="020B0609040504020204" pitchFamily="49" charset="0"/>
            </a:endParaRPr>
          </a:p>
        </p:txBody>
      </p:sp>
      <p:grpSp>
        <p:nvGrpSpPr>
          <p:cNvPr id="108561" name="Group 17"/>
          <p:cNvGrpSpPr>
            <a:grpSpLocks/>
          </p:cNvGrpSpPr>
          <p:nvPr/>
        </p:nvGrpSpPr>
        <p:grpSpPr bwMode="auto">
          <a:xfrm>
            <a:off x="6300788" y="3573463"/>
            <a:ext cx="615950" cy="652462"/>
            <a:chOff x="4237" y="1386"/>
            <a:chExt cx="388" cy="411"/>
          </a:xfrm>
        </p:grpSpPr>
        <p:sp>
          <p:nvSpPr>
            <p:cNvPr id="108562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08563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0">
                  <a:latin typeface="Lucida Console" panose="020B0609040504020204" pitchFamily="49" charset="0"/>
                </a:rPr>
                <a:t>p</a:t>
              </a:r>
            </a:p>
          </p:txBody>
        </p:sp>
        <p:sp>
          <p:nvSpPr>
            <p:cNvPr id="108564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08565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8566" name="Text Box 6"/>
          <p:cNvSpPr txBox="1">
            <a:spLocks noChangeArrowheads="1"/>
          </p:cNvSpPr>
          <p:nvPr/>
        </p:nvSpPr>
        <p:spPr bwMode="auto">
          <a:xfrm>
            <a:off x="6516688" y="4221163"/>
            <a:ext cx="368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12</a:t>
            </a:r>
          </a:p>
        </p:txBody>
      </p:sp>
      <p:sp>
        <p:nvSpPr>
          <p:cNvPr id="108567" name="Text Box 6"/>
          <p:cNvSpPr txBox="1">
            <a:spLocks noChangeArrowheads="1"/>
          </p:cNvSpPr>
          <p:nvPr/>
        </p:nvSpPr>
        <p:spPr bwMode="auto">
          <a:xfrm>
            <a:off x="6156325" y="4221163"/>
            <a:ext cx="1841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9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7740650" y="3429000"/>
            <a:ext cx="935038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b="0">
                <a:latin typeface="Lucida Console" panose="020B0609040504020204" pitchFamily="49" charset="0"/>
              </a:rPr>
              <a:t>12</a:t>
            </a:r>
            <a:endParaRPr lang="zh-TW" altLang="zh-TW" sz="2400" b="0">
              <a:latin typeface="Lucida Console" panose="020B0609040504020204" pitchFamily="49" charset="0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7740650" y="3429000"/>
            <a:ext cx="935038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2400" b="0">
                <a:latin typeface="Lucida Console" panose="020B0609040504020204" pitchFamily="49" charset="0"/>
              </a:rPr>
              <a:t>9</a:t>
            </a:r>
            <a:endParaRPr lang="zh-TW" altLang="zh-TW" sz="2400" b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58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7" grpId="0"/>
      <p:bldP spid="108557" grpId="1"/>
      <p:bldP spid="108557" grpId="2"/>
      <p:bldP spid="108557" grpId="3"/>
      <p:bldP spid="336902" grpId="0"/>
      <p:bldP spid="336903" grpId="0" animBg="1"/>
      <p:bldP spid="2" grpId="0" animBg="1"/>
      <p:bldP spid="2" grpId="1" animBg="1"/>
      <p:bldP spid="2" grpId="2" animBg="1"/>
      <p:bldP spid="2" grpId="3" animBg="1"/>
      <p:bldP spid="108566" grpId="0"/>
      <p:bldP spid="108567" grpId="0"/>
      <p:bldP spid="108567" grpId="1"/>
      <p:bldP spid="108567" grpId="2"/>
      <p:bldP spid="3" grpId="0" animBg="1"/>
      <p:bldP spid="3" grpId="1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99AA251D-186A-4B2D-84E7-CEBB200C70AE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Summing an Array (in 12.3)</a:t>
            </a:r>
            <a:endParaRPr lang="zh-TW" altLang="en-US" smtClean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A loop to sum the values in an array: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 b="1" dirty="0" smtClean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for (p = &amp;a[0]; p &lt; &amp;a[N]; p++)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800" b="1" dirty="0" smtClean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	  sum += *p;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Simplified version: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zh-TW" sz="2800" b="1" dirty="0" smtClean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for (p = a; p &lt; a + N; p++)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800" b="1" dirty="0" smtClean="0">
                <a:solidFill>
                  <a:srgbClr val="800080"/>
                </a:solidFill>
                <a:latin typeface="Courier New" panose="02070309020205020404" pitchFamily="49" charset="0"/>
                <a:ea typeface="新細明體" panose="02020500000000000000" pitchFamily="18" charset="-120"/>
              </a:rPr>
              <a:t>	  sum += *p;</a:t>
            </a:r>
          </a:p>
          <a:p>
            <a:endParaRPr lang="zh-TW" altLang="en-US" b="1" dirty="0" smtClean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57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Array vs. Pointer (</a:t>
            </a:r>
            <a:r>
              <a:rPr lang="en-US" altLang="zh-TW" i="1" smtClean="0"/>
              <a:t>Cont</a:t>
            </a:r>
            <a:r>
              <a:rPr lang="en-US" altLang="zh-TW" smtClean="0"/>
              <a:t>.)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zh-TW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a[10], *p;</a:t>
            </a:r>
          </a:p>
          <a:p>
            <a:pPr lvl="1" eaLnBrk="1" hangingPunct="1">
              <a:buFontTx/>
              <a:buNone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&amp;a[4];</a:t>
            </a:r>
          </a:p>
          <a:p>
            <a:pPr eaLnBrk="1" hangingPunct="1"/>
            <a:r>
              <a:rPr lang="en-US" altLang="zh-TW" dirty="0" smtClean="0"/>
              <a:t>To access 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a[0]</a:t>
            </a:r>
            <a:r>
              <a:rPr lang="en-US" altLang="zh-TW" dirty="0" smtClean="0"/>
              <a:t>: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*(p-4)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en-US" altLang="zh-TW" dirty="0" smtClean="0"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zh-TW" dirty="0" smtClean="0"/>
              <a:t>But what is</a:t>
            </a:r>
          </a:p>
          <a:p>
            <a:pPr lvl="1" eaLnBrk="1" hangingPunct="1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*(p-5) ?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p + 10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*p  ?</a:t>
            </a:r>
          </a:p>
        </p:txBody>
      </p:sp>
      <p:sp>
        <p:nvSpPr>
          <p:cNvPr id="1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BD58C0D-C8A3-409D-925C-073998E9D4F4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4356100" y="3284538"/>
            <a:ext cx="73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p-4</a:t>
            </a:r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 flipH="1">
            <a:off x="4714875" y="3716338"/>
            <a:ext cx="1588" cy="360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1787" name="Text Box 11"/>
          <p:cNvSpPr txBox="1">
            <a:spLocks noChangeArrowheads="1"/>
          </p:cNvSpPr>
          <p:nvPr/>
        </p:nvSpPr>
        <p:spPr bwMode="auto">
          <a:xfrm>
            <a:off x="3419475" y="3284538"/>
            <a:ext cx="871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p-5</a:t>
            </a:r>
            <a:r>
              <a:rPr lang="en-US" altLang="zh-TW" sz="2400" b="0">
                <a:latin typeface="Times New Roman" panose="02020603050405020304" pitchFamily="18" charset="0"/>
              </a:rPr>
              <a:t>?</a:t>
            </a:r>
          </a:p>
        </p:txBody>
      </p:sp>
      <p:sp>
        <p:nvSpPr>
          <p:cNvPr id="331788" name="Line 12"/>
          <p:cNvSpPr>
            <a:spLocks noChangeShapeType="1"/>
          </p:cNvSpPr>
          <p:nvPr/>
        </p:nvSpPr>
        <p:spPr bwMode="auto">
          <a:xfrm>
            <a:off x="3851275" y="3716338"/>
            <a:ext cx="0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7189" name="Group 21"/>
          <p:cNvGrpSpPr>
            <a:grpSpLocks/>
          </p:cNvGrpSpPr>
          <p:nvPr/>
        </p:nvGrpSpPr>
        <p:grpSpPr bwMode="auto">
          <a:xfrm>
            <a:off x="4283075" y="4076700"/>
            <a:ext cx="4646613" cy="720725"/>
            <a:chOff x="2426" y="2432"/>
            <a:chExt cx="2927" cy="454"/>
          </a:xfrm>
        </p:grpSpPr>
        <p:graphicFrame>
          <p:nvGraphicFramePr>
            <p:cNvPr id="7190" name="Object 4"/>
            <p:cNvGraphicFramePr>
              <a:graphicFrameLocks noChangeAspect="1"/>
            </p:cNvGraphicFramePr>
            <p:nvPr/>
          </p:nvGraphicFramePr>
          <p:xfrm>
            <a:off x="2562" y="2432"/>
            <a:ext cx="279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6" name="工作表" r:id="rId3" imgW="4391025" imgH="399898" progId="Excel.Sheet.8">
                    <p:embed/>
                  </p:oleObj>
                </mc:Choice>
                <mc:Fallback>
                  <p:oleObj name="工作表" r:id="rId3" imgW="4391025" imgH="399898" progId="Excel.Sheet.8">
                    <p:embed/>
                    <p:pic>
                      <p:nvPicPr>
                        <p:cNvPr id="719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432"/>
                          <a:ext cx="279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71842" dir="2700000" algn="ctr" rotWithShape="0">
                            <a:schemeClr val="tx1">
                              <a:alpha val="50000"/>
                            </a:schemeClr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1" name="Text Box 6"/>
            <p:cNvSpPr txBox="1">
              <a:spLocks noChangeArrowheads="1"/>
            </p:cNvSpPr>
            <p:nvPr/>
          </p:nvSpPr>
          <p:spPr bwMode="auto">
            <a:xfrm>
              <a:off x="2426" y="2432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0">
                  <a:latin typeface="Lucida Console" panose="020B0609040504020204" pitchFamily="49" charset="0"/>
                </a:rPr>
                <a:t>a</a:t>
              </a:r>
            </a:p>
          </p:txBody>
        </p:sp>
        <p:sp>
          <p:nvSpPr>
            <p:cNvPr id="7192" name="Text Box 6"/>
            <p:cNvSpPr txBox="1">
              <a:spLocks noChangeArrowheads="1"/>
            </p:cNvSpPr>
            <p:nvPr/>
          </p:nvSpPr>
          <p:spPr bwMode="auto">
            <a:xfrm>
              <a:off x="2608" y="2713"/>
              <a:ext cx="26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>
                  <a:latin typeface="Lucida Console" panose="020B0609040504020204" pitchFamily="49" charset="0"/>
                </a:rPr>
                <a:t>	0	1	2	3	4	5	6	7	8	9</a:t>
              </a:r>
            </a:p>
          </p:txBody>
        </p:sp>
      </p:grpSp>
      <p:grpSp>
        <p:nvGrpSpPr>
          <p:cNvPr id="7193" name="Group 25"/>
          <p:cNvGrpSpPr>
            <a:grpSpLocks/>
          </p:cNvGrpSpPr>
          <p:nvPr/>
        </p:nvGrpSpPr>
        <p:grpSpPr bwMode="auto">
          <a:xfrm>
            <a:off x="6083300" y="3429000"/>
            <a:ext cx="615950" cy="652463"/>
            <a:chOff x="4237" y="1386"/>
            <a:chExt cx="388" cy="411"/>
          </a:xfrm>
        </p:grpSpPr>
        <p:sp>
          <p:nvSpPr>
            <p:cNvPr id="7194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7195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0">
                  <a:latin typeface="Lucida Console" panose="020B0609040504020204" pitchFamily="49" charset="0"/>
                </a:rPr>
                <a:t>p</a:t>
              </a:r>
            </a:p>
          </p:txBody>
        </p:sp>
        <p:sp>
          <p:nvSpPr>
            <p:cNvPr id="7196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7197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269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01226A5-2787-48C1-ACAB-2489766A3C95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Be Careful for Pointer Arithmetic 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You have to be very careful about the pointer arithmetic so that you will not make a pointer referring to a location out of an array.</a:t>
            </a:r>
          </a:p>
          <a:p>
            <a:pPr eaLnBrk="1" hangingPunct="1"/>
            <a:r>
              <a:rPr lang="en-US" altLang="zh-TW" dirty="0" smtClean="0"/>
              <a:t>E.g. check if in the boundary of an array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zh-TW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(p &lt; a){ </a:t>
            </a:r>
            <a:r>
              <a:rPr lang="en-US" altLang="zh-TW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out of the array */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zh-TW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(p &gt;= a + </a:t>
            </a:r>
            <a:r>
              <a:rPr lang="en-US" altLang="zh-TW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a_size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b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altLang="zh-TW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out of the array */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6062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ChangeArrowheads="1"/>
          </p:cNvSpPr>
          <p:nvPr/>
        </p:nvSpPr>
        <p:spPr bwMode="auto">
          <a:xfrm>
            <a:off x="2771800" y="4149080"/>
            <a:ext cx="3816424" cy="358775"/>
          </a:xfrm>
          <a:prstGeom prst="rect">
            <a:avLst/>
          </a:prstGeom>
          <a:solidFill>
            <a:srgbClr val="FFFF99"/>
          </a:solidFill>
          <a:ln w="31750">
            <a:solidFill>
              <a:srgbClr val="FFFF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Arrays as Function Arguments</a:t>
            </a:r>
          </a:p>
        </p:txBody>
      </p:sp>
      <p:sp>
        <p:nvSpPr>
          <p:cNvPr id="333828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dirty="0" smtClean="0"/>
              <a:t>In a function: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 smtClean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max_of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data[], 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size){..}</a:t>
            </a:r>
            <a:endParaRPr lang="en-US" altLang="zh-TW" sz="2400" b="1" dirty="0" smtClean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endParaRPr lang="en-US" altLang="zh-TW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dirty="0" smtClean="0"/>
              <a:t>When calling: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 = {4, 3, 8, 3, 1};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altLang="zh-TW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max_of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 in data is %d\n"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70B8D1C-4E35-49B4-BDD9-ADE410F9AA5A}" type="slidenum">
              <a:rPr lang="en-US" altLang="zh-TW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787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ChangeArrowheads="1"/>
          </p:cNvSpPr>
          <p:nvPr/>
        </p:nvSpPr>
        <p:spPr bwMode="auto">
          <a:xfrm>
            <a:off x="2771800" y="4149080"/>
            <a:ext cx="3816424" cy="358775"/>
          </a:xfrm>
          <a:prstGeom prst="rect">
            <a:avLst/>
          </a:prstGeom>
          <a:solidFill>
            <a:srgbClr val="FFFF99"/>
          </a:solidFill>
          <a:ln w="31750">
            <a:solidFill>
              <a:srgbClr val="FFFF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Arrays as Function Arguments</a:t>
            </a:r>
          </a:p>
        </p:txBody>
      </p:sp>
      <p:sp>
        <p:nvSpPr>
          <p:cNvPr id="333828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dirty="0" smtClean="0"/>
              <a:t>In a function: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 smtClean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max_of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data, 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size){..}</a:t>
            </a:r>
            <a:endParaRPr lang="en-US" altLang="zh-TW" sz="2400" b="1" dirty="0" smtClean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endParaRPr lang="en-US" altLang="zh-TW" dirty="0" smtClean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dirty="0" smtClean="0"/>
              <a:t>When calling: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 = {4, 3, 8, 3, 1};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altLang="zh-TW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max_of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zh-TW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"Max in data is %d\n"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A70B8D1C-4E35-49B4-BDD9-ADE410F9AA5A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771800" y="2204864"/>
            <a:ext cx="1944215" cy="0"/>
          </a:xfrm>
          <a:prstGeom prst="line">
            <a:avLst/>
          </a:prstGeom>
          <a:noFill/>
          <a:ln w="38100" cmpd="dbl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355976" y="1317738"/>
            <a:ext cx="1352468" cy="467239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36000" rIns="7200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800" b="0" dirty="0">
                <a:solidFill>
                  <a:srgbClr val="008000"/>
                </a:solidFill>
                <a:latin typeface="+mn-lt"/>
                <a:ea typeface="標楷體" panose="03000509000000000000" pitchFamily="65" charset="-120"/>
              </a:rPr>
              <a:t>Also OK 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4140076" y="1556792"/>
            <a:ext cx="215900" cy="360362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93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Arrays as Function Arguments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dirty="0" smtClean="0"/>
              <a:t>So it is </a:t>
            </a:r>
            <a:r>
              <a:rPr lang="en-US" altLang="zh-TW" dirty="0" smtClean="0">
                <a:solidFill>
                  <a:srgbClr val="0000FF"/>
                </a:solidFill>
              </a:rPr>
              <a:t>call-by-reference</a:t>
            </a:r>
            <a:r>
              <a:rPr lang="en-US" altLang="zh-TW" dirty="0" smtClean="0"/>
              <a:t>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 smtClean="0"/>
              <a:t>Therefore, values in an array can be modified inside a function.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sz="2400" b="1" dirty="0" smtClean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try(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d, 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d[2] = 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TW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[5] = {4, 3, 8, 3, 1};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try( </a:t>
            </a:r>
            <a:r>
              <a:rPr lang="en-US" altLang="zh-TW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5 );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D953DA8-ECE3-445C-919E-A0EED2666807}" type="slidenum">
              <a:rPr lang="en-US" altLang="zh-TW"/>
              <a:pPr/>
              <a:t>26</a:t>
            </a:fld>
            <a:endParaRPr lang="en-US" altLang="zh-TW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854053"/>
              </p:ext>
            </p:extLst>
          </p:nvPr>
        </p:nvGraphicFramePr>
        <p:xfrm>
          <a:off x="4355976" y="3501008"/>
          <a:ext cx="45815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工作表" r:id="rId3" imgW="4579561" imgH="403727" progId="Excel.Sheet.8">
                  <p:embed/>
                </p:oleObj>
              </mc:Choice>
              <mc:Fallback>
                <p:oleObj name="工作表" r:id="rId3" imgW="4579561" imgH="403727" progId="Excel.Sheet.8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501008"/>
                        <a:ext cx="45815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3203451" y="3213671"/>
            <a:ext cx="1212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Comic Sans MS" panose="030F0702030302020204" pitchFamily="66" charset="0"/>
              </a:rPr>
              <a:t>mydata</a:t>
            </a:r>
          </a:p>
        </p:txBody>
      </p:sp>
      <p:sp>
        <p:nvSpPr>
          <p:cNvPr id="336902" name="Text Box 6"/>
          <p:cNvSpPr txBox="1">
            <a:spLocks noChangeArrowheads="1"/>
          </p:cNvSpPr>
          <p:nvPr/>
        </p:nvSpPr>
        <p:spPr bwMode="auto">
          <a:xfrm>
            <a:off x="6516564" y="2134171"/>
            <a:ext cx="363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336903" name="Text Box 7"/>
          <p:cNvSpPr txBox="1">
            <a:spLocks noChangeArrowheads="1"/>
          </p:cNvSpPr>
          <p:nvPr/>
        </p:nvSpPr>
        <p:spPr bwMode="auto">
          <a:xfrm>
            <a:off x="6300664" y="2588196"/>
            <a:ext cx="935037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zh-TW" sz="2400" b="0"/>
          </a:p>
        </p:txBody>
      </p:sp>
      <p:sp>
        <p:nvSpPr>
          <p:cNvPr id="336904" name="Line 8"/>
          <p:cNvSpPr>
            <a:spLocks noChangeShapeType="1"/>
          </p:cNvSpPr>
          <p:nvPr/>
        </p:nvSpPr>
        <p:spPr bwMode="auto">
          <a:xfrm flipH="1">
            <a:off x="4716339" y="2832671"/>
            <a:ext cx="2016125" cy="669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6905" name="Text Box 9"/>
          <p:cNvSpPr txBox="1">
            <a:spLocks noChangeArrowheads="1"/>
          </p:cNvSpPr>
          <p:nvPr/>
        </p:nvSpPr>
        <p:spPr bwMode="auto">
          <a:xfrm>
            <a:off x="5364039" y="3934396"/>
            <a:ext cx="728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Comic Sans MS" panose="030F0702030302020204" pitchFamily="66" charset="0"/>
              </a:rPr>
              <a:t>d[1]</a:t>
            </a:r>
          </a:p>
        </p:txBody>
      </p:sp>
      <p:sp>
        <p:nvSpPr>
          <p:cNvPr id="336906" name="Text Box 10"/>
          <p:cNvSpPr txBox="1">
            <a:spLocks noChangeArrowheads="1"/>
          </p:cNvSpPr>
          <p:nvPr/>
        </p:nvSpPr>
        <p:spPr bwMode="auto">
          <a:xfrm>
            <a:off x="6227639" y="3934396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Comic Sans MS" panose="030F0702030302020204" pitchFamily="66" charset="0"/>
              </a:rPr>
              <a:t>d[2]</a:t>
            </a:r>
          </a:p>
        </p:txBody>
      </p:sp>
      <p:sp>
        <p:nvSpPr>
          <p:cNvPr id="336907" name="Text Box 11"/>
          <p:cNvSpPr txBox="1">
            <a:spLocks noChangeArrowheads="1"/>
          </p:cNvSpPr>
          <p:nvPr/>
        </p:nvSpPr>
        <p:spPr bwMode="auto">
          <a:xfrm>
            <a:off x="4427414" y="3934396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Comic Sans MS" panose="030F0702030302020204" pitchFamily="66" charset="0"/>
              </a:rPr>
              <a:t>d[0]</a:t>
            </a:r>
          </a:p>
        </p:txBody>
      </p:sp>
      <p:sp>
        <p:nvSpPr>
          <p:cNvPr id="336908" name="Text Box 12"/>
          <p:cNvSpPr txBox="1">
            <a:spLocks noChangeArrowheads="1"/>
          </p:cNvSpPr>
          <p:nvPr/>
        </p:nvSpPr>
        <p:spPr bwMode="auto">
          <a:xfrm>
            <a:off x="6227639" y="3574033"/>
            <a:ext cx="793750" cy="292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TW" sz="2400" b="0"/>
              <a:t>5</a:t>
            </a:r>
          </a:p>
        </p:txBody>
      </p:sp>
      <p:sp>
        <p:nvSpPr>
          <p:cNvPr id="336909" name="AutoShape 13"/>
          <p:cNvSpPr>
            <a:spLocks noChangeArrowheads="1"/>
          </p:cNvSpPr>
          <p:nvPr/>
        </p:nvSpPr>
        <p:spPr bwMode="auto">
          <a:xfrm>
            <a:off x="319791" y="5085184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6910" name="AutoShape 14"/>
          <p:cNvSpPr>
            <a:spLocks noChangeArrowheads="1"/>
          </p:cNvSpPr>
          <p:nvPr/>
        </p:nvSpPr>
        <p:spPr bwMode="auto">
          <a:xfrm>
            <a:off x="324200" y="2412132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36911" name="AutoShape 15"/>
          <p:cNvSpPr>
            <a:spLocks noChangeArrowheads="1"/>
          </p:cNvSpPr>
          <p:nvPr/>
        </p:nvSpPr>
        <p:spPr bwMode="auto">
          <a:xfrm>
            <a:off x="324200" y="2845520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90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369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3369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3369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2" grpId="0"/>
      <p:bldP spid="336902" grpId="1"/>
      <p:bldP spid="336903" grpId="0" animBg="1"/>
      <p:bldP spid="336903" grpId="1" animBg="1"/>
      <p:bldP spid="336905" grpId="0"/>
      <p:bldP spid="336905" grpId="1"/>
      <p:bldP spid="336906" grpId="0"/>
      <p:bldP spid="336906" grpId="1"/>
      <p:bldP spid="336907" grpId="0"/>
      <p:bldP spid="336907" grpId="1"/>
      <p:bldP spid="336908" grpId="0" animBg="1"/>
      <p:bldP spid="336909" grpId="0" animBg="1"/>
      <p:bldP spid="336910" grpId="0" animBg="1"/>
      <p:bldP spid="336910" grpId="1" animBg="1"/>
      <p:bldP spid="336911" grpId="0" animBg="1"/>
      <p:bldP spid="336911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DD65F27-A8A5-49FE-93D0-EE5F588E902A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000" dirty="0" smtClean="0"/>
              <a:t>If You Don’t Want the Array to Be Modified (in 12.3) 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Use the </a:t>
            </a:r>
            <a:r>
              <a:rPr lang="en-US" altLang="zh-TW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/>
              <a:t> keyword!</a:t>
            </a:r>
          </a:p>
          <a:p>
            <a:r>
              <a:rPr lang="en-US" altLang="zh-TW" dirty="0" smtClean="0"/>
              <a:t>If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dirty="0" smtClean="0"/>
              <a:t> is present, any modification to this array is illegal.</a:t>
            </a:r>
          </a:p>
          <a:p>
            <a:pPr lvl="1"/>
            <a:r>
              <a:rPr lang="en-US" altLang="zh-TW" dirty="0" smtClean="0"/>
              <a:t>Example:</a:t>
            </a:r>
          </a:p>
          <a:p>
            <a:pPr lvl="1">
              <a:buFontTx/>
              <a:buNone/>
            </a:pPr>
            <a:r>
              <a:rPr lang="en-US" altLang="zh-TW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TW" sz="2400" b="1" dirty="0" smtClean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try(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2400" b="1" dirty="0" smtClean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data[], 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size)</a:t>
            </a:r>
            <a:b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data[0] = 5; </a:t>
            </a:r>
            <a:r>
              <a:rPr lang="en-US" altLang="zh-TW" sz="2400" b="1" dirty="0" smtClean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wrong **/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211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  <a:cs typeface="Courier New" panose="02070309020205020404" pitchFamily="49" charset="0"/>
              </a:rPr>
              <a:t>Idioms for Pointers vs. Arrays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 smtClean="0">
                <a:ea typeface="新細明體" panose="02020500000000000000" pitchFamily="18" charset="-120"/>
              </a:rPr>
              <a:t>Pointers are good for processing arrays:</a:t>
            </a:r>
          </a:p>
          <a:p>
            <a:pPr marL="0" indent="0">
              <a:buNone/>
            </a:pPr>
            <a:r>
              <a:rPr lang="en-US" altLang="zh-TW" sz="2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zh-TW" sz="2400" b="1" dirty="0" smtClean="0">
                <a:latin typeface="Courier New" panose="02070309020205020404" pitchFamily="49" charset="0"/>
              </a:rPr>
              <a:t> </a:t>
            </a:r>
            <a:r>
              <a:rPr lang="en-US" altLang="zh-TW" sz="2400" b="1" dirty="0" smtClean="0">
                <a:latin typeface="Courier New" panose="02070309020205020404" pitchFamily="49" charset="0"/>
              </a:rPr>
              <a:t>a[20], </a:t>
            </a:r>
            <a:r>
              <a:rPr lang="en-US" altLang="zh-TW" sz="2400" b="1" dirty="0" smtClean="0">
                <a:latin typeface="Courier New" panose="02070309020205020404" pitchFamily="49" charset="0"/>
              </a:rPr>
              <a:t>*p</a:t>
            </a:r>
            <a:r>
              <a:rPr lang="en-US" altLang="zh-TW" sz="2400" b="1" dirty="0" smtClean="0">
                <a:latin typeface="Courier New" panose="02070309020205020404" pitchFamily="49" charset="0"/>
              </a:rPr>
              <a:t>;</a:t>
            </a:r>
            <a:br>
              <a:rPr lang="en-US" altLang="zh-TW" sz="2400" b="1" dirty="0" smtClean="0">
                <a:latin typeface="Courier New" panose="02070309020205020404" pitchFamily="49" charset="0"/>
              </a:rPr>
            </a:br>
            <a:r>
              <a:rPr lang="en-US" altLang="zh-TW" sz="2400" b="1" dirty="0" err="1" smtClean="0">
                <a:latin typeface="Courier New" panose="02070309020205020404" pitchFamily="49" charset="0"/>
              </a:rPr>
              <a:t>aSize</a:t>
            </a:r>
            <a:r>
              <a:rPr lang="en-US" altLang="zh-TW" sz="2400" b="1" dirty="0" smtClean="0">
                <a:latin typeface="Courier New" panose="02070309020205020404" pitchFamily="49" charset="0"/>
              </a:rPr>
              <a:t> = 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sz="2400" b="1" dirty="0" smtClean="0">
                <a:latin typeface="Courier New" panose="02070309020205020404" pitchFamily="49" charset="0"/>
              </a:rPr>
              <a:t>(a) / </a:t>
            </a:r>
            <a:r>
              <a:rPr lang="en-US" altLang="zh-TW" sz="24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TW" sz="2400" b="1" dirty="0" smtClean="0">
                <a:latin typeface="Courier New" panose="02070309020205020404" pitchFamily="49" charset="0"/>
              </a:rPr>
              <a:t>(a[0]);</a:t>
            </a:r>
            <a:endParaRPr lang="en-US" altLang="zh-TW" sz="2400" b="1" dirty="0" smtClean="0">
              <a:solidFill>
                <a:srgbClr val="008000"/>
              </a:solidFill>
              <a:latin typeface="Courier New" panose="02070309020205020404" pitchFamily="49" charset="0"/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i="1" dirty="0" smtClean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Point to the first element:</a:t>
            </a:r>
            <a:br>
              <a:rPr lang="en-US" altLang="zh-TW" sz="2400" b="1" i="1" dirty="0" smtClean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sz="2400" b="1" dirty="0" smtClean="0">
                <a:latin typeface="Courier New" panose="02070309020205020404" pitchFamily="49" charset="0"/>
              </a:rPr>
              <a:t>p = 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i="1" dirty="0" smtClean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Point to the last element:</a:t>
            </a:r>
            <a:r>
              <a:rPr lang="en-US" altLang="zh-TW" sz="2400" b="1" i="1" dirty="0" smtClean="0"/>
              <a:t/>
            </a:r>
            <a:br>
              <a:rPr lang="en-US" altLang="zh-TW" sz="2400" b="1" i="1" dirty="0" smtClean="0"/>
            </a:br>
            <a:r>
              <a:rPr lang="en-US" altLang="zh-TW" sz="2400" b="1" dirty="0" smtClean="0">
                <a:latin typeface="Courier New" panose="02070309020205020404" pitchFamily="49" charset="0"/>
              </a:rPr>
              <a:t>p = a + </a:t>
            </a:r>
            <a:r>
              <a:rPr lang="en-US" altLang="zh-TW" sz="2400" b="1" dirty="0" err="1" smtClean="0">
                <a:latin typeface="Courier New" panose="02070309020205020404" pitchFamily="49" charset="0"/>
              </a:rPr>
              <a:t>aSize</a:t>
            </a:r>
            <a:r>
              <a:rPr lang="en-US" altLang="zh-TW" sz="2400" b="1" dirty="0" smtClean="0">
                <a:latin typeface="Courier New" panose="02070309020205020404" pitchFamily="49" charset="0"/>
              </a:rPr>
              <a:t> - 1;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 i="1" dirty="0" smtClean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Move right to the last element:</a:t>
            </a:r>
            <a:r>
              <a:rPr lang="en-US" altLang="zh-TW" sz="2400" b="1" i="1" dirty="0" smtClean="0"/>
              <a:t/>
            </a:r>
            <a:br>
              <a:rPr lang="en-US" altLang="zh-TW" sz="2400" b="1" i="1" dirty="0" smtClean="0"/>
            </a:br>
            <a:r>
              <a:rPr lang="en-US" altLang="zh-TW" sz="2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TW" sz="2400" b="1" dirty="0" smtClean="0">
                <a:latin typeface="Courier New" panose="02070309020205020404" pitchFamily="49" charset="0"/>
              </a:rPr>
              <a:t> (p &lt; a + </a:t>
            </a:r>
            <a:r>
              <a:rPr lang="en-US" altLang="zh-TW" sz="2400" b="1" dirty="0" err="1" smtClean="0">
                <a:latin typeface="Courier New" panose="02070309020205020404" pitchFamily="49" charset="0"/>
              </a:rPr>
              <a:t>aSize</a:t>
            </a:r>
            <a:r>
              <a:rPr lang="en-US" altLang="zh-TW" sz="2400" b="1" dirty="0" smtClean="0">
                <a:latin typeface="Courier New" panose="02070309020205020404" pitchFamily="49" charset="0"/>
              </a:rPr>
              <a:t>) { *</a:t>
            </a:r>
            <a:r>
              <a:rPr lang="en-US" altLang="zh-TW" sz="2400" b="1" dirty="0" smtClean="0">
                <a:latin typeface="Courier New" panose="02070309020205020404" pitchFamily="49" charset="0"/>
              </a:rPr>
              <a:t>p ...; </a:t>
            </a:r>
            <a:r>
              <a:rPr lang="en-US" altLang="zh-TW" sz="2400" b="1" dirty="0" smtClean="0">
                <a:latin typeface="Courier New" panose="02070309020205020404" pitchFamily="49" charset="0"/>
              </a:rPr>
              <a:t>p++; }</a:t>
            </a:r>
          </a:p>
          <a:p>
            <a:pPr>
              <a:buNone/>
            </a:pPr>
            <a:r>
              <a:rPr lang="en-US" altLang="zh-TW" sz="2400" b="1" i="1" dirty="0" smtClean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Move left to the first element:</a:t>
            </a:r>
            <a:r>
              <a:rPr lang="en-US" altLang="zh-TW" sz="2400" b="1" i="1" dirty="0" smtClean="0"/>
              <a:t/>
            </a:r>
            <a:br>
              <a:rPr lang="en-US" altLang="zh-TW" sz="2400" b="1" i="1" dirty="0" smtClean="0"/>
            </a:br>
            <a:r>
              <a:rPr lang="en-US" altLang="zh-TW" sz="2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TW" sz="2400" b="1" dirty="0" smtClean="0">
                <a:latin typeface="Courier New" panose="02070309020205020404" pitchFamily="49" charset="0"/>
              </a:rPr>
              <a:t> (p &gt;= a) { *p </a:t>
            </a:r>
            <a:r>
              <a:rPr lang="en-US" altLang="zh-TW" sz="2400" b="1" dirty="0">
                <a:latin typeface="Courier New" panose="02070309020205020404" pitchFamily="49" charset="0"/>
              </a:rPr>
              <a:t>...</a:t>
            </a:r>
            <a:r>
              <a:rPr lang="en-US" altLang="zh-TW" sz="2400" b="1" dirty="0" smtClean="0">
                <a:latin typeface="Courier New" panose="02070309020205020404" pitchFamily="49" charset="0"/>
              </a:rPr>
              <a:t>; </a:t>
            </a:r>
            <a:r>
              <a:rPr lang="en-US" altLang="zh-TW" sz="2400" b="1" dirty="0" smtClean="0">
                <a:latin typeface="Courier New" panose="02070309020205020404" pitchFamily="49" charset="0"/>
              </a:rPr>
              <a:t>p--; }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6032AD28-4F99-409A-B754-08B057B41FCA}" type="slidenum">
              <a:rPr lang="en-US" altLang="zh-TW"/>
              <a:pPr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611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981C8D7-7BDC-4AC9-A388-023A3AEC36DC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8321040" cy="910148"/>
          </a:xfrm>
        </p:spPr>
        <p:txBody>
          <a:bodyPr>
            <a:normAutofit fontScale="90000"/>
          </a:bodyPr>
          <a:lstStyle/>
          <a:p>
            <a:r>
              <a:rPr lang="en-US" altLang="zh-TW" sz="4000" dirty="0" smtClean="0">
                <a:ea typeface="新細明體" panose="02020500000000000000" pitchFamily="18" charset="-120"/>
              </a:rPr>
              <a:t>12.4 Pointers and Multidimensional Arrays</a:t>
            </a:r>
            <a:endParaRPr lang="zh-TW" altLang="en-US" sz="4000" dirty="0" smtClean="0">
              <a:ea typeface="新細明體" panose="02020500000000000000" pitchFamily="18" charset="-120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68288" indent="-268288"/>
            <a:r>
              <a:rPr lang="en-US" altLang="zh-TW" dirty="0" smtClean="0"/>
              <a:t>Multidimensional arrays are stored in sequential order, too.</a:t>
            </a:r>
          </a:p>
          <a:p>
            <a:pPr marL="534988" lvl="1" indent="-334963">
              <a:buFont typeface="Wingdings" panose="05000000000000000000" pitchFamily="2" charset="2"/>
              <a:buChar char="Ø"/>
            </a:pPr>
            <a:r>
              <a:rPr lang="en-US" altLang="zh-TW" dirty="0" smtClean="0"/>
              <a:t>Row-wise (C default)</a:t>
            </a:r>
          </a:p>
          <a:p>
            <a:pPr marL="534988" lvl="1" indent="-334963">
              <a:buFont typeface="Wingdings" panose="05000000000000000000" pitchFamily="2" charset="2"/>
              <a:buChar char="Ø"/>
            </a:pPr>
            <a:r>
              <a:rPr lang="en-US" altLang="zh-TW" dirty="0" smtClean="0"/>
              <a:t>Column-wise</a:t>
            </a:r>
          </a:p>
        </p:txBody>
      </p:sp>
    </p:spTree>
    <p:extLst>
      <p:ext uri="{BB962C8B-B14F-4D97-AF65-F5344CB8AC3E}">
        <p14:creationId xmlns:p14="http://schemas.microsoft.com/office/powerpoint/2010/main" val="375594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5292080" y="1340768"/>
            <a:ext cx="2736304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Array in Memory</a:t>
            </a:r>
          </a:p>
        </p:txBody>
      </p:sp>
      <p:sp>
        <p:nvSpPr>
          <p:cNvPr id="205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 smtClean="0"/>
              <a:t>Elements in an array is stored sequentially(</a:t>
            </a:r>
            <a:r>
              <a:rPr lang="zh-TW" altLang="en-US" sz="2800" dirty="0" smtClean="0"/>
              <a:t>循序</a:t>
            </a:r>
            <a:r>
              <a:rPr lang="en-US" altLang="zh-TW" sz="2800" dirty="0" smtClean="0"/>
              <a:t>).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TW" sz="24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b[10];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TW" sz="2400" dirty="0" smtClean="0"/>
              <a:t>If the beginning</a:t>
            </a:r>
            <a:br>
              <a:rPr lang="en-US" altLang="zh-TW" sz="2400" dirty="0" smtClean="0"/>
            </a:br>
            <a:r>
              <a:rPr lang="en-US" altLang="zh-TW" sz="2400" dirty="0" smtClean="0"/>
              <a:t>address of 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b[]</a:t>
            </a:r>
            <a:r>
              <a:rPr lang="en-US" altLang="zh-TW" sz="2400" dirty="0" smtClean="0"/>
              <a:t>is</a:t>
            </a:r>
            <a:br>
              <a:rPr lang="en-US" altLang="zh-TW" sz="2400" dirty="0" smtClean="0"/>
            </a:br>
            <a:r>
              <a:rPr lang="en-US" altLang="zh-TW" sz="2400" dirty="0" smtClean="0"/>
              <a:t>001CF264, then:</a:t>
            </a:r>
          </a:p>
          <a:p>
            <a:pPr lvl="1" eaLnBrk="1" hangingPunct="1">
              <a:buFontTx/>
              <a:buNone/>
            </a:pPr>
            <a:r>
              <a:rPr lang="en-US" altLang="zh-TW" sz="2400" dirty="0" smtClean="0"/>
              <a:t>	</a:t>
            </a:r>
            <a:r>
              <a:rPr lang="en-US" altLang="zh-TW" sz="2400" dirty="0" smtClean="0">
                <a:solidFill>
                  <a:srgbClr val="993300"/>
                </a:solidFill>
              </a:rPr>
              <a:t>b[0]: 001CF264</a:t>
            </a:r>
          </a:p>
          <a:p>
            <a:pPr lvl="1" eaLnBrk="1" hangingPunct="1">
              <a:buFontTx/>
              <a:buNone/>
            </a:pPr>
            <a:r>
              <a:rPr lang="en-US" altLang="zh-TW" sz="2400" dirty="0" smtClean="0">
                <a:solidFill>
                  <a:srgbClr val="993300"/>
                </a:solidFill>
              </a:rPr>
              <a:t>	b[1]: 001CF268</a:t>
            </a:r>
          </a:p>
          <a:p>
            <a:pPr lvl="1" eaLnBrk="1" hangingPunct="1">
              <a:buFontTx/>
              <a:buNone/>
            </a:pPr>
            <a:r>
              <a:rPr lang="en-US" altLang="zh-TW" sz="2400" dirty="0" smtClean="0">
                <a:solidFill>
                  <a:srgbClr val="993300"/>
                </a:solidFill>
              </a:rPr>
              <a:t>	b[2]: 001CF26C</a:t>
            </a:r>
          </a:p>
          <a:p>
            <a:pPr lvl="1" eaLnBrk="1" hangingPunct="1">
              <a:buFontTx/>
              <a:buNone/>
            </a:pPr>
            <a:r>
              <a:rPr lang="en-US" altLang="zh-TW" sz="2400" dirty="0" smtClean="0">
                <a:solidFill>
                  <a:srgbClr val="993300"/>
                </a:solidFill>
              </a:rPr>
              <a:t>	b[3]: 001CF270</a:t>
            </a:r>
          </a:p>
          <a:p>
            <a:pPr lvl="1" eaLnBrk="1" hangingPunct="1">
              <a:buFontTx/>
              <a:buNone/>
            </a:pPr>
            <a:r>
              <a:rPr lang="en-US" altLang="zh-TW" sz="2400" dirty="0" smtClean="0">
                <a:solidFill>
                  <a:srgbClr val="993300"/>
                </a:solidFill>
              </a:rPr>
              <a:t>	b[4]: 001CF274</a:t>
            </a:r>
          </a:p>
          <a:p>
            <a:pPr lvl="1" eaLnBrk="1" hangingPunct="1">
              <a:buFontTx/>
              <a:buNone/>
            </a:pPr>
            <a:r>
              <a:rPr lang="en-US" altLang="zh-TW" sz="2400" dirty="0" smtClean="0"/>
              <a:t>	…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750B38E-8D56-4B77-97EB-2C674FBEBC81}" type="slidenum">
              <a:rPr lang="en-US" altLang="zh-TW"/>
              <a:pPr/>
              <a:t>3</a:t>
            </a:fld>
            <a:endParaRPr lang="en-US" altLang="zh-TW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030022"/>
              </p:ext>
            </p:extLst>
          </p:nvPr>
        </p:nvGraphicFramePr>
        <p:xfrm>
          <a:off x="3635375" y="1981200"/>
          <a:ext cx="5021263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工作表" r:id="rId3" imgW="5076825" imgH="3990848" progId="Excel.Sheet.8">
                  <p:embed/>
                </p:oleObj>
              </mc:Choice>
              <mc:Fallback>
                <p:oleObj name="工作表" r:id="rId3" imgW="5076825" imgH="3990848" progId="Excel.Sheet.8">
                  <p:embed/>
                  <p:pic>
                    <p:nvPicPr>
                      <p:cNvPr id="30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981200"/>
                        <a:ext cx="5021263" cy="426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22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0DFB4693-C6DE-40CC-9824-BF2DF5845FA2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8321040" cy="910148"/>
          </a:xfrm>
        </p:spPr>
        <p:txBody>
          <a:bodyPr>
            <a:normAutofit fontScale="90000"/>
          </a:bodyPr>
          <a:lstStyle/>
          <a:p>
            <a:r>
              <a:rPr lang="en-US" altLang="zh-TW" sz="4000" dirty="0" smtClean="0">
                <a:ea typeface="新細明體" panose="02020500000000000000" pitchFamily="18" charset="-120"/>
              </a:rPr>
              <a:t>12.4 Pointers and Multidimensional Arrays</a:t>
            </a:r>
            <a:endParaRPr lang="zh-TW" altLang="en-US" sz="4000" dirty="0" smtClean="0">
              <a:ea typeface="新細明體" panose="02020500000000000000" pitchFamily="18" charset="-120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Multidimensional arrays are stored in sequential order, too.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b="1" smtClean="0">
                <a:solidFill>
                  <a:srgbClr val="800080"/>
                </a:solidFill>
                <a:latin typeface="Courier New" panose="02070309020205020404" pitchFamily="49" charset="0"/>
              </a:rPr>
              <a:t>int b[3][4];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mtClean="0">
                <a:solidFill>
                  <a:srgbClr val="0000FF"/>
                </a:solidFill>
              </a:rPr>
              <a:t>Row-wise order</a:t>
            </a:r>
            <a:br>
              <a:rPr lang="en-US" altLang="zh-TW" smtClean="0">
                <a:solidFill>
                  <a:srgbClr val="0000FF"/>
                </a:solidFill>
              </a:rPr>
            </a:br>
            <a:r>
              <a:rPr lang="en-US" altLang="zh-TW" smtClean="0">
                <a:solidFill>
                  <a:srgbClr val="0000FF"/>
                </a:solidFill>
              </a:rPr>
              <a:t>(C default)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mtClean="0"/>
              <a:t>Column-wise order</a:t>
            </a:r>
          </a:p>
        </p:txBody>
      </p:sp>
      <p:graphicFrame>
        <p:nvGraphicFramePr>
          <p:cNvPr id="112644" name="Object 5"/>
          <p:cNvGraphicFramePr>
            <a:graphicFrameLocks noChangeAspect="1"/>
          </p:cNvGraphicFramePr>
          <p:nvPr/>
        </p:nvGraphicFramePr>
        <p:xfrm>
          <a:off x="4930775" y="2422525"/>
          <a:ext cx="3779838" cy="382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工作表" r:id="rId3" imgW="3819525" imgH="3867302" progId="Excel.Sheet.8">
                  <p:embed/>
                </p:oleObj>
              </mc:Choice>
              <mc:Fallback>
                <p:oleObj name="工作表" r:id="rId3" imgW="3819525" imgH="3867302" progId="Excel.Sheet.8">
                  <p:embed/>
                  <p:pic>
                    <p:nvPicPr>
                      <p:cNvPr id="11264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2422525"/>
                        <a:ext cx="3779838" cy="38274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695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1CF28F3D-1426-4B78-BBBC-4DE8C784D0A3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286605"/>
            <a:ext cx="8321040" cy="910148"/>
          </a:xfrm>
        </p:spPr>
        <p:txBody>
          <a:bodyPr>
            <a:normAutofit fontScale="90000"/>
          </a:bodyPr>
          <a:lstStyle/>
          <a:p>
            <a:r>
              <a:rPr lang="en-US" altLang="zh-TW" sz="4000" dirty="0" smtClean="0">
                <a:ea typeface="新細明體" panose="02020500000000000000" pitchFamily="18" charset="-120"/>
              </a:rPr>
              <a:t>12.4 Pointers and Multidimensional Arrays</a:t>
            </a:r>
            <a:endParaRPr lang="zh-TW" altLang="en-US" sz="4000" dirty="0" smtClean="0">
              <a:ea typeface="新細明體" panose="02020500000000000000" pitchFamily="18" charset="-120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Multidimensional arrays are stored in sequential order, too.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b="1" smtClean="0">
                <a:solidFill>
                  <a:srgbClr val="800080"/>
                </a:solidFill>
                <a:latin typeface="Courier New" panose="02070309020205020404" pitchFamily="49" charset="0"/>
              </a:rPr>
              <a:t>int b[3][4];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mtClean="0"/>
              <a:t>Row-wise order</a:t>
            </a:r>
            <a:br>
              <a:rPr lang="en-US" altLang="zh-TW" smtClean="0"/>
            </a:br>
            <a:r>
              <a:rPr lang="en-US" altLang="zh-TW" smtClean="0"/>
              <a:t>(C default)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mtClean="0">
                <a:solidFill>
                  <a:srgbClr val="0000FF"/>
                </a:solidFill>
              </a:rPr>
              <a:t>Column-wise order</a:t>
            </a:r>
          </a:p>
        </p:txBody>
      </p:sp>
      <p:graphicFrame>
        <p:nvGraphicFramePr>
          <p:cNvPr id="113668" name="Object 5"/>
          <p:cNvGraphicFramePr>
            <a:graphicFrameLocks noChangeAspect="1"/>
          </p:cNvGraphicFramePr>
          <p:nvPr/>
        </p:nvGraphicFramePr>
        <p:xfrm>
          <a:off x="4930775" y="2422525"/>
          <a:ext cx="3779838" cy="382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工作表" r:id="rId3" imgW="3819525" imgH="3867302" progId="Excel.Sheet.8">
                  <p:embed/>
                </p:oleObj>
              </mc:Choice>
              <mc:Fallback>
                <p:oleObj name="工作表" r:id="rId3" imgW="3819525" imgH="3867302" progId="Excel.Sheet.8">
                  <p:embed/>
                  <p:pic>
                    <p:nvPicPr>
                      <p:cNvPr id="11366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2422525"/>
                        <a:ext cx="3779838" cy="3827463"/>
                      </a:xfrm>
                      <a:prstGeom prst="rect">
                        <a:avLst/>
                      </a:prstGeom>
                      <a:solidFill>
                        <a:schemeClr val="bg1">
                          <a:alpha val="75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200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D0FF6836-7BA7-44A8-8BE8-BD490E79C6E1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Array vs. Pointer (</a:t>
            </a:r>
            <a:r>
              <a:rPr lang="en-US" altLang="zh-TW" i="1" smtClean="0"/>
              <a:t>Cont</a:t>
            </a:r>
            <a:r>
              <a:rPr lang="en-US" altLang="zh-TW" smtClean="0"/>
              <a:t>.)</a:t>
            </a:r>
            <a:endParaRPr lang="zh-TW" altLang="en-US" smtClean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Reverse an array by using pointers</a:t>
            </a:r>
          </a:p>
        </p:txBody>
      </p:sp>
      <p:grpSp>
        <p:nvGrpSpPr>
          <p:cNvPr id="114692" name="Group 4"/>
          <p:cNvGrpSpPr>
            <a:grpSpLocks/>
          </p:cNvGrpSpPr>
          <p:nvPr/>
        </p:nvGrpSpPr>
        <p:grpSpPr bwMode="auto">
          <a:xfrm>
            <a:off x="1276350" y="2659039"/>
            <a:ext cx="4646613" cy="720725"/>
            <a:chOff x="2426" y="2432"/>
            <a:chExt cx="2927" cy="454"/>
          </a:xfrm>
        </p:grpSpPr>
        <p:graphicFrame>
          <p:nvGraphicFramePr>
            <p:cNvPr id="114693" name="Object 4"/>
            <p:cNvGraphicFramePr>
              <a:graphicFrameLocks noChangeAspect="1"/>
            </p:cNvGraphicFramePr>
            <p:nvPr/>
          </p:nvGraphicFramePr>
          <p:xfrm>
            <a:off x="2562" y="2432"/>
            <a:ext cx="279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2" name="工作表" r:id="rId3" imgW="4391025" imgH="399898" progId="Excel.Sheet.8">
                    <p:embed/>
                  </p:oleObj>
                </mc:Choice>
                <mc:Fallback>
                  <p:oleObj name="工作表" r:id="rId3" imgW="4391025" imgH="399898" progId="Excel.Sheet.8">
                    <p:embed/>
                    <p:pic>
                      <p:nvPicPr>
                        <p:cNvPr id="11469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2432"/>
                          <a:ext cx="279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71842" dir="2700000" algn="ctr" rotWithShape="0">
                            <a:schemeClr val="tx1">
                              <a:alpha val="50000"/>
                            </a:schemeClr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694" name="Text Box 6"/>
            <p:cNvSpPr txBox="1">
              <a:spLocks noChangeArrowheads="1"/>
            </p:cNvSpPr>
            <p:nvPr/>
          </p:nvSpPr>
          <p:spPr bwMode="auto">
            <a:xfrm>
              <a:off x="2426" y="2432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0">
                  <a:latin typeface="Lucida Console" panose="020B0609040504020204" pitchFamily="49" charset="0"/>
                </a:rPr>
                <a:t>a</a:t>
              </a:r>
            </a:p>
          </p:txBody>
        </p:sp>
        <p:sp>
          <p:nvSpPr>
            <p:cNvPr id="114695" name="Text Box 6"/>
            <p:cNvSpPr txBox="1">
              <a:spLocks noChangeArrowheads="1"/>
            </p:cNvSpPr>
            <p:nvPr/>
          </p:nvSpPr>
          <p:spPr bwMode="auto">
            <a:xfrm>
              <a:off x="2608" y="2713"/>
              <a:ext cx="264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7800" algn="ctr"/>
                  <a:tab pos="623888" algn="ctr"/>
                  <a:tab pos="1081088" algn="ctr"/>
                  <a:tab pos="1438275" algn="ctr"/>
                  <a:tab pos="1884363" algn="ctr"/>
                  <a:tab pos="2330450" algn="ctr"/>
                  <a:tab pos="2776538" algn="ctr"/>
                  <a:tab pos="3233738" algn="ctr"/>
                  <a:tab pos="3679825" algn="ctr"/>
                  <a:tab pos="4125913" algn="ctr"/>
                </a:tabLs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b="0">
                  <a:latin typeface="Lucida Console" panose="020B0609040504020204" pitchFamily="49" charset="0"/>
                </a:rPr>
                <a:t>	0	1	2	3	4	5	6	7	8	9</a:t>
              </a:r>
            </a:p>
          </p:txBody>
        </p:sp>
      </p:grpSp>
      <p:grpSp>
        <p:nvGrpSpPr>
          <p:cNvPr id="114696" name="Group 8"/>
          <p:cNvGrpSpPr>
            <a:grpSpLocks/>
          </p:cNvGrpSpPr>
          <p:nvPr/>
        </p:nvGrpSpPr>
        <p:grpSpPr bwMode="auto">
          <a:xfrm>
            <a:off x="5565775" y="2009751"/>
            <a:ext cx="576263" cy="652463"/>
            <a:chOff x="3404" y="1570"/>
            <a:chExt cx="363" cy="411"/>
          </a:xfrm>
        </p:grpSpPr>
        <p:sp>
          <p:nvSpPr>
            <p:cNvPr id="114697" name="Rectangle 5"/>
            <p:cNvSpPr>
              <a:spLocks noChangeArrowheads="1"/>
            </p:cNvSpPr>
            <p:nvPr/>
          </p:nvSpPr>
          <p:spPr bwMode="auto">
            <a:xfrm>
              <a:off x="3404" y="1588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4698" name="Text Box 6"/>
            <p:cNvSpPr txBox="1">
              <a:spLocks noChangeArrowheads="1"/>
            </p:cNvSpPr>
            <p:nvPr/>
          </p:nvSpPr>
          <p:spPr bwMode="auto">
            <a:xfrm>
              <a:off x="3651" y="1570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0">
                  <a:latin typeface="Lucida Console" panose="020B0609040504020204" pitchFamily="49" charset="0"/>
                </a:rPr>
                <a:t>q</a:t>
              </a:r>
            </a:p>
          </p:txBody>
        </p:sp>
        <p:sp>
          <p:nvSpPr>
            <p:cNvPr id="114699" name="Oval 7"/>
            <p:cNvSpPr>
              <a:spLocks noChangeArrowheads="1"/>
            </p:cNvSpPr>
            <p:nvPr/>
          </p:nvSpPr>
          <p:spPr bwMode="auto">
            <a:xfrm>
              <a:off x="3472" y="1679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4700" name="Line 8"/>
            <p:cNvSpPr>
              <a:spLocks noChangeShapeType="1"/>
            </p:cNvSpPr>
            <p:nvPr/>
          </p:nvSpPr>
          <p:spPr bwMode="auto">
            <a:xfrm>
              <a:off x="3494" y="1709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4701" name="Text Box 6"/>
          <p:cNvSpPr txBox="1">
            <a:spLocks noChangeArrowheads="1"/>
          </p:cNvSpPr>
          <p:nvPr/>
        </p:nvSpPr>
        <p:spPr bwMode="auto">
          <a:xfrm>
            <a:off x="1557338" y="2659039"/>
            <a:ext cx="368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18</a:t>
            </a:r>
          </a:p>
        </p:txBody>
      </p:sp>
      <p:grpSp>
        <p:nvGrpSpPr>
          <p:cNvPr id="114702" name="Group 14"/>
          <p:cNvGrpSpPr>
            <a:grpSpLocks/>
          </p:cNvGrpSpPr>
          <p:nvPr/>
        </p:nvGrpSpPr>
        <p:grpSpPr bwMode="auto">
          <a:xfrm>
            <a:off x="1349375" y="2011339"/>
            <a:ext cx="615950" cy="652462"/>
            <a:chOff x="4237" y="1386"/>
            <a:chExt cx="388" cy="411"/>
          </a:xfrm>
        </p:grpSpPr>
        <p:sp>
          <p:nvSpPr>
            <p:cNvPr id="114703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4704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0">
                  <a:latin typeface="Lucida Console" panose="020B0609040504020204" pitchFamily="49" charset="0"/>
                </a:rPr>
                <a:t>p</a:t>
              </a:r>
            </a:p>
          </p:txBody>
        </p:sp>
        <p:sp>
          <p:nvSpPr>
            <p:cNvPr id="114705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4706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4707" name="Text Box 6"/>
          <p:cNvSpPr txBox="1">
            <a:spLocks noChangeArrowheads="1"/>
          </p:cNvSpPr>
          <p:nvPr/>
        </p:nvSpPr>
        <p:spPr bwMode="auto">
          <a:xfrm>
            <a:off x="1997075" y="2659039"/>
            <a:ext cx="368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71</a:t>
            </a:r>
          </a:p>
        </p:txBody>
      </p:sp>
      <p:sp>
        <p:nvSpPr>
          <p:cNvPr id="114708" name="Text Box 6"/>
          <p:cNvSpPr txBox="1">
            <a:spLocks noChangeArrowheads="1"/>
          </p:cNvSpPr>
          <p:nvPr/>
        </p:nvSpPr>
        <p:spPr bwMode="auto">
          <a:xfrm>
            <a:off x="2422525" y="2659039"/>
            <a:ext cx="368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23</a:t>
            </a:r>
          </a:p>
        </p:txBody>
      </p:sp>
      <p:sp>
        <p:nvSpPr>
          <p:cNvPr id="114709" name="Text Box 6"/>
          <p:cNvSpPr txBox="1">
            <a:spLocks noChangeArrowheads="1"/>
          </p:cNvSpPr>
          <p:nvPr/>
        </p:nvSpPr>
        <p:spPr bwMode="auto">
          <a:xfrm>
            <a:off x="2862263" y="2659039"/>
            <a:ext cx="368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84</a:t>
            </a:r>
          </a:p>
        </p:txBody>
      </p:sp>
      <p:sp>
        <p:nvSpPr>
          <p:cNvPr id="114710" name="Text Box 6"/>
          <p:cNvSpPr txBox="1">
            <a:spLocks noChangeArrowheads="1"/>
          </p:cNvSpPr>
          <p:nvPr/>
        </p:nvSpPr>
        <p:spPr bwMode="auto">
          <a:xfrm>
            <a:off x="3286125" y="2659039"/>
            <a:ext cx="368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49</a:t>
            </a:r>
          </a:p>
        </p:txBody>
      </p:sp>
      <p:sp>
        <p:nvSpPr>
          <p:cNvPr id="114711" name="Text Box 6"/>
          <p:cNvSpPr txBox="1">
            <a:spLocks noChangeArrowheads="1"/>
          </p:cNvSpPr>
          <p:nvPr/>
        </p:nvSpPr>
        <p:spPr bwMode="auto">
          <a:xfrm>
            <a:off x="3725863" y="2659039"/>
            <a:ext cx="368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63</a:t>
            </a:r>
          </a:p>
        </p:txBody>
      </p:sp>
      <p:sp>
        <p:nvSpPr>
          <p:cNvPr id="114712" name="Text Box 6"/>
          <p:cNvSpPr txBox="1">
            <a:spLocks noChangeArrowheads="1"/>
          </p:cNvSpPr>
          <p:nvPr/>
        </p:nvSpPr>
        <p:spPr bwMode="auto">
          <a:xfrm>
            <a:off x="4149725" y="2659039"/>
            <a:ext cx="368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41</a:t>
            </a:r>
          </a:p>
        </p:txBody>
      </p:sp>
      <p:sp>
        <p:nvSpPr>
          <p:cNvPr id="114713" name="Text Box 6"/>
          <p:cNvSpPr txBox="1">
            <a:spLocks noChangeArrowheads="1"/>
          </p:cNvSpPr>
          <p:nvPr/>
        </p:nvSpPr>
        <p:spPr bwMode="auto">
          <a:xfrm>
            <a:off x="4589463" y="2659039"/>
            <a:ext cx="368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76</a:t>
            </a:r>
          </a:p>
        </p:txBody>
      </p:sp>
      <p:sp>
        <p:nvSpPr>
          <p:cNvPr id="114714" name="Text Box 6"/>
          <p:cNvSpPr txBox="1">
            <a:spLocks noChangeArrowheads="1"/>
          </p:cNvSpPr>
          <p:nvPr/>
        </p:nvSpPr>
        <p:spPr bwMode="auto">
          <a:xfrm>
            <a:off x="5078413" y="2659039"/>
            <a:ext cx="368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94</a:t>
            </a:r>
          </a:p>
        </p:txBody>
      </p:sp>
      <p:sp>
        <p:nvSpPr>
          <p:cNvPr id="114715" name="Text Box 6"/>
          <p:cNvSpPr txBox="1">
            <a:spLocks noChangeArrowheads="1"/>
          </p:cNvSpPr>
          <p:nvPr/>
        </p:nvSpPr>
        <p:spPr bwMode="auto">
          <a:xfrm>
            <a:off x="5518150" y="2659039"/>
            <a:ext cx="368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29</a:t>
            </a:r>
          </a:p>
        </p:txBody>
      </p:sp>
      <p:sp>
        <p:nvSpPr>
          <p:cNvPr id="114716" name="Text Box 6"/>
          <p:cNvSpPr txBox="1">
            <a:spLocks noChangeArrowheads="1"/>
          </p:cNvSpPr>
          <p:nvPr/>
        </p:nvSpPr>
        <p:spPr bwMode="auto">
          <a:xfrm>
            <a:off x="1557338" y="2659039"/>
            <a:ext cx="368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29</a:t>
            </a:r>
          </a:p>
        </p:txBody>
      </p:sp>
      <p:sp>
        <p:nvSpPr>
          <p:cNvPr id="114717" name="Text Box 6"/>
          <p:cNvSpPr txBox="1">
            <a:spLocks noChangeArrowheads="1"/>
          </p:cNvSpPr>
          <p:nvPr/>
        </p:nvSpPr>
        <p:spPr bwMode="auto">
          <a:xfrm>
            <a:off x="1997075" y="2659039"/>
            <a:ext cx="368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94</a:t>
            </a:r>
          </a:p>
        </p:txBody>
      </p:sp>
      <p:sp>
        <p:nvSpPr>
          <p:cNvPr id="114718" name="Text Box 6"/>
          <p:cNvSpPr txBox="1">
            <a:spLocks noChangeArrowheads="1"/>
          </p:cNvSpPr>
          <p:nvPr/>
        </p:nvSpPr>
        <p:spPr bwMode="auto">
          <a:xfrm>
            <a:off x="2422525" y="2659039"/>
            <a:ext cx="368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76</a:t>
            </a:r>
          </a:p>
        </p:txBody>
      </p:sp>
      <p:sp>
        <p:nvSpPr>
          <p:cNvPr id="114719" name="Text Box 6"/>
          <p:cNvSpPr txBox="1">
            <a:spLocks noChangeArrowheads="1"/>
          </p:cNvSpPr>
          <p:nvPr/>
        </p:nvSpPr>
        <p:spPr bwMode="auto">
          <a:xfrm>
            <a:off x="2862263" y="2659039"/>
            <a:ext cx="368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41</a:t>
            </a:r>
          </a:p>
        </p:txBody>
      </p:sp>
      <p:sp>
        <p:nvSpPr>
          <p:cNvPr id="114720" name="Text Box 6"/>
          <p:cNvSpPr txBox="1">
            <a:spLocks noChangeArrowheads="1"/>
          </p:cNvSpPr>
          <p:nvPr/>
        </p:nvSpPr>
        <p:spPr bwMode="auto">
          <a:xfrm>
            <a:off x="3286125" y="2659039"/>
            <a:ext cx="368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63</a:t>
            </a:r>
          </a:p>
        </p:txBody>
      </p:sp>
      <p:sp>
        <p:nvSpPr>
          <p:cNvPr id="114721" name="Text Box 6"/>
          <p:cNvSpPr txBox="1">
            <a:spLocks noChangeArrowheads="1"/>
          </p:cNvSpPr>
          <p:nvPr/>
        </p:nvSpPr>
        <p:spPr bwMode="auto">
          <a:xfrm>
            <a:off x="3725863" y="2659039"/>
            <a:ext cx="368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49</a:t>
            </a:r>
          </a:p>
        </p:txBody>
      </p:sp>
      <p:sp>
        <p:nvSpPr>
          <p:cNvPr id="114722" name="Text Box 6"/>
          <p:cNvSpPr txBox="1">
            <a:spLocks noChangeArrowheads="1"/>
          </p:cNvSpPr>
          <p:nvPr/>
        </p:nvSpPr>
        <p:spPr bwMode="auto">
          <a:xfrm>
            <a:off x="4149725" y="2659039"/>
            <a:ext cx="368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84</a:t>
            </a:r>
          </a:p>
        </p:txBody>
      </p:sp>
      <p:sp>
        <p:nvSpPr>
          <p:cNvPr id="114723" name="Text Box 6"/>
          <p:cNvSpPr txBox="1">
            <a:spLocks noChangeArrowheads="1"/>
          </p:cNvSpPr>
          <p:nvPr/>
        </p:nvSpPr>
        <p:spPr bwMode="auto">
          <a:xfrm>
            <a:off x="4589463" y="2659039"/>
            <a:ext cx="368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23</a:t>
            </a:r>
          </a:p>
        </p:txBody>
      </p:sp>
      <p:sp>
        <p:nvSpPr>
          <p:cNvPr id="114724" name="Text Box 6"/>
          <p:cNvSpPr txBox="1">
            <a:spLocks noChangeArrowheads="1"/>
          </p:cNvSpPr>
          <p:nvPr/>
        </p:nvSpPr>
        <p:spPr bwMode="auto">
          <a:xfrm>
            <a:off x="5078413" y="2659039"/>
            <a:ext cx="368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71</a:t>
            </a:r>
          </a:p>
        </p:txBody>
      </p:sp>
      <p:sp>
        <p:nvSpPr>
          <p:cNvPr id="114725" name="Text Box 6"/>
          <p:cNvSpPr txBox="1">
            <a:spLocks noChangeArrowheads="1"/>
          </p:cNvSpPr>
          <p:nvPr/>
        </p:nvSpPr>
        <p:spPr bwMode="auto">
          <a:xfrm>
            <a:off x="5518150" y="2659039"/>
            <a:ext cx="368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400" b="0">
                <a:latin typeface="Lucida Console" panose="020B0609040504020204" pitchFamily="49" charset="0"/>
              </a:rPr>
              <a:t>18</a:t>
            </a:r>
          </a:p>
        </p:txBody>
      </p:sp>
      <p:grpSp>
        <p:nvGrpSpPr>
          <p:cNvPr id="114726" name="Group 38"/>
          <p:cNvGrpSpPr>
            <a:grpSpLocks/>
          </p:cNvGrpSpPr>
          <p:nvPr/>
        </p:nvGrpSpPr>
        <p:grpSpPr bwMode="auto">
          <a:xfrm>
            <a:off x="5094288" y="2009751"/>
            <a:ext cx="576262" cy="652463"/>
            <a:chOff x="3404" y="1570"/>
            <a:chExt cx="363" cy="411"/>
          </a:xfrm>
        </p:grpSpPr>
        <p:sp>
          <p:nvSpPr>
            <p:cNvPr id="114727" name="Rectangle 5"/>
            <p:cNvSpPr>
              <a:spLocks noChangeArrowheads="1"/>
            </p:cNvSpPr>
            <p:nvPr/>
          </p:nvSpPr>
          <p:spPr bwMode="auto">
            <a:xfrm>
              <a:off x="3404" y="1588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4728" name="Text Box 6"/>
            <p:cNvSpPr txBox="1">
              <a:spLocks noChangeArrowheads="1"/>
            </p:cNvSpPr>
            <p:nvPr/>
          </p:nvSpPr>
          <p:spPr bwMode="auto">
            <a:xfrm>
              <a:off x="3651" y="1570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0">
                  <a:latin typeface="Lucida Console" panose="020B0609040504020204" pitchFamily="49" charset="0"/>
                </a:rPr>
                <a:t>q</a:t>
              </a:r>
            </a:p>
          </p:txBody>
        </p:sp>
        <p:sp>
          <p:nvSpPr>
            <p:cNvPr id="114729" name="Oval 7"/>
            <p:cNvSpPr>
              <a:spLocks noChangeArrowheads="1"/>
            </p:cNvSpPr>
            <p:nvPr/>
          </p:nvSpPr>
          <p:spPr bwMode="auto">
            <a:xfrm>
              <a:off x="3472" y="1679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4730" name="Line 8"/>
            <p:cNvSpPr>
              <a:spLocks noChangeShapeType="1"/>
            </p:cNvSpPr>
            <p:nvPr/>
          </p:nvSpPr>
          <p:spPr bwMode="auto">
            <a:xfrm>
              <a:off x="3494" y="1709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4731" name="Group 43"/>
          <p:cNvGrpSpPr>
            <a:grpSpLocks/>
          </p:cNvGrpSpPr>
          <p:nvPr/>
        </p:nvGrpSpPr>
        <p:grpSpPr bwMode="auto">
          <a:xfrm>
            <a:off x="1781175" y="2009751"/>
            <a:ext cx="615950" cy="652463"/>
            <a:chOff x="4237" y="1386"/>
            <a:chExt cx="388" cy="411"/>
          </a:xfrm>
        </p:grpSpPr>
        <p:sp>
          <p:nvSpPr>
            <p:cNvPr id="114732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4733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0">
                  <a:latin typeface="Lucida Console" panose="020B0609040504020204" pitchFamily="49" charset="0"/>
                </a:rPr>
                <a:t>p</a:t>
              </a:r>
            </a:p>
          </p:txBody>
        </p:sp>
        <p:sp>
          <p:nvSpPr>
            <p:cNvPr id="114734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4735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4736" name="Group 48"/>
          <p:cNvGrpSpPr>
            <a:grpSpLocks/>
          </p:cNvGrpSpPr>
          <p:nvPr/>
        </p:nvGrpSpPr>
        <p:grpSpPr bwMode="auto">
          <a:xfrm>
            <a:off x="4662488" y="2009751"/>
            <a:ext cx="576262" cy="652463"/>
            <a:chOff x="3404" y="1570"/>
            <a:chExt cx="363" cy="411"/>
          </a:xfrm>
        </p:grpSpPr>
        <p:sp>
          <p:nvSpPr>
            <p:cNvPr id="114737" name="Rectangle 5"/>
            <p:cNvSpPr>
              <a:spLocks noChangeArrowheads="1"/>
            </p:cNvSpPr>
            <p:nvPr/>
          </p:nvSpPr>
          <p:spPr bwMode="auto">
            <a:xfrm>
              <a:off x="3404" y="1588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4738" name="Text Box 6"/>
            <p:cNvSpPr txBox="1">
              <a:spLocks noChangeArrowheads="1"/>
            </p:cNvSpPr>
            <p:nvPr/>
          </p:nvSpPr>
          <p:spPr bwMode="auto">
            <a:xfrm>
              <a:off x="3651" y="1570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0">
                  <a:latin typeface="Lucida Console" panose="020B0609040504020204" pitchFamily="49" charset="0"/>
                </a:rPr>
                <a:t>q</a:t>
              </a:r>
            </a:p>
          </p:txBody>
        </p:sp>
        <p:sp>
          <p:nvSpPr>
            <p:cNvPr id="114739" name="Oval 7"/>
            <p:cNvSpPr>
              <a:spLocks noChangeArrowheads="1"/>
            </p:cNvSpPr>
            <p:nvPr/>
          </p:nvSpPr>
          <p:spPr bwMode="auto">
            <a:xfrm>
              <a:off x="3472" y="1679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4740" name="Line 8"/>
            <p:cNvSpPr>
              <a:spLocks noChangeShapeType="1"/>
            </p:cNvSpPr>
            <p:nvPr/>
          </p:nvSpPr>
          <p:spPr bwMode="auto">
            <a:xfrm>
              <a:off x="3494" y="1709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4741" name="Group 53"/>
          <p:cNvGrpSpPr>
            <a:grpSpLocks/>
          </p:cNvGrpSpPr>
          <p:nvPr/>
        </p:nvGrpSpPr>
        <p:grpSpPr bwMode="auto">
          <a:xfrm>
            <a:off x="2212975" y="2009751"/>
            <a:ext cx="615950" cy="652463"/>
            <a:chOff x="4237" y="1386"/>
            <a:chExt cx="388" cy="411"/>
          </a:xfrm>
        </p:grpSpPr>
        <p:sp>
          <p:nvSpPr>
            <p:cNvPr id="114742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4743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0">
                  <a:latin typeface="Lucida Console" panose="020B0609040504020204" pitchFamily="49" charset="0"/>
                </a:rPr>
                <a:t>p</a:t>
              </a:r>
            </a:p>
          </p:txBody>
        </p:sp>
        <p:sp>
          <p:nvSpPr>
            <p:cNvPr id="114744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4745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4746" name="Group 58"/>
          <p:cNvGrpSpPr>
            <a:grpSpLocks/>
          </p:cNvGrpSpPr>
          <p:nvPr/>
        </p:nvGrpSpPr>
        <p:grpSpPr bwMode="auto">
          <a:xfrm>
            <a:off x="4229100" y="2009751"/>
            <a:ext cx="576263" cy="652463"/>
            <a:chOff x="3404" y="1570"/>
            <a:chExt cx="363" cy="411"/>
          </a:xfrm>
        </p:grpSpPr>
        <p:sp>
          <p:nvSpPr>
            <p:cNvPr id="114747" name="Rectangle 5"/>
            <p:cNvSpPr>
              <a:spLocks noChangeArrowheads="1"/>
            </p:cNvSpPr>
            <p:nvPr/>
          </p:nvSpPr>
          <p:spPr bwMode="auto">
            <a:xfrm>
              <a:off x="3404" y="1588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4748" name="Text Box 6"/>
            <p:cNvSpPr txBox="1">
              <a:spLocks noChangeArrowheads="1"/>
            </p:cNvSpPr>
            <p:nvPr/>
          </p:nvSpPr>
          <p:spPr bwMode="auto">
            <a:xfrm>
              <a:off x="3651" y="1570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0">
                  <a:latin typeface="Lucida Console" panose="020B0609040504020204" pitchFamily="49" charset="0"/>
                </a:rPr>
                <a:t>q</a:t>
              </a:r>
            </a:p>
          </p:txBody>
        </p:sp>
        <p:sp>
          <p:nvSpPr>
            <p:cNvPr id="114749" name="Oval 7"/>
            <p:cNvSpPr>
              <a:spLocks noChangeArrowheads="1"/>
            </p:cNvSpPr>
            <p:nvPr/>
          </p:nvSpPr>
          <p:spPr bwMode="auto">
            <a:xfrm>
              <a:off x="3472" y="1679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4750" name="Line 8"/>
            <p:cNvSpPr>
              <a:spLocks noChangeShapeType="1"/>
            </p:cNvSpPr>
            <p:nvPr/>
          </p:nvSpPr>
          <p:spPr bwMode="auto">
            <a:xfrm>
              <a:off x="3494" y="1709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4751" name="Group 63"/>
          <p:cNvGrpSpPr>
            <a:grpSpLocks/>
          </p:cNvGrpSpPr>
          <p:nvPr/>
        </p:nvGrpSpPr>
        <p:grpSpPr bwMode="auto">
          <a:xfrm>
            <a:off x="2646363" y="2009751"/>
            <a:ext cx="615950" cy="652463"/>
            <a:chOff x="4237" y="1386"/>
            <a:chExt cx="388" cy="411"/>
          </a:xfrm>
        </p:grpSpPr>
        <p:sp>
          <p:nvSpPr>
            <p:cNvPr id="114752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4753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0">
                  <a:latin typeface="Lucida Console" panose="020B0609040504020204" pitchFamily="49" charset="0"/>
                </a:rPr>
                <a:t>p</a:t>
              </a:r>
            </a:p>
          </p:txBody>
        </p:sp>
        <p:sp>
          <p:nvSpPr>
            <p:cNvPr id="114754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4755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4756" name="Group 68"/>
          <p:cNvGrpSpPr>
            <a:grpSpLocks/>
          </p:cNvGrpSpPr>
          <p:nvPr/>
        </p:nvGrpSpPr>
        <p:grpSpPr bwMode="auto">
          <a:xfrm>
            <a:off x="3797300" y="2009751"/>
            <a:ext cx="576263" cy="652463"/>
            <a:chOff x="3404" y="1570"/>
            <a:chExt cx="363" cy="411"/>
          </a:xfrm>
        </p:grpSpPr>
        <p:sp>
          <p:nvSpPr>
            <p:cNvPr id="114757" name="Rectangle 5"/>
            <p:cNvSpPr>
              <a:spLocks noChangeArrowheads="1"/>
            </p:cNvSpPr>
            <p:nvPr/>
          </p:nvSpPr>
          <p:spPr bwMode="auto">
            <a:xfrm>
              <a:off x="3404" y="1588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4758" name="Text Box 6"/>
            <p:cNvSpPr txBox="1">
              <a:spLocks noChangeArrowheads="1"/>
            </p:cNvSpPr>
            <p:nvPr/>
          </p:nvSpPr>
          <p:spPr bwMode="auto">
            <a:xfrm>
              <a:off x="3651" y="1570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0">
                  <a:latin typeface="Lucida Console" panose="020B0609040504020204" pitchFamily="49" charset="0"/>
                </a:rPr>
                <a:t>q</a:t>
              </a:r>
            </a:p>
          </p:txBody>
        </p:sp>
        <p:sp>
          <p:nvSpPr>
            <p:cNvPr id="114759" name="Oval 7"/>
            <p:cNvSpPr>
              <a:spLocks noChangeArrowheads="1"/>
            </p:cNvSpPr>
            <p:nvPr/>
          </p:nvSpPr>
          <p:spPr bwMode="auto">
            <a:xfrm>
              <a:off x="3472" y="1679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4760" name="Line 8"/>
            <p:cNvSpPr>
              <a:spLocks noChangeShapeType="1"/>
            </p:cNvSpPr>
            <p:nvPr/>
          </p:nvSpPr>
          <p:spPr bwMode="auto">
            <a:xfrm>
              <a:off x="3494" y="1709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4761" name="Group 73"/>
          <p:cNvGrpSpPr>
            <a:grpSpLocks/>
          </p:cNvGrpSpPr>
          <p:nvPr/>
        </p:nvGrpSpPr>
        <p:grpSpPr bwMode="auto">
          <a:xfrm>
            <a:off x="3078163" y="2009751"/>
            <a:ext cx="615950" cy="652463"/>
            <a:chOff x="4237" y="1386"/>
            <a:chExt cx="388" cy="411"/>
          </a:xfrm>
        </p:grpSpPr>
        <p:sp>
          <p:nvSpPr>
            <p:cNvPr id="114762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4763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0">
                  <a:latin typeface="Lucida Console" panose="020B0609040504020204" pitchFamily="49" charset="0"/>
                </a:rPr>
                <a:t>p</a:t>
              </a:r>
            </a:p>
          </p:txBody>
        </p:sp>
        <p:sp>
          <p:nvSpPr>
            <p:cNvPr id="114764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4765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4766" name="Group 78"/>
          <p:cNvGrpSpPr>
            <a:grpSpLocks/>
          </p:cNvGrpSpPr>
          <p:nvPr/>
        </p:nvGrpSpPr>
        <p:grpSpPr bwMode="auto">
          <a:xfrm>
            <a:off x="3797300" y="2009751"/>
            <a:ext cx="576263" cy="652463"/>
            <a:chOff x="3404" y="1570"/>
            <a:chExt cx="363" cy="411"/>
          </a:xfrm>
        </p:grpSpPr>
        <p:sp>
          <p:nvSpPr>
            <p:cNvPr id="114767" name="Rectangle 5"/>
            <p:cNvSpPr>
              <a:spLocks noChangeArrowheads="1"/>
            </p:cNvSpPr>
            <p:nvPr/>
          </p:nvSpPr>
          <p:spPr bwMode="auto">
            <a:xfrm>
              <a:off x="3404" y="1588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4768" name="Text Box 6"/>
            <p:cNvSpPr txBox="1">
              <a:spLocks noChangeArrowheads="1"/>
            </p:cNvSpPr>
            <p:nvPr/>
          </p:nvSpPr>
          <p:spPr bwMode="auto">
            <a:xfrm>
              <a:off x="3651" y="1570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0">
                  <a:latin typeface="Lucida Console" panose="020B0609040504020204" pitchFamily="49" charset="0"/>
                </a:rPr>
                <a:t>p</a:t>
              </a:r>
            </a:p>
          </p:txBody>
        </p:sp>
        <p:sp>
          <p:nvSpPr>
            <p:cNvPr id="114769" name="Oval 7"/>
            <p:cNvSpPr>
              <a:spLocks noChangeArrowheads="1"/>
            </p:cNvSpPr>
            <p:nvPr/>
          </p:nvSpPr>
          <p:spPr bwMode="auto">
            <a:xfrm>
              <a:off x="3472" y="1679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4770" name="Line 8"/>
            <p:cNvSpPr>
              <a:spLocks noChangeShapeType="1"/>
            </p:cNvSpPr>
            <p:nvPr/>
          </p:nvSpPr>
          <p:spPr bwMode="auto">
            <a:xfrm>
              <a:off x="3494" y="1709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14771" name="Group 83"/>
          <p:cNvGrpSpPr>
            <a:grpSpLocks/>
          </p:cNvGrpSpPr>
          <p:nvPr/>
        </p:nvGrpSpPr>
        <p:grpSpPr bwMode="auto">
          <a:xfrm>
            <a:off x="3078163" y="2009751"/>
            <a:ext cx="615950" cy="652463"/>
            <a:chOff x="4237" y="1386"/>
            <a:chExt cx="388" cy="411"/>
          </a:xfrm>
        </p:grpSpPr>
        <p:sp>
          <p:nvSpPr>
            <p:cNvPr id="114772" name="Rectangle 5"/>
            <p:cNvSpPr>
              <a:spLocks noChangeArrowheads="1"/>
            </p:cNvSpPr>
            <p:nvPr/>
          </p:nvSpPr>
          <p:spPr bwMode="auto">
            <a:xfrm>
              <a:off x="4398" y="1404"/>
              <a:ext cx="22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4773" name="Text Box 6"/>
            <p:cNvSpPr txBox="1">
              <a:spLocks noChangeArrowheads="1"/>
            </p:cNvSpPr>
            <p:nvPr/>
          </p:nvSpPr>
          <p:spPr bwMode="auto">
            <a:xfrm>
              <a:off x="4237" y="1386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r>
                <a:rPr lang="en-US" altLang="zh-TW" sz="2400" b="0">
                  <a:latin typeface="Lucida Console" panose="020B0609040504020204" pitchFamily="49" charset="0"/>
                </a:rPr>
                <a:t>q</a:t>
              </a:r>
            </a:p>
          </p:txBody>
        </p:sp>
        <p:sp>
          <p:nvSpPr>
            <p:cNvPr id="114774" name="Oval 7"/>
            <p:cNvSpPr>
              <a:spLocks noChangeArrowheads="1"/>
            </p:cNvSpPr>
            <p:nvPr/>
          </p:nvSpPr>
          <p:spPr bwMode="auto">
            <a:xfrm>
              <a:off x="4466" y="1495"/>
              <a:ext cx="68" cy="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4775" name="Line 8"/>
            <p:cNvSpPr>
              <a:spLocks noChangeShapeType="1"/>
            </p:cNvSpPr>
            <p:nvPr/>
          </p:nvSpPr>
          <p:spPr bwMode="auto">
            <a:xfrm>
              <a:off x="4488" y="1525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4776" name="Text Box 88"/>
          <p:cNvSpPr txBox="1">
            <a:spLocks noChangeArrowheads="1"/>
          </p:cNvSpPr>
          <p:nvPr/>
        </p:nvSpPr>
        <p:spPr bwMode="auto">
          <a:xfrm>
            <a:off x="1646381" y="3523775"/>
            <a:ext cx="4055919" cy="2677656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= a; q = a + N - 1;</a:t>
            </a:r>
          </a:p>
          <a:p>
            <a:r>
              <a:rPr lang="en-US" altLang="zh-TW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       )</a:t>
            </a:r>
          </a:p>
          <a:p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swap(p, q);</a:t>
            </a:r>
          </a:p>
          <a:p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p++;</a:t>
            </a:r>
          </a:p>
          <a:p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q--;</a:t>
            </a:r>
          </a:p>
          <a:p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4777" name="Text Box 89"/>
          <p:cNvSpPr txBox="1">
            <a:spLocks noChangeArrowheads="1"/>
          </p:cNvSpPr>
          <p:nvPr/>
        </p:nvSpPr>
        <p:spPr bwMode="auto">
          <a:xfrm>
            <a:off x="3040993" y="3885235"/>
            <a:ext cx="110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&lt; q</a:t>
            </a:r>
          </a:p>
        </p:txBody>
      </p:sp>
    </p:spTree>
    <p:extLst>
      <p:ext uri="{BB962C8B-B14F-4D97-AF65-F5344CB8AC3E}">
        <p14:creationId xmlns:p14="http://schemas.microsoft.com/office/powerpoint/2010/main" val="78740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1" grpId="0"/>
      <p:bldP spid="114707" grpId="0"/>
      <p:bldP spid="114708" grpId="0"/>
      <p:bldP spid="114709" grpId="0"/>
      <p:bldP spid="114710" grpId="0"/>
      <p:bldP spid="114711" grpId="0"/>
      <p:bldP spid="114712" grpId="0"/>
      <p:bldP spid="114713" grpId="0"/>
      <p:bldP spid="114714" grpId="0"/>
      <p:bldP spid="114715" grpId="0"/>
      <p:bldP spid="114716" grpId="0" autoUpdateAnimBg="0"/>
      <p:bldP spid="114717" grpId="0" autoUpdateAnimBg="0"/>
      <p:bldP spid="114718" grpId="0" autoUpdateAnimBg="0"/>
      <p:bldP spid="114719" grpId="0" autoUpdateAnimBg="0"/>
      <p:bldP spid="114720" grpId="0" autoUpdateAnimBg="0"/>
      <p:bldP spid="114721" grpId="0" autoUpdateAnimBg="0"/>
      <p:bldP spid="114722" grpId="0" autoUpdateAnimBg="0"/>
      <p:bldP spid="114723" grpId="0" autoUpdateAnimBg="0"/>
      <p:bldP spid="114724" grpId="0" autoUpdateAnimBg="0"/>
      <p:bldP spid="11472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Array vs. Pointer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AAE01A3-5EF8-4D50-8543-BDF87F35EF35}" type="slidenum">
              <a:rPr lang="en-US" altLang="zh-TW"/>
              <a:pPr/>
              <a:t>4</a:t>
            </a:fld>
            <a:endParaRPr lang="en-US" altLang="zh-TW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655478"/>
              </p:ext>
            </p:extLst>
          </p:nvPr>
        </p:nvGraphicFramePr>
        <p:xfrm>
          <a:off x="3635896" y="1980901"/>
          <a:ext cx="5021263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工作表" r:id="rId3" imgW="5076825" imgH="3990848" progId="Excel.Sheet.8">
                  <p:embed/>
                </p:oleObj>
              </mc:Choice>
              <mc:Fallback>
                <p:oleObj name="工作表" r:id="rId3" imgW="5076825" imgH="3990848" progId="Excel.Sheet.8">
                  <p:embed/>
                  <p:pic>
                    <p:nvPicPr>
                      <p:cNvPr id="30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1980901"/>
                        <a:ext cx="5021263" cy="426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46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We can use a pointer to handle an array.</a:t>
            </a:r>
          </a:p>
          <a:p>
            <a:pPr lvl="1" eaLnBrk="1" hangingPunct="1"/>
            <a:r>
              <a:rPr lang="en-US" altLang="zh-TW" dirty="0" smtClean="0"/>
              <a:t>In fact, "</a:t>
            </a:r>
            <a:r>
              <a:rPr lang="en-US" altLang="zh-TW" dirty="0" smtClean="0">
                <a:solidFill>
                  <a:srgbClr val="993300"/>
                </a:solidFill>
              </a:rPr>
              <a:t>name of an array</a:t>
            </a:r>
            <a:r>
              <a:rPr lang="en-US" altLang="zh-TW" dirty="0" smtClean="0"/>
              <a:t>"</a:t>
            </a:r>
            <a:br>
              <a:rPr lang="en-US" altLang="zh-TW" dirty="0" smtClean="0"/>
            </a:br>
            <a:r>
              <a:rPr lang="en-US" altLang="zh-TW" dirty="0" smtClean="0"/>
              <a:t>denotes </a:t>
            </a:r>
            <a:r>
              <a:rPr lang="en-US" altLang="zh-TW" dirty="0" smtClean="0">
                <a:solidFill>
                  <a:srgbClr val="993300"/>
                </a:solidFill>
              </a:rPr>
              <a:t>the starting</a:t>
            </a:r>
            <a:br>
              <a:rPr lang="en-US" altLang="zh-TW" dirty="0" smtClean="0">
                <a:solidFill>
                  <a:srgbClr val="993300"/>
                </a:solidFill>
              </a:rPr>
            </a:br>
            <a:r>
              <a:rPr lang="en-US" altLang="zh-TW" dirty="0" smtClean="0">
                <a:solidFill>
                  <a:srgbClr val="993300"/>
                </a:solidFill>
              </a:rPr>
              <a:t>address </a:t>
            </a:r>
            <a:r>
              <a:rPr lang="en-US" altLang="zh-TW" dirty="0" smtClean="0"/>
              <a:t>of that array.</a:t>
            </a:r>
          </a:p>
          <a:p>
            <a:pPr lvl="4" eaLnBrk="1" hangingPunct="1">
              <a:buFont typeface="Wingdings" panose="05000000000000000000" pitchFamily="2" charset="2"/>
              <a:buChar char="Ø"/>
            </a:pPr>
            <a:endParaRPr lang="en-US" altLang="zh-TW" dirty="0" smtClean="0">
              <a:latin typeface="Lucida Console" panose="020B06090405040202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b[10];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p;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&amp;b[0];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b</a:t>
            </a:r>
            <a:r>
              <a:rPr lang="en-US" altLang="zh-TW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TW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1540" name="Text Box 4"/>
          <p:cNvSpPr txBox="1">
            <a:spLocks noChangeArrowheads="1"/>
          </p:cNvSpPr>
          <p:nvPr/>
        </p:nvSpPr>
        <p:spPr bwMode="auto">
          <a:xfrm>
            <a:off x="4880496" y="5219401"/>
            <a:ext cx="935038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72000" rIns="0" bIns="0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sz="1400" b="0">
                <a:latin typeface="Lucida Console" panose="020B0609040504020204" pitchFamily="49" charset="0"/>
              </a:rPr>
              <a:t>001CF264</a:t>
            </a:r>
          </a:p>
        </p:txBody>
      </p:sp>
      <p:sp>
        <p:nvSpPr>
          <p:cNvPr id="321541" name="Text Box 5"/>
          <p:cNvSpPr txBox="1">
            <a:spLocks noChangeArrowheads="1"/>
          </p:cNvSpPr>
          <p:nvPr/>
        </p:nvSpPr>
        <p:spPr bwMode="auto">
          <a:xfrm>
            <a:off x="5220221" y="4798714"/>
            <a:ext cx="1381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72000" rIns="0" bIns="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en-US" altLang="zh-TW" b="0">
                <a:latin typeface="Lucida Console" panose="020B0609040504020204" pitchFamily="49" charset="0"/>
              </a:rPr>
              <a:t>p</a:t>
            </a:r>
          </a:p>
        </p:txBody>
      </p:sp>
      <p:sp>
        <p:nvSpPr>
          <p:cNvPr id="321542" name="Text Box 6"/>
          <p:cNvSpPr txBox="1">
            <a:spLocks noChangeArrowheads="1"/>
          </p:cNvSpPr>
          <p:nvPr/>
        </p:nvSpPr>
        <p:spPr bwMode="auto">
          <a:xfrm>
            <a:off x="7525271" y="1861839"/>
            <a:ext cx="9556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endParaRPr lang="zh-TW" altLang="zh-TW" sz="2000" b="0"/>
          </a:p>
        </p:txBody>
      </p:sp>
      <p:sp>
        <p:nvSpPr>
          <p:cNvPr id="321543" name="Text Box 7"/>
          <p:cNvSpPr txBox="1">
            <a:spLocks noChangeArrowheads="1"/>
          </p:cNvSpPr>
          <p:nvPr/>
        </p:nvSpPr>
        <p:spPr bwMode="auto">
          <a:xfrm>
            <a:off x="7793559" y="1482426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0">
                <a:latin typeface="Lucida Console" panose="020B0609040504020204" pitchFamily="49" charset="0"/>
              </a:rPr>
              <a:t>p</a:t>
            </a:r>
          </a:p>
        </p:txBody>
      </p:sp>
      <p:sp>
        <p:nvSpPr>
          <p:cNvPr id="321544" name="AutoShape 8"/>
          <p:cNvSpPr>
            <a:spLocks noChangeArrowheads="1"/>
          </p:cNvSpPr>
          <p:nvPr/>
        </p:nvSpPr>
        <p:spPr bwMode="auto">
          <a:xfrm>
            <a:off x="7906271" y="1987251"/>
            <a:ext cx="142875" cy="142875"/>
          </a:xfrm>
          <a:prstGeom prst="flowChartConnector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21545" name="Line 9"/>
          <p:cNvSpPr>
            <a:spLocks noChangeShapeType="1"/>
          </p:cNvSpPr>
          <p:nvPr/>
        </p:nvSpPr>
        <p:spPr bwMode="auto">
          <a:xfrm flipH="1">
            <a:off x="6228284" y="2052339"/>
            <a:ext cx="1728787" cy="13684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46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0" grpId="0" build="allAtOnce" animBg="1"/>
      <p:bldP spid="321541" grpId="0"/>
      <p:bldP spid="321542" grpId="0" animBg="1"/>
      <p:bldP spid="321543" grpId="0"/>
      <p:bldP spid="3215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C3AE1479-50A6-49F9-9D89-7A0BE562938C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12.1 Pointer Arithmetic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When </a:t>
            </a:r>
            <a:r>
              <a:rPr lang="en-US" altLang="zh-TW" dirty="0" smtClean="0">
                <a:solidFill>
                  <a:srgbClr val="993300"/>
                </a:solidFill>
              </a:rPr>
              <a:t>adding 1</a:t>
            </a:r>
            <a:r>
              <a:rPr lang="en-US" altLang="zh-TW" dirty="0" smtClean="0"/>
              <a:t> to a pointer's value, it means </a:t>
            </a:r>
            <a:r>
              <a:rPr lang="en-US" altLang="zh-TW" dirty="0" smtClean="0">
                <a:solidFill>
                  <a:srgbClr val="993300"/>
                </a:solidFill>
              </a:rPr>
              <a:t>pointing to the next element</a:t>
            </a:r>
            <a:r>
              <a:rPr lang="en-US" altLang="zh-TW" dirty="0" smtClean="0"/>
              <a:t>.</a:t>
            </a:r>
          </a:p>
          <a:p>
            <a:pPr eaLnBrk="1" hangingPunct="1"/>
            <a:r>
              <a:rPr lang="en-US" altLang="zh-TW" dirty="0" smtClean="0"/>
              <a:t>When </a:t>
            </a:r>
            <a:r>
              <a:rPr lang="en-US" altLang="zh-TW" dirty="0" smtClean="0">
                <a:solidFill>
                  <a:srgbClr val="993300"/>
                </a:solidFill>
              </a:rPr>
              <a:t>subtracting 1</a:t>
            </a:r>
            <a:r>
              <a:rPr lang="en-US" altLang="zh-TW" dirty="0" smtClean="0"/>
              <a:t> from a pointer's value, it means </a:t>
            </a:r>
            <a:r>
              <a:rPr lang="en-US" altLang="zh-TW" dirty="0" smtClean="0">
                <a:solidFill>
                  <a:srgbClr val="993300"/>
                </a:solidFill>
              </a:rPr>
              <a:t>pointing to the previous element</a:t>
            </a:r>
            <a:r>
              <a:rPr lang="en-US" altLang="zh-TW" dirty="0" smtClean="0"/>
              <a:t>.</a:t>
            </a:r>
          </a:p>
          <a:p>
            <a:pPr lvl="1" eaLnBrk="1" hangingPunct="1"/>
            <a:r>
              <a:rPr lang="en-US" altLang="zh-TW" dirty="0" smtClean="0"/>
              <a:t>That is, </a:t>
            </a:r>
            <a:r>
              <a:rPr lang="en-US" altLang="zh-TW" dirty="0" smtClean="0">
                <a:solidFill>
                  <a:srgbClr val="006600"/>
                </a:solidFill>
              </a:rPr>
              <a:t>the changing amount</a:t>
            </a:r>
            <a:r>
              <a:rPr lang="en-US" altLang="zh-TW" dirty="0" smtClean="0"/>
              <a:t> of the value of a pointer is </a:t>
            </a:r>
            <a:r>
              <a:rPr lang="en-US" altLang="zh-TW" dirty="0" smtClean="0">
                <a:solidFill>
                  <a:srgbClr val="006600"/>
                </a:solidFill>
              </a:rPr>
              <a:t>the size of the data</a:t>
            </a:r>
            <a:r>
              <a:rPr lang="en-US" altLang="zh-TW" dirty="0" smtClean="0"/>
              <a:t> which the pointer refers to.</a:t>
            </a:r>
          </a:p>
        </p:txBody>
      </p:sp>
    </p:spTree>
    <p:extLst>
      <p:ext uri="{BB962C8B-B14F-4D97-AF65-F5344CB8AC3E}">
        <p14:creationId xmlns:p14="http://schemas.microsoft.com/office/powerpoint/2010/main" val="15675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1187549" y="3140298"/>
            <a:ext cx="5400675" cy="252095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Pointer Arithmetic</a:t>
            </a:r>
          </a:p>
        </p:txBody>
      </p:sp>
      <p:sp>
        <p:nvSpPr>
          <p:cNvPr id="323588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58963" lvl="1" indent="-1401763" eaLnBrk="1" hangingPunct="1">
              <a:buFont typeface="Wingdings" panose="05000000000000000000" pitchFamily="2" charset="2"/>
              <a:buNone/>
              <a:tabLst>
                <a:tab pos="4310063" algn="l"/>
              </a:tabLst>
            </a:pPr>
            <a:r>
              <a:rPr lang="en-US" altLang="zh-TW" sz="2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b[10];</a:t>
            </a:r>
            <a:r>
              <a:rPr lang="en-US" altLang="zh-TW" sz="2800" dirty="0" smtClean="0"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solidFill>
                  <a:srgbClr val="008000"/>
                </a:solidFill>
                <a:cs typeface="Times New Roman" panose="02020603050405020304" pitchFamily="18" charset="0"/>
              </a:rPr>
              <a:t>// ※ </a:t>
            </a:r>
            <a:r>
              <a:rPr lang="en-US" altLang="zh-TW" sz="2800" dirty="0" err="1" smtClean="0">
                <a:solidFill>
                  <a:srgbClr val="008000"/>
                </a:solidFill>
                <a:cs typeface="Times New Roman" panose="02020603050405020304" pitchFamily="18" charset="0"/>
              </a:rPr>
              <a:t>sizeof</a:t>
            </a:r>
            <a:r>
              <a:rPr lang="en-US" altLang="zh-TW" sz="2800" dirty="0" smtClean="0">
                <a:solidFill>
                  <a:srgbClr val="008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TW" sz="2800" dirty="0" err="1" smtClean="0">
                <a:solidFill>
                  <a:srgbClr val="008000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TW" sz="2800" dirty="0" smtClean="0">
                <a:solidFill>
                  <a:srgbClr val="008000"/>
                </a:solidFill>
                <a:cs typeface="Times New Roman" panose="02020603050405020304" pitchFamily="18" charset="0"/>
              </a:rPr>
              <a:t>)=4</a:t>
            </a:r>
          </a:p>
          <a:p>
            <a:pPr marL="1858963" lvl="1" indent="-1401763" eaLnBrk="1" hangingPunct="1">
              <a:buFont typeface="Wingdings" panose="05000000000000000000" pitchFamily="2" charset="2"/>
              <a:buNone/>
              <a:tabLst>
                <a:tab pos="4310063" algn="l"/>
              </a:tabLst>
            </a:pPr>
            <a:r>
              <a:rPr lang="en-US" altLang="zh-TW" sz="2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p;</a:t>
            </a:r>
          </a:p>
          <a:p>
            <a:pPr marL="1858963" lvl="1" indent="-1401763" eaLnBrk="1" hangingPunct="1">
              <a:buFont typeface="Wingdings" panose="05000000000000000000" pitchFamily="2" charset="2"/>
              <a:buNone/>
              <a:tabLst>
                <a:tab pos="4310063" algn="l"/>
              </a:tabLst>
            </a:pPr>
            <a:r>
              <a:rPr lang="en-US" altLang="zh-TW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b;</a:t>
            </a:r>
          </a:p>
          <a:p>
            <a:pPr marL="1858963" lvl="1" indent="-1401763" eaLnBrk="1" hangingPunct="1">
              <a:buFont typeface="Wingdings" panose="05000000000000000000" pitchFamily="2" charset="2"/>
              <a:buNone/>
              <a:tabLst>
                <a:tab pos="4310063" algn="l"/>
              </a:tabLst>
            </a:pPr>
            <a:r>
              <a:rPr lang="en-US" altLang="zh-TW" sz="2800" dirty="0" smtClean="0">
                <a:solidFill>
                  <a:srgbClr val="008000"/>
                </a:solidFill>
              </a:rPr>
              <a:t>// if the beginning address of b[] is 001CF264</a:t>
            </a:r>
          </a:p>
          <a:p>
            <a:pPr marL="1858963" lvl="1" indent="-1401763" eaLnBrk="1" hangingPunct="1">
              <a:buFontTx/>
              <a:buNone/>
              <a:tabLst>
                <a:tab pos="4310063" algn="l"/>
              </a:tabLst>
            </a:pPr>
            <a:r>
              <a:rPr kumimoji="0" lang="en-US" altLang="zh-TW" sz="2800" dirty="0" err="1" smtClean="0">
                <a:solidFill>
                  <a:srgbClr val="993300"/>
                </a:solidFill>
              </a:rPr>
              <a:t>Exprn</a:t>
            </a:r>
            <a:r>
              <a:rPr kumimoji="0" lang="en-US" altLang="zh-TW" sz="2800" dirty="0" smtClean="0">
                <a:solidFill>
                  <a:srgbClr val="993300"/>
                </a:solidFill>
              </a:rPr>
              <a:t>.	p's value	equals to</a:t>
            </a:r>
          </a:p>
          <a:p>
            <a:pPr marL="1858963" lvl="1" indent="-1401763" eaLnBrk="1" hangingPunct="1">
              <a:buFontTx/>
              <a:buNone/>
              <a:tabLst>
                <a:tab pos="4310063" algn="l"/>
              </a:tabLst>
            </a:pPr>
            <a:r>
              <a:rPr kumimoji="0" lang="en-US" altLang="zh-TW" sz="2800" dirty="0" smtClean="0"/>
              <a:t>	</a:t>
            </a:r>
            <a:r>
              <a:rPr lang="en-US" altLang="zh-TW" sz="2800" dirty="0" smtClean="0"/>
              <a:t>001CF264	&amp;b[0], b</a:t>
            </a:r>
          </a:p>
          <a:p>
            <a:pPr marL="1858963" lvl="1" indent="-1401763" eaLnBrk="1" hangingPunct="1">
              <a:buFontTx/>
              <a:buNone/>
              <a:tabLst>
                <a:tab pos="4310063" algn="l"/>
              </a:tabLst>
            </a:pPr>
            <a:r>
              <a:rPr kumimoji="0" lang="en-US" altLang="zh-TW" sz="2800" dirty="0" smtClean="0"/>
              <a:t>	</a:t>
            </a:r>
            <a:r>
              <a:rPr lang="en-US" altLang="zh-TW" sz="2800" dirty="0" smtClean="0"/>
              <a:t>001CF268	&amp;b[1]</a:t>
            </a:r>
          </a:p>
          <a:p>
            <a:pPr marL="1858963" lvl="1" indent="-1401763" eaLnBrk="1" hangingPunct="1">
              <a:buFontTx/>
              <a:buNone/>
              <a:tabLst>
                <a:tab pos="4310063" algn="l"/>
              </a:tabLst>
            </a:pPr>
            <a:r>
              <a:rPr kumimoji="0" lang="en-US" altLang="zh-TW" sz="2800" dirty="0" smtClean="0"/>
              <a:t>	</a:t>
            </a:r>
            <a:r>
              <a:rPr lang="en-US" altLang="zh-TW" sz="2800" dirty="0" smtClean="0"/>
              <a:t>001CF26C	&amp;b[2]</a:t>
            </a:r>
          </a:p>
          <a:p>
            <a:pPr marL="1858963" lvl="1" indent="-1401763" eaLnBrk="1" hangingPunct="1">
              <a:buFontTx/>
              <a:buNone/>
              <a:tabLst>
                <a:tab pos="4310063" algn="l"/>
              </a:tabLst>
            </a:pPr>
            <a:r>
              <a:rPr kumimoji="0" lang="en-US" altLang="zh-TW" sz="2800" dirty="0" smtClean="0"/>
              <a:t>	</a:t>
            </a:r>
            <a:r>
              <a:rPr lang="en-US" altLang="zh-TW" sz="2800" dirty="0" smtClean="0"/>
              <a:t>001CF270	&amp;b[3]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4ABAAFD-C91E-40FF-B9A2-8C6C313B7488}" type="slidenum">
              <a:rPr lang="en-US" altLang="zh-TW"/>
              <a:pPr/>
              <a:t>6</a:t>
            </a:fld>
            <a:endParaRPr lang="en-US" altLang="zh-TW"/>
          </a:p>
        </p:txBody>
      </p:sp>
      <p:cxnSp>
        <p:nvCxnSpPr>
          <p:cNvPr id="52230" name="AutoShape 5"/>
          <p:cNvCxnSpPr>
            <a:cxnSpLocks noChangeShapeType="1"/>
          </p:cNvCxnSpPr>
          <p:nvPr/>
        </p:nvCxnSpPr>
        <p:spPr bwMode="auto">
          <a:xfrm flipH="1">
            <a:off x="6084168" y="1603629"/>
            <a:ext cx="97134" cy="2785835"/>
          </a:xfrm>
          <a:prstGeom prst="curvedConnector3">
            <a:avLst>
              <a:gd name="adj1" fmla="val -1993966"/>
            </a:avLst>
          </a:prstGeom>
          <a:noFill/>
          <a:ln w="4445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1" name="Rectangle 6"/>
          <p:cNvSpPr>
            <a:spLocks noChangeArrowheads="1"/>
          </p:cNvSpPr>
          <p:nvPr/>
        </p:nvSpPr>
        <p:spPr bwMode="auto">
          <a:xfrm>
            <a:off x="971600" y="3642758"/>
            <a:ext cx="1349375" cy="1874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kumimoji="0" lang="en-US" altLang="zh-TW"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標楷體" panose="03000509000000000000" pitchFamily="65" charset="-120"/>
              </a:rPr>
              <a:t>p</a:t>
            </a:r>
          </a:p>
          <a:p>
            <a:pPr lvl="1" ea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kumimoji="0" lang="en-US" altLang="zh-TW"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標楷體" panose="03000509000000000000" pitchFamily="65" charset="-120"/>
              </a:rPr>
              <a:t>p+1</a:t>
            </a:r>
            <a:endParaRPr lang="en-US" altLang="zh-TW" sz="28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標楷體" panose="03000509000000000000" pitchFamily="65" charset="-120"/>
            </a:endParaRPr>
          </a:p>
          <a:p>
            <a:pPr lvl="1" ea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kumimoji="0" lang="en-US" altLang="zh-TW"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標楷體" panose="03000509000000000000" pitchFamily="65" charset="-120"/>
              </a:rPr>
              <a:t>p+2</a:t>
            </a:r>
            <a:endParaRPr lang="en-US" altLang="zh-TW" sz="28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標楷體" panose="03000509000000000000" pitchFamily="65" charset="-120"/>
            </a:endParaRPr>
          </a:p>
          <a:p>
            <a:pPr lvl="1" ea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</a:pPr>
            <a:r>
              <a:rPr kumimoji="0" lang="en-US" altLang="zh-TW" sz="2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標楷體" panose="03000509000000000000" pitchFamily="65" charset="-120"/>
              </a:rPr>
              <a:t>p+3</a:t>
            </a:r>
            <a:endParaRPr lang="en-US" altLang="zh-TW" sz="28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666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Pointer Arithmetic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b[10], * p, </a:t>
            </a:r>
            <a:r>
              <a:rPr lang="en-US" altLang="zh-TW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b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TW" sz="2400" b="1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9900"/>
                </a:solidFill>
                <a:cs typeface="Courier New" panose="02070309020205020404" pitchFamily="49" charset="0"/>
              </a:rPr>
              <a:t>// </a:t>
            </a:r>
            <a:r>
              <a:rPr lang="en-US" altLang="zh-TW" sz="2400" dirty="0" smtClean="0">
                <a:solidFill>
                  <a:srgbClr val="009900"/>
                </a:solidFill>
                <a:cs typeface="Courier New" panose="02070309020205020404" pitchFamily="49" charset="0"/>
              </a:rPr>
              <a:t>if the beginning address of b is 001CF264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TW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altLang="zh-TW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"%p\n"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p++ );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98F6E05-71DB-4829-84D5-FD6F7A4F3252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822959" y="2996952"/>
            <a:ext cx="7437438" cy="31400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0" dirty="0">
                <a:solidFill>
                  <a:schemeClr val="bg1"/>
                </a:solidFill>
                <a:latin typeface="Lucida Console" panose="020B0609040504020204" pitchFamily="49" charset="0"/>
              </a:rPr>
              <a:t>001CF264</a:t>
            </a:r>
          </a:p>
          <a:p>
            <a:pPr eaLnBrk="1" hangingPunct="1"/>
            <a:r>
              <a:rPr lang="en-US" altLang="zh-TW" sz="2000" b="0" dirty="0">
                <a:solidFill>
                  <a:schemeClr val="bg1"/>
                </a:solidFill>
                <a:latin typeface="Lucida Console" panose="020B0609040504020204" pitchFamily="49" charset="0"/>
              </a:rPr>
              <a:t>001CF268</a:t>
            </a:r>
          </a:p>
          <a:p>
            <a:pPr eaLnBrk="1" hangingPunct="1"/>
            <a:r>
              <a:rPr lang="en-US" altLang="zh-TW" sz="2000" b="0" dirty="0">
                <a:solidFill>
                  <a:schemeClr val="bg1"/>
                </a:solidFill>
                <a:latin typeface="Lucida Console" panose="020B0609040504020204" pitchFamily="49" charset="0"/>
              </a:rPr>
              <a:t>001CF26C</a:t>
            </a:r>
          </a:p>
          <a:p>
            <a:pPr eaLnBrk="1" hangingPunct="1"/>
            <a:r>
              <a:rPr lang="en-US" altLang="zh-TW" sz="2000" b="0" dirty="0">
                <a:solidFill>
                  <a:schemeClr val="bg1"/>
                </a:solidFill>
                <a:latin typeface="Lucida Console" panose="020B0609040504020204" pitchFamily="49" charset="0"/>
              </a:rPr>
              <a:t>001CF270</a:t>
            </a:r>
          </a:p>
          <a:p>
            <a:pPr eaLnBrk="1" hangingPunct="1"/>
            <a:r>
              <a:rPr lang="en-US" altLang="zh-TW" sz="2000" b="0" dirty="0">
                <a:solidFill>
                  <a:schemeClr val="bg1"/>
                </a:solidFill>
                <a:latin typeface="Lucida Console" panose="020B0609040504020204" pitchFamily="49" charset="0"/>
              </a:rPr>
              <a:t>001CF274</a:t>
            </a:r>
          </a:p>
          <a:p>
            <a:pPr eaLnBrk="1" hangingPunct="1"/>
            <a:r>
              <a:rPr lang="en-US" altLang="zh-TW" sz="2000" b="0" dirty="0">
                <a:solidFill>
                  <a:schemeClr val="bg1"/>
                </a:solidFill>
                <a:latin typeface="Lucida Console" panose="020B0609040504020204" pitchFamily="49" charset="0"/>
              </a:rPr>
              <a:t>001CF278</a:t>
            </a:r>
          </a:p>
          <a:p>
            <a:pPr eaLnBrk="1" hangingPunct="1"/>
            <a:r>
              <a:rPr lang="en-US" altLang="zh-TW" sz="2000" b="0" dirty="0">
                <a:solidFill>
                  <a:schemeClr val="bg1"/>
                </a:solidFill>
                <a:latin typeface="Lucida Console" panose="020B0609040504020204" pitchFamily="49" charset="0"/>
              </a:rPr>
              <a:t>001CF27C</a:t>
            </a:r>
          </a:p>
          <a:p>
            <a:pPr eaLnBrk="1" hangingPunct="1"/>
            <a:r>
              <a:rPr lang="en-US" altLang="zh-TW" sz="2000" b="0" dirty="0">
                <a:solidFill>
                  <a:schemeClr val="bg1"/>
                </a:solidFill>
                <a:latin typeface="Lucida Console" panose="020B0609040504020204" pitchFamily="49" charset="0"/>
              </a:rPr>
              <a:t>001CF280</a:t>
            </a:r>
          </a:p>
          <a:p>
            <a:pPr eaLnBrk="1" hangingPunct="1"/>
            <a:r>
              <a:rPr lang="en-US" altLang="zh-TW" sz="2000" b="0" dirty="0">
                <a:solidFill>
                  <a:schemeClr val="bg1"/>
                </a:solidFill>
                <a:latin typeface="Lucida Console" panose="020B0609040504020204" pitchFamily="49" charset="0"/>
              </a:rPr>
              <a:t>001CF284</a:t>
            </a:r>
          </a:p>
          <a:p>
            <a:pPr eaLnBrk="1" hangingPunct="1"/>
            <a:r>
              <a:rPr lang="en-US" altLang="zh-TW" sz="2000" b="0" dirty="0">
                <a:solidFill>
                  <a:schemeClr val="bg1"/>
                </a:solidFill>
                <a:latin typeface="Lucida Console" panose="020B0609040504020204" pitchFamily="49" charset="0"/>
              </a:rPr>
              <a:t>001CF288</a:t>
            </a:r>
          </a:p>
        </p:txBody>
      </p:sp>
    </p:spTree>
    <p:extLst>
      <p:ext uri="{BB962C8B-B14F-4D97-AF65-F5344CB8AC3E}">
        <p14:creationId xmlns:p14="http://schemas.microsoft.com/office/powerpoint/2010/main" val="376668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Pointer Arithmetic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b[10], * p, </a:t>
            </a:r>
            <a:r>
              <a:rPr lang="en-US" altLang="zh-TW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b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TW" sz="2400" b="1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9900"/>
                </a:solidFill>
                <a:cs typeface="Courier New" panose="02070309020205020404" pitchFamily="49" charset="0"/>
              </a:rPr>
              <a:t>// </a:t>
            </a:r>
            <a:r>
              <a:rPr lang="en-US" altLang="zh-TW" sz="2400" dirty="0" smtClean="0">
                <a:solidFill>
                  <a:srgbClr val="009900"/>
                </a:solidFill>
                <a:cs typeface="Courier New" panose="02070309020205020404" pitchFamily="49" charset="0"/>
              </a:rPr>
              <a:t>if the beginning address of b is 001CF264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TW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altLang="zh-TW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"%p\n"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p++ );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98F6E05-71DB-4829-84D5-FD6F7A4F3252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822959" y="2996952"/>
            <a:ext cx="7437438" cy="317009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0" dirty="0">
                <a:solidFill>
                  <a:schemeClr val="bg1"/>
                </a:solidFill>
                <a:latin typeface="Lucida Console" panose="020B0609040504020204" pitchFamily="49" charset="0"/>
              </a:rPr>
              <a:t>001CF264</a:t>
            </a:r>
          </a:p>
          <a:p>
            <a:pPr eaLnBrk="1" hangingPunct="1"/>
            <a:r>
              <a:rPr lang="en-US" altLang="zh-TW" sz="2000" b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001CF265</a:t>
            </a:r>
            <a:endParaRPr lang="en-US" altLang="zh-TW" sz="2000" b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001CF266</a:t>
            </a:r>
            <a:endParaRPr lang="en-US" altLang="zh-TW" sz="2000" b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001CF267</a:t>
            </a:r>
            <a:endParaRPr lang="en-US" altLang="zh-TW" sz="2000" b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001CF268</a:t>
            </a:r>
            <a:endParaRPr lang="en-US" altLang="zh-TW" sz="2000" b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001CF269</a:t>
            </a:r>
            <a:endParaRPr lang="en-US" altLang="zh-TW" sz="2000" b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001CF26A</a:t>
            </a:r>
            <a:endParaRPr lang="en-US" altLang="zh-TW" sz="2000" b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001CF26B</a:t>
            </a:r>
            <a:endParaRPr lang="en-US" altLang="zh-TW" sz="2000" b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001CF26C</a:t>
            </a:r>
            <a:endParaRPr lang="en-US" altLang="zh-TW" sz="2000" b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001CF26D</a:t>
            </a:r>
            <a:endParaRPr lang="en-US" altLang="zh-TW" sz="2000" b="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7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Pointer Arithmetic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b[10], * p, </a:t>
            </a:r>
            <a:r>
              <a:rPr lang="en-US" altLang="zh-TW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b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TW" sz="2400" b="1" dirty="0" smtClean="0">
                <a:cs typeface="Courier New" panose="02070309020205020404" pitchFamily="49" charset="0"/>
              </a:rPr>
              <a:t> </a:t>
            </a:r>
            <a:r>
              <a:rPr lang="en-US" altLang="zh-TW" sz="2400" dirty="0" smtClean="0">
                <a:solidFill>
                  <a:srgbClr val="009900"/>
                </a:solidFill>
                <a:cs typeface="Courier New" panose="02070309020205020404" pitchFamily="49" charset="0"/>
              </a:rPr>
              <a:t>// </a:t>
            </a:r>
            <a:r>
              <a:rPr lang="en-US" altLang="zh-TW" sz="2400" dirty="0" smtClean="0">
                <a:solidFill>
                  <a:srgbClr val="009900"/>
                </a:solidFill>
                <a:cs typeface="Courier New" panose="02070309020205020404" pitchFamily="49" charset="0"/>
              </a:rPr>
              <a:t>if the beginning address of b is 001CF264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zh-TW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TW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altLang="zh-TW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2400" b="1" dirty="0" smtClean="0">
                <a:solidFill>
                  <a:srgbClr val="99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"%p\n"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p-- </a:t>
            </a:r>
            <a:r>
              <a:rPr lang="en-US" altLang="zh-TW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B98F6E05-71DB-4829-84D5-FD6F7A4F3252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822959" y="2996952"/>
            <a:ext cx="7437438" cy="31400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en-US" altLang="zh-TW" sz="2000" b="0" dirty="0">
                <a:solidFill>
                  <a:schemeClr val="bg1"/>
                </a:solidFill>
                <a:latin typeface="Lucida Console" panose="020B0609040504020204" pitchFamily="49" charset="0"/>
              </a:rPr>
              <a:t>001CF264</a:t>
            </a:r>
          </a:p>
          <a:p>
            <a:pPr eaLnBrk="1" hangingPunct="1"/>
            <a:r>
              <a:rPr lang="en-US" altLang="zh-TW" sz="2000" b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001CF260</a:t>
            </a:r>
            <a:endParaRPr lang="en-US" altLang="zh-TW" sz="2000" b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001CF25C</a:t>
            </a:r>
            <a:endParaRPr lang="en-US" altLang="zh-TW" sz="2000" b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001CF258</a:t>
            </a:r>
            <a:endParaRPr lang="en-US" altLang="zh-TW" sz="2000" b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001CF254</a:t>
            </a:r>
            <a:endParaRPr lang="en-US" altLang="zh-TW" sz="2000" b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001CF250</a:t>
            </a:r>
            <a:endParaRPr lang="en-US" altLang="zh-TW" sz="2000" b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001CF24C</a:t>
            </a:r>
            <a:endParaRPr lang="en-US" altLang="zh-TW" sz="2000" b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001CF248</a:t>
            </a:r>
            <a:endParaRPr lang="en-US" altLang="zh-TW" sz="2000" b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001CF244</a:t>
            </a:r>
            <a:endParaRPr lang="en-US" altLang="zh-TW" sz="2000" b="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zh-TW" sz="2000" b="0" dirty="0" smtClean="0">
                <a:solidFill>
                  <a:schemeClr val="bg1"/>
                </a:solidFill>
                <a:latin typeface="Lucida Console" panose="020B0609040504020204" pitchFamily="49" charset="0"/>
              </a:rPr>
              <a:t>001CF240</a:t>
            </a:r>
            <a:endParaRPr lang="en-US" altLang="zh-TW" sz="2000" b="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00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4056</TotalTime>
  <Words>1398</Words>
  <Application>Microsoft Office PowerPoint</Application>
  <PresentationFormat>如螢幕大小 (4:3)</PresentationFormat>
  <Paragraphs>386</Paragraphs>
  <Slides>32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32</vt:i4>
      </vt:variant>
    </vt:vector>
  </HeadingPairs>
  <TitlesOfParts>
    <vt:vector size="46" baseType="lpstr">
      <vt:lpstr>新細明體</vt:lpstr>
      <vt:lpstr>標楷體</vt:lpstr>
      <vt:lpstr>Arial</vt:lpstr>
      <vt:lpstr>Calibri</vt:lpstr>
      <vt:lpstr>Calibri Light</vt:lpstr>
      <vt:lpstr>Comic Sans MS</vt:lpstr>
      <vt:lpstr>Constantia</vt:lpstr>
      <vt:lpstr>Courier New</vt:lpstr>
      <vt:lpstr>Lucida Console</vt:lpstr>
      <vt:lpstr>Times New Roman</vt:lpstr>
      <vt:lpstr>Wingdings</vt:lpstr>
      <vt:lpstr>回顧</vt:lpstr>
      <vt:lpstr>Microsoft Excel 工作表</vt:lpstr>
      <vt:lpstr>Microsoft Excel 97-2003 工作表</vt:lpstr>
      <vt:lpstr>Pointers and Arrays</vt:lpstr>
      <vt:lpstr>When to Use a Pointer?</vt:lpstr>
      <vt:lpstr>Array in Memory</vt:lpstr>
      <vt:lpstr>Array vs. Pointer</vt:lpstr>
      <vt:lpstr>12.1 Pointer Arithmetic</vt:lpstr>
      <vt:lpstr>Pointer Arithmetic</vt:lpstr>
      <vt:lpstr>Pointer Arithmetic</vt:lpstr>
      <vt:lpstr>Pointer Arithmetic</vt:lpstr>
      <vt:lpstr>Pointer Arithmetic</vt:lpstr>
      <vt:lpstr>Adding an Integer to a Pointer</vt:lpstr>
      <vt:lpstr>Subtracting an Integer from a Pointer</vt:lpstr>
      <vt:lpstr>Subtracting One Pointer from Another</vt:lpstr>
      <vt:lpstr>Comparing Pointers (in 12.1)</vt:lpstr>
      <vt:lpstr>12.3 Using an Array Name as a Pointer</vt:lpstr>
      <vt:lpstr>Using a Pointer as an Array Name</vt:lpstr>
      <vt:lpstr>Using a Pointer as an Array Name</vt:lpstr>
      <vt:lpstr>Array vs. Pointer (Cont.)</vt:lpstr>
      <vt:lpstr>Array vs. Pointer (Cont.)</vt:lpstr>
      <vt:lpstr>Array vs. Pointer (Cont.)</vt:lpstr>
      <vt:lpstr>Combining the * and ++ Operators (in 12.2)</vt:lpstr>
      <vt:lpstr>Summing an Array (in 12.3)</vt:lpstr>
      <vt:lpstr>Array vs. Pointer (Cont.)</vt:lpstr>
      <vt:lpstr>Be Careful for Pointer Arithmetic </vt:lpstr>
      <vt:lpstr>Arrays as Function Arguments</vt:lpstr>
      <vt:lpstr>Arrays as Function Arguments</vt:lpstr>
      <vt:lpstr>Arrays as Function Arguments</vt:lpstr>
      <vt:lpstr>If You Don’t Want the Array to Be Modified (in 12.3) </vt:lpstr>
      <vt:lpstr>Idioms for Pointers vs. Arrays</vt:lpstr>
      <vt:lpstr>12.4 Pointers and Multidimensional Arrays</vt:lpstr>
      <vt:lpstr>12.4 Pointers and Multidimensional Arrays</vt:lpstr>
      <vt:lpstr>12.4 Pointers and Multidimensional Arrays</vt:lpstr>
      <vt:lpstr>Array vs. Pointer (Cont.)</vt:lpstr>
    </vt:vector>
  </TitlesOfParts>
  <Company>NLP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</dc:title>
  <dc:creator>cjlin</dc:creator>
  <cp:lastModifiedBy>Windows 使用者</cp:lastModifiedBy>
  <cp:revision>294</cp:revision>
  <dcterms:created xsi:type="dcterms:W3CDTF">2004-09-26T13:49:34Z</dcterms:created>
  <dcterms:modified xsi:type="dcterms:W3CDTF">2022-11-15T19:15:04Z</dcterms:modified>
</cp:coreProperties>
</file>