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57"/>
  </p:notes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74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75" r:id="rId35"/>
    <p:sldId id="627" r:id="rId36"/>
    <p:sldId id="628" r:id="rId37"/>
    <p:sldId id="629" r:id="rId38"/>
    <p:sldId id="676" r:id="rId39"/>
    <p:sldId id="631" r:id="rId40"/>
    <p:sldId id="632" r:id="rId41"/>
    <p:sldId id="633" r:id="rId42"/>
    <p:sldId id="634" r:id="rId43"/>
    <p:sldId id="635" r:id="rId44"/>
    <p:sldId id="636" r:id="rId45"/>
    <p:sldId id="637" r:id="rId46"/>
    <p:sldId id="638" r:id="rId47"/>
    <p:sldId id="639" r:id="rId48"/>
    <p:sldId id="640" r:id="rId49"/>
    <p:sldId id="641" r:id="rId50"/>
    <p:sldId id="642" r:id="rId51"/>
    <p:sldId id="643" r:id="rId52"/>
    <p:sldId id="644" r:id="rId53"/>
    <p:sldId id="645" r:id="rId54"/>
    <p:sldId id="646" r:id="rId55"/>
    <p:sldId id="64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CCFFCC"/>
    <a:srgbClr val="99FF99"/>
    <a:srgbClr val="FF0000"/>
    <a:srgbClr val="FF6600"/>
    <a:srgbClr val="006600"/>
    <a:srgbClr val="C6E0B4"/>
    <a:srgbClr val="77A068"/>
    <a:srgbClr val="8C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60" d="100"/>
          <a:sy n="60" d="100"/>
        </p:scale>
        <p:origin x="13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896544"/>
          </a:xfr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967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e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9.e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23.emf"/><Relationship Id="rId21" Type="http://schemas.openxmlformats.org/officeDocument/2006/relationships/image" Target="../media/image31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6.emf"/><Relationship Id="rId3" Type="http://schemas.openxmlformats.org/officeDocument/2006/relationships/image" Target="../media/image32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9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5.emf"/><Relationship Id="rId5" Type="http://schemas.openxmlformats.org/officeDocument/2006/relationships/image" Target="../media/image22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0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7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0.e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7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Strings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291909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F5BAE90-A96E-49CB-A747-D63D7983870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8674" name="標題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8321040" cy="9101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String Literals vs. Character Constants</a:t>
            </a:r>
            <a:endParaRPr lang="zh-TW" altLang="en-US" dirty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string literal containing a single character isn’t the same as a character constant.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"a"</a:t>
            </a:r>
            <a:r>
              <a:rPr lang="en-US" altLang="zh-TW" dirty="0">
                <a:ea typeface="新細明體" panose="02020500000000000000" pitchFamily="18" charset="-120"/>
              </a:rPr>
              <a:t> is a character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array</a:t>
            </a:r>
            <a:r>
              <a:rPr lang="en-US" altLang="zh-TW" dirty="0">
                <a:ea typeface="新細明體" panose="02020500000000000000" pitchFamily="18" charset="-120"/>
              </a:rPr>
              <a:t> (using with a </a:t>
            </a:r>
            <a:r>
              <a:rPr lang="en-US" altLang="zh-TW" i="1" dirty="0">
                <a:ea typeface="新細明體" panose="02020500000000000000" pitchFamily="18" charset="-120"/>
              </a:rPr>
              <a:t>pointer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'a'</a:t>
            </a:r>
            <a:r>
              <a:rPr lang="en-US" altLang="zh-TW" dirty="0">
                <a:ea typeface="新細明體" panose="02020500000000000000" pitchFamily="18" charset="-120"/>
              </a:rPr>
              <a:t> is a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character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legal call of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("\n");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An illegal call: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('\n');   </a:t>
            </a: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/*** WRONG ***/</a:t>
            </a:r>
          </a:p>
        </p:txBody>
      </p:sp>
    </p:spTree>
    <p:extLst>
      <p:ext uri="{BB962C8B-B14F-4D97-AF65-F5344CB8AC3E}">
        <p14:creationId xmlns:p14="http://schemas.microsoft.com/office/powerpoint/2010/main" val="17423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13.2 String Variables</a:t>
            </a:r>
            <a:endParaRPr lang="en-US" altLang="zh-TW"/>
          </a:p>
        </p:txBody>
      </p:sp>
      <p:sp>
        <p:nvSpPr>
          <p:cNvPr id="512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Any one-dimensional array of characters can be used to store a string.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Storing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Hanks"</a:t>
            </a:r>
            <a:r>
              <a:rPr lang="en-US" altLang="zh-TW" dirty="0">
                <a:solidFill>
                  <a:srgbClr val="990000"/>
                </a:solidFill>
              </a:rPr>
              <a:t> </a:t>
            </a:r>
            <a:r>
              <a:rPr lang="en-US" altLang="zh-TW" dirty="0"/>
              <a:t>in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k[12]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Therefore, please define an array which size is </a:t>
            </a:r>
            <a:r>
              <a:rPr lang="en-US" altLang="zh-TW" u="sng" dirty="0">
                <a:solidFill>
                  <a:srgbClr val="0000FF"/>
                </a:solidFill>
              </a:rPr>
              <a:t>larger</a:t>
            </a:r>
            <a:r>
              <a:rPr lang="en-US" altLang="zh-TW" dirty="0"/>
              <a:t> than the string stored in it by </a:t>
            </a:r>
            <a:r>
              <a:rPr lang="en-US" altLang="zh-TW" u="sng" dirty="0">
                <a:solidFill>
                  <a:srgbClr val="0000FF"/>
                </a:solidFill>
              </a:rPr>
              <a:t>at least 1 byte</a:t>
            </a:r>
            <a:r>
              <a:rPr lang="en-US" altLang="zh-TW" dirty="0"/>
              <a:t>! (for the null character '\0' )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C962D71-AE15-4EC5-B92A-7969EA569234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7524750" y="5157788"/>
            <a:ext cx="863600" cy="287337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41061"/>
              </p:ext>
            </p:extLst>
          </p:nvPr>
        </p:nvGraphicFramePr>
        <p:xfrm>
          <a:off x="604838" y="2822947"/>
          <a:ext cx="7962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822947"/>
                        <a:ext cx="7962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69863" y="2564184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6500813" y="3497634"/>
            <a:ext cx="304800" cy="285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000625" y="3764334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FF6600"/>
                </a:solidFill>
                <a:latin typeface="+mn-lt"/>
                <a:ea typeface="標楷體" panose="03000509000000000000" pitchFamily="65" charset="-120"/>
              </a:rPr>
              <a:t>End of a string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 flipV="1">
            <a:off x="7569200" y="3500809"/>
            <a:ext cx="142875" cy="2873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6862763" y="3772272"/>
            <a:ext cx="18134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8000"/>
                </a:solidFill>
                <a:latin typeface="+mn-lt"/>
                <a:ea typeface="標楷體" panose="03000509000000000000" pitchFamily="65" charset="-120"/>
                <a:cs typeface="Courier New" panose="02070309020205020404" pitchFamily="49" charset="0"/>
              </a:rPr>
              <a:t>Unassigned chars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 flipV="1">
            <a:off x="8143875" y="3500809"/>
            <a:ext cx="142875" cy="2873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4" grpId="0"/>
      <p:bldP spid="1372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7FF83F9-3BF3-4F3A-88C2-1B92EEFA7D0E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String Variables</a:t>
            </a:r>
            <a:endParaRPr lang="zh-TW" altLang="en-US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Difficulties with this approach: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It can be hard to tell whether an array of characters is being used as a string.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String-handling functions must be careful to deal properly with the null character.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Finding the length of a string requires searching for the null character.</a:t>
            </a:r>
          </a:p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50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Initializing a String Variable</a:t>
            </a:r>
            <a:endParaRPr lang="en-US" altLang="zh-TW"/>
          </a:p>
        </p:txBody>
      </p:sp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string variable can be initialized at the same time it’s declared: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k[12]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Hanks"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C compiler will fill all the elements not storing the string with null characters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Compiling error if no enough space to store the string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6875F61-3CEE-4D0C-8647-47FEA89B9BD8}" type="slidenum">
              <a:rPr lang="zh-TW" altLang="en-US"/>
              <a:pPr/>
              <a:t>13</a:t>
            </a:fld>
            <a:endParaRPr lang="en-US" altLang="zh-TW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98692"/>
              </p:ext>
            </p:extLst>
          </p:nvPr>
        </p:nvGraphicFramePr>
        <p:xfrm>
          <a:off x="604838" y="2822947"/>
          <a:ext cx="7962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822947"/>
                        <a:ext cx="7962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69863" y="256418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H="1">
            <a:off x="6948488" y="2419722"/>
            <a:ext cx="287337" cy="4333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008813" y="213238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End of a string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 flipV="1">
            <a:off x="7453313" y="3500810"/>
            <a:ext cx="142875" cy="2873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7153473" y="3772272"/>
            <a:ext cx="13789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  <a:cs typeface="Courier New" panose="02070309020205020404" pitchFamily="49" charset="0"/>
              </a:rPr>
              <a:t>'\0' hereafter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 flipV="1">
            <a:off x="8027988" y="3500810"/>
            <a:ext cx="142875" cy="2873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4" grpId="0"/>
      <p:bldP spid="1372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String in a Character Array</a:t>
            </a:r>
            <a:endParaRPr lang="en-US" altLang="zh-TW"/>
          </a:p>
        </p:txBody>
      </p:sp>
      <p:sp>
        <p:nvSpPr>
          <p:cNvPr id="1208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string is exactly characters stored in a character array ended by a null character:</a:t>
            </a:r>
          </a:p>
          <a:p>
            <a:pPr lvl="1" eaLnBrk="1" hangingPunct="1"/>
            <a:r>
              <a:rPr lang="en-US" altLang="zh-TW" dirty="0"/>
              <a:t>The following two statements are equivalent.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k[12]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Hanks"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k[12] = {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zh-TW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311797C-E395-4069-B62F-78EF73D16AC4}" type="slidenum">
              <a:rPr lang="zh-TW" altLang="en-US"/>
              <a:pPr/>
              <a:t>14</a:t>
            </a:fld>
            <a:endParaRPr lang="en-US" altLang="zh-TW"/>
          </a:p>
        </p:txBody>
      </p:sp>
      <p:graphicFrame>
        <p:nvGraphicFramePr>
          <p:cNvPr id="1208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80573"/>
              </p:ext>
            </p:extLst>
          </p:nvPr>
        </p:nvGraphicFramePr>
        <p:xfrm>
          <a:off x="604838" y="4074790"/>
          <a:ext cx="7962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208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074790"/>
                        <a:ext cx="7962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6"/>
          <p:cNvSpPr txBox="1">
            <a:spLocks noChangeArrowheads="1"/>
          </p:cNvSpPr>
          <p:nvPr/>
        </p:nvSpPr>
        <p:spPr bwMode="auto">
          <a:xfrm>
            <a:off x="169863" y="378904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6588125" y="4751065"/>
            <a:ext cx="21590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889625" y="5182865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End of a string</a:t>
            </a:r>
          </a:p>
        </p:txBody>
      </p:sp>
    </p:spTree>
    <p:extLst>
      <p:ext uri="{BB962C8B-B14F-4D97-AF65-F5344CB8AC3E}">
        <p14:creationId xmlns:p14="http://schemas.microsoft.com/office/powerpoint/2010/main" val="31448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標題 1"/>
          <p:cNvSpPr>
            <a:spLocks noGrp="1"/>
          </p:cNvSpPr>
          <p:nvPr>
            <p:ph type="title"/>
          </p:nvPr>
        </p:nvSpPr>
        <p:spPr>
          <a:xfrm>
            <a:off x="539552" y="286605"/>
            <a:ext cx="8604448" cy="9101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Character Arrays vs. Character Pointers</a:t>
            </a:r>
            <a:endParaRPr lang="zh-TW" altLang="en-US" dirty="0"/>
          </a:p>
        </p:txBody>
      </p:sp>
      <p:sp>
        <p:nvSpPr>
          <p:cNvPr id="717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date[]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"June 14"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datep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"June 14"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date[0]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'j'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datep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'j'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date++;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datep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datep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date + 3;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datep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'E'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zh-TW" altLang="en-US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ABC4C88-1590-4C56-B14E-FC5E88936EF3}" type="slidenum">
              <a:rPr lang="zh-TW" altLang="en-US"/>
              <a:pPr/>
              <a:t>15</a:t>
            </a:fld>
            <a:endParaRPr lang="en-US" altLang="zh-TW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68636"/>
              </p:ext>
            </p:extLst>
          </p:nvPr>
        </p:nvGraphicFramePr>
        <p:xfrm>
          <a:off x="4800315" y="3186576"/>
          <a:ext cx="42814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76724" imgH="533389" progId="Excel.Sheet.8">
                  <p:embed/>
                </p:oleObj>
              </mc:Choice>
              <mc:Fallback>
                <p:oleObj name="Worksheet" r:id="rId2" imgW="4276724" imgH="533389" progId="Excel.Shee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315" y="3186576"/>
                        <a:ext cx="42814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43887"/>
              </p:ext>
            </p:extLst>
          </p:nvPr>
        </p:nvGraphicFramePr>
        <p:xfrm>
          <a:off x="4451859" y="5519016"/>
          <a:ext cx="42814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276724" imgH="533389" progId="Excel.Sheet.8">
                  <p:embed/>
                </p:oleObj>
              </mc:Choice>
              <mc:Fallback>
                <p:oleObj name="Worksheet" r:id="rId4" imgW="4276724" imgH="533389" progId="Excel.Sheet.8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859" y="5519016"/>
                        <a:ext cx="42814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群組 11"/>
          <p:cNvGrpSpPr>
            <a:grpSpLocks/>
          </p:cNvGrpSpPr>
          <p:nvPr/>
        </p:nvGrpSpPr>
        <p:grpSpPr bwMode="auto">
          <a:xfrm>
            <a:off x="3594609" y="4876078"/>
            <a:ext cx="1330325" cy="652463"/>
            <a:chOff x="2357422" y="4643446"/>
            <a:chExt cx="1330331" cy="652463"/>
          </a:xfrm>
        </p:grpSpPr>
        <p:sp>
          <p:nvSpPr>
            <p:cNvPr id="7187" name="Rectangle 5"/>
            <p:cNvSpPr>
              <a:spLocks noChangeArrowheads="1"/>
            </p:cNvSpPr>
            <p:nvPr/>
          </p:nvSpPr>
          <p:spPr bwMode="auto">
            <a:xfrm>
              <a:off x="3327390" y="4672021"/>
              <a:ext cx="36036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88" name="Text Box 6"/>
            <p:cNvSpPr txBox="1">
              <a:spLocks noChangeArrowheads="1"/>
            </p:cNvSpPr>
            <p:nvPr/>
          </p:nvSpPr>
          <p:spPr bwMode="auto">
            <a:xfrm>
              <a:off x="2357422" y="4643446"/>
              <a:ext cx="929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datep</a:t>
              </a:r>
            </a:p>
          </p:txBody>
        </p:sp>
        <p:sp>
          <p:nvSpPr>
            <p:cNvPr id="7189" name="Oval 7"/>
            <p:cNvSpPr>
              <a:spLocks noChangeArrowheads="1"/>
            </p:cNvSpPr>
            <p:nvPr/>
          </p:nvSpPr>
          <p:spPr bwMode="auto">
            <a:xfrm>
              <a:off x="3435340" y="4816484"/>
              <a:ext cx="107950" cy="1079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3470265" y="4864109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4287552" y="2780176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177" name="群組 13"/>
          <p:cNvGrpSpPr>
            <a:grpSpLocks/>
          </p:cNvGrpSpPr>
          <p:nvPr/>
        </p:nvGrpSpPr>
        <p:grpSpPr bwMode="auto">
          <a:xfrm>
            <a:off x="4166109" y="4852266"/>
            <a:ext cx="1330325" cy="652462"/>
            <a:chOff x="2357422" y="4643446"/>
            <a:chExt cx="1330331" cy="652463"/>
          </a:xfrm>
        </p:grpSpPr>
        <p:sp>
          <p:nvSpPr>
            <p:cNvPr id="7183" name="Rectangle 5"/>
            <p:cNvSpPr>
              <a:spLocks noChangeArrowheads="1"/>
            </p:cNvSpPr>
            <p:nvPr/>
          </p:nvSpPr>
          <p:spPr bwMode="auto">
            <a:xfrm>
              <a:off x="3327390" y="4672021"/>
              <a:ext cx="36036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84" name="Text Box 6"/>
            <p:cNvSpPr txBox="1">
              <a:spLocks noChangeArrowheads="1"/>
            </p:cNvSpPr>
            <p:nvPr/>
          </p:nvSpPr>
          <p:spPr bwMode="auto">
            <a:xfrm>
              <a:off x="2357422" y="4643446"/>
              <a:ext cx="929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datep</a:t>
              </a:r>
            </a:p>
          </p:txBody>
        </p:sp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435340" y="4816484"/>
              <a:ext cx="107950" cy="1079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>
              <a:off x="3470265" y="4864109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78" name="群組 18"/>
          <p:cNvGrpSpPr>
            <a:grpSpLocks/>
          </p:cNvGrpSpPr>
          <p:nvPr/>
        </p:nvGrpSpPr>
        <p:grpSpPr bwMode="auto">
          <a:xfrm>
            <a:off x="5514690" y="2542051"/>
            <a:ext cx="1330325" cy="652462"/>
            <a:chOff x="2357422" y="4643446"/>
            <a:chExt cx="1330331" cy="652463"/>
          </a:xfrm>
        </p:grpSpPr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3327390" y="4672021"/>
              <a:ext cx="36036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2357422" y="4643446"/>
              <a:ext cx="9297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datep</a:t>
              </a:r>
            </a:p>
          </p:txBody>
        </p:sp>
        <p:sp>
          <p:nvSpPr>
            <p:cNvPr id="7181" name="Oval 7"/>
            <p:cNvSpPr>
              <a:spLocks noChangeArrowheads="1"/>
            </p:cNvSpPr>
            <p:nvPr/>
          </p:nvSpPr>
          <p:spPr bwMode="auto">
            <a:xfrm>
              <a:off x="3435340" y="4816484"/>
              <a:ext cx="107950" cy="1079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82" name="Line 8"/>
            <p:cNvSpPr>
              <a:spLocks noChangeShapeType="1"/>
            </p:cNvSpPr>
            <p:nvPr/>
          </p:nvSpPr>
          <p:spPr bwMode="auto">
            <a:xfrm>
              <a:off x="3470265" y="4864109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71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953690"/>
              </p:ext>
            </p:extLst>
          </p:nvPr>
        </p:nvGraphicFramePr>
        <p:xfrm>
          <a:off x="4800315" y="3186576"/>
          <a:ext cx="42814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5" imgW="4276725" imgH="533603" progId="Excel.Sheet.8">
                  <p:embed/>
                </p:oleObj>
              </mc:Choice>
              <mc:Fallback>
                <p:oleObj name="工作表" r:id="rId5" imgW="4276725" imgH="533603" progId="Excel.Sheet.8">
                  <p:embed/>
                  <p:pic>
                    <p:nvPicPr>
                      <p:cNvPr id="71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315" y="3186576"/>
                        <a:ext cx="42814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10062"/>
              </p:ext>
            </p:extLst>
          </p:nvPr>
        </p:nvGraphicFramePr>
        <p:xfrm>
          <a:off x="4800315" y="3186576"/>
          <a:ext cx="42814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7" imgW="4276725" imgH="533603" progId="Excel.Sheet.8">
                  <p:embed/>
                </p:oleObj>
              </mc:Choice>
              <mc:Fallback>
                <p:oleObj name="工作表" r:id="rId7" imgW="4276725" imgH="533603" progId="Excel.Sheet.8">
                  <p:embed/>
                  <p:pic>
                    <p:nvPicPr>
                      <p:cNvPr id="71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315" y="3186576"/>
                        <a:ext cx="42814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7392702" y="361996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6600"/>
                </a:solidFill>
                <a:latin typeface="Calibri" panose="020F0502020204030204" pitchFamily="34" charset="0"/>
              </a:rPr>
              <a:t>(</a:t>
            </a:r>
            <a:r>
              <a:rPr lang="en-US" altLang="zh-TW" i="1" dirty="0">
                <a:solidFill>
                  <a:srgbClr val="006600"/>
                </a:solidFill>
                <a:latin typeface="Calibri" panose="020F0502020204030204" pitchFamily="34" charset="0"/>
              </a:rPr>
              <a:t>character array</a:t>
            </a:r>
            <a:r>
              <a:rPr lang="en-US" altLang="zh-TW" dirty="0">
                <a:solidFill>
                  <a:srgbClr val="006600"/>
                </a:solidFill>
                <a:latin typeface="Calibri" panose="020F0502020204030204" pitchFamily="34" charset="0"/>
              </a:rPr>
              <a:t>)</a:t>
            </a:r>
            <a:endParaRPr lang="en-US" altLang="zh-TW" i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7388734" y="6011141"/>
            <a:ext cx="1444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6600"/>
                </a:solidFill>
                <a:latin typeface="Calibri" panose="020F0502020204030204" pitchFamily="34" charset="0"/>
              </a:rPr>
              <a:t>(</a:t>
            </a:r>
            <a:r>
              <a:rPr lang="en-US" altLang="zh-TW" i="1">
                <a:solidFill>
                  <a:srgbClr val="006600"/>
                </a:solidFill>
                <a:latin typeface="Calibri" panose="020F0502020204030204" pitchFamily="34" charset="0"/>
              </a:rPr>
              <a:t>string literal</a:t>
            </a:r>
            <a:r>
              <a:rPr lang="en-US" altLang="zh-TW">
                <a:solidFill>
                  <a:srgbClr val="006600"/>
                </a:solidFill>
                <a:latin typeface="Calibri" panose="020F0502020204030204" pitchFamily="34" charset="0"/>
              </a:rPr>
              <a:t>)</a:t>
            </a:r>
            <a:endParaRPr lang="en-US" altLang="zh-TW" i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7194" grpId="0"/>
      <p:bldP spid="7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F35E0E4-EAC7-4627-94B8-D93171BEA0A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13.3 Reading and Writing Strings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puts()</a:t>
            </a:r>
          </a:p>
          <a:p>
            <a:r>
              <a:rPr lang="en-US" altLang="zh-TW" b="1" dirty="0" err="1">
                <a:latin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gets()</a:t>
            </a:r>
          </a:p>
          <a:p>
            <a:endParaRPr lang="en-US" altLang="zh-TW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6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BB40AA-FDF6-4CED-8739-49BDFE51F94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zh-TW" altLang="en-US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%s</a:t>
            </a:r>
            <a:r>
              <a:rPr lang="en-US" altLang="zh-TW" dirty="0">
                <a:ea typeface="新細明體" panose="02020500000000000000" pitchFamily="18" charset="-120"/>
              </a:rPr>
              <a:t> conversion specification allows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to write a string: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[] 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"Are we having fun yet?"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"%s\n"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writes the characters in a string one by one until it encounters a null character.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8734" y="4509120"/>
            <a:ext cx="6572250" cy="7937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we having fun yet?</a:t>
            </a:r>
          </a:p>
          <a:p>
            <a:pPr eaLnBrk="1" hangingPunct="1"/>
            <a:endParaRPr lang="zh-TW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7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color + 2;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"%s\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color, p);</a:t>
            </a: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5791031-5DCA-49B8-BEE6-7F7A12966C0B}" type="slidenum">
              <a:rPr lang="zh-TW" altLang="en-US"/>
              <a:pPr/>
              <a:t>18</a:t>
            </a:fld>
            <a:endParaRPr lang="en-US" altLang="zh-TW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59230"/>
              </p:ext>
            </p:extLst>
          </p:nvPr>
        </p:nvGraphicFramePr>
        <p:xfrm>
          <a:off x="822325" y="4150940"/>
          <a:ext cx="79105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24732" imgH="666736" progId="Excel.Sheet.8">
                  <p:embed/>
                </p:oleObj>
              </mc:Choice>
              <mc:Fallback>
                <p:oleObj name="Worksheet" r:id="rId2" imgW="7924732" imgH="666736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150940"/>
                        <a:ext cx="79105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85750" y="371120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827088" y="4939928"/>
            <a:ext cx="7508875" cy="1311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blue</a:t>
            </a:r>
          </a:p>
          <a:p>
            <a:pPr eaLnBrk="1" hangingPunct="1"/>
            <a:r>
              <a:rPr kumimoji="0" lang="en-US" altLang="zh-TW" sz="2800" b="1">
                <a:solidFill>
                  <a:schemeClr val="bg1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ue</a:t>
            </a:r>
          </a:p>
          <a:p>
            <a:pPr eaLnBrk="1" hangingPunct="1"/>
            <a:endParaRPr lang="en-US" altLang="zh-TW" sz="2400" b="1">
              <a:solidFill>
                <a:schemeClr val="bg1"/>
              </a:solidFill>
              <a:latin typeface="Lucida Console" panose="020B06090405040202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332038" y="278092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1979613" y="3212728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2482850" y="3428628"/>
            <a:ext cx="0" cy="7191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4427538" y="2780928"/>
            <a:ext cx="100855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4929188" y="2780928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357688" y="3307978"/>
            <a:ext cx="2165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9900"/>
                </a:solidFill>
                <a:latin typeface="+mn-lt"/>
              </a:rPr>
              <a:t>char[ ] or char *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5724525" y="2780928"/>
            <a:ext cx="2873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H="1">
            <a:off x="5572125" y="2780928"/>
            <a:ext cx="29527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3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41FB701-03C6-4B4D-B81F-E505EE6497D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Writing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endParaRPr lang="zh-TW" altLang="en-US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C library also provides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puts()</a:t>
            </a:r>
            <a:r>
              <a:rPr lang="en-US" altLang="zh-TW" dirty="0">
                <a:ea typeface="新細明體" panose="02020500000000000000" pitchFamily="18" charset="-120"/>
              </a:rPr>
              <a:t> to write strings 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puts(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After writing a string,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puts()</a:t>
            </a:r>
            <a:r>
              <a:rPr lang="en-US" altLang="zh-TW" dirty="0">
                <a:ea typeface="新細明體" panose="02020500000000000000" pitchFamily="18" charset="-120"/>
              </a:rPr>
              <a:t> always writes an additional new-line character.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9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13.1 String Literal (</a:t>
            </a:r>
            <a:r>
              <a:rPr lang="zh-TW" altLang="en-US"/>
              <a:t>字串文字</a:t>
            </a:r>
            <a:r>
              <a:rPr lang="en-US" altLang="zh-TW"/>
              <a:t>)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A </a:t>
            </a:r>
            <a:r>
              <a:rPr lang="en-US" altLang="zh-TW" sz="2800" b="1" i="1" dirty="0"/>
              <a:t>string literal</a:t>
            </a:r>
            <a:r>
              <a:rPr lang="en-US" altLang="zh-TW" sz="2800" dirty="0"/>
              <a:t> is a sequence of characters enclosed within double quotes:</a:t>
            </a:r>
          </a:p>
          <a:p>
            <a:pPr lvl="1" eaLnBrk="1" hangingPunct="1">
              <a:buFontTx/>
              <a:buNone/>
            </a:pPr>
            <a:r>
              <a:rPr lang="en-US" altLang="zh-TW" sz="2000" b="1" dirty="0">
                <a:solidFill>
                  <a:srgbClr val="800080"/>
                </a:solidFill>
                <a:latin typeface="Courier New" panose="02070309020205020404" pitchFamily="49" charset="0"/>
              </a:rPr>
              <a:t>"When you come to a fork in the road, take it."</a:t>
            </a:r>
          </a:p>
          <a:p>
            <a:pPr eaLnBrk="1" hangingPunct="1"/>
            <a:r>
              <a:rPr lang="en-US" altLang="zh-TW" sz="2800" dirty="0"/>
              <a:t>String literals may contain escape sequences.</a:t>
            </a:r>
          </a:p>
          <a:p>
            <a:pPr lvl="1" eaLnBrk="1" hangingPunct="1"/>
            <a:r>
              <a:rPr lang="en-US" altLang="zh-TW" sz="2400" dirty="0"/>
              <a:t>For example</a:t>
            </a:r>
          </a:p>
          <a:p>
            <a:pPr lvl="1" eaLnBrk="1" hangingPunct="1">
              <a:buFontTx/>
              <a:buNone/>
            </a:pPr>
            <a:endParaRPr lang="zh-TW" altLang="en-US" sz="20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2ACA49-5FD3-459E-9F20-FE70DFDA9E18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187624" y="4125415"/>
            <a:ext cx="252095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Candy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Is dandy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But liquor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Is quicker.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</a:rPr>
              <a:t>  --Ogden Nash</a:t>
            </a:r>
            <a:endParaRPr lang="zh-TW" altLang="en-US" sz="2000" b="1">
              <a:latin typeface="Courier New" panose="02070309020205020404" pitchFamily="49" charset="0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82309" y="3596679"/>
            <a:ext cx="88250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900" b="1" dirty="0">
                <a:solidFill>
                  <a:srgbClr val="800080"/>
                </a:solidFill>
                <a:latin typeface="Courier New" panose="02070309020205020404" pitchFamily="49" charset="0"/>
              </a:rPr>
              <a:t>"Candy\</a:t>
            </a:r>
            <a:r>
              <a:rPr lang="en-US" altLang="zh-TW" sz="19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nIs</a:t>
            </a:r>
            <a:r>
              <a:rPr lang="en-US" altLang="zh-TW" sz="1900" b="1" dirty="0">
                <a:solidFill>
                  <a:srgbClr val="800080"/>
                </a:solidFill>
                <a:latin typeface="Courier New" panose="02070309020205020404" pitchFamily="49" charset="0"/>
              </a:rPr>
              <a:t> dandy\</a:t>
            </a:r>
            <a:r>
              <a:rPr lang="en-US" altLang="zh-TW" sz="19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nBut</a:t>
            </a:r>
            <a:r>
              <a:rPr lang="en-US" altLang="zh-TW" sz="1900" b="1" dirty="0">
                <a:solidFill>
                  <a:srgbClr val="800080"/>
                </a:solidFill>
                <a:latin typeface="Courier New" panose="02070309020205020404" pitchFamily="49" charset="0"/>
              </a:rPr>
              <a:t> liquor\</a:t>
            </a:r>
            <a:r>
              <a:rPr lang="en-US" altLang="zh-TW" sz="19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nIs</a:t>
            </a:r>
            <a:r>
              <a:rPr lang="en-US" altLang="zh-TW" sz="1900" b="1" dirty="0">
                <a:solidFill>
                  <a:srgbClr val="800080"/>
                </a:solidFill>
                <a:latin typeface="Courier New" panose="02070309020205020404" pitchFamily="49" charset="0"/>
              </a:rPr>
              <a:t> quicker.\n  --Ogden Nash\n"</a:t>
            </a:r>
            <a:endParaRPr lang="zh-TW" altLang="en-US" sz="19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425F3E1-8D0C-4192-95C1-0E1BAE2347F6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endParaRPr lang="zh-TW" altLang="en-US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%s</a:t>
            </a:r>
            <a:r>
              <a:rPr lang="en-US" altLang="zh-TW" dirty="0">
                <a:ea typeface="新細明體" panose="02020500000000000000" pitchFamily="18" charset="-120"/>
              </a:rPr>
              <a:t> conversion specification allows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to read a string into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character array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("%s", 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dirty="0">
                <a:ea typeface="新細明體" panose="02020500000000000000" pitchFamily="18" charset="-120"/>
              </a:rPr>
              <a:t> is treated as a pointer, so there’s no need to put the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  <a:r>
              <a:rPr lang="en-US" altLang="zh-TW" dirty="0">
                <a:ea typeface="新細明體" panose="02020500000000000000" pitchFamily="18" charset="-120"/>
              </a:rPr>
              <a:t> operator in front of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31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D5EFC76-E829-4A18-BCBB-5E3630D78AB4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is executing, it first skips all leading white-space characters (space, TAB, newline, </a:t>
            </a:r>
            <a:r>
              <a:rPr lang="en-US" altLang="zh-TW" i="1" dirty="0">
                <a:ea typeface="新細明體" panose="02020500000000000000" pitchFamily="18" charset="-120"/>
              </a:rPr>
              <a:t>et al</a:t>
            </a:r>
            <a:r>
              <a:rPr lang="en-US" altLang="zh-TW" dirty="0">
                <a:ea typeface="新細明體" panose="02020500000000000000" pitchFamily="18" charset="-120"/>
              </a:rPr>
              <a:t>.), then reads characters and stores them in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</a:t>
            </a:r>
            <a:r>
              <a:rPr lang="en-US" altLang="zh-TW" dirty="0">
                <a:ea typeface="新細明體" panose="02020500000000000000" pitchFamily="18" charset="-120"/>
              </a:rPr>
              <a:t> until it encounters a white-space character</a:t>
            </a:r>
          </a:p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always stores a null character at the end of the string.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1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scanf</a:t>
            </a: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  <a:tabLst>
                <a:tab pos="1168400" algn="l"/>
              </a:tabLst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name[12];</a:t>
            </a:r>
          </a:p>
          <a:p>
            <a:pPr lvl="1" eaLnBrk="1" hangingPunct="1">
              <a:buFontTx/>
              <a:buNone/>
              <a:tabLst>
                <a:tab pos="1168400" algn="l"/>
              </a:tabLst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 eaLnBrk="1" hangingPunct="1">
              <a:tabLst>
                <a:tab pos="1168400" algn="l"/>
              </a:tabLst>
            </a:pP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DEFECA5-3830-4351-9C92-83AF3985544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71600" y="4032650"/>
            <a:ext cx="7508875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Mary Hanks  </a:t>
            </a:r>
            <a:r>
              <a:rPr lang="en-US" altLang="zh-TW" sz="2400">
                <a:solidFill>
                  <a:srgbClr val="B2B2B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(← input by the user)</a:t>
            </a:r>
          </a:p>
          <a:p>
            <a:pPr eaLnBrk="1" hangingPunct="1"/>
            <a:endParaRPr lang="en-US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08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33540"/>
              </p:ext>
            </p:extLst>
          </p:nvPr>
        </p:nvGraphicFramePr>
        <p:xfrm>
          <a:off x="855713" y="3173812"/>
          <a:ext cx="79089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24732" imgH="666736" progId="Excel.Sheet.8">
                  <p:embed/>
                </p:oleObj>
              </mc:Choice>
              <mc:Fallback>
                <p:oleObj name="Worksheet" r:id="rId2" imgW="7924732" imgH="666736" progId="Excel.Sheet.8">
                  <p:embed/>
                  <p:pic>
                    <p:nvPicPr>
                      <p:cNvPr id="2089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713" y="3173812"/>
                        <a:ext cx="79089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503288" y="273725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971600" y="3297637"/>
            <a:ext cx="428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1639938" y="3297637"/>
            <a:ext cx="474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289225" y="3297637"/>
            <a:ext cx="4683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2936925" y="3297637"/>
            <a:ext cx="463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3584625" y="3294462"/>
            <a:ext cx="458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flipH="1" flipV="1">
            <a:off x="2575257" y="2124132"/>
            <a:ext cx="274491" cy="228886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2936019" y="2195572"/>
            <a:ext cx="339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%s</a:t>
            </a:r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 flipH="1" flipV="1">
            <a:off x="3779911" y="2119992"/>
            <a:ext cx="263501" cy="2288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4088648" y="2191432"/>
            <a:ext cx="3723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Pointer to the storing location</a:t>
            </a:r>
          </a:p>
        </p:txBody>
      </p:sp>
    </p:spTree>
    <p:extLst>
      <p:ext uri="{BB962C8B-B14F-4D97-AF65-F5344CB8AC3E}">
        <p14:creationId xmlns:p14="http://schemas.microsoft.com/office/powerpoint/2010/main" val="13147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allAtOnce" animBg="1"/>
      <p:bldP spid="208902" grpId="0"/>
      <p:bldP spid="208903" grpId="0" animBg="1"/>
      <p:bldP spid="208904" grpId="0" animBg="1"/>
      <p:bldP spid="208905" grpId="0" animBg="1"/>
      <p:bldP spid="208906" grpId="0" animBg="1"/>
      <p:bldP spid="208907" grpId="0" animBg="1"/>
      <p:bldP spid="208909" grpId="0"/>
      <p:bldP spid="2089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F480EBC-972B-4FD3-B681-1BD4976A6E37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endParaRPr lang="zh-TW" altLang="en-US"/>
          </a:p>
        </p:txBody>
      </p:sp>
      <p:sp>
        <p:nvSpPr>
          <p:cNvPr id="1024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gets()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reads an entire line of input.</a:t>
            </a:r>
          </a:p>
          <a:p>
            <a:pPr lvl="1" eaLnBrk="1" hangingPunct="1">
              <a:buFontTx/>
              <a:buNone/>
            </a:pP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gets(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eads until it finds a new-line character.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Discards the new-line character instead of storing it; the null character takes its place.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4725144"/>
            <a:ext cx="7508875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Mary Hanks  </a:t>
            </a:r>
            <a:r>
              <a:rPr lang="en-US" altLang="zh-TW" sz="2400">
                <a:solidFill>
                  <a:srgbClr val="B2B2B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(← input by the user)</a:t>
            </a:r>
          </a:p>
          <a:p>
            <a:pPr eaLnBrk="1" hangingPunct="1"/>
            <a:endParaRPr lang="en-US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287" y="342974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96516"/>
              </p:ext>
            </p:extLst>
          </p:nvPr>
        </p:nvGraphicFramePr>
        <p:xfrm>
          <a:off x="757287" y="3867894"/>
          <a:ext cx="79089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24732" imgH="666736" progId="Excel.Sheet.8">
                  <p:embed/>
                </p:oleObj>
              </mc:Choice>
              <mc:Fallback>
                <p:oleObj name="Worksheet" r:id="rId2" imgW="7924732" imgH="666736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87" y="3867894"/>
                        <a:ext cx="79089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73175" y="3991719"/>
            <a:ext cx="4286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41512" y="3991719"/>
            <a:ext cx="4746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90800" y="3991719"/>
            <a:ext cx="4683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838500" y="3991719"/>
            <a:ext cx="4635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00975" y="3977431"/>
            <a:ext cx="458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471912" y="3977431"/>
            <a:ext cx="428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140250" y="3977431"/>
            <a:ext cx="474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H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789537" y="3977431"/>
            <a:ext cx="4683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437237" y="3977431"/>
            <a:ext cx="463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089700" y="3977431"/>
            <a:ext cx="428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758037" y="3977431"/>
            <a:ext cx="4746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223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4227CA4-B190-4046-B956-DED58EFF62C9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Reading Strings Safely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order to avoid reading more characters than one array can save, use </a:t>
            </a:r>
            <a:r>
              <a:rPr lang="en-US" altLang="zh-TW" b="1" dirty="0" err="1">
                <a:latin typeface="Courier New" panose="02070309020205020404" pitchFamily="49" charset="0"/>
              </a:rPr>
              <a:t>fgets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b="1" dirty="0"/>
              <a:t> </a:t>
            </a:r>
            <a:r>
              <a:rPr lang="en-US" altLang="zh-TW" dirty="0"/>
              <a:t>instead of </a:t>
            </a:r>
            <a:r>
              <a:rPr lang="en-US" altLang="zh-TW" b="1" dirty="0">
                <a:latin typeface="Courier New" panose="02070309020205020404" pitchFamily="49" charset="0"/>
              </a:rPr>
              <a:t>gets()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26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endParaRPr lang="zh-TW" altLang="en-US"/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reads an entire line from input</a:t>
            </a:r>
            <a:b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until </a:t>
            </a:r>
            <a:r>
              <a:rPr lang="en-US" altLang="zh-TW" i="1" dirty="0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- 1 characters are read.</a:t>
            </a:r>
          </a:p>
          <a:p>
            <a:pPr lvl="1" eaLnBrk="1" hangingPunct="1">
              <a:buFontTx/>
              <a:buNone/>
            </a:pP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 n, 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Reserve the new-line character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Append the null character at the end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2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E0FC539-5806-42BA-95AA-2BF755CA24A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4797152"/>
            <a:ext cx="7508875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Mary Hanks  </a:t>
            </a:r>
            <a:r>
              <a:rPr lang="en-US" altLang="zh-TW" sz="2400">
                <a:solidFill>
                  <a:srgbClr val="B2B2B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(← input by the user)</a:t>
            </a:r>
          </a:p>
          <a:p>
            <a:pPr eaLnBrk="1" hangingPunct="1"/>
            <a:endParaRPr lang="en-US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287" y="3501752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92351"/>
              </p:ext>
            </p:extLst>
          </p:nvPr>
        </p:nvGraphicFramePr>
        <p:xfrm>
          <a:off x="757287" y="3939902"/>
          <a:ext cx="79089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24732" imgH="666736" progId="Excel.Sheet.8">
                  <p:embed/>
                </p:oleObj>
              </mc:Choice>
              <mc:Fallback>
                <p:oleObj name="Worksheet" r:id="rId2" imgW="7924732" imgH="666736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87" y="3939902"/>
                        <a:ext cx="79089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73175" y="4063727"/>
            <a:ext cx="4286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41512" y="4063727"/>
            <a:ext cx="4746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190800" y="4063727"/>
            <a:ext cx="4683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838500" y="4063727"/>
            <a:ext cx="4635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00975" y="4049439"/>
            <a:ext cx="458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\n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471912" y="4049439"/>
            <a:ext cx="428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140250" y="4049439"/>
            <a:ext cx="474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H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789537" y="4049439"/>
            <a:ext cx="4683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437237" y="4049439"/>
            <a:ext cx="463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089700" y="4049439"/>
            <a:ext cx="428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758037" y="4049439"/>
            <a:ext cx="4746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8070900" y="4068489"/>
            <a:ext cx="458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3005659" y="2132856"/>
            <a:ext cx="42545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zh-TW" altLang="en-US" sz="2800" b="1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232700" y="3847565"/>
            <a:ext cx="838200" cy="9185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 animBg="1"/>
      <p:bldP spid="96276" grpId="0" animBg="1"/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Reading Strings Using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endParaRPr lang="zh-TW" altLang="en-US"/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reads an entire line from input</a:t>
            </a:r>
            <a:b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until </a:t>
            </a:r>
            <a:r>
              <a:rPr lang="en-US" altLang="zh-TW" i="1" dirty="0"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- 1 characters are read.</a:t>
            </a:r>
          </a:p>
          <a:p>
            <a:pPr lvl="1" eaLnBrk="1" hangingPunct="1">
              <a:buFontTx/>
              <a:buNone/>
            </a:pP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fgets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sizeof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stdin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Reserve the new-line character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Append the null character at the end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2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E0FC539-5806-42BA-95AA-2BF755CA24A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4797152"/>
            <a:ext cx="7508875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Marilyn Hanks  </a:t>
            </a:r>
            <a:r>
              <a:rPr lang="en-US" altLang="zh-TW" sz="2400" dirty="0">
                <a:solidFill>
                  <a:srgbClr val="B2B2B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(← input by the user)</a:t>
            </a:r>
          </a:p>
          <a:p>
            <a:pPr eaLnBrk="1" hangingPunct="1"/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287" y="3501752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19973"/>
              </p:ext>
            </p:extLst>
          </p:nvPr>
        </p:nvGraphicFramePr>
        <p:xfrm>
          <a:off x="757287" y="3936876"/>
          <a:ext cx="79089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24732" imgH="666736" progId="Excel.Sheet.8">
                  <p:embed/>
                </p:oleObj>
              </mc:Choice>
              <mc:Fallback>
                <p:oleObj name="Worksheet" r:id="rId2" imgW="7924732" imgH="666736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87" y="3936876"/>
                        <a:ext cx="79089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873175" y="4060701"/>
            <a:ext cx="4286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541512" y="4060701"/>
            <a:ext cx="4746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2190800" y="4060701"/>
            <a:ext cx="46831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838500" y="4060701"/>
            <a:ext cx="463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400975" y="4046413"/>
            <a:ext cx="458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471912" y="4046413"/>
            <a:ext cx="4286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l 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140250" y="4046413"/>
            <a:ext cx="474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789537" y="4046413"/>
            <a:ext cx="4683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437237" y="4046413"/>
            <a:ext cx="463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 sz="2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089700" y="4046413"/>
            <a:ext cx="4286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H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758037" y="4046413"/>
            <a:ext cx="474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070900" y="4065463"/>
            <a:ext cx="458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39" name="橢圓 38"/>
          <p:cNvSpPr/>
          <p:nvPr/>
        </p:nvSpPr>
        <p:spPr>
          <a:xfrm>
            <a:off x="2915816" y="2060848"/>
            <a:ext cx="216024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1" animBg="1"/>
      <p:bldP spid="3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FC7C9B7-6097-4B04-8052-6DE43314577F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8141528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13.4 Accessing the Characters in a String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Example: a function that counts the number of spaces in a string: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count_spaces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count = 0,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0; s[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!=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'\0'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(s[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 '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count++;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count;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Accessing the Characters in a String (with Pointers)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Example: a function that counts the number of spaces in a string: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count_spaces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s[])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p = s;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(*p !=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'\0'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(*p ==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 '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count++;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p++;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count;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en-US" sz="2400" b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0675CD6-31CF-4826-86F5-3201FDCB6CAA}" type="slidenum">
              <a:rPr lang="zh-TW" altLang="en-US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09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  <a:cs typeface="Courier New" panose="02070309020205020404" pitchFamily="49" charset="0"/>
              </a:rPr>
              <a:t>Idioms for Pointers vs. Strings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Pointers are good for processing strings: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</a:rPr>
              <a:t>char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800" b="1" dirty="0">
                <a:latin typeface="Courier New" panose="02070309020205020404" pitchFamily="49" charset="0"/>
              </a:rPr>
              <a:t>[size], *p;</a:t>
            </a:r>
            <a:endParaRPr lang="en-US" altLang="zh-TW" sz="2800" b="1" dirty="0">
              <a:solidFill>
                <a:srgbClr val="008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Point to the beginning of a string:</a:t>
            </a:r>
            <a:br>
              <a:rPr lang="en-US" altLang="zh-TW" sz="2800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800" b="1" dirty="0">
                <a:latin typeface="Courier New" panose="02070309020205020404" pitchFamily="49" charset="0"/>
              </a:rPr>
              <a:t>p =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Point to the end of a string:</a:t>
            </a:r>
            <a:br>
              <a:rPr lang="en-US" altLang="zh-TW" sz="2800" b="1" i="1" dirty="0"/>
            </a:br>
            <a:r>
              <a:rPr lang="en-US" altLang="zh-TW" sz="2800" b="1" dirty="0">
                <a:latin typeface="Courier New" panose="02070309020205020404" pitchFamily="49" charset="0"/>
              </a:rPr>
              <a:t>p =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800" b="1" dirty="0">
                <a:latin typeface="Courier New" panose="02070309020205020404" pitchFamily="49" charset="0"/>
              </a:rPr>
              <a:t> +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strlen</a:t>
            </a:r>
            <a:r>
              <a:rPr lang="en-US" altLang="zh-TW" sz="2800" b="1" dirty="0">
                <a:latin typeface="Courier New" panose="02070309020205020404" pitchFamily="49" charset="0"/>
              </a:rPr>
              <a:t>(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800" b="1" dirty="0">
                <a:latin typeface="Courier New" panose="02070309020205020404" pitchFamily="49" charset="0"/>
              </a:rPr>
              <a:t>) - 1;</a:t>
            </a:r>
          </a:p>
          <a:p>
            <a:pPr>
              <a:buNone/>
            </a:pPr>
            <a:r>
              <a:rPr lang="en-US" altLang="zh-TW" sz="2800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Move right to the end of a string:</a:t>
            </a:r>
            <a:br>
              <a:rPr lang="en-US" altLang="zh-TW" sz="2800" b="1" i="1" dirty="0"/>
            </a:br>
            <a:r>
              <a:rPr lang="en-US" altLang="zh-TW" sz="2800" b="1" dirty="0">
                <a:latin typeface="Courier New" panose="02070309020205020404" pitchFamily="49" charset="0"/>
              </a:rPr>
              <a:t>while (*p != 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2800" b="1" dirty="0">
                <a:latin typeface="Courier New" panose="02070309020205020404" pitchFamily="49" charset="0"/>
              </a:rPr>
              <a:t>\0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2800" b="1" dirty="0">
                <a:latin typeface="Courier New" panose="02070309020205020404" pitchFamily="49" charset="0"/>
              </a:rPr>
              <a:t>) { *p …; p++;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Move left to the beginning of a string:</a:t>
            </a:r>
            <a:br>
              <a:rPr lang="en-US" altLang="zh-TW" sz="2800" b="1" i="1" dirty="0"/>
            </a:br>
            <a:r>
              <a:rPr lang="en-US" altLang="zh-TW" sz="2800" b="1" dirty="0">
                <a:latin typeface="Courier New" panose="02070309020205020404" pitchFamily="49" charset="0"/>
              </a:rPr>
              <a:t>while (p &gt;= </a:t>
            </a:r>
            <a:r>
              <a:rPr lang="en-US" altLang="zh-TW" sz="28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800" b="1" dirty="0">
                <a:latin typeface="Courier New" panose="02070309020205020404" pitchFamily="49" charset="0"/>
              </a:rPr>
              <a:t>) { *p …; p--; }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710325-9138-4357-B9E2-9EA305A25364}" type="slidenum">
              <a:rPr lang="zh-TW" altLang="en-US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3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CA659D5-4E4C-439B-9ED2-A9EAFF25452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7164388" y="5157788"/>
            <a:ext cx="1152525" cy="4318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Continuing a String Literal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backslash character (</a:t>
            </a:r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>
                <a:ea typeface="新細明體" panose="02020500000000000000" pitchFamily="18" charset="-120"/>
              </a:rPr>
              <a:t>) can be used to continue a string literal from one line to the next: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printf("When you come to a fork in the \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 road, take it.  --Yogi Berra");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When two or more string literals are adjacent, the compiler will join them into a single string: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printf("When you come to a fork in the "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 "road, take it. --Yogi Berra");</a:t>
            </a:r>
            <a:endParaRPr lang="zh-TW" altLang="en-US" sz="2400" b="1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8213537" cy="4896544"/>
          </a:xfrm>
        </p:spPr>
        <p:txBody>
          <a:bodyPr/>
          <a:lstStyle/>
          <a:p>
            <a:r>
              <a:rPr lang="en-US" altLang="zh-TW" sz="2800" dirty="0"/>
              <a:t>Write a function to count a specific symbol in a string</a:t>
            </a:r>
          </a:p>
          <a:p>
            <a:pPr>
              <a:buFontTx/>
              <a:buNone/>
            </a:pP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countChr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(char s[], char c);</a:t>
            </a:r>
          </a:p>
          <a:p>
            <a:r>
              <a:rPr lang="en-US" altLang="zh-TW" sz="2800" dirty="0"/>
              <a:t>Write a function to change a specific symbol in a string into another specific symbol</a:t>
            </a:r>
          </a:p>
          <a:p>
            <a:pPr>
              <a:buFontTx/>
              <a:buNone/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void replace(char s[], char a, char b);</a:t>
            </a:r>
          </a:p>
          <a:p>
            <a:r>
              <a:rPr lang="en-US" altLang="zh-TW" sz="2800" dirty="0"/>
              <a:t>Write a function to count digits in a string</a:t>
            </a:r>
          </a:p>
          <a:p>
            <a:pPr>
              <a:buFontTx/>
              <a:buNone/>
            </a:pP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countDigit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(char s[]);</a:t>
            </a:r>
            <a:endParaRPr lang="zh-TW" altLang="en-US" sz="28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714966-D54B-43A7-8C87-9A1947DFA199}" type="slidenum">
              <a:rPr lang="zh-TW" altLang="en-US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73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AEAE56C-816A-4684-B9F4-62E4158A7423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13.5 Using C String Library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Included in </a:t>
            </a:r>
            <a:r>
              <a:rPr lang="en-US" altLang="zh-TW" dirty="0">
                <a:solidFill>
                  <a:srgbClr val="993300"/>
                </a:solidFill>
              </a:rPr>
              <a:t>&lt;</a:t>
            </a:r>
            <a:r>
              <a:rPr lang="en-US" altLang="zh-TW" dirty="0" err="1">
                <a:solidFill>
                  <a:srgbClr val="993300"/>
                </a:solidFill>
              </a:rPr>
              <a:t>string.h</a:t>
            </a:r>
            <a:r>
              <a:rPr lang="en-US" altLang="zh-TW" dirty="0">
                <a:solidFill>
                  <a:srgbClr val="993300"/>
                </a:solidFill>
              </a:rPr>
              <a:t>&gt;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TW" dirty="0"/>
          </a:p>
          <a:p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– to copy strings</a:t>
            </a:r>
            <a:endParaRPr lang="en-US" altLang="zh-TW" dirty="0"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</a:rPr>
              <a:t>strlen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– to get the length of a string</a:t>
            </a:r>
            <a:endParaRPr lang="en-US" altLang="zh-TW" dirty="0"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</a:rPr>
              <a:t>strcat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– to concatenate two strings</a:t>
            </a:r>
            <a:endParaRPr lang="en-US" altLang="zh-TW" dirty="0"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</a:rPr>
              <a:t>strcmp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– to compare two strings</a:t>
            </a:r>
            <a:endParaRPr lang="en-US" altLang="zh-TW" dirty="0">
              <a:latin typeface="Courier New" panose="02070309020205020404" pitchFamily="49" charset="0"/>
            </a:endParaRPr>
          </a:p>
          <a:p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722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Why Using the C String Library</a:t>
            </a:r>
            <a:endParaRPr lang="zh-TW" altLang="en-US" sz="4000">
              <a:ea typeface="新細明體" panose="02020500000000000000" pitchFamily="18" charset="-12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Direct attempts to copy strings (using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) or compare strings (using 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==</a:t>
            </a:r>
            <a:r>
              <a:rPr lang="en-US" altLang="zh-TW" dirty="0">
                <a:ea typeface="新細明體" panose="02020500000000000000" pitchFamily="18" charset="-120"/>
              </a:rPr>
              <a:t>) will fail.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str1[10], str2[10];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str1 = 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800" b="1" dirty="0" err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abc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  <a:b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Wrong: assigning to a constant (array name)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str2 = str1;</a:t>
            </a:r>
            <a:b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Wrong: copying pointers, not strings</a:t>
            </a:r>
            <a:endParaRPr lang="en-US" altLang="zh-TW" sz="2800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(str2 == str1)...;</a:t>
            </a:r>
            <a:br>
              <a:rPr lang="en-US" altLang="zh-TW" sz="2800" b="1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Wrong: checking pointers POINT to the same</a:t>
            </a:r>
            <a:b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</a:br>
            <a:r>
              <a:rPr lang="en-US" altLang="zh-TW" sz="2800" dirty="0">
                <a:solidFill>
                  <a:srgbClr val="006600"/>
                </a:solidFill>
                <a:ea typeface="新細明體" panose="02020500000000000000" pitchFamily="18" charset="-120"/>
              </a:rPr>
              <a:t>// location, not checking content of strings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15768C9-ACC0-4AD3-BA31-497A34A1F98E}" type="slidenum">
              <a:rPr lang="zh-TW" altLang="en-US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2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strlen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8141529" cy="4896544"/>
          </a:xfrm>
        </p:spPr>
        <p:txBody>
          <a:bodyPr/>
          <a:lstStyle/>
          <a:p>
            <a:pPr eaLnBrk="1" hangingPunct="1">
              <a:tabLst>
                <a:tab pos="1079500" algn="l"/>
              </a:tabLst>
            </a:pPr>
            <a:r>
              <a:rPr lang="en-US" altLang="zh-TW" dirty="0"/>
              <a:t>To get the length of a string</a:t>
            </a:r>
            <a:br>
              <a:rPr lang="en-US" altLang="zh-TW" dirty="0"/>
            </a:br>
            <a:r>
              <a:rPr lang="en-US" altLang="zh-TW" dirty="0"/>
              <a:t>(i.e. number of characters before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dirty="0"/>
              <a:t>)</a:t>
            </a:r>
          </a:p>
          <a:p>
            <a:pPr eaLnBrk="1" hangingPunct="1">
              <a:buFontTx/>
              <a:buNone/>
              <a:tabLst>
                <a:tab pos="1079500" algn="l"/>
              </a:tabLst>
            </a:pPr>
            <a:r>
              <a:rPr lang="en-US" altLang="zh-TW" sz="2800" dirty="0"/>
              <a:t>Ex:</a:t>
            </a:r>
          </a:p>
          <a:p>
            <a:pPr eaLnBrk="1" hangingPunct="1">
              <a:buFontTx/>
              <a:buNone/>
              <a:tabLst>
                <a:tab pos="1079500" algn="l"/>
              </a:tabLst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"Say hello!"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10795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字串長度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個字元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DBD3DE-BAF3-4646-A282-B1F46641416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900113" y="4365625"/>
            <a:ext cx="7508875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字串長度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10 </a:t>
            </a:r>
            <a:r>
              <a:rPr lang="zh-TW" altLang="en-US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個字元</a:t>
            </a:r>
            <a:endParaRPr lang="zh-TW" altLang="en-US" sz="240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endParaRPr lang="en-US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strlen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8141529" cy="4896544"/>
          </a:xfrm>
        </p:spPr>
        <p:txBody>
          <a:bodyPr/>
          <a:lstStyle/>
          <a:p>
            <a:pPr>
              <a:tabLst>
                <a:tab pos="1079500" algn="l"/>
              </a:tabLst>
            </a:pPr>
            <a:r>
              <a:rPr lang="en-US" altLang="zh-TW" dirty="0"/>
              <a:t>Note that </a:t>
            </a:r>
            <a:r>
              <a:rPr lang="en-US" altLang="zh-TW" dirty="0">
                <a:solidFill>
                  <a:srgbClr val="0000FF"/>
                </a:solidFill>
              </a:rPr>
              <a:t>"length of a string"</a:t>
            </a:r>
            <a:r>
              <a:rPr lang="en-US" altLang="zh-TW" dirty="0"/>
              <a:t> is different from </a:t>
            </a:r>
            <a:r>
              <a:rPr lang="en-US" altLang="zh-TW" dirty="0">
                <a:solidFill>
                  <a:srgbClr val="009900"/>
                </a:solidFill>
              </a:rPr>
              <a:t>"size of an array for the string"</a:t>
            </a:r>
            <a:r>
              <a:rPr lang="en-US" altLang="zh-TW" dirty="0"/>
              <a:t>.</a:t>
            </a:r>
          </a:p>
          <a:p>
            <a:pPr eaLnBrk="1" hangingPunct="1">
              <a:buFontTx/>
              <a:buNone/>
              <a:tabLst>
                <a:tab pos="1079500" algn="l"/>
              </a:tabLst>
            </a:pPr>
            <a:r>
              <a:rPr lang="en-US" altLang="zh-TW" sz="2800" dirty="0"/>
              <a:t>Ex:</a:t>
            </a:r>
          </a:p>
          <a:p>
            <a:pPr eaLnBrk="1" hangingPunct="1">
              <a:buFontTx/>
              <a:buNone/>
              <a:tabLst>
                <a:tab pos="1079500" algn="l"/>
              </a:tabLst>
            </a:pP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"Say hello!"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  <a:tabLst>
                <a:tab pos="10795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= 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buNone/>
              <a:tabLst>
                <a:tab pos="10795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"size = %d\n"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DBD3DE-BAF3-4646-A282-B1F466414165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900488" y="4653136"/>
            <a:ext cx="7508875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length =</a:t>
            </a:r>
            <a:r>
              <a:rPr lang="zh-TW" altLang="en-US" sz="2400" dirty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10</a:t>
            </a:r>
          </a:p>
          <a:p>
            <a:pPr eaLnBrk="1" hangingPunct="1"/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size = 18</a:t>
            </a:r>
            <a:endParaRPr lang="zh-TW" alt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strlen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en-US" altLang="zh-TW" dirty="0">
              <a:latin typeface="Courier New" panose="02070309020205020404" pitchFamily="49" charset="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34DDB78-EADC-4918-87D0-183A06B94EAC}" type="slidenum">
              <a:rPr lang="zh-TW" altLang="en-US"/>
              <a:pPr/>
              <a:t>35</a:t>
            </a:fld>
            <a:endParaRPr lang="en-US" altLang="zh-TW"/>
          </a:p>
        </p:txBody>
      </p:sp>
      <p:graphicFrame>
        <p:nvGraphicFramePr>
          <p:cNvPr id="10547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746935"/>
              </p:ext>
            </p:extLst>
          </p:nvPr>
        </p:nvGraphicFramePr>
        <p:xfrm>
          <a:off x="1097582" y="2827338"/>
          <a:ext cx="79390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0547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582" y="2827338"/>
                        <a:ext cx="7939088" cy="6651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891207" y="1979613"/>
            <a:ext cx="709613" cy="865187"/>
            <a:chOff x="516" y="946"/>
            <a:chExt cx="447" cy="545"/>
          </a:xfrm>
        </p:grpSpPr>
        <p:sp>
          <p:nvSpPr>
            <p:cNvPr id="105477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478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180007" y="2035175"/>
            <a:ext cx="935038" cy="1008063"/>
            <a:chOff x="68" y="1480"/>
            <a:chExt cx="589" cy="635"/>
          </a:xfrm>
        </p:grpSpPr>
        <p:sp>
          <p:nvSpPr>
            <p:cNvPr id="105481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3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482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1619870" y="1962150"/>
            <a:ext cx="709612" cy="865188"/>
            <a:chOff x="516" y="946"/>
            <a:chExt cx="447" cy="545"/>
          </a:xfrm>
        </p:grpSpPr>
        <p:sp>
          <p:nvSpPr>
            <p:cNvPr id="105485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486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4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2267570" y="1962150"/>
            <a:ext cx="709612" cy="865188"/>
            <a:chOff x="516" y="946"/>
            <a:chExt cx="447" cy="545"/>
          </a:xfrm>
        </p:grpSpPr>
        <p:sp>
          <p:nvSpPr>
            <p:cNvPr id="105489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490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5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2915270" y="1962150"/>
            <a:ext cx="709612" cy="865188"/>
            <a:chOff x="516" y="946"/>
            <a:chExt cx="447" cy="545"/>
          </a:xfrm>
        </p:grpSpPr>
        <p:sp>
          <p:nvSpPr>
            <p:cNvPr id="105493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494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496" name="Group 24"/>
          <p:cNvGrpSpPr>
            <a:grpSpLocks/>
          </p:cNvGrpSpPr>
          <p:nvPr/>
        </p:nvGrpSpPr>
        <p:grpSpPr bwMode="auto">
          <a:xfrm>
            <a:off x="3564557" y="1962150"/>
            <a:ext cx="709613" cy="865188"/>
            <a:chOff x="516" y="946"/>
            <a:chExt cx="447" cy="545"/>
          </a:xfrm>
        </p:grpSpPr>
        <p:sp>
          <p:nvSpPr>
            <p:cNvPr id="105497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498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500" name="Group 28"/>
          <p:cNvGrpSpPr>
            <a:grpSpLocks/>
          </p:cNvGrpSpPr>
          <p:nvPr/>
        </p:nvGrpSpPr>
        <p:grpSpPr bwMode="auto">
          <a:xfrm>
            <a:off x="4212257" y="1962150"/>
            <a:ext cx="709613" cy="865188"/>
            <a:chOff x="516" y="946"/>
            <a:chExt cx="447" cy="545"/>
          </a:xfrm>
        </p:grpSpPr>
        <p:sp>
          <p:nvSpPr>
            <p:cNvPr id="105501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502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448295" y="1314450"/>
            <a:ext cx="837247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>
                <a:latin typeface="Courier New" panose="02070309020205020404" pitchFamily="49" charset="0"/>
              </a:rPr>
              <a:t> strlen(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*str);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822959" y="4684737"/>
            <a:ext cx="675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sent[12]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"Tom Hanks"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latin typeface="Courier New" panose="02070309020205020404" pitchFamily="49" charset="0"/>
              </a:rPr>
              <a:t>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strlen</a:t>
            </a:r>
            <a:r>
              <a:rPr lang="en-US" altLang="zh-TW" sz="2400" b="1" dirty="0">
                <a:latin typeface="Courier New" panose="02070309020205020404" pitchFamily="49" charset="0"/>
              </a:rPr>
              <a:t>(sent);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5506" name="Text Box 6"/>
          <p:cNvSpPr txBox="1">
            <a:spLocks noChangeArrowheads="1"/>
          </p:cNvSpPr>
          <p:nvPr/>
        </p:nvSpPr>
        <p:spPr bwMode="auto">
          <a:xfrm>
            <a:off x="756270" y="3470275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</a:p>
        </p:txBody>
      </p:sp>
      <p:sp>
        <p:nvSpPr>
          <p:cNvPr id="105507" name="Text Box 6"/>
          <p:cNvSpPr txBox="1">
            <a:spLocks noChangeArrowheads="1"/>
          </p:cNvSpPr>
          <p:nvPr/>
        </p:nvSpPr>
        <p:spPr bwMode="auto">
          <a:xfrm>
            <a:off x="2627932" y="4051300"/>
            <a:ext cx="55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</a:p>
        </p:txBody>
      </p:sp>
      <p:sp>
        <p:nvSpPr>
          <p:cNvPr id="105508" name="Rectangle 17"/>
          <p:cNvSpPr>
            <a:spLocks noChangeArrowheads="1"/>
          </p:cNvSpPr>
          <p:nvPr/>
        </p:nvSpPr>
        <p:spPr bwMode="auto">
          <a:xfrm>
            <a:off x="3275632" y="3978275"/>
            <a:ext cx="10810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>
                <a:latin typeface="Helvetica" panose="020B0604020202020204" pitchFamily="34" charset="0"/>
              </a:rPr>
              <a:t>???</a:t>
            </a:r>
          </a:p>
        </p:txBody>
      </p:sp>
      <p:sp>
        <p:nvSpPr>
          <p:cNvPr id="105509" name="Text Box 6"/>
          <p:cNvSpPr txBox="1">
            <a:spLocks noChangeArrowheads="1"/>
          </p:cNvSpPr>
          <p:nvPr/>
        </p:nvSpPr>
        <p:spPr bwMode="auto">
          <a:xfrm>
            <a:off x="7755557" y="3619500"/>
            <a:ext cx="929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105510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105511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105512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05513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05514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105515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105516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105517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105518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105519" name="Rectangle 17"/>
          <p:cNvSpPr>
            <a:spLocks noChangeArrowheads="1"/>
          </p:cNvSpPr>
          <p:nvPr/>
        </p:nvSpPr>
        <p:spPr bwMode="auto">
          <a:xfrm>
            <a:off x="7596807" y="3978275"/>
            <a:ext cx="10080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9</a:t>
            </a:r>
          </a:p>
        </p:txBody>
      </p:sp>
      <p:grpSp>
        <p:nvGrpSpPr>
          <p:cNvPr id="105520" name="Group 48"/>
          <p:cNvGrpSpPr>
            <a:grpSpLocks/>
          </p:cNvGrpSpPr>
          <p:nvPr/>
        </p:nvGrpSpPr>
        <p:grpSpPr bwMode="auto">
          <a:xfrm>
            <a:off x="4859957" y="1962150"/>
            <a:ext cx="709613" cy="865188"/>
            <a:chOff x="516" y="946"/>
            <a:chExt cx="447" cy="545"/>
          </a:xfrm>
        </p:grpSpPr>
        <p:sp>
          <p:nvSpPr>
            <p:cNvPr id="105521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522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524" name="Group 52"/>
          <p:cNvGrpSpPr>
            <a:grpSpLocks/>
          </p:cNvGrpSpPr>
          <p:nvPr/>
        </p:nvGrpSpPr>
        <p:grpSpPr bwMode="auto">
          <a:xfrm>
            <a:off x="5507657" y="1962150"/>
            <a:ext cx="709613" cy="865188"/>
            <a:chOff x="516" y="946"/>
            <a:chExt cx="447" cy="545"/>
          </a:xfrm>
        </p:grpSpPr>
        <p:sp>
          <p:nvSpPr>
            <p:cNvPr id="105525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526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528" name="Group 56"/>
          <p:cNvGrpSpPr>
            <a:grpSpLocks/>
          </p:cNvGrpSpPr>
          <p:nvPr/>
        </p:nvGrpSpPr>
        <p:grpSpPr bwMode="auto">
          <a:xfrm>
            <a:off x="6156945" y="1962150"/>
            <a:ext cx="709612" cy="865188"/>
            <a:chOff x="516" y="946"/>
            <a:chExt cx="447" cy="545"/>
          </a:xfrm>
        </p:grpSpPr>
        <p:sp>
          <p:nvSpPr>
            <p:cNvPr id="105529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530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5532" name="Group 60"/>
          <p:cNvGrpSpPr>
            <a:grpSpLocks/>
          </p:cNvGrpSpPr>
          <p:nvPr/>
        </p:nvGrpSpPr>
        <p:grpSpPr bwMode="auto">
          <a:xfrm>
            <a:off x="6876082" y="1962150"/>
            <a:ext cx="709613" cy="865188"/>
            <a:chOff x="516" y="946"/>
            <a:chExt cx="447" cy="545"/>
          </a:xfrm>
        </p:grpSpPr>
        <p:sp>
          <p:nvSpPr>
            <p:cNvPr id="105533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5534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6600"/>
                </a:solidFill>
              </a:endParaRPr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536" name="Text Box 6"/>
          <p:cNvSpPr txBox="1">
            <a:spLocks noChangeArrowheads="1"/>
          </p:cNvSpPr>
          <p:nvPr/>
        </p:nvSpPr>
        <p:spPr bwMode="auto">
          <a:xfrm>
            <a:off x="5810870" y="3619500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Lucida Console" panose="020B0609040504020204" pitchFamily="49" charset="0"/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105537" name="Rectangle 17"/>
          <p:cNvSpPr>
            <a:spLocks noChangeArrowheads="1"/>
          </p:cNvSpPr>
          <p:nvPr/>
        </p:nvSpPr>
        <p:spPr bwMode="auto">
          <a:xfrm>
            <a:off x="5652120" y="397827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105538" name="Rectangle 17"/>
          <p:cNvSpPr>
            <a:spLocks noChangeArrowheads="1"/>
          </p:cNvSpPr>
          <p:nvPr/>
        </p:nvSpPr>
        <p:spPr bwMode="auto">
          <a:xfrm>
            <a:off x="3275632" y="3978275"/>
            <a:ext cx="10810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881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9" grpId="0"/>
      <p:bldP spid="105509" grpId="1"/>
      <p:bldP spid="105510" grpId="0" animBg="1"/>
      <p:bldP spid="105510" grpId="1" animBg="1"/>
      <p:bldP spid="105511" grpId="0" animBg="1"/>
      <p:bldP spid="105511" grpId="1" animBg="1"/>
      <p:bldP spid="105512" grpId="0" animBg="1"/>
      <p:bldP spid="105512" grpId="1" animBg="1"/>
      <p:bldP spid="105513" grpId="0" animBg="1"/>
      <p:bldP spid="105513" grpId="1" animBg="1"/>
      <p:bldP spid="105514" grpId="0" animBg="1"/>
      <p:bldP spid="105514" grpId="1" animBg="1"/>
      <p:bldP spid="105515" grpId="0" animBg="1"/>
      <p:bldP spid="105515" grpId="1" animBg="1"/>
      <p:bldP spid="105516" grpId="0" animBg="1"/>
      <p:bldP spid="105516" grpId="1" animBg="1"/>
      <p:bldP spid="105517" grpId="0" animBg="1"/>
      <p:bldP spid="105517" grpId="1" animBg="1"/>
      <p:bldP spid="105518" grpId="0" animBg="1"/>
      <p:bldP spid="105518" grpId="1" animBg="1"/>
      <p:bldP spid="105519" grpId="0" animBg="1"/>
      <p:bldP spid="105519" grpId="1" animBg="1"/>
      <p:bldP spid="105536" grpId="0"/>
      <p:bldP spid="105536" grpId="1"/>
      <p:bldP spid="105537" grpId="0" animBg="1"/>
      <p:bldP spid="105537" grpId="1" animBg="1"/>
      <p:bldP spid="1055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742790" y="1331155"/>
            <a:ext cx="7704137" cy="503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k1[12], k2[12]=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 char *s2)</a:t>
            </a:r>
            <a:r>
              <a:rPr lang="en-US" altLang="zh-TW" b="1" dirty="0">
                <a:latin typeface="Courier New" panose="02070309020205020404" pitchFamily="49" charset="0"/>
              </a:rPr>
              <a:t>:</a:t>
            </a:r>
            <a:br>
              <a:rPr lang="en-US" altLang="zh-TW" dirty="0"/>
            </a:br>
            <a:r>
              <a:rPr lang="zh-TW" altLang="en-US" dirty="0">
                <a:solidFill>
                  <a:srgbClr val="008000"/>
                </a:solidFill>
              </a:rPr>
              <a:t>將 </a:t>
            </a:r>
            <a:r>
              <a:rPr lang="en-US" altLang="zh-TW" dirty="0">
                <a:solidFill>
                  <a:srgbClr val="008000"/>
                </a:solidFill>
              </a:rPr>
              <a:t>s2 </a:t>
            </a:r>
            <a:r>
              <a:rPr lang="zh-TW" altLang="en-US" dirty="0">
                <a:solidFill>
                  <a:srgbClr val="008000"/>
                </a:solidFill>
              </a:rPr>
              <a:t>內容</a:t>
            </a:r>
            <a:r>
              <a:rPr lang="en-US" altLang="zh-TW" dirty="0">
                <a:solidFill>
                  <a:srgbClr val="008000"/>
                </a:solidFill>
              </a:rPr>
              <a:t>copy</a:t>
            </a:r>
            <a:r>
              <a:rPr lang="zh-TW" altLang="en-US" dirty="0">
                <a:solidFill>
                  <a:srgbClr val="008000"/>
                </a:solidFill>
              </a:rPr>
              <a:t>給 </a:t>
            </a:r>
            <a:r>
              <a:rPr lang="en-US" altLang="zh-TW" dirty="0">
                <a:solidFill>
                  <a:srgbClr val="008000"/>
                </a:solidFill>
              </a:rPr>
              <a:t>s1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(k1, k2);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6600"/>
                </a:solidFill>
              </a:rPr>
              <a:t>// k1: "12345678"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(k1,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"abcdefg"</a:t>
            </a:r>
            <a:r>
              <a:rPr lang="en-US" altLang="zh-TW" b="1" dirty="0">
                <a:latin typeface="Courier New" panose="02070309020205020404" pitchFamily="49" charset="0"/>
              </a:rPr>
              <a:t>);</a:t>
            </a:r>
            <a:r>
              <a:rPr lang="en-US" altLang="zh-TW" dirty="0">
                <a:solidFill>
                  <a:srgbClr val="9933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</a:rPr>
              <a:t>// k1: "</a:t>
            </a:r>
            <a:r>
              <a:rPr lang="en-US" altLang="zh-TW" dirty="0" err="1">
                <a:solidFill>
                  <a:srgbClr val="006600"/>
                </a:solidFill>
              </a:rPr>
              <a:t>abcdefg</a:t>
            </a:r>
            <a:r>
              <a:rPr lang="en-US" altLang="zh-TW" dirty="0">
                <a:solidFill>
                  <a:srgbClr val="006600"/>
                </a:solidFill>
              </a:rPr>
              <a:t>"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*s1,char *s2,int n)</a:t>
            </a:r>
            <a:r>
              <a:rPr lang="en-US" altLang="zh-TW" b="1" dirty="0">
                <a:latin typeface="Courier New" panose="02070309020205020404" pitchFamily="49" charset="0"/>
              </a:rPr>
              <a:t>:</a:t>
            </a:r>
            <a:br>
              <a:rPr lang="en-US" altLang="zh-TW" dirty="0"/>
            </a:br>
            <a:r>
              <a:rPr lang="zh-TW" altLang="en-US" dirty="0">
                <a:solidFill>
                  <a:srgbClr val="008000"/>
                </a:solidFill>
              </a:rPr>
              <a:t>將 </a:t>
            </a:r>
            <a:r>
              <a:rPr lang="en-US" altLang="zh-TW" dirty="0">
                <a:solidFill>
                  <a:srgbClr val="008000"/>
                </a:solidFill>
              </a:rPr>
              <a:t>s2 </a:t>
            </a:r>
            <a:r>
              <a:rPr lang="zh-TW" altLang="en-US" dirty="0">
                <a:solidFill>
                  <a:srgbClr val="008000"/>
                </a:solidFill>
              </a:rPr>
              <a:t>中最多 </a:t>
            </a:r>
            <a:r>
              <a:rPr lang="en-US" altLang="zh-TW" dirty="0">
                <a:solidFill>
                  <a:srgbClr val="008000"/>
                </a:solidFill>
              </a:rPr>
              <a:t>n </a:t>
            </a:r>
            <a:r>
              <a:rPr lang="zh-TW" altLang="en-US" dirty="0">
                <a:solidFill>
                  <a:srgbClr val="008000"/>
                </a:solidFill>
              </a:rPr>
              <a:t>個字元 </a:t>
            </a:r>
            <a:r>
              <a:rPr lang="en-US" altLang="zh-TW" dirty="0">
                <a:solidFill>
                  <a:srgbClr val="008000"/>
                </a:solidFill>
              </a:rPr>
              <a:t>copy </a:t>
            </a:r>
            <a:r>
              <a:rPr lang="zh-TW" altLang="en-US" dirty="0">
                <a:solidFill>
                  <a:srgbClr val="008000"/>
                </a:solidFill>
              </a:rPr>
              <a:t>到 </a:t>
            </a:r>
            <a:r>
              <a:rPr lang="en-US" altLang="zh-TW" dirty="0">
                <a:solidFill>
                  <a:srgbClr val="008000"/>
                </a:solidFill>
              </a:rPr>
              <a:t>s1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</a:rPr>
              <a:t>(k1, k2, 4);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6600"/>
                </a:solidFill>
              </a:rPr>
              <a:t>// k1: "</a:t>
            </a:r>
            <a:r>
              <a:rPr lang="en-US" altLang="zh-TW" u="sng" dirty="0">
                <a:solidFill>
                  <a:srgbClr val="006600"/>
                </a:solidFill>
              </a:rPr>
              <a:t>1234</a:t>
            </a:r>
            <a:r>
              <a:rPr lang="en-US" altLang="zh-TW" dirty="0">
                <a:solidFill>
                  <a:srgbClr val="006600"/>
                </a:solidFill>
              </a:rPr>
              <a:t>efg"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1054CD-1571-4270-96AF-0E3B0193F1F9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7451725" y="5300663"/>
            <a:ext cx="865188" cy="5048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3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strcpy()</a:t>
            </a:r>
            <a:endParaRPr lang="en-US" altLang="zh-TW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endParaRPr kumimoji="1" lang="zh-TW" altLang="en-US" sz="2400" b="1" dirty="0">
              <a:solidFill>
                <a:srgbClr val="0066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6CD7230-4C58-4047-BF28-6DD077ADA9A4}" type="slidenum">
              <a:rPr lang="zh-TW" altLang="en-US"/>
              <a:pPr/>
              <a:t>37</a:t>
            </a:fld>
            <a:endParaRPr lang="en-US" altLang="zh-TW"/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10158" y="1854442"/>
            <a:ext cx="935038" cy="1008063"/>
            <a:chOff x="68" y="1480"/>
            <a:chExt cx="589" cy="635"/>
          </a:xfrm>
        </p:grpSpPr>
        <p:sp>
          <p:nvSpPr>
            <p:cNvPr id="112644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12645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28342" y="1321055"/>
            <a:ext cx="837247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strcpy(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794294" y="4791893"/>
            <a:ext cx="675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k2);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9" name="Text Box 6"/>
          <p:cNvSpPr txBox="1">
            <a:spLocks noChangeArrowheads="1"/>
          </p:cNvSpPr>
          <p:nvPr/>
        </p:nvSpPr>
        <p:spPr bwMode="auto">
          <a:xfrm>
            <a:off x="541958" y="2862505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973758" y="1998905"/>
            <a:ext cx="615950" cy="652462"/>
            <a:chOff x="4237" y="1386"/>
            <a:chExt cx="388" cy="411"/>
          </a:xfrm>
        </p:grpSpPr>
        <p:sp>
          <p:nvSpPr>
            <p:cNvPr id="112651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52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53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54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55" name="Group 15"/>
          <p:cNvGrpSpPr>
            <a:grpSpLocks/>
          </p:cNvGrpSpPr>
          <p:nvPr/>
        </p:nvGrpSpPr>
        <p:grpSpPr bwMode="auto">
          <a:xfrm>
            <a:off x="92696" y="3870569"/>
            <a:ext cx="954087" cy="944563"/>
            <a:chOff x="57" y="2614"/>
            <a:chExt cx="601" cy="595"/>
          </a:xfrm>
        </p:grpSpPr>
        <p:sp>
          <p:nvSpPr>
            <p:cNvPr id="112656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59" name="Text Box 6"/>
          <p:cNvSpPr txBox="1">
            <a:spLocks noChangeArrowheads="1"/>
          </p:cNvSpPr>
          <p:nvPr/>
        </p:nvSpPr>
        <p:spPr bwMode="auto">
          <a:xfrm>
            <a:off x="541958" y="3437180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pSp>
        <p:nvGrpSpPr>
          <p:cNvPr id="112660" name="Group 20"/>
          <p:cNvGrpSpPr>
            <a:grpSpLocks/>
          </p:cNvGrpSpPr>
          <p:nvPr/>
        </p:nvGrpSpPr>
        <p:grpSpPr bwMode="auto">
          <a:xfrm>
            <a:off x="973758" y="4013442"/>
            <a:ext cx="615950" cy="604838"/>
            <a:chOff x="2039" y="2750"/>
            <a:chExt cx="388" cy="381"/>
          </a:xfrm>
        </p:grpSpPr>
        <p:sp>
          <p:nvSpPr>
            <p:cNvPr id="11266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6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6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6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26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322074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1266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691204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12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6297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126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07728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12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40711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0" imgW="7924800" imgH="666902" progId="Excel.Sheet.8">
                  <p:embed/>
                </p:oleObj>
              </mc:Choice>
              <mc:Fallback>
                <p:oleObj name="工作表" r:id="rId10" imgW="7924800" imgH="666902" progId="Excel.Sheet.8">
                  <p:embed/>
                  <p:pic>
                    <p:nvPicPr>
                      <p:cNvPr id="1126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32265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2" imgW="7924800" imgH="666902" progId="Excel.Sheet.8">
                  <p:embed/>
                </p:oleObj>
              </mc:Choice>
              <mc:Fallback>
                <p:oleObj name="工作表" r:id="rId12" imgW="7924800" imgH="666902" progId="Excel.Sheet.8">
                  <p:embed/>
                  <p:pic>
                    <p:nvPicPr>
                      <p:cNvPr id="1126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05631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4" imgW="7924800" imgH="666902" progId="Excel.Sheet.8">
                  <p:embed/>
                </p:oleObj>
              </mc:Choice>
              <mc:Fallback>
                <p:oleObj name="工作表" r:id="rId14" imgW="7924800" imgH="666902" progId="Excel.Sheet.8">
                  <p:embed/>
                  <p:pic>
                    <p:nvPicPr>
                      <p:cNvPr id="1126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99055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6" imgW="7924800" imgH="666902" progId="Excel.Sheet.8">
                  <p:embed/>
                </p:oleObj>
              </mc:Choice>
              <mc:Fallback>
                <p:oleObj name="工作表" r:id="rId16" imgW="7924800" imgH="666902" progId="Excel.Sheet.8">
                  <p:embed/>
                  <p:pic>
                    <p:nvPicPr>
                      <p:cNvPr id="1126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36095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8" imgW="7924800" imgH="666902" progId="Excel.Sheet.8">
                  <p:embed/>
                </p:oleObj>
              </mc:Choice>
              <mc:Fallback>
                <p:oleObj name="工作表" r:id="rId18" imgW="7924800" imgH="666902" progId="Excel.Sheet.8">
                  <p:embed/>
                  <p:pic>
                    <p:nvPicPr>
                      <p:cNvPr id="1126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25219"/>
              </p:ext>
            </p:extLst>
          </p:nvPr>
        </p:nvGraphicFramePr>
        <p:xfrm>
          <a:off x="1045196" y="26450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0" imgW="7924800" imgH="666902" progId="Excel.Sheet.8">
                  <p:embed/>
                </p:oleObj>
              </mc:Choice>
              <mc:Fallback>
                <p:oleObj name="工作表" r:id="rId20" imgW="7924800" imgH="666902" progId="Excel.Sheet.8">
                  <p:embed/>
                  <p:pic>
                    <p:nvPicPr>
                      <p:cNvPr id="112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96" y="26450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5" name="Group 35"/>
          <p:cNvGrpSpPr>
            <a:grpSpLocks/>
          </p:cNvGrpSpPr>
          <p:nvPr/>
        </p:nvGrpSpPr>
        <p:grpSpPr bwMode="auto">
          <a:xfrm>
            <a:off x="1621458" y="1997317"/>
            <a:ext cx="615950" cy="652463"/>
            <a:chOff x="4237" y="1386"/>
            <a:chExt cx="388" cy="411"/>
          </a:xfrm>
        </p:grpSpPr>
        <p:sp>
          <p:nvSpPr>
            <p:cNvPr id="11267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7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7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7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80" name="Group 40"/>
          <p:cNvGrpSpPr>
            <a:grpSpLocks/>
          </p:cNvGrpSpPr>
          <p:nvPr/>
        </p:nvGrpSpPr>
        <p:grpSpPr bwMode="auto">
          <a:xfrm>
            <a:off x="1621458" y="4013442"/>
            <a:ext cx="615950" cy="604838"/>
            <a:chOff x="2039" y="2750"/>
            <a:chExt cx="388" cy="381"/>
          </a:xfrm>
        </p:grpSpPr>
        <p:sp>
          <p:nvSpPr>
            <p:cNvPr id="11268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8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85" name="Group 45"/>
          <p:cNvGrpSpPr>
            <a:grpSpLocks/>
          </p:cNvGrpSpPr>
          <p:nvPr/>
        </p:nvGrpSpPr>
        <p:grpSpPr bwMode="auto">
          <a:xfrm>
            <a:off x="2270746" y="1997317"/>
            <a:ext cx="615950" cy="652463"/>
            <a:chOff x="4237" y="1386"/>
            <a:chExt cx="388" cy="411"/>
          </a:xfrm>
        </p:grpSpPr>
        <p:sp>
          <p:nvSpPr>
            <p:cNvPr id="11268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8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90" name="Group 50"/>
          <p:cNvGrpSpPr>
            <a:grpSpLocks/>
          </p:cNvGrpSpPr>
          <p:nvPr/>
        </p:nvGrpSpPr>
        <p:grpSpPr bwMode="auto">
          <a:xfrm>
            <a:off x="2270746" y="4013442"/>
            <a:ext cx="615950" cy="604838"/>
            <a:chOff x="2039" y="2750"/>
            <a:chExt cx="388" cy="381"/>
          </a:xfrm>
        </p:grpSpPr>
        <p:sp>
          <p:nvSpPr>
            <p:cNvPr id="11269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9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95" name="Group 55"/>
          <p:cNvGrpSpPr>
            <a:grpSpLocks/>
          </p:cNvGrpSpPr>
          <p:nvPr/>
        </p:nvGrpSpPr>
        <p:grpSpPr bwMode="auto">
          <a:xfrm>
            <a:off x="2918446" y="1997317"/>
            <a:ext cx="615950" cy="652463"/>
            <a:chOff x="4237" y="1386"/>
            <a:chExt cx="388" cy="411"/>
          </a:xfrm>
        </p:grpSpPr>
        <p:sp>
          <p:nvSpPr>
            <p:cNvPr id="11269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9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00" name="Group 60"/>
          <p:cNvGrpSpPr>
            <a:grpSpLocks/>
          </p:cNvGrpSpPr>
          <p:nvPr/>
        </p:nvGrpSpPr>
        <p:grpSpPr bwMode="auto">
          <a:xfrm>
            <a:off x="2918446" y="4013442"/>
            <a:ext cx="615950" cy="604838"/>
            <a:chOff x="2039" y="2750"/>
            <a:chExt cx="388" cy="381"/>
          </a:xfrm>
        </p:grpSpPr>
        <p:sp>
          <p:nvSpPr>
            <p:cNvPr id="11270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0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05" name="Group 65"/>
          <p:cNvGrpSpPr>
            <a:grpSpLocks/>
          </p:cNvGrpSpPr>
          <p:nvPr/>
        </p:nvGrpSpPr>
        <p:grpSpPr bwMode="auto">
          <a:xfrm>
            <a:off x="3566146" y="1997317"/>
            <a:ext cx="615950" cy="652463"/>
            <a:chOff x="4237" y="1386"/>
            <a:chExt cx="388" cy="411"/>
          </a:xfrm>
        </p:grpSpPr>
        <p:sp>
          <p:nvSpPr>
            <p:cNvPr id="11270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0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10" name="Group 70"/>
          <p:cNvGrpSpPr>
            <a:grpSpLocks/>
          </p:cNvGrpSpPr>
          <p:nvPr/>
        </p:nvGrpSpPr>
        <p:grpSpPr bwMode="auto">
          <a:xfrm>
            <a:off x="3566146" y="4013442"/>
            <a:ext cx="615950" cy="604838"/>
            <a:chOff x="2039" y="2750"/>
            <a:chExt cx="388" cy="381"/>
          </a:xfrm>
        </p:grpSpPr>
        <p:sp>
          <p:nvSpPr>
            <p:cNvPr id="11271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1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15" name="Group 75"/>
          <p:cNvGrpSpPr>
            <a:grpSpLocks/>
          </p:cNvGrpSpPr>
          <p:nvPr/>
        </p:nvGrpSpPr>
        <p:grpSpPr bwMode="auto">
          <a:xfrm>
            <a:off x="4213846" y="1997317"/>
            <a:ext cx="615950" cy="652463"/>
            <a:chOff x="4237" y="1386"/>
            <a:chExt cx="388" cy="411"/>
          </a:xfrm>
        </p:grpSpPr>
        <p:sp>
          <p:nvSpPr>
            <p:cNvPr id="11271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1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20" name="Group 80"/>
          <p:cNvGrpSpPr>
            <a:grpSpLocks/>
          </p:cNvGrpSpPr>
          <p:nvPr/>
        </p:nvGrpSpPr>
        <p:grpSpPr bwMode="auto">
          <a:xfrm>
            <a:off x="4213846" y="4013442"/>
            <a:ext cx="615950" cy="604838"/>
            <a:chOff x="2039" y="2750"/>
            <a:chExt cx="388" cy="381"/>
          </a:xfrm>
        </p:grpSpPr>
        <p:sp>
          <p:nvSpPr>
            <p:cNvPr id="11272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2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25" name="Group 85"/>
          <p:cNvGrpSpPr>
            <a:grpSpLocks/>
          </p:cNvGrpSpPr>
          <p:nvPr/>
        </p:nvGrpSpPr>
        <p:grpSpPr bwMode="auto">
          <a:xfrm>
            <a:off x="4934571" y="1997317"/>
            <a:ext cx="615950" cy="652463"/>
            <a:chOff x="4237" y="1386"/>
            <a:chExt cx="388" cy="411"/>
          </a:xfrm>
        </p:grpSpPr>
        <p:sp>
          <p:nvSpPr>
            <p:cNvPr id="11272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2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30" name="Group 90"/>
          <p:cNvGrpSpPr>
            <a:grpSpLocks/>
          </p:cNvGrpSpPr>
          <p:nvPr/>
        </p:nvGrpSpPr>
        <p:grpSpPr bwMode="auto">
          <a:xfrm>
            <a:off x="4934571" y="4013442"/>
            <a:ext cx="615950" cy="604838"/>
            <a:chOff x="2039" y="2750"/>
            <a:chExt cx="388" cy="381"/>
          </a:xfrm>
        </p:grpSpPr>
        <p:sp>
          <p:nvSpPr>
            <p:cNvPr id="11273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3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35" name="Group 95"/>
          <p:cNvGrpSpPr>
            <a:grpSpLocks/>
          </p:cNvGrpSpPr>
          <p:nvPr/>
        </p:nvGrpSpPr>
        <p:grpSpPr bwMode="auto">
          <a:xfrm>
            <a:off x="5582271" y="1997317"/>
            <a:ext cx="615950" cy="652463"/>
            <a:chOff x="4237" y="1386"/>
            <a:chExt cx="388" cy="411"/>
          </a:xfrm>
        </p:grpSpPr>
        <p:sp>
          <p:nvSpPr>
            <p:cNvPr id="11273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3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40" name="Group 100"/>
          <p:cNvGrpSpPr>
            <a:grpSpLocks/>
          </p:cNvGrpSpPr>
          <p:nvPr/>
        </p:nvGrpSpPr>
        <p:grpSpPr bwMode="auto">
          <a:xfrm>
            <a:off x="5582271" y="4013442"/>
            <a:ext cx="615950" cy="604838"/>
            <a:chOff x="2039" y="2750"/>
            <a:chExt cx="388" cy="381"/>
          </a:xfrm>
        </p:grpSpPr>
        <p:sp>
          <p:nvSpPr>
            <p:cNvPr id="11274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4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45" name="Group 105"/>
          <p:cNvGrpSpPr>
            <a:grpSpLocks/>
          </p:cNvGrpSpPr>
          <p:nvPr/>
        </p:nvGrpSpPr>
        <p:grpSpPr bwMode="auto">
          <a:xfrm>
            <a:off x="6229971" y="1997317"/>
            <a:ext cx="615950" cy="652463"/>
            <a:chOff x="4237" y="1386"/>
            <a:chExt cx="388" cy="411"/>
          </a:xfrm>
        </p:grpSpPr>
        <p:sp>
          <p:nvSpPr>
            <p:cNvPr id="11274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4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50" name="Group 110"/>
          <p:cNvGrpSpPr>
            <a:grpSpLocks/>
          </p:cNvGrpSpPr>
          <p:nvPr/>
        </p:nvGrpSpPr>
        <p:grpSpPr bwMode="auto">
          <a:xfrm>
            <a:off x="6229971" y="4013442"/>
            <a:ext cx="615950" cy="604838"/>
            <a:chOff x="2039" y="2750"/>
            <a:chExt cx="388" cy="381"/>
          </a:xfrm>
        </p:grpSpPr>
        <p:sp>
          <p:nvSpPr>
            <p:cNvPr id="11275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5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5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5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27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92515"/>
              </p:ext>
            </p:extLst>
          </p:nvPr>
        </p:nvGraphicFramePr>
        <p:xfrm>
          <a:off x="1043608" y="3368917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2" imgW="7924800" imgH="666902" progId="Excel.Sheet.8">
                  <p:embed/>
                </p:oleObj>
              </mc:Choice>
              <mc:Fallback>
                <p:oleObj name="工作表" r:id="rId22" imgW="7924800" imgH="666902" progId="Excel.Sheet.8">
                  <p:embed/>
                  <p:pic>
                    <p:nvPicPr>
                      <p:cNvPr id="112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68917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8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strcpy()</a:t>
            </a:r>
            <a:endParaRPr lang="en-US" altLang="zh-TW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endParaRPr kumimoji="1" lang="zh-TW" altLang="en-US" sz="2400" b="1" dirty="0">
              <a:solidFill>
                <a:srgbClr val="0066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6CD7230-4C58-4047-BF28-6DD077ADA9A4}" type="slidenum">
              <a:rPr lang="zh-TW" altLang="en-US"/>
              <a:pPr/>
              <a:t>38</a:t>
            </a:fld>
            <a:endParaRPr lang="en-US" altLang="zh-TW"/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10158" y="1854442"/>
            <a:ext cx="935038" cy="1008063"/>
            <a:chOff x="68" y="1480"/>
            <a:chExt cx="589" cy="635"/>
          </a:xfrm>
        </p:grpSpPr>
        <p:sp>
          <p:nvSpPr>
            <p:cNvPr id="112644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12645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28342" y="1321055"/>
            <a:ext cx="837247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strcpy(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794294" y="4791893"/>
            <a:ext cx="675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abcdefg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9" name="Text Box 6"/>
          <p:cNvSpPr txBox="1">
            <a:spLocks noChangeArrowheads="1"/>
          </p:cNvSpPr>
          <p:nvPr/>
        </p:nvSpPr>
        <p:spPr bwMode="auto">
          <a:xfrm>
            <a:off x="541958" y="2862505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973758" y="1998905"/>
            <a:ext cx="615950" cy="652462"/>
            <a:chOff x="4237" y="1386"/>
            <a:chExt cx="388" cy="411"/>
          </a:xfrm>
        </p:grpSpPr>
        <p:sp>
          <p:nvSpPr>
            <p:cNvPr id="112651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52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53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54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55" name="Group 15"/>
          <p:cNvGrpSpPr>
            <a:grpSpLocks/>
          </p:cNvGrpSpPr>
          <p:nvPr/>
        </p:nvGrpSpPr>
        <p:grpSpPr bwMode="auto">
          <a:xfrm>
            <a:off x="92696" y="3870569"/>
            <a:ext cx="954087" cy="944563"/>
            <a:chOff x="57" y="2614"/>
            <a:chExt cx="601" cy="595"/>
          </a:xfrm>
        </p:grpSpPr>
        <p:sp>
          <p:nvSpPr>
            <p:cNvPr id="112656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60" name="Group 20"/>
          <p:cNvGrpSpPr>
            <a:grpSpLocks/>
          </p:cNvGrpSpPr>
          <p:nvPr/>
        </p:nvGrpSpPr>
        <p:grpSpPr bwMode="auto">
          <a:xfrm>
            <a:off x="973758" y="4013442"/>
            <a:ext cx="615950" cy="604838"/>
            <a:chOff x="2039" y="2750"/>
            <a:chExt cx="388" cy="381"/>
          </a:xfrm>
        </p:grpSpPr>
        <p:sp>
          <p:nvSpPr>
            <p:cNvPr id="11266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6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6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6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75" name="Group 35"/>
          <p:cNvGrpSpPr>
            <a:grpSpLocks/>
          </p:cNvGrpSpPr>
          <p:nvPr/>
        </p:nvGrpSpPr>
        <p:grpSpPr bwMode="auto">
          <a:xfrm>
            <a:off x="1621458" y="1997317"/>
            <a:ext cx="615950" cy="652463"/>
            <a:chOff x="4237" y="1386"/>
            <a:chExt cx="388" cy="411"/>
          </a:xfrm>
        </p:grpSpPr>
        <p:sp>
          <p:nvSpPr>
            <p:cNvPr id="11267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7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7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7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80" name="Group 40"/>
          <p:cNvGrpSpPr>
            <a:grpSpLocks/>
          </p:cNvGrpSpPr>
          <p:nvPr/>
        </p:nvGrpSpPr>
        <p:grpSpPr bwMode="auto">
          <a:xfrm>
            <a:off x="1621458" y="4013442"/>
            <a:ext cx="615950" cy="604838"/>
            <a:chOff x="2039" y="2750"/>
            <a:chExt cx="388" cy="381"/>
          </a:xfrm>
        </p:grpSpPr>
        <p:sp>
          <p:nvSpPr>
            <p:cNvPr id="11268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8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85" name="Group 45"/>
          <p:cNvGrpSpPr>
            <a:grpSpLocks/>
          </p:cNvGrpSpPr>
          <p:nvPr/>
        </p:nvGrpSpPr>
        <p:grpSpPr bwMode="auto">
          <a:xfrm>
            <a:off x="2270746" y="1997317"/>
            <a:ext cx="615950" cy="652463"/>
            <a:chOff x="4237" y="1386"/>
            <a:chExt cx="388" cy="411"/>
          </a:xfrm>
        </p:grpSpPr>
        <p:sp>
          <p:nvSpPr>
            <p:cNvPr id="11268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8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8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90" name="Group 50"/>
          <p:cNvGrpSpPr>
            <a:grpSpLocks/>
          </p:cNvGrpSpPr>
          <p:nvPr/>
        </p:nvGrpSpPr>
        <p:grpSpPr bwMode="auto">
          <a:xfrm>
            <a:off x="2270746" y="4013442"/>
            <a:ext cx="615950" cy="604838"/>
            <a:chOff x="2039" y="2750"/>
            <a:chExt cx="388" cy="381"/>
          </a:xfrm>
        </p:grpSpPr>
        <p:sp>
          <p:nvSpPr>
            <p:cNvPr id="11269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69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695" name="Group 55"/>
          <p:cNvGrpSpPr>
            <a:grpSpLocks/>
          </p:cNvGrpSpPr>
          <p:nvPr/>
        </p:nvGrpSpPr>
        <p:grpSpPr bwMode="auto">
          <a:xfrm>
            <a:off x="2918446" y="1997317"/>
            <a:ext cx="615950" cy="652463"/>
            <a:chOff x="4237" y="1386"/>
            <a:chExt cx="388" cy="411"/>
          </a:xfrm>
        </p:grpSpPr>
        <p:sp>
          <p:nvSpPr>
            <p:cNvPr id="11269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69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69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00" name="Group 60"/>
          <p:cNvGrpSpPr>
            <a:grpSpLocks/>
          </p:cNvGrpSpPr>
          <p:nvPr/>
        </p:nvGrpSpPr>
        <p:grpSpPr bwMode="auto">
          <a:xfrm>
            <a:off x="2918446" y="4013442"/>
            <a:ext cx="615950" cy="604838"/>
            <a:chOff x="2039" y="2750"/>
            <a:chExt cx="388" cy="381"/>
          </a:xfrm>
        </p:grpSpPr>
        <p:sp>
          <p:nvSpPr>
            <p:cNvPr id="11270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0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05" name="Group 65"/>
          <p:cNvGrpSpPr>
            <a:grpSpLocks/>
          </p:cNvGrpSpPr>
          <p:nvPr/>
        </p:nvGrpSpPr>
        <p:grpSpPr bwMode="auto">
          <a:xfrm>
            <a:off x="3566146" y="1997317"/>
            <a:ext cx="615950" cy="652463"/>
            <a:chOff x="4237" y="1386"/>
            <a:chExt cx="388" cy="411"/>
          </a:xfrm>
        </p:grpSpPr>
        <p:sp>
          <p:nvSpPr>
            <p:cNvPr id="11270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0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0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10" name="Group 70"/>
          <p:cNvGrpSpPr>
            <a:grpSpLocks/>
          </p:cNvGrpSpPr>
          <p:nvPr/>
        </p:nvGrpSpPr>
        <p:grpSpPr bwMode="auto">
          <a:xfrm>
            <a:off x="3566146" y="4013442"/>
            <a:ext cx="615950" cy="604838"/>
            <a:chOff x="2039" y="2750"/>
            <a:chExt cx="388" cy="381"/>
          </a:xfrm>
        </p:grpSpPr>
        <p:sp>
          <p:nvSpPr>
            <p:cNvPr id="11271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1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15" name="Group 75"/>
          <p:cNvGrpSpPr>
            <a:grpSpLocks/>
          </p:cNvGrpSpPr>
          <p:nvPr/>
        </p:nvGrpSpPr>
        <p:grpSpPr bwMode="auto">
          <a:xfrm>
            <a:off x="4213846" y="1997317"/>
            <a:ext cx="615950" cy="652463"/>
            <a:chOff x="4237" y="1386"/>
            <a:chExt cx="388" cy="411"/>
          </a:xfrm>
        </p:grpSpPr>
        <p:sp>
          <p:nvSpPr>
            <p:cNvPr id="11271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1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1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20" name="Group 80"/>
          <p:cNvGrpSpPr>
            <a:grpSpLocks/>
          </p:cNvGrpSpPr>
          <p:nvPr/>
        </p:nvGrpSpPr>
        <p:grpSpPr bwMode="auto">
          <a:xfrm>
            <a:off x="4213846" y="4013442"/>
            <a:ext cx="615950" cy="604838"/>
            <a:chOff x="2039" y="2750"/>
            <a:chExt cx="388" cy="381"/>
          </a:xfrm>
        </p:grpSpPr>
        <p:sp>
          <p:nvSpPr>
            <p:cNvPr id="11272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2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25" name="Group 85"/>
          <p:cNvGrpSpPr>
            <a:grpSpLocks/>
          </p:cNvGrpSpPr>
          <p:nvPr/>
        </p:nvGrpSpPr>
        <p:grpSpPr bwMode="auto">
          <a:xfrm>
            <a:off x="4934571" y="1997317"/>
            <a:ext cx="615950" cy="652463"/>
            <a:chOff x="4237" y="1386"/>
            <a:chExt cx="388" cy="411"/>
          </a:xfrm>
        </p:grpSpPr>
        <p:sp>
          <p:nvSpPr>
            <p:cNvPr id="11272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2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2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30" name="Group 90"/>
          <p:cNvGrpSpPr>
            <a:grpSpLocks/>
          </p:cNvGrpSpPr>
          <p:nvPr/>
        </p:nvGrpSpPr>
        <p:grpSpPr bwMode="auto">
          <a:xfrm>
            <a:off x="4934571" y="4013442"/>
            <a:ext cx="615950" cy="604838"/>
            <a:chOff x="2039" y="2750"/>
            <a:chExt cx="388" cy="381"/>
          </a:xfrm>
        </p:grpSpPr>
        <p:sp>
          <p:nvSpPr>
            <p:cNvPr id="11273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3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35" name="Group 95"/>
          <p:cNvGrpSpPr>
            <a:grpSpLocks/>
          </p:cNvGrpSpPr>
          <p:nvPr/>
        </p:nvGrpSpPr>
        <p:grpSpPr bwMode="auto">
          <a:xfrm>
            <a:off x="5582271" y="1997317"/>
            <a:ext cx="615950" cy="652463"/>
            <a:chOff x="4237" y="1386"/>
            <a:chExt cx="388" cy="411"/>
          </a:xfrm>
        </p:grpSpPr>
        <p:sp>
          <p:nvSpPr>
            <p:cNvPr id="112736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7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2738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39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740" name="Group 100"/>
          <p:cNvGrpSpPr>
            <a:grpSpLocks/>
          </p:cNvGrpSpPr>
          <p:nvPr/>
        </p:nvGrpSpPr>
        <p:grpSpPr bwMode="auto">
          <a:xfrm>
            <a:off x="5582271" y="4013442"/>
            <a:ext cx="615950" cy="604838"/>
            <a:chOff x="2039" y="2750"/>
            <a:chExt cx="388" cy="381"/>
          </a:xfrm>
        </p:grpSpPr>
        <p:sp>
          <p:nvSpPr>
            <p:cNvPr id="112741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2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43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2744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60959"/>
              </p:ext>
            </p:extLst>
          </p:nvPr>
        </p:nvGraphicFramePr>
        <p:xfrm>
          <a:off x="1043353" y="3367329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117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3367329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12817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116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636042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1164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86489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117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41901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0" imgW="7924800" imgH="666902" progId="Excel.Sheet.8">
                  <p:embed/>
                </p:oleObj>
              </mc:Choice>
              <mc:Fallback>
                <p:oleObj name="工作表" r:id="rId10" imgW="7924800" imgH="666902" progId="Excel.Sheet.8">
                  <p:embed/>
                  <p:pic>
                    <p:nvPicPr>
                      <p:cNvPr id="111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94202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2" imgW="7924800" imgH="666902" progId="Excel.Sheet.8">
                  <p:embed/>
                </p:oleObj>
              </mc:Choice>
              <mc:Fallback>
                <p:oleObj name="工作表" r:id="rId12" imgW="7924800" imgH="666902" progId="Excel.Sheet.8">
                  <p:embed/>
                  <p:pic>
                    <p:nvPicPr>
                      <p:cNvPr id="1117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49028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4" imgW="7924800" imgH="666902" progId="Excel.Sheet.8">
                  <p:embed/>
                </p:oleObj>
              </mc:Choice>
              <mc:Fallback>
                <p:oleObj name="工作表" r:id="rId14" imgW="7924800" imgH="666902" progId="Excel.Sheet.8">
                  <p:embed/>
                  <p:pic>
                    <p:nvPicPr>
                      <p:cNvPr id="1117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38818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6" imgW="7924800" imgH="666902" progId="Excel.Sheet.8">
                  <p:embed/>
                </p:oleObj>
              </mc:Choice>
              <mc:Fallback>
                <p:oleObj name="工作表" r:id="rId16" imgW="7924800" imgH="666902" progId="Excel.Sheet.8">
                  <p:embed/>
                  <p:pic>
                    <p:nvPicPr>
                      <p:cNvPr id="1117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60789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8" imgW="7924800" imgH="666902" progId="Excel.Sheet.8">
                  <p:embed/>
                </p:oleObj>
              </mc:Choice>
              <mc:Fallback>
                <p:oleObj name="工作表" r:id="rId18" imgW="7924800" imgH="666902" progId="Excel.Sheet.8">
                  <p:embed/>
                  <p:pic>
                    <p:nvPicPr>
                      <p:cNvPr id="1117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0131"/>
              </p:ext>
            </p:extLst>
          </p:nvPr>
        </p:nvGraphicFramePr>
        <p:xfrm>
          <a:off x="1043353" y="2643430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0" imgW="7924800" imgH="666902" progId="Excel.Sheet.8">
                  <p:embed/>
                </p:oleObj>
              </mc:Choice>
              <mc:Fallback>
                <p:oleObj name="工作表" r:id="rId20" imgW="7924800" imgH="666902" progId="Excel.Sheet.8">
                  <p:embed/>
                  <p:pic>
                    <p:nvPicPr>
                      <p:cNvPr id="1117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53" y="2643430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A01208F-C2B2-4778-A8F2-302043FFF2E2}" type="slidenum">
              <a:rPr lang="zh-TW" altLang="en-US"/>
              <a:pPr/>
              <a:t>39</a:t>
            </a:fld>
            <a:endParaRPr lang="en-US" altLang="zh-TW"/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115887" y="1845593"/>
            <a:ext cx="935038" cy="1008063"/>
            <a:chOff x="68" y="1480"/>
            <a:chExt cx="589" cy="635"/>
          </a:xfrm>
        </p:grpSpPr>
        <p:sp>
          <p:nvSpPr>
            <p:cNvPr id="113668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13669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84175" y="1340768"/>
            <a:ext cx="84439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strncpy(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>
                <a:latin typeface="Courier New" panose="02070309020205020404" pitchFamily="49" charset="0"/>
              </a:rPr>
              <a:t> n);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814710" y="4715173"/>
            <a:ext cx="67564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abcdefg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strncpy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k2, 4);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3673" name="Text Box 6"/>
          <p:cNvSpPr txBox="1">
            <a:spLocks noChangeArrowheads="1"/>
          </p:cNvSpPr>
          <p:nvPr/>
        </p:nvSpPr>
        <p:spPr bwMode="auto">
          <a:xfrm>
            <a:off x="547687" y="2853656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pSp>
        <p:nvGrpSpPr>
          <p:cNvPr id="113674" name="Group 10"/>
          <p:cNvGrpSpPr>
            <a:grpSpLocks/>
          </p:cNvGrpSpPr>
          <p:nvPr/>
        </p:nvGrpSpPr>
        <p:grpSpPr bwMode="auto">
          <a:xfrm>
            <a:off x="979487" y="1990056"/>
            <a:ext cx="615950" cy="652462"/>
            <a:chOff x="4237" y="1386"/>
            <a:chExt cx="388" cy="411"/>
          </a:xfrm>
        </p:grpSpPr>
        <p:sp>
          <p:nvSpPr>
            <p:cNvPr id="11367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7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367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7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98425" y="3861720"/>
            <a:ext cx="954087" cy="944563"/>
            <a:chOff x="57" y="2614"/>
            <a:chExt cx="601" cy="595"/>
          </a:xfrm>
        </p:grpSpPr>
        <p:sp>
          <p:nvSpPr>
            <p:cNvPr id="113680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3683" name="Text Box 6"/>
          <p:cNvSpPr txBox="1">
            <a:spLocks noChangeArrowheads="1"/>
          </p:cNvSpPr>
          <p:nvPr/>
        </p:nvSpPr>
        <p:spPr bwMode="auto">
          <a:xfrm>
            <a:off x="547687" y="3428331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pSp>
        <p:nvGrpSpPr>
          <p:cNvPr id="113684" name="Group 20"/>
          <p:cNvGrpSpPr>
            <a:grpSpLocks/>
          </p:cNvGrpSpPr>
          <p:nvPr/>
        </p:nvGrpSpPr>
        <p:grpSpPr bwMode="auto">
          <a:xfrm>
            <a:off x="979487" y="4004593"/>
            <a:ext cx="615950" cy="604838"/>
            <a:chOff x="2039" y="2750"/>
            <a:chExt cx="388" cy="381"/>
          </a:xfrm>
        </p:grpSpPr>
        <p:sp>
          <p:nvSpPr>
            <p:cNvPr id="11368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8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368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8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36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87980"/>
              </p:ext>
            </p:extLst>
          </p:nvPr>
        </p:nvGraphicFramePr>
        <p:xfrm>
          <a:off x="1050925" y="26361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136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90" name="Group 26"/>
          <p:cNvGrpSpPr>
            <a:grpSpLocks/>
          </p:cNvGrpSpPr>
          <p:nvPr/>
        </p:nvGrpSpPr>
        <p:grpSpPr bwMode="auto">
          <a:xfrm>
            <a:off x="1627187" y="1988468"/>
            <a:ext cx="615950" cy="652463"/>
            <a:chOff x="4237" y="1386"/>
            <a:chExt cx="388" cy="411"/>
          </a:xfrm>
        </p:grpSpPr>
        <p:sp>
          <p:nvSpPr>
            <p:cNvPr id="113691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92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3693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94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695" name="Group 31"/>
          <p:cNvGrpSpPr>
            <a:grpSpLocks/>
          </p:cNvGrpSpPr>
          <p:nvPr/>
        </p:nvGrpSpPr>
        <p:grpSpPr bwMode="auto">
          <a:xfrm>
            <a:off x="1627187" y="4004593"/>
            <a:ext cx="615950" cy="604838"/>
            <a:chOff x="2039" y="2750"/>
            <a:chExt cx="388" cy="381"/>
          </a:xfrm>
        </p:grpSpPr>
        <p:sp>
          <p:nvSpPr>
            <p:cNvPr id="113696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97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3698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699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700" name="Group 36"/>
          <p:cNvGrpSpPr>
            <a:grpSpLocks/>
          </p:cNvGrpSpPr>
          <p:nvPr/>
        </p:nvGrpSpPr>
        <p:grpSpPr bwMode="auto">
          <a:xfrm>
            <a:off x="2276475" y="1988468"/>
            <a:ext cx="615950" cy="652463"/>
            <a:chOff x="4237" y="1386"/>
            <a:chExt cx="388" cy="411"/>
          </a:xfrm>
        </p:grpSpPr>
        <p:sp>
          <p:nvSpPr>
            <p:cNvPr id="113701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02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3703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04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705" name="Group 41"/>
          <p:cNvGrpSpPr>
            <a:grpSpLocks/>
          </p:cNvGrpSpPr>
          <p:nvPr/>
        </p:nvGrpSpPr>
        <p:grpSpPr bwMode="auto">
          <a:xfrm>
            <a:off x="2276475" y="4004593"/>
            <a:ext cx="615950" cy="604838"/>
            <a:chOff x="2039" y="2750"/>
            <a:chExt cx="388" cy="381"/>
          </a:xfrm>
        </p:grpSpPr>
        <p:sp>
          <p:nvSpPr>
            <p:cNvPr id="113706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07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3708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09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710" name="Group 46"/>
          <p:cNvGrpSpPr>
            <a:grpSpLocks/>
          </p:cNvGrpSpPr>
          <p:nvPr/>
        </p:nvGrpSpPr>
        <p:grpSpPr bwMode="auto">
          <a:xfrm>
            <a:off x="2924175" y="1988468"/>
            <a:ext cx="615950" cy="652463"/>
            <a:chOff x="4237" y="1386"/>
            <a:chExt cx="388" cy="411"/>
          </a:xfrm>
        </p:grpSpPr>
        <p:sp>
          <p:nvSpPr>
            <p:cNvPr id="113711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12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3713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14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3715" name="Group 51"/>
          <p:cNvGrpSpPr>
            <a:grpSpLocks/>
          </p:cNvGrpSpPr>
          <p:nvPr/>
        </p:nvGrpSpPr>
        <p:grpSpPr bwMode="auto">
          <a:xfrm>
            <a:off x="2924175" y="4004593"/>
            <a:ext cx="615950" cy="604838"/>
            <a:chOff x="2039" y="2750"/>
            <a:chExt cx="388" cy="381"/>
          </a:xfrm>
        </p:grpSpPr>
        <p:sp>
          <p:nvSpPr>
            <p:cNvPr id="113716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17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3718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3719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37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525547"/>
              </p:ext>
            </p:extLst>
          </p:nvPr>
        </p:nvGraphicFramePr>
        <p:xfrm>
          <a:off x="1049337" y="33600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137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33600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21" name="Text Box 6"/>
          <p:cNvSpPr txBox="1">
            <a:spLocks noChangeArrowheads="1"/>
          </p:cNvSpPr>
          <p:nvPr/>
        </p:nvSpPr>
        <p:spPr bwMode="auto">
          <a:xfrm>
            <a:off x="7980362" y="4077618"/>
            <a:ext cx="921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113722" name="Rectangle 17"/>
          <p:cNvSpPr>
            <a:spLocks noChangeArrowheads="1"/>
          </p:cNvSpPr>
          <p:nvPr/>
        </p:nvSpPr>
        <p:spPr bwMode="auto">
          <a:xfrm>
            <a:off x="7821612" y="443639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113723" name="Rectangle 17"/>
          <p:cNvSpPr>
            <a:spLocks noChangeArrowheads="1"/>
          </p:cNvSpPr>
          <p:nvPr/>
        </p:nvSpPr>
        <p:spPr bwMode="auto">
          <a:xfrm>
            <a:off x="7821612" y="443639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113724" name="Rectangle 17"/>
          <p:cNvSpPr>
            <a:spLocks noChangeArrowheads="1"/>
          </p:cNvSpPr>
          <p:nvPr/>
        </p:nvSpPr>
        <p:spPr bwMode="auto">
          <a:xfrm>
            <a:off x="7821612" y="443639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13725" name="Rectangle 17"/>
          <p:cNvSpPr>
            <a:spLocks noChangeArrowheads="1"/>
          </p:cNvSpPr>
          <p:nvPr/>
        </p:nvSpPr>
        <p:spPr bwMode="auto">
          <a:xfrm>
            <a:off x="7821612" y="443639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13726" name="Rectangle 17"/>
          <p:cNvSpPr>
            <a:spLocks noChangeArrowheads="1"/>
          </p:cNvSpPr>
          <p:nvPr/>
        </p:nvSpPr>
        <p:spPr bwMode="auto">
          <a:xfrm>
            <a:off x="7821612" y="443639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113727" name="Text Box 6"/>
          <p:cNvSpPr txBox="1">
            <a:spLocks noChangeArrowheads="1"/>
          </p:cNvSpPr>
          <p:nvPr/>
        </p:nvSpPr>
        <p:spPr bwMode="auto">
          <a:xfrm>
            <a:off x="7675562" y="1845196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13728" name="Rectangle 17"/>
          <p:cNvSpPr>
            <a:spLocks noChangeArrowheads="1"/>
          </p:cNvSpPr>
          <p:nvPr/>
        </p:nvSpPr>
        <p:spPr bwMode="auto">
          <a:xfrm>
            <a:off x="7893050" y="2061096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4</a:t>
            </a:r>
          </a:p>
        </p:txBody>
      </p:sp>
      <p:graphicFrame>
        <p:nvGraphicFramePr>
          <p:cNvPr id="1137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44257"/>
              </p:ext>
            </p:extLst>
          </p:nvPr>
        </p:nvGraphicFramePr>
        <p:xfrm>
          <a:off x="1050925" y="26361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137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20725"/>
              </p:ext>
            </p:extLst>
          </p:nvPr>
        </p:nvGraphicFramePr>
        <p:xfrm>
          <a:off x="1050925" y="26361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1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52006"/>
              </p:ext>
            </p:extLst>
          </p:nvPr>
        </p:nvGraphicFramePr>
        <p:xfrm>
          <a:off x="1050925" y="26361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0" imgW="7924800" imgH="666902" progId="Excel.Sheet.8">
                  <p:embed/>
                </p:oleObj>
              </mc:Choice>
              <mc:Fallback>
                <p:oleObj name="工作表" r:id="rId10" imgW="7924800" imgH="666902" progId="Excel.Sheet.8">
                  <p:embed/>
                  <p:pic>
                    <p:nvPicPr>
                      <p:cNvPr id="1137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74399"/>
              </p:ext>
            </p:extLst>
          </p:nvPr>
        </p:nvGraphicFramePr>
        <p:xfrm>
          <a:off x="1050925" y="263616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2" imgW="7924800" imgH="666902" progId="Excel.Sheet.8">
                  <p:embed/>
                </p:oleObj>
              </mc:Choice>
              <mc:Fallback>
                <p:oleObj name="工作表" r:id="rId12" imgW="7924800" imgH="666902" progId="Excel.Sheet.8">
                  <p:embed/>
                  <p:pic>
                    <p:nvPicPr>
                      <p:cNvPr id="1137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0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1" grpId="0"/>
      <p:bldP spid="113721" grpId="1"/>
      <p:bldP spid="113722" grpId="0" animBg="1"/>
      <p:bldP spid="113722" grpId="1" animBg="1"/>
      <p:bldP spid="113723" grpId="0" animBg="1"/>
      <p:bldP spid="113723" grpId="1" animBg="1"/>
      <p:bldP spid="113724" grpId="0" animBg="1"/>
      <p:bldP spid="113724" grpId="1" animBg="1"/>
      <p:bldP spid="113725" grpId="0" animBg="1"/>
      <p:bldP spid="113725" grpId="1" animBg="1"/>
      <p:bldP spid="113726" grpId="0" animBg="1"/>
      <p:bldP spid="113726" grpId="1" animBg="1"/>
      <p:bldP spid="113727" grpId="0"/>
      <p:bldP spid="113727" grpId="1"/>
      <p:bldP spid="113728" grpId="0" animBg="1"/>
      <p:bldP spid="1137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EBC2598-0F34-401B-A045-B741385A200E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Store a String Literal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 treats string literals as character arrays.</a:t>
            </a:r>
          </a:p>
          <a:p>
            <a:pPr eaLnBrk="1" hangingPunct="1"/>
            <a:r>
              <a:rPr lang="en-US" altLang="zh-TW" dirty="0"/>
              <a:t>The array contains a series of characters with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dirty="0"/>
              <a:t> (null character) at the end.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</a:rPr>
              <a:t>"It is 3.6%."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692275" y="5008563"/>
            <a:ext cx="1696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space symbol</a:t>
            </a:r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 flipH="1" flipV="1">
            <a:off x="2268538" y="4651375"/>
            <a:ext cx="0" cy="3603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6792913" y="4867275"/>
            <a:ext cx="1748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null character</a:t>
            </a: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 flipH="1" flipV="1">
            <a:off x="8243888" y="4579938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611188" y="3933825"/>
          <a:ext cx="7977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79771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0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/>
      <p:bldP spid="1362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725230" y="1340768"/>
            <a:ext cx="7704137" cy="503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35537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4846638" algn="l"/>
              </a:tabLst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k1[12], k2[12]=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Char char="Ø"/>
              <a:tabLst>
                <a:tab pos="4846638" algn="l"/>
              </a:tabLst>
            </a:pPr>
            <a:r>
              <a:rPr lang="zh-TW" altLang="en-US" dirty="0"/>
              <a:t>注意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zh-TW" altLang="en-US" dirty="0"/>
              <a:t>並不會主動填上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請自行處理。</a:t>
            </a:r>
          </a:p>
          <a:p>
            <a:pPr lvl="1" eaLnBrk="1" hangingPunct="1">
              <a:buFont typeface="Wingdings" panose="05000000000000000000" pitchFamily="2" charset="2"/>
              <a:buChar char="Ø"/>
              <a:tabLst>
                <a:tab pos="4306888" algn="l"/>
              </a:tabLst>
            </a:pPr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(k1,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"abcdefg"</a:t>
            </a:r>
            <a:r>
              <a:rPr lang="en-US" altLang="zh-TW" b="1" dirty="0">
                <a:latin typeface="Courier New" panose="02070309020205020404" pitchFamily="49" charset="0"/>
              </a:rPr>
              <a:t>);	</a:t>
            </a:r>
            <a:r>
              <a:rPr lang="en-US" altLang="zh-TW" dirty="0">
                <a:solidFill>
                  <a:srgbClr val="006600"/>
                </a:solidFill>
              </a:rPr>
              <a:t>// k1: "</a:t>
            </a:r>
            <a:r>
              <a:rPr lang="en-US" altLang="zh-TW" dirty="0" err="1">
                <a:solidFill>
                  <a:srgbClr val="006600"/>
                </a:solidFill>
              </a:rPr>
              <a:t>abcdefg</a:t>
            </a:r>
            <a:r>
              <a:rPr lang="en-US" altLang="zh-TW" dirty="0">
                <a:solidFill>
                  <a:srgbClr val="006600"/>
                </a:solidFill>
              </a:rPr>
              <a:t>"</a:t>
            </a:r>
          </a:p>
          <a:p>
            <a:pPr lvl="1" eaLnBrk="1" hangingPunct="1">
              <a:buFont typeface="Wingdings" panose="05000000000000000000" pitchFamily="2" charset="2"/>
              <a:buChar char="Ø"/>
              <a:tabLst>
                <a:tab pos="4306888" algn="l"/>
              </a:tabLst>
            </a:pPr>
            <a:r>
              <a:rPr lang="en-US" altLang="zh-TW" b="1" dirty="0" err="1"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latin typeface="Courier New" panose="02070309020205020404" pitchFamily="49" charset="0"/>
              </a:rPr>
              <a:t>(k1, k2, 8);</a:t>
            </a:r>
            <a:r>
              <a:rPr lang="zh-TW" altLang="en-US" dirty="0"/>
              <a:t>	</a:t>
            </a:r>
            <a:r>
              <a:rPr lang="en-US" altLang="zh-TW" dirty="0">
                <a:solidFill>
                  <a:srgbClr val="006600"/>
                </a:solidFill>
              </a:rPr>
              <a:t>// k1: "</a:t>
            </a:r>
            <a:r>
              <a:rPr lang="en-US" altLang="zh-TW" u="sng" dirty="0">
                <a:solidFill>
                  <a:srgbClr val="006600"/>
                </a:solidFill>
              </a:rPr>
              <a:t>12345678</a:t>
            </a:r>
            <a:r>
              <a:rPr lang="en-US" altLang="zh-TW" dirty="0">
                <a:solidFill>
                  <a:srgbClr val="006600"/>
                </a:solidFill>
              </a:rPr>
              <a:t>@#..."</a:t>
            </a:r>
          </a:p>
          <a:p>
            <a:pPr lvl="1" eaLnBrk="1" hangingPunct="1">
              <a:buFont typeface="Wingdings" panose="05000000000000000000" pitchFamily="2" charset="2"/>
              <a:buChar char="Ø"/>
              <a:tabLst>
                <a:tab pos="4306888" algn="l"/>
              </a:tabLst>
            </a:pPr>
            <a:r>
              <a:rPr lang="en-US" altLang="zh-TW" b="1" dirty="0">
                <a:latin typeface="Courier New" panose="02070309020205020404" pitchFamily="49" charset="0"/>
              </a:rPr>
              <a:t>k1[8]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</a:rPr>
              <a:t>'\0'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  <a:r>
              <a:rPr lang="zh-TW" altLang="en-US" dirty="0"/>
              <a:t>	</a:t>
            </a:r>
            <a:r>
              <a:rPr lang="en-US" altLang="zh-TW" dirty="0">
                <a:solidFill>
                  <a:srgbClr val="006600"/>
                </a:solidFill>
              </a:rPr>
              <a:t>// k1: "12345678"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E1818EA-28DE-4943-ADB4-EE9BAB3A10EC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51929" y="4150916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aphicFrame>
        <p:nvGraphicFramePr>
          <p:cNvPr id="23552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33917"/>
              </p:ext>
            </p:extLst>
          </p:nvPr>
        </p:nvGraphicFramePr>
        <p:xfrm>
          <a:off x="899592" y="4581128"/>
          <a:ext cx="79771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23552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977187" cy="6699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969442" y="4716066"/>
            <a:ext cx="503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617142" y="4716066"/>
            <a:ext cx="503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2264842" y="4716066"/>
            <a:ext cx="5762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2936354" y="4716066"/>
            <a:ext cx="552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6225654" y="4716066"/>
            <a:ext cx="5762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\0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3633267" y="4716066"/>
            <a:ext cx="503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4280967" y="4716066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235533" name="Text Box 13"/>
          <p:cNvSpPr txBox="1">
            <a:spLocks noChangeArrowheads="1"/>
          </p:cNvSpPr>
          <p:nvPr/>
        </p:nvSpPr>
        <p:spPr bwMode="auto">
          <a:xfrm>
            <a:off x="4928667" y="4716066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235534" name="Text Box 14"/>
          <p:cNvSpPr txBox="1">
            <a:spLocks noChangeArrowheads="1"/>
          </p:cNvSpPr>
          <p:nvPr/>
        </p:nvSpPr>
        <p:spPr bwMode="auto">
          <a:xfrm>
            <a:off x="5600179" y="4716066"/>
            <a:ext cx="554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09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/>
      <p:bldP spid="235526" grpId="0" animBg="1"/>
      <p:bldP spid="235527" grpId="0" animBg="1"/>
      <p:bldP spid="235528" grpId="0" animBg="1"/>
      <p:bldP spid="235529" grpId="0" animBg="1"/>
      <p:bldP spid="235530" grpId="0" animBg="1"/>
      <p:bldP spid="235531" grpId="0" animBg="1"/>
      <p:bldP spid="235532" grpId="0" animBg="1"/>
      <p:bldP spid="235533" grpId="0" animBg="1"/>
      <p:bldP spid="2355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Courier New" panose="02070309020205020404" pitchFamily="49" charset="0"/>
              </a:rPr>
              <a:t>strncpy()</a:t>
            </a:r>
            <a:endParaRPr lang="en-US" altLang="zh-TW" b="1" dirty="0">
              <a:latin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endParaRPr kumimoji="1" lang="zh-TW" altLang="en-US" sz="2400" b="1" dirty="0">
              <a:solidFill>
                <a:srgbClr val="0066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1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F95F37-FFC7-4C38-AB81-4C673D21E3C5}" type="slidenum">
              <a:rPr lang="zh-TW" altLang="en-US" smtClean="0"/>
              <a:pPr/>
              <a:t>41</a:t>
            </a:fld>
            <a:endParaRPr lang="en-US" altLang="zh-TW"/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82166" y="1840363"/>
            <a:ext cx="935038" cy="1008063"/>
            <a:chOff x="68" y="1480"/>
            <a:chExt cx="589" cy="635"/>
          </a:xfrm>
        </p:grpSpPr>
        <p:sp>
          <p:nvSpPr>
            <p:cNvPr id="115716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15717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450454" y="1335538"/>
            <a:ext cx="84439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strncpy(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>
                <a:latin typeface="Courier New" panose="02070309020205020404" pitchFamily="49" charset="0"/>
              </a:rPr>
              <a:t> n);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802364" y="4759350"/>
            <a:ext cx="67564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abcdefg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strncpy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k2, 8);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21" name="Text Box 6"/>
          <p:cNvSpPr txBox="1">
            <a:spLocks noChangeArrowheads="1"/>
          </p:cNvSpPr>
          <p:nvPr/>
        </p:nvSpPr>
        <p:spPr bwMode="auto">
          <a:xfrm>
            <a:off x="613966" y="2848426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1045766" y="1984826"/>
            <a:ext cx="615950" cy="652462"/>
            <a:chOff x="4237" y="1386"/>
            <a:chExt cx="388" cy="411"/>
          </a:xfrm>
        </p:grpSpPr>
        <p:sp>
          <p:nvSpPr>
            <p:cNvPr id="11572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2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2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2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27" name="Group 15"/>
          <p:cNvGrpSpPr>
            <a:grpSpLocks/>
          </p:cNvGrpSpPr>
          <p:nvPr/>
        </p:nvGrpSpPr>
        <p:grpSpPr bwMode="auto">
          <a:xfrm>
            <a:off x="164704" y="3856490"/>
            <a:ext cx="954087" cy="944563"/>
            <a:chOff x="57" y="2614"/>
            <a:chExt cx="601" cy="595"/>
          </a:xfrm>
        </p:grpSpPr>
        <p:sp>
          <p:nvSpPr>
            <p:cNvPr id="115728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5731" name="Text Box 6"/>
          <p:cNvSpPr txBox="1">
            <a:spLocks noChangeArrowheads="1"/>
          </p:cNvSpPr>
          <p:nvPr/>
        </p:nvSpPr>
        <p:spPr bwMode="auto">
          <a:xfrm>
            <a:off x="613966" y="3423101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pSp>
        <p:nvGrpSpPr>
          <p:cNvPr id="115732" name="Group 20"/>
          <p:cNvGrpSpPr>
            <a:grpSpLocks/>
          </p:cNvGrpSpPr>
          <p:nvPr/>
        </p:nvGrpSpPr>
        <p:grpSpPr bwMode="auto">
          <a:xfrm>
            <a:off x="1045766" y="3999363"/>
            <a:ext cx="615950" cy="604838"/>
            <a:chOff x="2039" y="2750"/>
            <a:chExt cx="388" cy="381"/>
          </a:xfrm>
        </p:grpSpPr>
        <p:sp>
          <p:nvSpPr>
            <p:cNvPr id="115733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34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35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36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57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63124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157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38" name="Group 26"/>
          <p:cNvGrpSpPr>
            <a:grpSpLocks/>
          </p:cNvGrpSpPr>
          <p:nvPr/>
        </p:nvGrpSpPr>
        <p:grpSpPr bwMode="auto">
          <a:xfrm>
            <a:off x="1693466" y="1983238"/>
            <a:ext cx="615950" cy="652463"/>
            <a:chOff x="4237" y="1386"/>
            <a:chExt cx="388" cy="411"/>
          </a:xfrm>
        </p:grpSpPr>
        <p:sp>
          <p:nvSpPr>
            <p:cNvPr id="11573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4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4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4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43" name="Group 31"/>
          <p:cNvGrpSpPr>
            <a:grpSpLocks/>
          </p:cNvGrpSpPr>
          <p:nvPr/>
        </p:nvGrpSpPr>
        <p:grpSpPr bwMode="auto">
          <a:xfrm>
            <a:off x="1693466" y="3999363"/>
            <a:ext cx="615950" cy="604838"/>
            <a:chOff x="2039" y="2750"/>
            <a:chExt cx="388" cy="381"/>
          </a:xfrm>
        </p:grpSpPr>
        <p:sp>
          <p:nvSpPr>
            <p:cNvPr id="11574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4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4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4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2342754" y="1983238"/>
            <a:ext cx="615950" cy="652463"/>
            <a:chOff x="4237" y="1386"/>
            <a:chExt cx="388" cy="411"/>
          </a:xfrm>
        </p:grpSpPr>
        <p:sp>
          <p:nvSpPr>
            <p:cNvPr id="11574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5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5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5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53" name="Group 41"/>
          <p:cNvGrpSpPr>
            <a:grpSpLocks/>
          </p:cNvGrpSpPr>
          <p:nvPr/>
        </p:nvGrpSpPr>
        <p:grpSpPr bwMode="auto">
          <a:xfrm>
            <a:off x="2342754" y="3999363"/>
            <a:ext cx="615950" cy="604838"/>
            <a:chOff x="2039" y="2750"/>
            <a:chExt cx="388" cy="381"/>
          </a:xfrm>
        </p:grpSpPr>
        <p:sp>
          <p:nvSpPr>
            <p:cNvPr id="11575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5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5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5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58" name="Group 46"/>
          <p:cNvGrpSpPr>
            <a:grpSpLocks/>
          </p:cNvGrpSpPr>
          <p:nvPr/>
        </p:nvGrpSpPr>
        <p:grpSpPr bwMode="auto">
          <a:xfrm>
            <a:off x="2990454" y="1983238"/>
            <a:ext cx="615950" cy="652463"/>
            <a:chOff x="4237" y="1386"/>
            <a:chExt cx="388" cy="411"/>
          </a:xfrm>
        </p:grpSpPr>
        <p:sp>
          <p:nvSpPr>
            <p:cNvPr id="11575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6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6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6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63" name="Group 51"/>
          <p:cNvGrpSpPr>
            <a:grpSpLocks/>
          </p:cNvGrpSpPr>
          <p:nvPr/>
        </p:nvGrpSpPr>
        <p:grpSpPr bwMode="auto">
          <a:xfrm>
            <a:off x="2990454" y="3999363"/>
            <a:ext cx="615950" cy="604838"/>
            <a:chOff x="2039" y="2750"/>
            <a:chExt cx="388" cy="381"/>
          </a:xfrm>
        </p:grpSpPr>
        <p:sp>
          <p:nvSpPr>
            <p:cNvPr id="11576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6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6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6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68" name="Group 56"/>
          <p:cNvGrpSpPr>
            <a:grpSpLocks/>
          </p:cNvGrpSpPr>
          <p:nvPr/>
        </p:nvGrpSpPr>
        <p:grpSpPr bwMode="auto">
          <a:xfrm>
            <a:off x="3638154" y="1983238"/>
            <a:ext cx="615950" cy="652463"/>
            <a:chOff x="4237" y="1386"/>
            <a:chExt cx="388" cy="411"/>
          </a:xfrm>
        </p:grpSpPr>
        <p:sp>
          <p:nvSpPr>
            <p:cNvPr id="11576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7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7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7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73" name="Group 61"/>
          <p:cNvGrpSpPr>
            <a:grpSpLocks/>
          </p:cNvGrpSpPr>
          <p:nvPr/>
        </p:nvGrpSpPr>
        <p:grpSpPr bwMode="auto">
          <a:xfrm>
            <a:off x="3638154" y="3999363"/>
            <a:ext cx="615950" cy="604838"/>
            <a:chOff x="2039" y="2750"/>
            <a:chExt cx="388" cy="381"/>
          </a:xfrm>
        </p:grpSpPr>
        <p:sp>
          <p:nvSpPr>
            <p:cNvPr id="11577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7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7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7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78" name="Group 66"/>
          <p:cNvGrpSpPr>
            <a:grpSpLocks/>
          </p:cNvGrpSpPr>
          <p:nvPr/>
        </p:nvGrpSpPr>
        <p:grpSpPr bwMode="auto">
          <a:xfrm>
            <a:off x="4285854" y="1983238"/>
            <a:ext cx="615950" cy="652463"/>
            <a:chOff x="4237" y="1386"/>
            <a:chExt cx="388" cy="411"/>
          </a:xfrm>
        </p:grpSpPr>
        <p:sp>
          <p:nvSpPr>
            <p:cNvPr id="11577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8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8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8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83" name="Group 71"/>
          <p:cNvGrpSpPr>
            <a:grpSpLocks/>
          </p:cNvGrpSpPr>
          <p:nvPr/>
        </p:nvGrpSpPr>
        <p:grpSpPr bwMode="auto">
          <a:xfrm>
            <a:off x="4285854" y="3999363"/>
            <a:ext cx="615950" cy="604838"/>
            <a:chOff x="2039" y="2750"/>
            <a:chExt cx="388" cy="381"/>
          </a:xfrm>
        </p:grpSpPr>
        <p:sp>
          <p:nvSpPr>
            <p:cNvPr id="11578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8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8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8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88" name="Group 76"/>
          <p:cNvGrpSpPr>
            <a:grpSpLocks/>
          </p:cNvGrpSpPr>
          <p:nvPr/>
        </p:nvGrpSpPr>
        <p:grpSpPr bwMode="auto">
          <a:xfrm>
            <a:off x="5006579" y="1983238"/>
            <a:ext cx="615950" cy="652463"/>
            <a:chOff x="4237" y="1386"/>
            <a:chExt cx="388" cy="411"/>
          </a:xfrm>
        </p:grpSpPr>
        <p:sp>
          <p:nvSpPr>
            <p:cNvPr id="11578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9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79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9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93" name="Group 81"/>
          <p:cNvGrpSpPr>
            <a:grpSpLocks/>
          </p:cNvGrpSpPr>
          <p:nvPr/>
        </p:nvGrpSpPr>
        <p:grpSpPr bwMode="auto">
          <a:xfrm>
            <a:off x="5006579" y="3999363"/>
            <a:ext cx="615950" cy="604838"/>
            <a:chOff x="2039" y="2750"/>
            <a:chExt cx="388" cy="381"/>
          </a:xfrm>
        </p:grpSpPr>
        <p:sp>
          <p:nvSpPr>
            <p:cNvPr id="11579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9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79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79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798" name="Group 86"/>
          <p:cNvGrpSpPr>
            <a:grpSpLocks/>
          </p:cNvGrpSpPr>
          <p:nvPr/>
        </p:nvGrpSpPr>
        <p:grpSpPr bwMode="auto">
          <a:xfrm>
            <a:off x="5654279" y="1983238"/>
            <a:ext cx="615950" cy="652463"/>
            <a:chOff x="4237" y="1386"/>
            <a:chExt cx="388" cy="411"/>
          </a:xfrm>
        </p:grpSpPr>
        <p:sp>
          <p:nvSpPr>
            <p:cNvPr id="11579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80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580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80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803" name="Group 91"/>
          <p:cNvGrpSpPr>
            <a:grpSpLocks/>
          </p:cNvGrpSpPr>
          <p:nvPr/>
        </p:nvGrpSpPr>
        <p:grpSpPr bwMode="auto">
          <a:xfrm>
            <a:off x="5654279" y="3999363"/>
            <a:ext cx="615950" cy="604838"/>
            <a:chOff x="2039" y="2750"/>
            <a:chExt cx="388" cy="381"/>
          </a:xfrm>
        </p:grpSpPr>
        <p:sp>
          <p:nvSpPr>
            <p:cNvPr id="11580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80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580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580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58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19603"/>
              </p:ext>
            </p:extLst>
          </p:nvPr>
        </p:nvGraphicFramePr>
        <p:xfrm>
          <a:off x="1115616" y="33548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158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48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09" name="Text Box 6"/>
          <p:cNvSpPr txBox="1">
            <a:spLocks noChangeArrowheads="1"/>
          </p:cNvSpPr>
          <p:nvPr/>
        </p:nvSpPr>
        <p:spPr bwMode="auto">
          <a:xfrm>
            <a:off x="8046641" y="4072388"/>
            <a:ext cx="921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115810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115811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115812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15813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15814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115815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115816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115817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115818" name="Rectangle 17"/>
          <p:cNvSpPr>
            <a:spLocks noChangeArrowheads="1"/>
          </p:cNvSpPr>
          <p:nvPr/>
        </p:nvSpPr>
        <p:spPr bwMode="auto">
          <a:xfrm>
            <a:off x="7887891" y="4431163"/>
            <a:ext cx="10080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115819" name="Text Box 6"/>
          <p:cNvSpPr txBox="1">
            <a:spLocks noChangeArrowheads="1"/>
          </p:cNvSpPr>
          <p:nvPr/>
        </p:nvSpPr>
        <p:spPr bwMode="auto">
          <a:xfrm>
            <a:off x="7668344" y="1845196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15820" name="Rectangle 17"/>
          <p:cNvSpPr>
            <a:spLocks noChangeArrowheads="1"/>
          </p:cNvSpPr>
          <p:nvPr/>
        </p:nvSpPr>
        <p:spPr bwMode="auto">
          <a:xfrm>
            <a:off x="7885832" y="2061096"/>
            <a:ext cx="100806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8</a:t>
            </a:r>
          </a:p>
        </p:txBody>
      </p:sp>
      <p:graphicFrame>
        <p:nvGraphicFramePr>
          <p:cNvPr id="1158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27692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158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31613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158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28130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0" imgW="7924800" imgH="666902" progId="Excel.Sheet.8">
                  <p:embed/>
                </p:oleObj>
              </mc:Choice>
              <mc:Fallback>
                <p:oleObj name="工作表" r:id="rId10" imgW="7924800" imgH="666902" progId="Excel.Sheet.8">
                  <p:embed/>
                  <p:pic>
                    <p:nvPicPr>
                      <p:cNvPr id="1158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413930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2" imgW="7924800" imgH="666902" progId="Excel.Sheet.8">
                  <p:embed/>
                </p:oleObj>
              </mc:Choice>
              <mc:Fallback>
                <p:oleObj name="工作表" r:id="rId12" imgW="7924800" imgH="666902" progId="Excel.Sheet.8">
                  <p:embed/>
                  <p:pic>
                    <p:nvPicPr>
                      <p:cNvPr id="1158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25566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4" imgW="7924800" imgH="666902" progId="Excel.Sheet.8">
                  <p:embed/>
                </p:oleObj>
              </mc:Choice>
              <mc:Fallback>
                <p:oleObj name="工作表" r:id="rId14" imgW="7924800" imgH="666902" progId="Excel.Sheet.8">
                  <p:embed/>
                  <p:pic>
                    <p:nvPicPr>
                      <p:cNvPr id="1158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4834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6" imgW="7924800" imgH="666902" progId="Excel.Sheet.8">
                  <p:embed/>
                </p:oleObj>
              </mc:Choice>
              <mc:Fallback>
                <p:oleObj name="工作表" r:id="rId16" imgW="7924800" imgH="666902" progId="Excel.Sheet.8">
                  <p:embed/>
                  <p:pic>
                    <p:nvPicPr>
                      <p:cNvPr id="115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93828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8" imgW="7924800" imgH="666902" progId="Excel.Sheet.8">
                  <p:embed/>
                </p:oleObj>
              </mc:Choice>
              <mc:Fallback>
                <p:oleObj name="工作表" r:id="rId18" imgW="7924800" imgH="666902" progId="Excel.Sheet.8">
                  <p:embed/>
                  <p:pic>
                    <p:nvPicPr>
                      <p:cNvPr id="115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73960"/>
              </p:ext>
            </p:extLst>
          </p:nvPr>
        </p:nvGraphicFramePr>
        <p:xfrm>
          <a:off x="1117204" y="2630938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0" imgW="7924800" imgH="666902" progId="Excel.Sheet.8">
                  <p:embed/>
                </p:oleObj>
              </mc:Choice>
              <mc:Fallback>
                <p:oleObj name="工作表" r:id="rId20" imgW="7924800" imgH="666902" progId="Excel.Sheet.8">
                  <p:embed/>
                  <p:pic>
                    <p:nvPicPr>
                      <p:cNvPr id="1158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4" y="2630938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0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115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115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158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58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58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158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09" grpId="0"/>
      <p:bldP spid="115809" grpId="1"/>
      <p:bldP spid="115810" grpId="0" animBg="1"/>
      <p:bldP spid="115810" grpId="1" animBg="1"/>
      <p:bldP spid="115811" grpId="0" animBg="1"/>
      <p:bldP spid="115811" grpId="1" animBg="1"/>
      <p:bldP spid="115812" grpId="0" animBg="1"/>
      <p:bldP spid="115812" grpId="1" animBg="1"/>
      <p:bldP spid="115813" grpId="0" animBg="1"/>
      <p:bldP spid="115813" grpId="1" animBg="1"/>
      <p:bldP spid="115814" grpId="0" animBg="1"/>
      <p:bldP spid="115814" grpId="1" animBg="1"/>
      <p:bldP spid="115815" grpId="0" animBg="1"/>
      <p:bldP spid="115815" grpId="1" animBg="1"/>
      <p:bldP spid="115816" grpId="0" animBg="1"/>
      <p:bldP spid="115816" grpId="1" animBg="1"/>
      <p:bldP spid="115817" grpId="0" animBg="1"/>
      <p:bldP spid="115817" grpId="1" animBg="1"/>
      <p:bldP spid="115818" grpId="0" animBg="1"/>
      <p:bldP spid="115818" grpId="1" animBg="1"/>
      <p:bldP spid="115819" grpId="0"/>
      <p:bldP spid="115819" grpId="1"/>
      <p:bldP spid="115820" grpId="0" animBg="1"/>
      <p:bldP spid="115820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1115616" y="2181309"/>
            <a:ext cx="6048672" cy="117568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strcmp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dirty="0"/>
              <a:t>To compare two strings</a:t>
            </a:r>
          </a:p>
          <a:p>
            <a:pPr lvl="1"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 char *s2)</a:t>
            </a:r>
            <a:r>
              <a:rPr lang="en-US" altLang="zh-TW" b="1" dirty="0"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9933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79600" algn="r"/>
                <a:tab pos="3135313" algn="l"/>
                <a:tab pos="3767138" algn="l"/>
                <a:tab pos="5376863" algn="l"/>
              </a:tabLst>
            </a:pPr>
            <a:r>
              <a:rPr lang="en-US" altLang="zh-TW" dirty="0"/>
              <a:t>	return	0	if 	s1 is equal to s2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79600" algn="r"/>
                <a:tab pos="3135313" algn="l"/>
                <a:tab pos="3767138" algn="l"/>
                <a:tab pos="5376863" algn="l"/>
              </a:tabLst>
            </a:pPr>
            <a:r>
              <a:rPr lang="en-US" altLang="zh-TW" dirty="0"/>
              <a:t>		1		s1 is larger than s2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879600" algn="r"/>
                <a:tab pos="3135313" algn="l"/>
                <a:tab pos="3767138" algn="l"/>
                <a:tab pos="5376863" algn="l"/>
              </a:tabLst>
            </a:pPr>
            <a:r>
              <a:rPr lang="en-US" altLang="zh-TW" dirty="0"/>
              <a:t>		-1		s1 is smaller than s2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1882775" algn="l"/>
                <a:tab pos="4665663" algn="l"/>
              </a:tabLst>
            </a:pPr>
            <a:r>
              <a:rPr lang="en-US" altLang="zh-TW" dirty="0">
                <a:solidFill>
                  <a:srgbClr val="009900"/>
                </a:solidFill>
              </a:rPr>
              <a:t>	</a:t>
            </a:r>
            <a:r>
              <a:rPr lang="en-US" altLang="zh-TW" sz="2000" dirty="0">
                <a:solidFill>
                  <a:schemeClr val="accent2"/>
                </a:solidFill>
              </a:rPr>
              <a:t>Example: </a:t>
            </a:r>
            <a:r>
              <a:rPr lang="en-US" altLang="zh-TW" sz="2000" dirty="0" err="1">
                <a:solidFill>
                  <a:schemeClr val="accent2"/>
                </a:solidFill>
              </a:rPr>
              <a:t>strcmp</a:t>
            </a:r>
            <a:r>
              <a:rPr lang="en-US" altLang="zh-TW" sz="2000" dirty="0">
                <a:solidFill>
                  <a:schemeClr val="accent2"/>
                </a:solidFill>
              </a:rPr>
              <a:t>()	return value</a:t>
            </a:r>
          </a:p>
          <a:p>
            <a:pPr lvl="2"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"small"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"big"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882775" algn="l"/>
                <a:tab pos="3135313" algn="l"/>
                <a:tab pos="3767138" algn="l"/>
                <a:tab pos="5376863" algn="l"/>
              </a:tabLst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strncpy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 char *s2, int n)</a:t>
            </a:r>
            <a:r>
              <a:rPr lang="en-US" altLang="zh-TW" b="1" dirty="0">
                <a:latin typeface="Courier New" panose="02070309020205020404" pitchFamily="49" charset="0"/>
              </a:rPr>
              <a:t>:</a:t>
            </a:r>
            <a:br>
              <a:rPr lang="en-US" altLang="zh-TW" dirty="0"/>
            </a:br>
            <a:r>
              <a:rPr lang="zh-TW" altLang="en-US" dirty="0">
                <a:solidFill>
                  <a:srgbClr val="008000"/>
                </a:solidFill>
              </a:rPr>
              <a:t>比較 </a:t>
            </a:r>
            <a:r>
              <a:rPr lang="en-US" altLang="zh-TW" dirty="0">
                <a:solidFill>
                  <a:srgbClr val="008000"/>
                </a:solidFill>
              </a:rPr>
              <a:t>s1 </a:t>
            </a:r>
            <a:r>
              <a:rPr lang="zh-TW" altLang="en-US" dirty="0">
                <a:solidFill>
                  <a:srgbClr val="008000"/>
                </a:solidFill>
              </a:rPr>
              <a:t>和 </a:t>
            </a:r>
            <a:r>
              <a:rPr lang="en-US" altLang="zh-TW" dirty="0">
                <a:solidFill>
                  <a:srgbClr val="008000"/>
                </a:solidFill>
              </a:rPr>
              <a:t>s2</a:t>
            </a:r>
            <a:r>
              <a:rPr lang="zh-TW" altLang="en-US" dirty="0">
                <a:solidFill>
                  <a:srgbClr val="008000"/>
                </a:solidFill>
              </a:rPr>
              <a:t>，最多只比對 </a:t>
            </a:r>
            <a:r>
              <a:rPr lang="en-US" altLang="zh-TW" dirty="0">
                <a:solidFill>
                  <a:srgbClr val="008000"/>
                </a:solidFill>
              </a:rPr>
              <a:t>n </a:t>
            </a:r>
            <a:r>
              <a:rPr lang="zh-TW" altLang="en-US" dirty="0">
                <a:solidFill>
                  <a:srgbClr val="008000"/>
                </a:solidFill>
              </a:rPr>
              <a:t>個字元</a:t>
            </a:r>
            <a:endParaRPr lang="en-US" altLang="zh-TW" dirty="0">
              <a:solidFill>
                <a:srgbClr val="008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2DBCC4C-4FA0-4D11-8C63-B4F12C402585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716016" y="3717032"/>
            <a:ext cx="165576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0" algn="r"/>
                <a:tab pos="2593975" algn="l"/>
                <a:tab pos="340201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-1</a:t>
            </a:r>
          </a:p>
          <a:p>
            <a:pPr algn="r" eaLnBrk="1" hangingPunct="1">
              <a:spcBef>
                <a:spcPct val="200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0</a:t>
            </a:r>
          </a:p>
          <a:p>
            <a:pPr algn="r" eaLnBrk="1" hangingPunct="1">
              <a:spcBef>
                <a:spcPct val="200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-1</a:t>
            </a:r>
          </a:p>
          <a:p>
            <a:pPr algn="r" eaLnBrk="1" hangingPunct="1">
              <a:spcBef>
                <a:spcPct val="200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2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847D775-BAAC-4007-9823-911DC056164F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Orders of Characters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598488" y="1892300"/>
          <a:ext cx="787717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877251" imgH="2800502" progId="Excel.Sheet.8">
                  <p:embed/>
                </p:oleObj>
              </mc:Choice>
              <mc:Fallback>
                <p:oleObj name="工作表" r:id="rId2" imgW="7877251" imgH="2800502" progId="Excel.Sheet.8">
                  <p:embed/>
                  <p:pic>
                    <p:nvPicPr>
                      <p:cNvPr id="81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92300"/>
                        <a:ext cx="7877175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819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請輸入姓名：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name);</a:t>
            </a:r>
          </a:p>
          <a:p>
            <a:pPr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林川傑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)){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判斷相等</a:t>
            </a: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哦！老師你來亂的喔！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不讓你登入！嘿嘿！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比較相等時也可寫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林川傑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)==0)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CCA49FE-7446-424B-9463-42638B7137FA}" type="slidenum">
              <a:rPr lang="zh-TW" altLang="en-US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4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strcmp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zh-TW" alt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00C6DAF-E417-4BC8-93FA-087446C1EE32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06499" name="Text Box 6"/>
          <p:cNvSpPr txBox="1">
            <a:spLocks noChangeArrowheads="1"/>
          </p:cNvSpPr>
          <p:nvPr/>
        </p:nvSpPr>
        <p:spPr bwMode="auto">
          <a:xfrm>
            <a:off x="547687" y="2853656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sp>
        <p:nvSpPr>
          <p:cNvPr id="106500" name="Text Box 6"/>
          <p:cNvSpPr txBox="1">
            <a:spLocks noChangeArrowheads="1"/>
          </p:cNvSpPr>
          <p:nvPr/>
        </p:nvSpPr>
        <p:spPr bwMode="auto">
          <a:xfrm>
            <a:off x="547687" y="3428331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aphicFrame>
        <p:nvGraphicFramePr>
          <p:cNvPr id="1065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9589"/>
              </p:ext>
            </p:extLst>
          </p:nvPr>
        </p:nvGraphicFramePr>
        <p:xfrm>
          <a:off x="1050925" y="3356893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065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356893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45069"/>
              </p:ext>
            </p:extLst>
          </p:nvPr>
        </p:nvGraphicFramePr>
        <p:xfrm>
          <a:off x="1050925" y="2636168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06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814042" y="4841096"/>
            <a:ext cx="76438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aaa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abb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a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strcmp</a:t>
            </a:r>
            <a:r>
              <a:rPr lang="en-US" altLang="zh-TW" sz="2400" b="1" dirty="0">
                <a:latin typeface="Courier New" panose="02070309020205020404" pitchFamily="49" charset="0"/>
              </a:rPr>
              <a:t>(k1, k2);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84175" y="1340768"/>
            <a:ext cx="84439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strcmp(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grpSp>
        <p:nvGrpSpPr>
          <p:cNvPr id="106505" name="Group 9"/>
          <p:cNvGrpSpPr>
            <a:grpSpLocks/>
          </p:cNvGrpSpPr>
          <p:nvPr/>
        </p:nvGrpSpPr>
        <p:grpSpPr bwMode="auto">
          <a:xfrm>
            <a:off x="115887" y="1845593"/>
            <a:ext cx="935038" cy="1008063"/>
            <a:chOff x="68" y="1480"/>
            <a:chExt cx="589" cy="635"/>
          </a:xfrm>
        </p:grpSpPr>
        <p:sp>
          <p:nvSpPr>
            <p:cNvPr id="106506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06507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979487" y="1990056"/>
            <a:ext cx="615950" cy="652462"/>
            <a:chOff x="4237" y="1386"/>
            <a:chExt cx="388" cy="411"/>
          </a:xfrm>
        </p:grpSpPr>
        <p:sp>
          <p:nvSpPr>
            <p:cNvPr id="106510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11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6512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13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6514" name="Group 18"/>
          <p:cNvGrpSpPr>
            <a:grpSpLocks/>
          </p:cNvGrpSpPr>
          <p:nvPr/>
        </p:nvGrpSpPr>
        <p:grpSpPr bwMode="auto">
          <a:xfrm>
            <a:off x="98425" y="3861720"/>
            <a:ext cx="954087" cy="944563"/>
            <a:chOff x="57" y="2614"/>
            <a:chExt cx="601" cy="595"/>
          </a:xfrm>
        </p:grpSpPr>
        <p:sp>
          <p:nvSpPr>
            <p:cNvPr id="106515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06516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6518" name="Group 22"/>
          <p:cNvGrpSpPr>
            <a:grpSpLocks/>
          </p:cNvGrpSpPr>
          <p:nvPr/>
        </p:nvGrpSpPr>
        <p:grpSpPr bwMode="auto">
          <a:xfrm>
            <a:off x="979487" y="4004593"/>
            <a:ext cx="615950" cy="604838"/>
            <a:chOff x="2039" y="2750"/>
            <a:chExt cx="388" cy="381"/>
          </a:xfrm>
        </p:grpSpPr>
        <p:sp>
          <p:nvSpPr>
            <p:cNvPr id="106519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20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6521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22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6523" name="Group 27"/>
          <p:cNvGrpSpPr>
            <a:grpSpLocks/>
          </p:cNvGrpSpPr>
          <p:nvPr/>
        </p:nvGrpSpPr>
        <p:grpSpPr bwMode="auto">
          <a:xfrm>
            <a:off x="1627187" y="1988468"/>
            <a:ext cx="615950" cy="652463"/>
            <a:chOff x="4237" y="1386"/>
            <a:chExt cx="388" cy="411"/>
          </a:xfrm>
        </p:grpSpPr>
        <p:sp>
          <p:nvSpPr>
            <p:cNvPr id="106524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25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6526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27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6528" name="Group 32"/>
          <p:cNvGrpSpPr>
            <a:grpSpLocks/>
          </p:cNvGrpSpPr>
          <p:nvPr/>
        </p:nvGrpSpPr>
        <p:grpSpPr bwMode="auto">
          <a:xfrm>
            <a:off x="1627187" y="4003006"/>
            <a:ext cx="615950" cy="604837"/>
            <a:chOff x="2039" y="2750"/>
            <a:chExt cx="388" cy="381"/>
          </a:xfrm>
        </p:grpSpPr>
        <p:sp>
          <p:nvSpPr>
            <p:cNvPr id="106529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30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6531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6532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6533" name="Text Box 6"/>
          <p:cNvSpPr txBox="1">
            <a:spLocks noChangeArrowheads="1"/>
          </p:cNvSpPr>
          <p:nvPr/>
        </p:nvSpPr>
        <p:spPr bwMode="auto">
          <a:xfrm>
            <a:off x="3787775" y="4149056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6534" name="Text Box 6"/>
          <p:cNvSpPr txBox="1">
            <a:spLocks noChangeArrowheads="1"/>
          </p:cNvSpPr>
          <p:nvPr/>
        </p:nvSpPr>
        <p:spPr bwMode="auto">
          <a:xfrm>
            <a:off x="4003675" y="2061493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Lucida Console" panose="020B0609040504020204" pitchFamily="49" charset="0"/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106535" name="Rectangle 17"/>
          <p:cNvSpPr>
            <a:spLocks noChangeArrowheads="1"/>
          </p:cNvSpPr>
          <p:nvPr/>
        </p:nvSpPr>
        <p:spPr bwMode="auto">
          <a:xfrm>
            <a:off x="4940300" y="2061493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-1</a:t>
            </a:r>
          </a:p>
        </p:txBody>
      </p:sp>
      <p:sp>
        <p:nvSpPr>
          <p:cNvPr id="106536" name="Rectangle 17"/>
          <p:cNvSpPr>
            <a:spLocks noChangeArrowheads="1"/>
          </p:cNvSpPr>
          <p:nvPr/>
        </p:nvSpPr>
        <p:spPr bwMode="auto">
          <a:xfrm>
            <a:off x="4003675" y="4293518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>
                <a:latin typeface="Lucida Console" panose="020B0609040504020204" pitchFamily="49" charset="0"/>
              </a:rPr>
              <a:t>???</a:t>
            </a:r>
          </a:p>
        </p:txBody>
      </p:sp>
      <p:sp>
        <p:nvSpPr>
          <p:cNvPr id="106537" name="Rectangle 17"/>
          <p:cNvSpPr>
            <a:spLocks noChangeArrowheads="1"/>
          </p:cNvSpPr>
          <p:nvPr/>
        </p:nvSpPr>
        <p:spPr bwMode="auto">
          <a:xfrm>
            <a:off x="4003675" y="4291931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-1</a:t>
            </a:r>
          </a:p>
        </p:txBody>
      </p:sp>
      <p:graphicFrame>
        <p:nvGraphicFramePr>
          <p:cNvPr id="106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33982"/>
              </p:ext>
            </p:extLst>
          </p:nvPr>
        </p:nvGraphicFramePr>
        <p:xfrm>
          <a:off x="1050925" y="3356893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06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356893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835940"/>
              </p:ext>
            </p:extLst>
          </p:nvPr>
        </p:nvGraphicFramePr>
        <p:xfrm>
          <a:off x="1050925" y="2636168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065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6168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1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4" grpId="0"/>
      <p:bldP spid="106534" grpId="1"/>
      <p:bldP spid="106535" grpId="0" animBg="1"/>
      <p:bldP spid="106535" grpId="1" animBg="1"/>
      <p:bldP spid="1065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</a:rPr>
              <a:t>strcmp()</a:t>
            </a:r>
            <a:endParaRPr lang="zh-TW" alt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2DBE5C2-86F5-48C6-975F-CD24AD9481F9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07523" name="Text Box 6"/>
          <p:cNvSpPr txBox="1">
            <a:spLocks noChangeArrowheads="1"/>
          </p:cNvSpPr>
          <p:nvPr/>
        </p:nvSpPr>
        <p:spPr bwMode="auto">
          <a:xfrm>
            <a:off x="540370" y="2846773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540370" y="3421448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aphicFrame>
        <p:nvGraphicFramePr>
          <p:cNvPr id="1075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08727"/>
              </p:ext>
            </p:extLst>
          </p:nvPr>
        </p:nvGraphicFramePr>
        <p:xfrm>
          <a:off x="1043608" y="3350010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075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0010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40810"/>
              </p:ext>
            </p:extLst>
          </p:nvPr>
        </p:nvGraphicFramePr>
        <p:xfrm>
          <a:off x="1043608" y="2629285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075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29285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814916" y="4840872"/>
            <a:ext cx="76438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aaa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aaa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a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strcmp</a:t>
            </a:r>
            <a:r>
              <a:rPr lang="en-US" altLang="zh-TW" sz="2400" b="1" dirty="0">
                <a:latin typeface="Courier New" panose="02070309020205020404" pitchFamily="49" charset="0"/>
              </a:rPr>
              <a:t>(k1, k2);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76858" y="1333885"/>
            <a:ext cx="84439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strcmp(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grpSp>
        <p:nvGrpSpPr>
          <p:cNvPr id="107529" name="Group 9"/>
          <p:cNvGrpSpPr>
            <a:grpSpLocks/>
          </p:cNvGrpSpPr>
          <p:nvPr/>
        </p:nvGrpSpPr>
        <p:grpSpPr bwMode="auto">
          <a:xfrm>
            <a:off x="108570" y="1838710"/>
            <a:ext cx="935038" cy="1008063"/>
            <a:chOff x="68" y="1480"/>
            <a:chExt cx="589" cy="635"/>
          </a:xfrm>
        </p:grpSpPr>
        <p:sp>
          <p:nvSpPr>
            <p:cNvPr id="107530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07531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972170" y="1983173"/>
            <a:ext cx="615950" cy="652462"/>
            <a:chOff x="4237" y="1386"/>
            <a:chExt cx="388" cy="411"/>
          </a:xfrm>
        </p:grpSpPr>
        <p:sp>
          <p:nvSpPr>
            <p:cNvPr id="107534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35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7536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37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38" name="Group 18"/>
          <p:cNvGrpSpPr>
            <a:grpSpLocks/>
          </p:cNvGrpSpPr>
          <p:nvPr/>
        </p:nvGrpSpPr>
        <p:grpSpPr bwMode="auto">
          <a:xfrm>
            <a:off x="91108" y="3854837"/>
            <a:ext cx="954087" cy="944563"/>
            <a:chOff x="57" y="2614"/>
            <a:chExt cx="601" cy="595"/>
          </a:xfrm>
        </p:grpSpPr>
        <p:sp>
          <p:nvSpPr>
            <p:cNvPr id="107539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07540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42" name="Group 22"/>
          <p:cNvGrpSpPr>
            <a:grpSpLocks/>
          </p:cNvGrpSpPr>
          <p:nvPr/>
        </p:nvGrpSpPr>
        <p:grpSpPr bwMode="auto">
          <a:xfrm>
            <a:off x="972170" y="3997710"/>
            <a:ext cx="615950" cy="604838"/>
            <a:chOff x="2039" y="2750"/>
            <a:chExt cx="388" cy="381"/>
          </a:xfrm>
        </p:grpSpPr>
        <p:sp>
          <p:nvSpPr>
            <p:cNvPr id="107543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44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7545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46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47" name="Group 27"/>
          <p:cNvGrpSpPr>
            <a:grpSpLocks/>
          </p:cNvGrpSpPr>
          <p:nvPr/>
        </p:nvGrpSpPr>
        <p:grpSpPr bwMode="auto">
          <a:xfrm>
            <a:off x="1619870" y="1981585"/>
            <a:ext cx="615950" cy="652463"/>
            <a:chOff x="4237" y="1386"/>
            <a:chExt cx="388" cy="411"/>
          </a:xfrm>
        </p:grpSpPr>
        <p:sp>
          <p:nvSpPr>
            <p:cNvPr id="10754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4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755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5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52" name="Group 32"/>
          <p:cNvGrpSpPr>
            <a:grpSpLocks/>
          </p:cNvGrpSpPr>
          <p:nvPr/>
        </p:nvGrpSpPr>
        <p:grpSpPr bwMode="auto">
          <a:xfrm>
            <a:off x="1619870" y="3996123"/>
            <a:ext cx="615950" cy="604837"/>
            <a:chOff x="2039" y="2750"/>
            <a:chExt cx="388" cy="381"/>
          </a:xfrm>
        </p:grpSpPr>
        <p:sp>
          <p:nvSpPr>
            <p:cNvPr id="107553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54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7555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56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7557" name="Text Box 6"/>
          <p:cNvSpPr txBox="1">
            <a:spLocks noChangeArrowheads="1"/>
          </p:cNvSpPr>
          <p:nvPr/>
        </p:nvSpPr>
        <p:spPr bwMode="auto">
          <a:xfrm>
            <a:off x="3780458" y="4142173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7558" name="Text Box 6"/>
          <p:cNvSpPr txBox="1">
            <a:spLocks noChangeArrowheads="1"/>
          </p:cNvSpPr>
          <p:nvPr/>
        </p:nvSpPr>
        <p:spPr bwMode="auto">
          <a:xfrm>
            <a:off x="3996358" y="2054610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Lucida Console" panose="020B0609040504020204" pitchFamily="49" charset="0"/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107559" name="Rectangle 17"/>
          <p:cNvSpPr>
            <a:spLocks noChangeArrowheads="1"/>
          </p:cNvSpPr>
          <p:nvPr/>
        </p:nvSpPr>
        <p:spPr bwMode="auto">
          <a:xfrm>
            <a:off x="4932983" y="2054610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107560" name="Rectangle 17"/>
          <p:cNvSpPr>
            <a:spLocks noChangeArrowheads="1"/>
          </p:cNvSpPr>
          <p:nvPr/>
        </p:nvSpPr>
        <p:spPr bwMode="auto">
          <a:xfrm>
            <a:off x="3996358" y="4286635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>
                <a:latin typeface="Lucida Console" panose="020B0609040504020204" pitchFamily="49" charset="0"/>
              </a:rPr>
              <a:t>???</a:t>
            </a:r>
          </a:p>
        </p:txBody>
      </p:sp>
      <p:sp>
        <p:nvSpPr>
          <p:cNvPr id="107561" name="Rectangle 17"/>
          <p:cNvSpPr>
            <a:spLocks noChangeArrowheads="1"/>
          </p:cNvSpPr>
          <p:nvPr/>
        </p:nvSpPr>
        <p:spPr bwMode="auto">
          <a:xfrm>
            <a:off x="3996358" y="4285048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0</a:t>
            </a:r>
          </a:p>
        </p:txBody>
      </p:sp>
      <p:graphicFrame>
        <p:nvGraphicFramePr>
          <p:cNvPr id="107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39786"/>
              </p:ext>
            </p:extLst>
          </p:nvPr>
        </p:nvGraphicFramePr>
        <p:xfrm>
          <a:off x="1043608" y="3350010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07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0010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27648"/>
              </p:ext>
            </p:extLst>
          </p:nvPr>
        </p:nvGraphicFramePr>
        <p:xfrm>
          <a:off x="1043608" y="2629285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075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29285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64" name="Group 44"/>
          <p:cNvGrpSpPr>
            <a:grpSpLocks/>
          </p:cNvGrpSpPr>
          <p:nvPr/>
        </p:nvGrpSpPr>
        <p:grpSpPr bwMode="auto">
          <a:xfrm>
            <a:off x="2269158" y="1983173"/>
            <a:ext cx="615950" cy="652462"/>
            <a:chOff x="4237" y="1386"/>
            <a:chExt cx="388" cy="411"/>
          </a:xfrm>
        </p:grpSpPr>
        <p:sp>
          <p:nvSpPr>
            <p:cNvPr id="10756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6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756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6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69" name="Group 49"/>
          <p:cNvGrpSpPr>
            <a:grpSpLocks/>
          </p:cNvGrpSpPr>
          <p:nvPr/>
        </p:nvGrpSpPr>
        <p:grpSpPr bwMode="auto">
          <a:xfrm>
            <a:off x="2269158" y="3997710"/>
            <a:ext cx="615950" cy="604838"/>
            <a:chOff x="2039" y="2750"/>
            <a:chExt cx="388" cy="381"/>
          </a:xfrm>
        </p:grpSpPr>
        <p:sp>
          <p:nvSpPr>
            <p:cNvPr id="107570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71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7572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73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74" name="Group 54"/>
          <p:cNvGrpSpPr>
            <a:grpSpLocks/>
          </p:cNvGrpSpPr>
          <p:nvPr/>
        </p:nvGrpSpPr>
        <p:grpSpPr bwMode="auto">
          <a:xfrm>
            <a:off x="2916858" y="1983173"/>
            <a:ext cx="615950" cy="652462"/>
            <a:chOff x="4237" y="1386"/>
            <a:chExt cx="388" cy="411"/>
          </a:xfrm>
        </p:grpSpPr>
        <p:sp>
          <p:nvSpPr>
            <p:cNvPr id="10757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7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757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7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7579" name="Group 59"/>
          <p:cNvGrpSpPr>
            <a:grpSpLocks/>
          </p:cNvGrpSpPr>
          <p:nvPr/>
        </p:nvGrpSpPr>
        <p:grpSpPr bwMode="auto">
          <a:xfrm>
            <a:off x="2916858" y="3997710"/>
            <a:ext cx="615950" cy="604838"/>
            <a:chOff x="2039" y="2750"/>
            <a:chExt cx="388" cy="381"/>
          </a:xfrm>
        </p:grpSpPr>
        <p:sp>
          <p:nvSpPr>
            <p:cNvPr id="107580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81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7582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7583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3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8" grpId="0"/>
      <p:bldP spid="107558" grpId="1"/>
      <p:bldP spid="107559" grpId="0" animBg="1"/>
      <p:bldP spid="107559" grpId="1" animBg="1"/>
      <p:bldP spid="1075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strcmp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zh-TW" alt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endParaRPr kumimoji="1" lang="zh-TW" altLang="en-US" sz="2400" b="1" dirty="0">
              <a:solidFill>
                <a:srgbClr val="0066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6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3F2890D-5228-4DDD-A776-A02883B1B6EA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547687" y="2854640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sp>
        <p:nvSpPr>
          <p:cNvPr id="108548" name="Text Box 6"/>
          <p:cNvSpPr txBox="1">
            <a:spLocks noChangeArrowheads="1"/>
          </p:cNvSpPr>
          <p:nvPr/>
        </p:nvSpPr>
        <p:spPr bwMode="auto">
          <a:xfrm>
            <a:off x="547687" y="3429315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aphicFrame>
        <p:nvGraphicFramePr>
          <p:cNvPr id="1085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5808"/>
              </p:ext>
            </p:extLst>
          </p:nvPr>
        </p:nvGraphicFramePr>
        <p:xfrm>
          <a:off x="1050925" y="3357877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085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357877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63425"/>
              </p:ext>
            </p:extLst>
          </p:nvPr>
        </p:nvGraphicFramePr>
        <p:xfrm>
          <a:off x="1050925" y="2637152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085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7152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18096" y="4842190"/>
            <a:ext cx="76438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aaa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</a:rPr>
              <a:t>aaaa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a =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strcmp</a:t>
            </a:r>
            <a:r>
              <a:rPr lang="en-US" altLang="zh-TW" sz="2400" b="1" dirty="0">
                <a:latin typeface="Courier New" panose="02070309020205020404" pitchFamily="49" charset="0"/>
              </a:rPr>
              <a:t>(k1, k2);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384175" y="1341752"/>
            <a:ext cx="84439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strcmp(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grpSp>
        <p:nvGrpSpPr>
          <p:cNvPr id="108553" name="Group 9"/>
          <p:cNvGrpSpPr>
            <a:grpSpLocks/>
          </p:cNvGrpSpPr>
          <p:nvPr/>
        </p:nvGrpSpPr>
        <p:grpSpPr bwMode="auto">
          <a:xfrm>
            <a:off x="115887" y="1846577"/>
            <a:ext cx="935038" cy="1008063"/>
            <a:chOff x="68" y="1480"/>
            <a:chExt cx="589" cy="635"/>
          </a:xfrm>
        </p:grpSpPr>
        <p:sp>
          <p:nvSpPr>
            <p:cNvPr id="108554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08555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979487" y="1991040"/>
            <a:ext cx="615950" cy="652462"/>
            <a:chOff x="4237" y="1386"/>
            <a:chExt cx="388" cy="411"/>
          </a:xfrm>
        </p:grpSpPr>
        <p:sp>
          <p:nvSpPr>
            <p:cNvPr id="10855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5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856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6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98425" y="3862704"/>
            <a:ext cx="954087" cy="944563"/>
            <a:chOff x="57" y="2614"/>
            <a:chExt cx="601" cy="595"/>
          </a:xfrm>
        </p:grpSpPr>
        <p:sp>
          <p:nvSpPr>
            <p:cNvPr id="108563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08564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66" name="Group 22"/>
          <p:cNvGrpSpPr>
            <a:grpSpLocks/>
          </p:cNvGrpSpPr>
          <p:nvPr/>
        </p:nvGrpSpPr>
        <p:grpSpPr bwMode="auto">
          <a:xfrm>
            <a:off x="979487" y="4005577"/>
            <a:ext cx="615950" cy="604838"/>
            <a:chOff x="2039" y="2750"/>
            <a:chExt cx="388" cy="381"/>
          </a:xfrm>
        </p:grpSpPr>
        <p:sp>
          <p:nvSpPr>
            <p:cNvPr id="108567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68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8569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70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1627187" y="1989452"/>
            <a:ext cx="615950" cy="652463"/>
            <a:chOff x="4237" y="1386"/>
            <a:chExt cx="388" cy="411"/>
          </a:xfrm>
        </p:grpSpPr>
        <p:sp>
          <p:nvSpPr>
            <p:cNvPr id="10857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7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857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7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76" name="Group 32"/>
          <p:cNvGrpSpPr>
            <a:grpSpLocks/>
          </p:cNvGrpSpPr>
          <p:nvPr/>
        </p:nvGrpSpPr>
        <p:grpSpPr bwMode="auto">
          <a:xfrm>
            <a:off x="1627187" y="4003990"/>
            <a:ext cx="615950" cy="604837"/>
            <a:chOff x="2039" y="2750"/>
            <a:chExt cx="388" cy="381"/>
          </a:xfrm>
        </p:grpSpPr>
        <p:sp>
          <p:nvSpPr>
            <p:cNvPr id="108577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78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8579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80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581" name="Text Box 6"/>
          <p:cNvSpPr txBox="1">
            <a:spLocks noChangeArrowheads="1"/>
          </p:cNvSpPr>
          <p:nvPr/>
        </p:nvSpPr>
        <p:spPr bwMode="auto">
          <a:xfrm>
            <a:off x="3787775" y="4150040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8582" name="Text Box 6"/>
          <p:cNvSpPr txBox="1">
            <a:spLocks noChangeArrowheads="1"/>
          </p:cNvSpPr>
          <p:nvPr/>
        </p:nvSpPr>
        <p:spPr bwMode="auto">
          <a:xfrm>
            <a:off x="4003675" y="2062477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Lucida Console" panose="020B0609040504020204" pitchFamily="49" charset="0"/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108583" name="Rectangle 17"/>
          <p:cNvSpPr>
            <a:spLocks noChangeArrowheads="1"/>
          </p:cNvSpPr>
          <p:nvPr/>
        </p:nvSpPr>
        <p:spPr bwMode="auto">
          <a:xfrm>
            <a:off x="4940300" y="2062477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-1</a:t>
            </a:r>
          </a:p>
        </p:txBody>
      </p:sp>
      <p:sp>
        <p:nvSpPr>
          <p:cNvPr id="108584" name="Rectangle 17"/>
          <p:cNvSpPr>
            <a:spLocks noChangeArrowheads="1"/>
          </p:cNvSpPr>
          <p:nvPr/>
        </p:nvSpPr>
        <p:spPr bwMode="auto">
          <a:xfrm>
            <a:off x="4003675" y="4294502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>
                <a:latin typeface="Lucida Console" panose="020B0609040504020204" pitchFamily="49" charset="0"/>
              </a:rPr>
              <a:t>???</a:t>
            </a:r>
          </a:p>
        </p:txBody>
      </p:sp>
      <p:sp>
        <p:nvSpPr>
          <p:cNvPr id="108585" name="Rectangle 17"/>
          <p:cNvSpPr>
            <a:spLocks noChangeArrowheads="1"/>
          </p:cNvSpPr>
          <p:nvPr/>
        </p:nvSpPr>
        <p:spPr bwMode="auto">
          <a:xfrm>
            <a:off x="4003675" y="4292915"/>
            <a:ext cx="108108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-1</a:t>
            </a:r>
          </a:p>
        </p:txBody>
      </p:sp>
      <p:graphicFrame>
        <p:nvGraphicFramePr>
          <p:cNvPr id="108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92258"/>
              </p:ext>
            </p:extLst>
          </p:nvPr>
        </p:nvGraphicFramePr>
        <p:xfrm>
          <a:off x="1050925" y="3357877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08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357877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0553"/>
              </p:ext>
            </p:extLst>
          </p:nvPr>
        </p:nvGraphicFramePr>
        <p:xfrm>
          <a:off x="1050925" y="2637152"/>
          <a:ext cx="790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08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637152"/>
                        <a:ext cx="7907337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88" name="Group 44"/>
          <p:cNvGrpSpPr>
            <a:grpSpLocks/>
          </p:cNvGrpSpPr>
          <p:nvPr/>
        </p:nvGrpSpPr>
        <p:grpSpPr bwMode="auto">
          <a:xfrm>
            <a:off x="2276475" y="1991040"/>
            <a:ext cx="615950" cy="652462"/>
            <a:chOff x="4237" y="1386"/>
            <a:chExt cx="388" cy="411"/>
          </a:xfrm>
        </p:grpSpPr>
        <p:sp>
          <p:nvSpPr>
            <p:cNvPr id="10858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9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859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9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93" name="Group 49"/>
          <p:cNvGrpSpPr>
            <a:grpSpLocks/>
          </p:cNvGrpSpPr>
          <p:nvPr/>
        </p:nvGrpSpPr>
        <p:grpSpPr bwMode="auto">
          <a:xfrm>
            <a:off x="2276475" y="4005577"/>
            <a:ext cx="615950" cy="604838"/>
            <a:chOff x="2039" y="2750"/>
            <a:chExt cx="388" cy="381"/>
          </a:xfrm>
        </p:grpSpPr>
        <p:sp>
          <p:nvSpPr>
            <p:cNvPr id="10859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9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859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59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598" name="Group 54"/>
          <p:cNvGrpSpPr>
            <a:grpSpLocks/>
          </p:cNvGrpSpPr>
          <p:nvPr/>
        </p:nvGrpSpPr>
        <p:grpSpPr bwMode="auto">
          <a:xfrm>
            <a:off x="2924175" y="1991040"/>
            <a:ext cx="615950" cy="652462"/>
            <a:chOff x="4237" y="1386"/>
            <a:chExt cx="388" cy="411"/>
          </a:xfrm>
        </p:grpSpPr>
        <p:sp>
          <p:nvSpPr>
            <p:cNvPr id="10859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60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860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60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8603" name="Group 59"/>
          <p:cNvGrpSpPr>
            <a:grpSpLocks/>
          </p:cNvGrpSpPr>
          <p:nvPr/>
        </p:nvGrpSpPr>
        <p:grpSpPr bwMode="auto">
          <a:xfrm>
            <a:off x="2924175" y="4005577"/>
            <a:ext cx="615950" cy="604838"/>
            <a:chOff x="2039" y="2750"/>
            <a:chExt cx="388" cy="381"/>
          </a:xfrm>
        </p:grpSpPr>
        <p:sp>
          <p:nvSpPr>
            <p:cNvPr id="108604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605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8606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08607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2" grpId="0"/>
      <p:bldP spid="108582" grpId="1"/>
      <p:bldP spid="108583" grpId="0" animBg="1"/>
      <p:bldP spid="108583" grpId="1" animBg="1"/>
      <p:bldP spid="1085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628741" y="1340768"/>
            <a:ext cx="7704137" cy="503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strcat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b="1" dirty="0" err="1">
                <a:latin typeface="Courier New" panose="02070309020205020404" pitchFamily="49" charset="0"/>
              </a:rPr>
              <a:t>strncat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k1[20], k2[12]=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"12345678"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strcat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 char *s2)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>
                <a:solidFill>
                  <a:srgbClr val="008000"/>
                </a:solidFill>
              </a:rPr>
              <a:t>將 </a:t>
            </a:r>
            <a:r>
              <a:rPr lang="en-US" altLang="zh-TW" dirty="0">
                <a:solidFill>
                  <a:srgbClr val="008000"/>
                </a:solidFill>
              </a:rPr>
              <a:t>s2 </a:t>
            </a:r>
            <a:r>
              <a:rPr lang="zh-TW" altLang="en-US" dirty="0">
                <a:solidFill>
                  <a:srgbClr val="008000"/>
                </a:solidFill>
              </a:rPr>
              <a:t>內容 </a:t>
            </a:r>
            <a:r>
              <a:rPr lang="en-US" altLang="zh-TW" dirty="0">
                <a:solidFill>
                  <a:srgbClr val="008000"/>
                </a:solidFill>
              </a:rPr>
              <a:t>copy </a:t>
            </a:r>
            <a:r>
              <a:rPr lang="zh-TW" altLang="en-US" dirty="0">
                <a:solidFill>
                  <a:srgbClr val="008000"/>
                </a:solidFill>
              </a:rPr>
              <a:t>到 </a:t>
            </a:r>
            <a:r>
              <a:rPr lang="en-US" altLang="zh-TW" dirty="0">
                <a:solidFill>
                  <a:srgbClr val="008000"/>
                </a:solidFill>
              </a:rPr>
              <a:t>s1 </a:t>
            </a:r>
            <a:r>
              <a:rPr lang="zh-TW" altLang="en-US" dirty="0">
                <a:solidFill>
                  <a:srgbClr val="008000"/>
                </a:solidFill>
              </a:rPr>
              <a:t>的結尾處</a:t>
            </a:r>
            <a:endParaRPr lang="en-US" altLang="zh-TW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</a:rPr>
              <a:t>(k1,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"abcdefg"</a:t>
            </a:r>
            <a:r>
              <a:rPr lang="en-US" altLang="zh-TW" b="1" dirty="0">
                <a:latin typeface="Courier New" panose="02070309020205020404" pitchFamily="49" charset="0"/>
              </a:rPr>
              <a:t>);</a:t>
            </a:r>
            <a:r>
              <a:rPr lang="en-US" altLang="zh-TW" dirty="0">
                <a:solidFill>
                  <a:srgbClr val="9933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</a:rPr>
              <a:t>// k1: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abcdefg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"</a:t>
            </a:r>
            <a:endParaRPr lang="en-US" altLang="zh-TW" dirty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strcat</a:t>
            </a:r>
            <a:r>
              <a:rPr lang="en-US" altLang="zh-TW" b="1" dirty="0">
                <a:latin typeface="Courier New" panose="02070309020205020404" pitchFamily="49" charset="0"/>
              </a:rPr>
              <a:t>(k1, k2);</a:t>
            </a:r>
            <a:r>
              <a:rPr lang="en-US" altLang="zh-TW" b="1" dirty="0"/>
              <a:t> </a:t>
            </a:r>
            <a:r>
              <a:rPr lang="en-US" altLang="zh-TW" dirty="0">
                <a:solidFill>
                  <a:srgbClr val="006600"/>
                </a:solidFill>
              </a:rPr>
              <a:t>// k1: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"abcdefg12345678"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993366"/>
                </a:solidFill>
                <a:latin typeface="Courier New" panose="02070309020205020404" pitchFamily="49" charset="0"/>
              </a:rPr>
              <a:t>strncat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(char *s1,char *s2,int n)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>
                <a:solidFill>
                  <a:srgbClr val="008000"/>
                </a:solidFill>
              </a:rPr>
              <a:t>將 </a:t>
            </a:r>
            <a:r>
              <a:rPr lang="en-US" altLang="zh-TW" dirty="0">
                <a:solidFill>
                  <a:srgbClr val="008000"/>
                </a:solidFill>
              </a:rPr>
              <a:t>s2 </a:t>
            </a:r>
            <a:r>
              <a:rPr lang="zh-TW" altLang="en-US" dirty="0">
                <a:solidFill>
                  <a:srgbClr val="008000"/>
                </a:solidFill>
              </a:rPr>
              <a:t>中最多 </a:t>
            </a:r>
            <a:r>
              <a:rPr lang="en-US" altLang="zh-TW" dirty="0">
                <a:solidFill>
                  <a:srgbClr val="008000"/>
                </a:solidFill>
              </a:rPr>
              <a:t>n </a:t>
            </a:r>
            <a:r>
              <a:rPr lang="zh-TW" altLang="en-US" dirty="0">
                <a:solidFill>
                  <a:srgbClr val="008000"/>
                </a:solidFill>
              </a:rPr>
              <a:t>個字元 </a:t>
            </a:r>
            <a:r>
              <a:rPr lang="en-US" altLang="zh-TW" dirty="0">
                <a:solidFill>
                  <a:srgbClr val="008000"/>
                </a:solidFill>
              </a:rPr>
              <a:t>copy </a:t>
            </a:r>
            <a:r>
              <a:rPr lang="zh-TW" altLang="en-US" dirty="0">
                <a:solidFill>
                  <a:srgbClr val="008000"/>
                </a:solidFill>
              </a:rPr>
              <a:t>到 </a:t>
            </a:r>
            <a:r>
              <a:rPr lang="en-US" altLang="zh-TW" dirty="0">
                <a:solidFill>
                  <a:srgbClr val="008000"/>
                </a:solidFill>
              </a:rPr>
              <a:t>s1</a:t>
            </a:r>
            <a:r>
              <a:rPr lang="zh-TW" altLang="en-US" dirty="0">
                <a:solidFill>
                  <a:srgbClr val="008000"/>
                </a:solidFill>
              </a:rPr>
              <a:t>的結尾處</a:t>
            </a:r>
            <a:endParaRPr lang="en-US" altLang="zh-TW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</a:rPr>
              <a:t>strncat</a:t>
            </a:r>
            <a:r>
              <a:rPr lang="en-US" altLang="zh-TW" b="1" dirty="0">
                <a:latin typeface="Courier New" panose="02070309020205020404" pitchFamily="49" charset="0"/>
              </a:rPr>
              <a:t>(k1, k2, 4);</a:t>
            </a:r>
            <a:br>
              <a:rPr lang="zh-TW" altLang="en-US" dirty="0"/>
            </a:br>
            <a:r>
              <a:rPr lang="en-US" altLang="zh-TW" dirty="0">
                <a:solidFill>
                  <a:srgbClr val="006600"/>
                </a:solidFill>
              </a:rPr>
              <a:t>// k1: 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"abcdefg1234</a:t>
            </a:r>
            <a:r>
              <a:rPr lang="en-US" altLang="zh-TW" dirty="0">
                <a:solidFill>
                  <a:srgbClr val="006600"/>
                </a:solidFill>
              </a:rPr>
              <a:t>@#...</a:t>
            </a:r>
            <a:r>
              <a:rPr lang="en-US" altLang="zh-TW" dirty="0">
                <a:solidFill>
                  <a:srgbClr val="0066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也不會填</a:t>
            </a:r>
            <a:r>
              <a:rPr lang="zh-TW" altLang="en-US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006600"/>
                </a:solidFill>
              </a:rPr>
              <a:t>'\0'</a:t>
            </a:r>
            <a:endParaRPr lang="en-US" altLang="zh-TW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DC81F7C-A9E4-4B5B-942E-90BEEA0A31B6}" type="slidenum">
              <a:rPr lang="zh-TW" altLang="en-US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50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strcat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zh-TW" alt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2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E246ADF-923E-4480-A40C-6357A9FD6FF2}" type="slidenum">
              <a:rPr lang="zh-TW" altLang="en-US"/>
              <a:pPr/>
              <a:t>49</a:t>
            </a:fld>
            <a:endParaRPr lang="en-US" altLang="zh-TW"/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26033" y="1911591"/>
            <a:ext cx="935037" cy="1008063"/>
            <a:chOff x="68" y="1480"/>
            <a:chExt cx="589" cy="635"/>
          </a:xfrm>
        </p:grpSpPr>
        <p:sp>
          <p:nvSpPr>
            <p:cNvPr id="116740" name="Text Box 6"/>
            <p:cNvSpPr txBox="1">
              <a:spLocks noChangeArrowheads="1"/>
            </p:cNvSpPr>
            <p:nvPr/>
          </p:nvSpPr>
          <p:spPr bwMode="auto">
            <a:xfrm>
              <a:off x="68" y="1480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str1</a:t>
              </a:r>
            </a:p>
          </p:txBody>
        </p:sp>
        <p:sp>
          <p:nvSpPr>
            <p:cNvPr id="116741" name="Rectangle 17"/>
            <p:cNvSpPr>
              <a:spLocks noChangeArrowheads="1"/>
            </p:cNvSpPr>
            <p:nvPr/>
          </p:nvSpPr>
          <p:spPr bwMode="auto">
            <a:xfrm>
              <a:off x="182" y="170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95" y="1843"/>
              <a:ext cx="362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57833" y="2919654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989633" y="2056054"/>
            <a:ext cx="615950" cy="652462"/>
            <a:chOff x="4237" y="1386"/>
            <a:chExt cx="388" cy="411"/>
          </a:xfrm>
        </p:grpSpPr>
        <p:sp>
          <p:nvSpPr>
            <p:cNvPr id="11674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4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74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4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108570" y="3927718"/>
            <a:ext cx="954088" cy="944563"/>
            <a:chOff x="57" y="2614"/>
            <a:chExt cx="601" cy="595"/>
          </a:xfrm>
        </p:grpSpPr>
        <p:sp>
          <p:nvSpPr>
            <p:cNvPr id="116750" name="Text Box 6"/>
            <p:cNvSpPr txBox="1">
              <a:spLocks noChangeArrowheads="1"/>
            </p:cNvSpPr>
            <p:nvPr/>
          </p:nvSpPr>
          <p:spPr bwMode="auto">
            <a:xfrm>
              <a:off x="57" y="2976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str2</a:t>
              </a:r>
            </a:p>
          </p:txBody>
        </p:sp>
        <p:sp>
          <p:nvSpPr>
            <p:cNvPr id="116751" name="Rectangle 17"/>
            <p:cNvSpPr>
              <a:spLocks noChangeArrowheads="1"/>
            </p:cNvSpPr>
            <p:nvPr/>
          </p:nvSpPr>
          <p:spPr bwMode="auto">
            <a:xfrm>
              <a:off x="170" y="270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V="1">
              <a:off x="295" y="2614"/>
              <a:ext cx="363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6753" name="Text Box 6"/>
          <p:cNvSpPr txBox="1">
            <a:spLocks noChangeArrowheads="1"/>
          </p:cNvSpPr>
          <p:nvPr/>
        </p:nvSpPr>
        <p:spPr bwMode="auto">
          <a:xfrm>
            <a:off x="557833" y="3494329"/>
            <a:ext cx="36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</a:p>
        </p:txBody>
      </p:sp>
      <p:grpSp>
        <p:nvGrpSpPr>
          <p:cNvPr id="116754" name="Group 18"/>
          <p:cNvGrpSpPr>
            <a:grpSpLocks/>
          </p:cNvGrpSpPr>
          <p:nvPr/>
        </p:nvGrpSpPr>
        <p:grpSpPr bwMode="auto">
          <a:xfrm>
            <a:off x="989633" y="4070591"/>
            <a:ext cx="615950" cy="604838"/>
            <a:chOff x="2039" y="2750"/>
            <a:chExt cx="388" cy="381"/>
          </a:xfrm>
        </p:grpSpPr>
        <p:sp>
          <p:nvSpPr>
            <p:cNvPr id="11675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5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675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5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67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02920"/>
              </p:ext>
            </p:extLst>
          </p:nvPr>
        </p:nvGraphicFramePr>
        <p:xfrm>
          <a:off x="1043608" y="3422891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666902" progId="Excel.Sheet.8">
                  <p:embed/>
                </p:oleObj>
              </mc:Choice>
              <mc:Fallback>
                <p:oleObj name="工作表" r:id="rId2" imgW="7924800" imgH="666902" progId="Excel.Sheet.8">
                  <p:embed/>
                  <p:pic>
                    <p:nvPicPr>
                      <p:cNvPr id="1167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2891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9544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7924800" imgH="666902" progId="Excel.Sheet.8">
                  <p:embed/>
                </p:oleObj>
              </mc:Choice>
              <mc:Fallback>
                <p:oleObj name="工作表" r:id="rId4" imgW="7924800" imgH="666902" progId="Excel.Sheet.8">
                  <p:embed/>
                  <p:pic>
                    <p:nvPicPr>
                      <p:cNvPr id="1167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815642" y="4772523"/>
            <a:ext cx="735647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k1[12], k2[12]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"$$$$"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strcpy</a:t>
            </a:r>
            <a:r>
              <a:rPr lang="en-US" altLang="zh-TW" sz="2400" b="1" dirty="0">
                <a:latin typeface="Courier New" panose="02070309020205020404" pitchFamily="49" charset="0"/>
              </a:rPr>
              <a:t>(k1,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"aa"</a:t>
            </a:r>
            <a:r>
              <a:rPr lang="en-US" altLang="zh-TW" sz="24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strcat</a:t>
            </a:r>
            <a:r>
              <a:rPr lang="en-US" altLang="zh-TW" sz="2400" b="1" dirty="0">
                <a:latin typeface="Courier New" panose="02070309020205020404" pitchFamily="49" charset="0"/>
              </a:rPr>
              <a:t>(k1, k2);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76858" y="1335329"/>
            <a:ext cx="8443912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strcat(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*str1,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*str2);</a:t>
            </a:r>
          </a:p>
        </p:txBody>
      </p:sp>
      <p:grpSp>
        <p:nvGrpSpPr>
          <p:cNvPr id="116763" name="Group 27"/>
          <p:cNvGrpSpPr>
            <a:grpSpLocks/>
          </p:cNvGrpSpPr>
          <p:nvPr/>
        </p:nvGrpSpPr>
        <p:grpSpPr bwMode="auto">
          <a:xfrm>
            <a:off x="1619870" y="2054466"/>
            <a:ext cx="615950" cy="652463"/>
            <a:chOff x="4237" y="1386"/>
            <a:chExt cx="388" cy="411"/>
          </a:xfrm>
        </p:grpSpPr>
        <p:sp>
          <p:nvSpPr>
            <p:cNvPr id="116764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65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766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67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68" name="Group 32"/>
          <p:cNvGrpSpPr>
            <a:grpSpLocks/>
          </p:cNvGrpSpPr>
          <p:nvPr/>
        </p:nvGrpSpPr>
        <p:grpSpPr bwMode="auto">
          <a:xfrm>
            <a:off x="2269158" y="2054466"/>
            <a:ext cx="615950" cy="652463"/>
            <a:chOff x="4237" y="1386"/>
            <a:chExt cx="388" cy="411"/>
          </a:xfrm>
        </p:grpSpPr>
        <p:sp>
          <p:nvSpPr>
            <p:cNvPr id="116769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70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771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72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67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47388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7924800" imgH="666902" progId="Excel.Sheet.8">
                  <p:embed/>
                </p:oleObj>
              </mc:Choice>
              <mc:Fallback>
                <p:oleObj name="工作表" r:id="rId6" imgW="7924800" imgH="666902" progId="Excel.Sheet.8">
                  <p:embed/>
                  <p:pic>
                    <p:nvPicPr>
                      <p:cNvPr id="1167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4" name="Group 38"/>
          <p:cNvGrpSpPr>
            <a:grpSpLocks/>
          </p:cNvGrpSpPr>
          <p:nvPr/>
        </p:nvGrpSpPr>
        <p:grpSpPr bwMode="auto">
          <a:xfrm>
            <a:off x="1637333" y="4070591"/>
            <a:ext cx="615950" cy="604838"/>
            <a:chOff x="2039" y="2750"/>
            <a:chExt cx="388" cy="381"/>
          </a:xfrm>
        </p:grpSpPr>
        <p:sp>
          <p:nvSpPr>
            <p:cNvPr id="11677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7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677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7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79" name="Group 43"/>
          <p:cNvGrpSpPr>
            <a:grpSpLocks/>
          </p:cNvGrpSpPr>
          <p:nvPr/>
        </p:nvGrpSpPr>
        <p:grpSpPr bwMode="auto">
          <a:xfrm>
            <a:off x="2916858" y="2054466"/>
            <a:ext cx="615950" cy="652463"/>
            <a:chOff x="4237" y="1386"/>
            <a:chExt cx="388" cy="411"/>
          </a:xfrm>
        </p:grpSpPr>
        <p:sp>
          <p:nvSpPr>
            <p:cNvPr id="116780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81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782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83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84" name="Group 48"/>
          <p:cNvGrpSpPr>
            <a:grpSpLocks/>
          </p:cNvGrpSpPr>
          <p:nvPr/>
        </p:nvGrpSpPr>
        <p:grpSpPr bwMode="auto">
          <a:xfrm>
            <a:off x="2285033" y="4070591"/>
            <a:ext cx="615950" cy="604838"/>
            <a:chOff x="2039" y="2750"/>
            <a:chExt cx="388" cy="381"/>
          </a:xfrm>
        </p:grpSpPr>
        <p:sp>
          <p:nvSpPr>
            <p:cNvPr id="11678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8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678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8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89" name="Group 53"/>
          <p:cNvGrpSpPr>
            <a:grpSpLocks/>
          </p:cNvGrpSpPr>
          <p:nvPr/>
        </p:nvGrpSpPr>
        <p:grpSpPr bwMode="auto">
          <a:xfrm>
            <a:off x="3564558" y="2054466"/>
            <a:ext cx="615950" cy="652463"/>
            <a:chOff x="4237" y="1386"/>
            <a:chExt cx="388" cy="411"/>
          </a:xfrm>
        </p:grpSpPr>
        <p:sp>
          <p:nvSpPr>
            <p:cNvPr id="116790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91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792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93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94" name="Group 58"/>
          <p:cNvGrpSpPr>
            <a:grpSpLocks/>
          </p:cNvGrpSpPr>
          <p:nvPr/>
        </p:nvGrpSpPr>
        <p:grpSpPr bwMode="auto">
          <a:xfrm>
            <a:off x="2932733" y="4070591"/>
            <a:ext cx="615950" cy="604838"/>
            <a:chOff x="2039" y="2750"/>
            <a:chExt cx="388" cy="381"/>
          </a:xfrm>
        </p:grpSpPr>
        <p:sp>
          <p:nvSpPr>
            <p:cNvPr id="11679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9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679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79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799" name="Group 63"/>
          <p:cNvGrpSpPr>
            <a:grpSpLocks/>
          </p:cNvGrpSpPr>
          <p:nvPr/>
        </p:nvGrpSpPr>
        <p:grpSpPr bwMode="auto">
          <a:xfrm>
            <a:off x="4212258" y="2054466"/>
            <a:ext cx="615950" cy="652463"/>
            <a:chOff x="4237" y="1386"/>
            <a:chExt cx="388" cy="411"/>
          </a:xfrm>
        </p:grpSpPr>
        <p:sp>
          <p:nvSpPr>
            <p:cNvPr id="116800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01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802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03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3580433" y="4070591"/>
            <a:ext cx="615950" cy="604838"/>
            <a:chOff x="2039" y="2750"/>
            <a:chExt cx="388" cy="381"/>
          </a:xfrm>
        </p:grpSpPr>
        <p:sp>
          <p:nvSpPr>
            <p:cNvPr id="116805" name="Rectangle 5"/>
            <p:cNvSpPr>
              <a:spLocks noChangeArrowheads="1"/>
            </p:cNvSpPr>
            <p:nvPr/>
          </p:nvSpPr>
          <p:spPr bwMode="auto">
            <a:xfrm>
              <a:off x="2200" y="2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06" name="Text Box 6"/>
            <p:cNvSpPr txBox="1">
              <a:spLocks noChangeArrowheads="1"/>
            </p:cNvSpPr>
            <p:nvPr/>
          </p:nvSpPr>
          <p:spPr bwMode="auto">
            <a:xfrm>
              <a:off x="2039" y="2886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6807" name="Oval 7"/>
            <p:cNvSpPr>
              <a:spLocks noChangeArrowheads="1"/>
            </p:cNvSpPr>
            <p:nvPr/>
          </p:nvSpPr>
          <p:spPr bwMode="auto">
            <a:xfrm>
              <a:off x="2268" y="29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08" name="Line 8"/>
            <p:cNvSpPr>
              <a:spLocks noChangeShapeType="1"/>
            </p:cNvSpPr>
            <p:nvPr/>
          </p:nvSpPr>
          <p:spPr bwMode="auto">
            <a:xfrm flipH="1" flipV="1">
              <a:off x="2290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6809" name="Group 73"/>
          <p:cNvGrpSpPr>
            <a:grpSpLocks/>
          </p:cNvGrpSpPr>
          <p:nvPr/>
        </p:nvGrpSpPr>
        <p:grpSpPr bwMode="auto">
          <a:xfrm>
            <a:off x="4859958" y="2054466"/>
            <a:ext cx="615950" cy="652463"/>
            <a:chOff x="4237" y="1386"/>
            <a:chExt cx="388" cy="411"/>
          </a:xfrm>
        </p:grpSpPr>
        <p:sp>
          <p:nvSpPr>
            <p:cNvPr id="116810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11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6812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</a:endParaRPr>
            </a:p>
          </p:txBody>
        </p:sp>
        <p:sp>
          <p:nvSpPr>
            <p:cNvPr id="116813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168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83704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7924800" imgH="666902" progId="Excel.Sheet.8">
                  <p:embed/>
                </p:oleObj>
              </mc:Choice>
              <mc:Fallback>
                <p:oleObj name="工作表" r:id="rId8" imgW="7924800" imgH="666902" progId="Excel.Sheet.8">
                  <p:embed/>
                  <p:pic>
                    <p:nvPicPr>
                      <p:cNvPr id="1168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79004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0" imgW="7924800" imgH="666902" progId="Excel.Sheet.8">
                  <p:embed/>
                </p:oleObj>
              </mc:Choice>
              <mc:Fallback>
                <p:oleObj name="工作表" r:id="rId10" imgW="7924800" imgH="666902" progId="Excel.Sheet.8">
                  <p:embed/>
                  <p:pic>
                    <p:nvPicPr>
                      <p:cNvPr id="1168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98041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2" imgW="7924800" imgH="666902" progId="Excel.Sheet.8">
                  <p:embed/>
                </p:oleObj>
              </mc:Choice>
              <mc:Fallback>
                <p:oleObj name="工作表" r:id="rId12" imgW="7924800" imgH="666902" progId="Excel.Sheet.8">
                  <p:embed/>
                  <p:pic>
                    <p:nvPicPr>
                      <p:cNvPr id="1168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16492"/>
              </p:ext>
            </p:extLst>
          </p:nvPr>
        </p:nvGraphicFramePr>
        <p:xfrm>
          <a:off x="1043608" y="2702166"/>
          <a:ext cx="78962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14" imgW="7924800" imgH="666902" progId="Excel.Sheet.8">
                  <p:embed/>
                </p:oleObj>
              </mc:Choice>
              <mc:Fallback>
                <p:oleObj name="工作表" r:id="rId14" imgW="7924800" imgH="666902" progId="Excel.Sheet.8">
                  <p:embed/>
                  <p:pic>
                    <p:nvPicPr>
                      <p:cNvPr id="1168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2166"/>
                        <a:ext cx="7896225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3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E5D7432-AFF8-4B1C-B9FC-C69F4158635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Store a String Literal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String literals can be empty. (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</a:rPr>
              <a:t>""</a:t>
            </a:r>
            <a:r>
              <a:rPr lang="en-US" altLang="zh-TW" dirty="0"/>
              <a:t>)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1835150" y="3784600"/>
            <a:ext cx="1712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null character</a:t>
            </a: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 flipH="1" flipV="1">
            <a:off x="2709863" y="3357563"/>
            <a:ext cx="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339975" y="2636838"/>
          <a:ext cx="6746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666750" imgH="666902" progId="Excel.Sheet.8">
                  <p:embed/>
                </p:oleObj>
              </mc:Choice>
              <mc:Fallback>
                <p:oleObj name="工作表" r:id="rId2" imgW="666750" imgH="666902" progId="Excel.Sheet.8">
                  <p:embed/>
                  <p:pic>
                    <p:nvPicPr>
                      <p:cNvPr id="20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6746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64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Array of Strings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7927341" cy="489654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color[3][8]={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DDA496-8D61-48FE-B48B-F2A9FBA29ED1}" type="slidenum">
              <a:rPr lang="zh-TW" altLang="en-US"/>
              <a:pPr/>
              <a:t>50</a:t>
            </a:fld>
            <a:endParaRPr lang="en-US" altLang="zh-TW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0263" y="3883025"/>
          <a:ext cx="79756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7924800" imgH="1324051" progId="Excel.Sheet.8">
                  <p:embed/>
                </p:oleObj>
              </mc:Choice>
              <mc:Fallback>
                <p:oleObj name="工作表" r:id="rId2" imgW="7924800" imgH="1324051" progId="Excel.Shee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883025"/>
                        <a:ext cx="79756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42913" y="249872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971550" y="2997200"/>
            <a:ext cx="0" cy="863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619250" y="2492375"/>
            <a:ext cx="34559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*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2219325" y="2997200"/>
            <a:ext cx="5353444" cy="36933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+mn-lt"/>
                <a:sym typeface="Wingdings" panose="05000000000000000000" pitchFamily="2" charset="2"/>
              </a:rPr>
              <a:t>a</a:t>
            </a:r>
            <a:r>
              <a:rPr lang="en-US" altLang="zh-TW" sz="2400">
                <a:solidFill>
                  <a:srgbClr val="008000"/>
                </a:solidFill>
                <a:latin typeface="+mn-lt"/>
              </a:rPr>
              <a:t> constant pointer to pointer to characters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827088" y="3860800"/>
            <a:ext cx="5257800" cy="647700"/>
          </a:xfrm>
          <a:prstGeom prst="rect">
            <a:avLst/>
          </a:prstGeom>
          <a:noFill/>
          <a:ln w="476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1046163" y="34290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+mn-lt"/>
              </a:rPr>
              <a:t>color[0]</a:t>
            </a: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492500" y="4581525"/>
            <a:ext cx="5257800" cy="647700"/>
          </a:xfrm>
          <a:prstGeom prst="rect">
            <a:avLst/>
          </a:prstGeom>
          <a:noFill/>
          <a:ln w="476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3492500" y="5157788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+mn-lt"/>
              </a:rPr>
              <a:t>color[2]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6156325" y="3860800"/>
            <a:ext cx="2593975" cy="647700"/>
          </a:xfrm>
          <a:prstGeom prst="rect">
            <a:avLst/>
          </a:prstGeom>
          <a:noFill/>
          <a:ln w="476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6227763" y="34290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8000"/>
                </a:solidFill>
                <a:latin typeface="+mn-lt"/>
              </a:rPr>
              <a:t>color[1]</a:t>
            </a:r>
          </a:p>
        </p:txBody>
      </p:sp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827088" y="4581525"/>
            <a:ext cx="2593975" cy="647700"/>
          </a:xfrm>
          <a:prstGeom prst="rect">
            <a:avLst/>
          </a:prstGeom>
          <a:noFill/>
          <a:ln w="476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9" grpId="0" animBg="1"/>
      <p:bldP spid="243720" grpId="0" animBg="1"/>
      <p:bldP spid="243721" grpId="0" animBg="1"/>
      <p:bldP spid="243722" grpId="0"/>
      <p:bldP spid="243723" grpId="0" animBg="1"/>
      <p:bldP spid="243724" grpId="0"/>
      <p:bldP spid="243725" grpId="0" animBg="1"/>
      <p:bldP spid="243726" grpId="0"/>
      <p:bldP spid="2437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Array of Strings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name[3][20];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3;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請輸入第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zh-TW" altLang="en-US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位的姓名：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name[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68400" algn="l"/>
              </a:tabLst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8C5E987-B2FC-4D2B-9EC9-69B1562DE757}" type="slidenum">
              <a:rPr lang="zh-TW" altLang="en-US"/>
              <a:pPr/>
              <a:t>51</a:t>
            </a:fld>
            <a:endParaRPr lang="en-US" altLang="zh-TW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46200" y="4129088"/>
          <a:ext cx="73294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5533949" imgH="809549" progId="Excel.Sheet.8">
                  <p:embed/>
                </p:oleObj>
              </mc:Choice>
              <mc:Fallback>
                <p:oleObj name="工作表" r:id="rId2" imgW="5533949" imgH="809549" progId="Excel.Shee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129088"/>
                        <a:ext cx="73294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50825" y="4073525"/>
            <a:ext cx="106311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sz="2000" dirty="0">
                <a:latin typeface="+mn-lt"/>
              </a:rPr>
              <a:t>name[0]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>
                <a:latin typeface="+mn-lt"/>
              </a:rPr>
              <a:t>name[1]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>
                <a:latin typeface="+mn-lt"/>
              </a:rPr>
              <a:t>name[2]</a:t>
            </a: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3510484" y="3028926"/>
            <a:ext cx="1295400" cy="0"/>
          </a:xfrm>
          <a:prstGeom prst="line">
            <a:avLst/>
          </a:prstGeom>
          <a:noFill/>
          <a:ln w="38100" cmpd="dbl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635896" y="3089251"/>
            <a:ext cx="3865408" cy="81136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Same type as 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 *</a:t>
            </a:r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,</a:t>
            </a:r>
          </a:p>
          <a:p>
            <a:pPr eaLnBrk="1" hangingPunct="1"/>
            <a:r>
              <a:rPr lang="en-US" altLang="zh-TW" sz="2400" dirty="0">
                <a:latin typeface="+mn-lt"/>
                <a:ea typeface="標楷體" panose="03000509000000000000" pitchFamily="65" charset="-120"/>
              </a:rPr>
              <a:t>Which means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&amp;name[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][0]</a:t>
            </a:r>
          </a:p>
        </p:txBody>
      </p:sp>
    </p:spTree>
    <p:extLst>
      <p:ext uri="{BB962C8B-B14F-4D97-AF65-F5344CB8AC3E}">
        <p14:creationId xmlns:p14="http://schemas.microsoft.com/office/powerpoint/2010/main" val="3495123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Array of Strings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color[]={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Note that these strings are not necessarily stored in sequential memory.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A4491AE-D9F2-40A9-B300-4AD54556EC26}" type="slidenum">
              <a:rPr lang="zh-TW" altLang="en-US"/>
              <a:pPr/>
              <a:t>52</a:t>
            </a:fld>
            <a:endParaRPr lang="en-US" altLang="zh-TW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5360"/>
              </p:ext>
            </p:extLst>
          </p:nvPr>
        </p:nvGraphicFramePr>
        <p:xfrm>
          <a:off x="4478236" y="3629645"/>
          <a:ext cx="3305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3295650" imgH="666902" progId="Excel.Sheet.8">
                  <p:embed/>
                </p:oleObj>
              </mc:Choice>
              <mc:Fallback>
                <p:oleObj name="工作表" r:id="rId2" imgW="3295650" imgH="666902" progId="Excel.Sheet.8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36" y="3629645"/>
                        <a:ext cx="33051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73900"/>
              </p:ext>
            </p:extLst>
          </p:nvPr>
        </p:nvGraphicFramePr>
        <p:xfrm>
          <a:off x="4478236" y="4509120"/>
          <a:ext cx="39814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3952875" imgH="666902" progId="Excel.Sheet.8">
                  <p:embed/>
                </p:oleObj>
              </mc:Choice>
              <mc:Fallback>
                <p:oleObj name="工作表" r:id="rId4" imgW="3952875" imgH="666902" progId="Excel.Sheet.8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36" y="4509120"/>
                        <a:ext cx="39814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78689"/>
              </p:ext>
            </p:extLst>
          </p:nvPr>
        </p:nvGraphicFramePr>
        <p:xfrm>
          <a:off x="4498873" y="5401295"/>
          <a:ext cx="26590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2638425" imgH="666902" progId="Excel.Sheet.8">
                  <p:embed/>
                </p:oleObj>
              </mc:Choice>
              <mc:Fallback>
                <p:oleObj name="工作表" r:id="rId6" imgW="2638425" imgH="666902" progId="Excel.Sheet.8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73" y="5401295"/>
                        <a:ext cx="265906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79097"/>
              </p:ext>
            </p:extLst>
          </p:nvPr>
        </p:nvGraphicFramePr>
        <p:xfrm>
          <a:off x="1474686" y="3026395"/>
          <a:ext cx="1997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8" imgW="1981200" imgH="666902" progId="Excel.Sheet.8">
                  <p:embed/>
                </p:oleObj>
              </mc:Choice>
              <mc:Fallback>
                <p:oleObj name="工作表" r:id="rId8" imgW="1981200" imgH="666902" progId="Excel.Sheet.8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686" y="3026395"/>
                        <a:ext cx="19970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454048" y="2613645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color[]</a:t>
            </a:r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1762023" y="3308970"/>
            <a:ext cx="144463" cy="144463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2409723" y="3308970"/>
            <a:ext cx="144463" cy="144463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3059011" y="3308970"/>
            <a:ext cx="144462" cy="144463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6397" name="AutoShape 12"/>
          <p:cNvCxnSpPr>
            <a:cxnSpLocks noChangeShapeType="1"/>
            <a:stCxn id="16394" idx="4"/>
            <a:endCxn id="16388" idx="1"/>
          </p:cNvCxnSpPr>
          <p:nvPr/>
        </p:nvCxnSpPr>
        <p:spPr bwMode="auto">
          <a:xfrm rot="16200000" flipH="1">
            <a:off x="2023961" y="3263727"/>
            <a:ext cx="2285206" cy="2664618"/>
          </a:xfrm>
          <a:prstGeom prst="bentConnector2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3"/>
          <p:cNvCxnSpPr>
            <a:cxnSpLocks noChangeShapeType="1"/>
            <a:stCxn id="16395" idx="4"/>
            <a:endCxn id="16387" idx="1"/>
          </p:cNvCxnSpPr>
          <p:nvPr/>
        </p:nvCxnSpPr>
        <p:spPr bwMode="auto">
          <a:xfrm rot="16200000" flipH="1">
            <a:off x="2783183" y="3152204"/>
            <a:ext cx="1393824" cy="1996281"/>
          </a:xfrm>
          <a:prstGeom prst="bentConnector2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4"/>
          <p:cNvCxnSpPr>
            <a:cxnSpLocks noChangeShapeType="1"/>
            <a:stCxn id="16396" idx="4"/>
            <a:endCxn id="16386" idx="1"/>
          </p:cNvCxnSpPr>
          <p:nvPr/>
        </p:nvCxnSpPr>
        <p:spPr bwMode="auto">
          <a:xfrm rot="16200000" flipH="1">
            <a:off x="3547565" y="3037110"/>
            <a:ext cx="514349" cy="1346994"/>
          </a:xfrm>
          <a:prstGeom prst="bentConnector2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538060" y="3676705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610058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3CD005B-2CB7-44AE-AAB4-E059DD96F989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Arrays of Strings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planets[][8] = {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"Mercury"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"Venus"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"Earth"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"Mars"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"Jupiter"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"Saturn"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"Uranus"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"Neptune"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"Pluto"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24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184129"/>
              </p:ext>
            </p:extLst>
          </p:nvPr>
        </p:nvGraphicFramePr>
        <p:xfrm>
          <a:off x="1475656" y="2492896"/>
          <a:ext cx="33274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3362325" imgH="3400349" progId="Excel.Sheet.8">
                  <p:embed/>
                </p:oleObj>
              </mc:Choice>
              <mc:Fallback>
                <p:oleObj name="工作表" r:id="rId2" imgW="3362325" imgH="3400349" progId="Excel.Sheet.8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33274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71842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364088" y="3068960"/>
            <a:ext cx="3286125" cy="11874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6600"/>
                </a:solidFill>
              </a:rPr>
              <a:t>Overhead:</a:t>
            </a:r>
            <a:br>
              <a:rPr lang="en-US" altLang="zh-TW" sz="2400" dirty="0">
                <a:solidFill>
                  <a:srgbClr val="006600"/>
                </a:solidFill>
              </a:rPr>
            </a:br>
            <a:r>
              <a:rPr lang="en-US" altLang="zh-TW" sz="2400" dirty="0">
                <a:solidFill>
                  <a:srgbClr val="006600"/>
                </a:solidFill>
              </a:rPr>
              <a:t>unused space for short</a:t>
            </a:r>
          </a:p>
          <a:p>
            <a:r>
              <a:rPr lang="en-US" altLang="zh-TW" sz="2400" dirty="0">
                <a:solidFill>
                  <a:srgbClr val="0066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610274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Arrays of Strings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*planets[] = {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"Mercury"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"Venus"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"Earth"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"Mars"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"Jupiter"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"Saturn"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"Uranus"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"Neptune"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"Pluto"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TW" sz="2400" dirty="0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E5CCEA1-5003-4966-9F51-4C60BA0F0A9B}" type="slidenum">
              <a:rPr lang="zh-TW" altLang="en-US"/>
              <a:pPr/>
              <a:t>54</a:t>
            </a:fld>
            <a:endParaRPr lang="en-US" altLang="zh-TW"/>
          </a:p>
        </p:txBody>
      </p:sp>
      <p:pic>
        <p:nvPicPr>
          <p:cNvPr id="89093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01722"/>
            <a:ext cx="38322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842878" y="3408173"/>
            <a:ext cx="2608263" cy="8223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6600"/>
                </a:solidFill>
              </a:rPr>
              <a:t>Overhead:</a:t>
            </a:r>
            <a:br>
              <a:rPr lang="en-US" altLang="zh-TW" sz="2400" dirty="0">
                <a:solidFill>
                  <a:srgbClr val="006600"/>
                </a:solidFill>
              </a:rPr>
            </a:br>
            <a:r>
              <a:rPr lang="en-US" altLang="zh-TW" sz="2400" dirty="0">
                <a:solidFill>
                  <a:srgbClr val="006600"/>
                </a:solidFill>
              </a:rPr>
              <a:t>space for pointers</a:t>
            </a:r>
          </a:p>
        </p:txBody>
      </p:sp>
    </p:spTree>
    <p:extLst>
      <p:ext uri="{BB962C8B-B14F-4D97-AF65-F5344CB8AC3E}">
        <p14:creationId xmlns:p14="http://schemas.microsoft.com/office/powerpoint/2010/main" val="3088066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FC60BB7-38F3-454B-B80A-84886125C7C8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a function to check if a given string belongs to a specific set of strings. If so, return its index; otherwise return -1.</a:t>
            </a:r>
          </a:p>
          <a:p>
            <a:pPr lvl="1">
              <a:tabLst>
                <a:tab pos="6007100" algn="l"/>
              </a:tabLst>
            </a:pPr>
            <a:r>
              <a:rPr lang="en-US" altLang="zh-TW" dirty="0">
                <a:solidFill>
                  <a:srgbClr val="FF6600"/>
                </a:solidFill>
              </a:rPr>
              <a:t>Example:</a:t>
            </a:r>
            <a:br>
              <a:rPr lang="en-US" altLang="zh-TW" dirty="0">
                <a:solidFill>
                  <a:srgbClr val="006600"/>
                </a:solidFill>
              </a:rPr>
            </a:br>
            <a:r>
              <a:rPr lang="en-US" altLang="zh-TW" b="1" dirty="0" err="1">
                <a:latin typeface="Courier New" panose="02070309020205020404" pitchFamily="49" charset="0"/>
              </a:rPr>
              <a:t>indexOfStr</a:t>
            </a:r>
            <a:r>
              <a:rPr lang="en-US" altLang="zh-TW" b="1" dirty="0">
                <a:latin typeface="Courier New" panose="02070309020205020404" pitchFamily="49" charset="0"/>
              </a:rPr>
              <a:t>(planet, 8, "Mars")</a:t>
            </a:r>
            <a:r>
              <a:rPr lang="en-US" altLang="zh-TW" dirty="0"/>
              <a:t>	returns 3</a:t>
            </a:r>
            <a:br>
              <a:rPr lang="en-US" altLang="zh-TW" dirty="0"/>
            </a:br>
            <a:r>
              <a:rPr lang="en-US" altLang="zh-TW" b="1" dirty="0" err="1">
                <a:latin typeface="Courier New" panose="02070309020205020404" pitchFamily="49" charset="0"/>
              </a:rPr>
              <a:t>indexOfStr</a:t>
            </a:r>
            <a:r>
              <a:rPr lang="en-US" altLang="zh-TW" b="1" dirty="0">
                <a:latin typeface="Courier New" panose="02070309020205020404" pitchFamily="49" charset="0"/>
              </a:rPr>
              <a:t>(planet, 8, "May")</a:t>
            </a:r>
            <a:r>
              <a:rPr lang="en-US" altLang="zh-TW" dirty="0"/>
              <a:t>	returns -1</a:t>
            </a:r>
            <a:br>
              <a:rPr lang="en-US" altLang="zh-TW" dirty="0"/>
            </a:br>
            <a:r>
              <a:rPr lang="en-US" altLang="zh-TW" b="1" dirty="0" err="1">
                <a:latin typeface="Courier New" panose="02070309020205020404" pitchFamily="49" charset="0"/>
              </a:rPr>
              <a:t>indexOfStr</a:t>
            </a:r>
            <a:r>
              <a:rPr lang="en-US" altLang="zh-TW" b="1" dirty="0">
                <a:latin typeface="Courier New" panose="02070309020205020404" pitchFamily="49" charset="0"/>
              </a:rPr>
              <a:t>(color, 3, "Mars")</a:t>
            </a:r>
            <a:r>
              <a:rPr lang="en-US" altLang="zh-TW" dirty="0"/>
              <a:t>	returns -1</a:t>
            </a:r>
          </a:p>
        </p:txBody>
      </p:sp>
    </p:spTree>
    <p:extLst>
      <p:ext uri="{BB962C8B-B14F-4D97-AF65-F5344CB8AC3E}">
        <p14:creationId xmlns:p14="http://schemas.microsoft.com/office/powerpoint/2010/main" val="20183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4855E6F-A8E9-4A8D-AA43-2EF0832516F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I/O with String Literals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Both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expect a value of type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b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as their first argument.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following call of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()</a:t>
            </a:r>
            <a:r>
              <a:rPr lang="en-US" altLang="zh-TW" dirty="0">
                <a:ea typeface="新細明體" panose="02020500000000000000" pitchFamily="18" charset="-120"/>
              </a:rPr>
              <a:t> passes the address of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b="1" dirty="0" err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abc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(a pointer to where the letter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is stored in memory):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("</a:t>
            </a:r>
            <a:r>
              <a:rPr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abc</a:t>
            </a: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");</a:t>
            </a:r>
            <a:endParaRPr lang="zh-TW" altLang="en-US" sz="2800" b="1" dirty="0">
              <a:solidFill>
                <a:srgbClr val="80008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3203154" y="4580806"/>
            <a:ext cx="1587" cy="3571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90132"/>
              </p:ext>
            </p:extLst>
          </p:nvPr>
        </p:nvGraphicFramePr>
        <p:xfrm>
          <a:off x="2915816" y="4941168"/>
          <a:ext cx="2668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2638425" imgH="666902" progId="Excel.Sheet.8">
                  <p:embed/>
                </p:oleObj>
              </mc:Choice>
              <mc:Fallback>
                <p:oleObj name="工作表" r:id="rId2" imgW="2638425" imgH="666902" progId="Excel.Shee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41168"/>
                        <a:ext cx="26685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42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D33FEF6-35CB-4F91-9071-9C24304072E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Operations on String Literals</a:t>
            </a:r>
            <a:endParaRPr lang="zh-TW" altLang="en-US"/>
          </a:p>
        </p:txBody>
      </p:sp>
      <p:sp>
        <p:nvSpPr>
          <p:cNvPr id="410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We can use a string literal wherever C allows a </a:t>
            </a:r>
            <a:r>
              <a:rPr lang="en-US" altLang="zh-TW">
                <a:solidFill>
                  <a:srgbClr val="0000FF"/>
                </a:solidFill>
              </a:rPr>
              <a:t>char *</a:t>
            </a:r>
            <a:r>
              <a:rPr lang="en-US" altLang="zh-TW"/>
              <a:t> pointer:</a:t>
            </a:r>
          </a:p>
          <a:p>
            <a:pPr eaLnBrk="1" hangingPunct="1">
              <a:buFontTx/>
              <a:buNone/>
            </a:pPr>
            <a:r>
              <a:rPr lang="en-US" altLang="zh-TW" b="1">
                <a:solidFill>
                  <a:srgbClr val="800080"/>
                </a:solidFill>
              </a:rPr>
              <a:t>	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*p;</a:t>
            </a:r>
          </a:p>
          <a:p>
            <a:pPr eaLnBrk="1" hangingPunct="1">
              <a:buFontTx/>
              <a:buNone/>
            </a:pP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 = "abc";</a:t>
            </a:r>
          </a:p>
          <a:p>
            <a:pPr eaLnBrk="1" hangingPunct="1"/>
            <a:r>
              <a:rPr lang="en-US" altLang="zh-TW"/>
              <a:t>This assignment makes p point to the first character of the string.</a:t>
            </a:r>
          </a:p>
          <a:p>
            <a:pPr eaLnBrk="1" hangingPunct="1"/>
            <a:endParaRPr lang="zh-TW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46613"/>
              </p:ext>
            </p:extLst>
          </p:nvPr>
        </p:nvGraphicFramePr>
        <p:xfrm>
          <a:off x="1619672" y="5157192"/>
          <a:ext cx="2668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2638425" imgH="666902" progId="Excel.Sheet.8">
                  <p:embed/>
                </p:oleObj>
              </mc:Choice>
              <mc:Fallback>
                <p:oleObj name="工作表" r:id="rId2" imgW="2638425" imgH="666902" progId="Excel.Shee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157192"/>
                        <a:ext cx="26685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548235" y="4514254"/>
            <a:ext cx="615950" cy="652463"/>
            <a:chOff x="4237" y="1386"/>
            <a:chExt cx="388" cy="411"/>
          </a:xfrm>
        </p:grpSpPr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410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A36C9D5-1C27-4778-9DED-359BEF7F4BB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Operations on String Literals</a:t>
            </a:r>
            <a:endParaRPr lang="zh-TW" altLang="en-US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String literals can be subscripted: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 =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"abc"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[1];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The new value of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ch</a:t>
            </a:r>
            <a:r>
              <a:rPr lang="en-US" altLang="zh-TW">
                <a:ea typeface="新細明體" panose="02020500000000000000" pitchFamily="18" charset="-120"/>
              </a:rPr>
              <a:t> will be the letter </a:t>
            </a:r>
            <a:r>
              <a:rPr lang="en-US" altLang="zh-TW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function that converts a number between 0 and 15 into the equivalent hex digit: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 digit_to_hex_char(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 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digit)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	 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"0123456789ABCDEF"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[digit];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090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0D98AC6-A925-4820-BE6F-A6CCD82C3CC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Operations on String Literals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Attempting to modify a string literal causes undefined behavior: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*p =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"abc"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	 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*p =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'd'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sz="2400" b="1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 WRONG ***/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program that tries to change a string literal may crash or behave erratically.</a:t>
            </a:r>
          </a:p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4713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4222</TotalTime>
  <Words>3343</Words>
  <Application>Microsoft Office PowerPoint</Application>
  <PresentationFormat>如螢幕大小 (4:3)</PresentationFormat>
  <Paragraphs>669</Paragraphs>
  <Slides>55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55</vt:i4>
      </vt:variant>
    </vt:vector>
  </HeadingPairs>
  <TitlesOfParts>
    <vt:vector size="68" baseType="lpstr">
      <vt:lpstr>新細明體</vt:lpstr>
      <vt:lpstr>Arial</vt:lpstr>
      <vt:lpstr>Calibri</vt:lpstr>
      <vt:lpstr>Calibri Light</vt:lpstr>
      <vt:lpstr>Constantia</vt:lpstr>
      <vt:lpstr>Courier New</vt:lpstr>
      <vt:lpstr>Helvetica</vt:lpstr>
      <vt:lpstr>Lucida Console</vt:lpstr>
      <vt:lpstr>Times New Roman</vt:lpstr>
      <vt:lpstr>Wingdings</vt:lpstr>
      <vt:lpstr>回顧</vt:lpstr>
      <vt:lpstr>工作表</vt:lpstr>
      <vt:lpstr>Worksheet</vt:lpstr>
      <vt:lpstr>Strings</vt:lpstr>
      <vt:lpstr>13.1 String Literal (字串文字)</vt:lpstr>
      <vt:lpstr>Continuing a String Literal</vt:lpstr>
      <vt:lpstr>To Store a String Literal</vt:lpstr>
      <vt:lpstr>To Store a String Literal</vt:lpstr>
      <vt:lpstr>I/O with String Literals</vt:lpstr>
      <vt:lpstr>Operations on String Literals</vt:lpstr>
      <vt:lpstr>Operations on String Literals</vt:lpstr>
      <vt:lpstr>Operations on String Literals</vt:lpstr>
      <vt:lpstr>String Literals vs. Character Constants</vt:lpstr>
      <vt:lpstr>13.2 String Variables</vt:lpstr>
      <vt:lpstr>String Variables</vt:lpstr>
      <vt:lpstr>Initializing a String Variable</vt:lpstr>
      <vt:lpstr>String in a Character Array</vt:lpstr>
      <vt:lpstr>Character Arrays vs. Character Pointers</vt:lpstr>
      <vt:lpstr>13.3 Reading and Writing Strings</vt:lpstr>
      <vt:lpstr>Writing Strings Using printf</vt:lpstr>
      <vt:lpstr>Writing Strings Using printf</vt:lpstr>
      <vt:lpstr>Writing Strings Using puts</vt:lpstr>
      <vt:lpstr>Reading Strings Using scanf</vt:lpstr>
      <vt:lpstr>Reading Strings Using scanf</vt:lpstr>
      <vt:lpstr>Reading Strings Using scanf</vt:lpstr>
      <vt:lpstr>Reading Strings Using gets</vt:lpstr>
      <vt:lpstr>Reading Strings Safely</vt:lpstr>
      <vt:lpstr>Reading Strings Using fgets</vt:lpstr>
      <vt:lpstr>Reading Strings Using fgets</vt:lpstr>
      <vt:lpstr>13.4 Accessing the Characters in a String</vt:lpstr>
      <vt:lpstr>Accessing the Characters in a String (with Pointers)</vt:lpstr>
      <vt:lpstr>Idioms for Pointers vs. Strings</vt:lpstr>
      <vt:lpstr>Practice</vt:lpstr>
      <vt:lpstr>13.5 Using C String Library</vt:lpstr>
      <vt:lpstr>Why Using the C String Library</vt:lpstr>
      <vt:lpstr>strlen()</vt:lpstr>
      <vt:lpstr>strlen()</vt:lpstr>
      <vt:lpstr>strlen()</vt:lpstr>
      <vt:lpstr>strcpy() and strncpy()</vt:lpstr>
      <vt:lpstr>strcpy()</vt:lpstr>
      <vt:lpstr>strcpy()</vt:lpstr>
      <vt:lpstr>strncpy()</vt:lpstr>
      <vt:lpstr>strcpy() and strncpy()</vt:lpstr>
      <vt:lpstr>strncpy()</vt:lpstr>
      <vt:lpstr>strcmp()</vt:lpstr>
      <vt:lpstr>Orders of Characters</vt:lpstr>
      <vt:lpstr>Example of strcmp()</vt:lpstr>
      <vt:lpstr>strcmp()</vt:lpstr>
      <vt:lpstr>strcmp()</vt:lpstr>
      <vt:lpstr>strcmp()</vt:lpstr>
      <vt:lpstr>strcat() and strncat()</vt:lpstr>
      <vt:lpstr>strcat()</vt:lpstr>
      <vt:lpstr>Array of Strings</vt:lpstr>
      <vt:lpstr>Array of Strings</vt:lpstr>
      <vt:lpstr>Array of Strings</vt:lpstr>
      <vt:lpstr>Arrays of Strings</vt:lpstr>
      <vt:lpstr>Arrays of Strings</vt:lpstr>
      <vt:lpstr>Practice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葉翊宸</cp:lastModifiedBy>
  <cp:revision>360</cp:revision>
  <dcterms:created xsi:type="dcterms:W3CDTF">2004-09-26T13:49:34Z</dcterms:created>
  <dcterms:modified xsi:type="dcterms:W3CDTF">2024-11-20T08:29:14Z</dcterms:modified>
</cp:coreProperties>
</file>